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2" r:id="rId3"/>
    <p:sldId id="385" r:id="rId4"/>
    <p:sldId id="400" r:id="rId5"/>
    <p:sldId id="401" r:id="rId6"/>
    <p:sldId id="399" r:id="rId7"/>
    <p:sldId id="402" r:id="rId8"/>
    <p:sldId id="406" r:id="rId9"/>
    <p:sldId id="405" r:id="rId10"/>
    <p:sldId id="403" r:id="rId11"/>
    <p:sldId id="404" r:id="rId12"/>
    <p:sldId id="387" r:id="rId13"/>
    <p:sldId id="388" r:id="rId14"/>
    <p:sldId id="393" r:id="rId15"/>
    <p:sldId id="391" r:id="rId16"/>
    <p:sldId id="394" r:id="rId17"/>
    <p:sldId id="395" r:id="rId18"/>
    <p:sldId id="398" r:id="rId19"/>
    <p:sldId id="32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</a:t>
            </a:r>
            <a:endParaRPr kumimoji="1"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モンテカルロ</a:t>
            </a:r>
            <a:r>
              <a:rPr lang="en-US" altLang="ja-JP" sz="4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エネルギー・ポテンシャルに加えてハミルトニアンの概念を理解できる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DB54DCD-7C83-49EC-A31C-FE42E25EB218}"/>
              </a:ext>
            </a:extLst>
          </p:cNvPr>
          <p:cNvSpPr>
            <a:spLocks noChangeAspect="1"/>
          </p:cNvSpPr>
          <p:nvPr/>
        </p:nvSpPr>
        <p:spPr>
          <a:xfrm>
            <a:off x="238479" y="1802640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8DA78DC-ADFE-4955-B29D-3545755550F2}"/>
              </a:ext>
            </a:extLst>
          </p:cNvPr>
          <p:cNvSpPr/>
          <p:nvPr/>
        </p:nvSpPr>
        <p:spPr>
          <a:xfrm>
            <a:off x="174171" y="2072640"/>
            <a:ext cx="4972595" cy="3161211"/>
          </a:xfrm>
          <a:custGeom>
            <a:avLst/>
            <a:gdLst>
              <a:gd name="connsiteX0" fmla="*/ 0 w 4972595"/>
              <a:gd name="connsiteY0" fmla="*/ 0 h 3161211"/>
              <a:gd name="connsiteX1" fmla="*/ 914400 w 4972595"/>
              <a:gd name="connsiteY1" fmla="*/ 2386149 h 3161211"/>
              <a:gd name="connsiteX2" fmla="*/ 1619795 w 4972595"/>
              <a:gd name="connsiteY2" fmla="*/ 3048000 h 3161211"/>
              <a:gd name="connsiteX3" fmla="*/ 2177143 w 4972595"/>
              <a:gd name="connsiteY3" fmla="*/ 2908663 h 3161211"/>
              <a:gd name="connsiteX4" fmla="*/ 2830286 w 4972595"/>
              <a:gd name="connsiteY4" fmla="*/ 2063931 h 3161211"/>
              <a:gd name="connsiteX5" fmla="*/ 3265715 w 4972595"/>
              <a:gd name="connsiteY5" fmla="*/ 1358537 h 3161211"/>
              <a:gd name="connsiteX6" fmla="*/ 3509555 w 4972595"/>
              <a:gd name="connsiteY6" fmla="*/ 1158240 h 3161211"/>
              <a:gd name="connsiteX7" fmla="*/ 3735978 w 4972595"/>
              <a:gd name="connsiteY7" fmla="*/ 1149531 h 3161211"/>
              <a:gd name="connsiteX8" fmla="*/ 3997235 w 4972595"/>
              <a:gd name="connsiteY8" fmla="*/ 1288869 h 3161211"/>
              <a:gd name="connsiteX9" fmla="*/ 4441372 w 4972595"/>
              <a:gd name="connsiteY9" fmla="*/ 1863634 h 3161211"/>
              <a:gd name="connsiteX10" fmla="*/ 4972595 w 4972595"/>
              <a:gd name="connsiteY10" fmla="*/ 3161211 h 31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2595" h="3161211">
                <a:moveTo>
                  <a:pt x="0" y="0"/>
                </a:moveTo>
                <a:cubicBezTo>
                  <a:pt x="322217" y="939074"/>
                  <a:pt x="644434" y="1878149"/>
                  <a:pt x="914400" y="2386149"/>
                </a:cubicBezTo>
                <a:cubicBezTo>
                  <a:pt x="1184366" y="2894149"/>
                  <a:pt x="1409338" y="2960914"/>
                  <a:pt x="1619795" y="3048000"/>
                </a:cubicBezTo>
                <a:cubicBezTo>
                  <a:pt x="1830252" y="3135086"/>
                  <a:pt x="1975395" y="3072674"/>
                  <a:pt x="2177143" y="2908663"/>
                </a:cubicBezTo>
                <a:cubicBezTo>
                  <a:pt x="2378891" y="2744652"/>
                  <a:pt x="2648857" y="2322285"/>
                  <a:pt x="2830286" y="2063931"/>
                </a:cubicBezTo>
                <a:cubicBezTo>
                  <a:pt x="3011715" y="1805577"/>
                  <a:pt x="3152504" y="1509486"/>
                  <a:pt x="3265715" y="1358537"/>
                </a:cubicBezTo>
                <a:cubicBezTo>
                  <a:pt x="3378927" y="1207589"/>
                  <a:pt x="3431178" y="1193074"/>
                  <a:pt x="3509555" y="1158240"/>
                </a:cubicBezTo>
                <a:cubicBezTo>
                  <a:pt x="3587932" y="1123406"/>
                  <a:pt x="3654698" y="1127760"/>
                  <a:pt x="3735978" y="1149531"/>
                </a:cubicBezTo>
                <a:cubicBezTo>
                  <a:pt x="3817258" y="1171302"/>
                  <a:pt x="3879669" y="1169852"/>
                  <a:pt x="3997235" y="1288869"/>
                </a:cubicBezTo>
                <a:cubicBezTo>
                  <a:pt x="4114801" y="1407886"/>
                  <a:pt x="4278812" y="1551577"/>
                  <a:pt x="4441372" y="1863634"/>
                </a:cubicBezTo>
                <a:cubicBezTo>
                  <a:pt x="4603932" y="2175691"/>
                  <a:pt x="4878252" y="2911565"/>
                  <a:pt x="4972595" y="3161211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F84D55-E39F-40E2-8C9D-2F03DC5C9D88}"/>
              </a:ext>
            </a:extLst>
          </p:cNvPr>
          <p:cNvCxnSpPr>
            <a:cxnSpLocks/>
          </p:cNvCxnSpPr>
          <p:nvPr/>
        </p:nvCxnSpPr>
        <p:spPr>
          <a:xfrm flipH="1">
            <a:off x="654999" y="1902460"/>
            <a:ext cx="405888" cy="170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3D63B-9992-4D55-AFC0-C31B736DAD38}"/>
              </a:ext>
            </a:extLst>
          </p:cNvPr>
          <p:cNvSpPr txBox="1"/>
          <p:nvPr/>
        </p:nvSpPr>
        <p:spPr>
          <a:xfrm>
            <a:off x="1060887" y="1447038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C708944-F2FB-42C2-BF77-E66E9C9CD72F}"/>
              </a:ext>
            </a:extLst>
          </p:cNvPr>
          <p:cNvSpPr txBox="1"/>
          <p:nvPr/>
        </p:nvSpPr>
        <p:spPr>
          <a:xfrm>
            <a:off x="1209297" y="3002345"/>
            <a:ext cx="196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</a:t>
            </a:r>
            <a:endParaRPr kumimoji="1" lang="ja-JP" altLang="en-US" sz="3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54DCB19-E877-440B-87CE-C0C7DACC77A8}"/>
              </a:ext>
            </a:extLst>
          </p:cNvPr>
          <p:cNvCxnSpPr>
            <a:cxnSpLocks/>
          </p:cNvCxnSpPr>
          <p:nvPr/>
        </p:nvCxnSpPr>
        <p:spPr>
          <a:xfrm flipH="1" flipV="1">
            <a:off x="2846558" y="4532811"/>
            <a:ext cx="405888" cy="24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07C59D-98AA-4423-80CE-9AFC6A1B0256}"/>
              </a:ext>
            </a:extLst>
          </p:cNvPr>
          <p:cNvSpPr txBox="1"/>
          <p:nvPr/>
        </p:nvSpPr>
        <p:spPr>
          <a:xfrm>
            <a:off x="3137881" y="4750024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528B50D-8752-427F-B157-FB2D0EDA5E32}"/>
              </a:ext>
            </a:extLst>
          </p:cNvPr>
          <p:cNvSpPr>
            <a:spLocks noChangeAspect="1"/>
          </p:cNvSpPr>
          <p:nvPr/>
        </p:nvSpPr>
        <p:spPr>
          <a:xfrm>
            <a:off x="1565578" y="45355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C58AEC-34A2-4861-894B-FA35A561A4B5}"/>
              </a:ext>
            </a:extLst>
          </p:cNvPr>
          <p:cNvCxnSpPr>
            <a:cxnSpLocks/>
          </p:cNvCxnSpPr>
          <p:nvPr/>
        </p:nvCxnSpPr>
        <p:spPr>
          <a:xfrm flipV="1">
            <a:off x="1837286" y="4805511"/>
            <a:ext cx="1009272" cy="1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FE8DB73-0D5C-4D0F-90EA-5A21345B32DF}"/>
              </a:ext>
            </a:extLst>
          </p:cNvPr>
          <p:cNvSpPr>
            <a:spLocks noChangeAspect="1"/>
          </p:cNvSpPr>
          <p:nvPr/>
        </p:nvSpPr>
        <p:spPr>
          <a:xfrm>
            <a:off x="2440789" y="382773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2A7015D-CEC0-4ADF-AE8F-B330667F0D4D}"/>
              </a:ext>
            </a:extLst>
          </p:cNvPr>
          <p:cNvCxnSpPr>
            <a:cxnSpLocks/>
          </p:cNvCxnSpPr>
          <p:nvPr/>
        </p:nvCxnSpPr>
        <p:spPr>
          <a:xfrm flipV="1">
            <a:off x="2712497" y="3662655"/>
            <a:ext cx="361629" cy="44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6A61FBA-10A9-4904-ACEB-BC146266E382}"/>
              </a:ext>
            </a:extLst>
          </p:cNvPr>
          <p:cNvSpPr>
            <a:spLocks noChangeAspect="1"/>
          </p:cNvSpPr>
          <p:nvPr/>
        </p:nvSpPr>
        <p:spPr>
          <a:xfrm>
            <a:off x="3235349" y="27627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E25112F-D384-4B55-9469-3D204CDE760A}"/>
              </a:ext>
            </a:extLst>
          </p:cNvPr>
          <p:cNvCxnSpPr>
            <a:cxnSpLocks/>
          </p:cNvCxnSpPr>
          <p:nvPr/>
        </p:nvCxnSpPr>
        <p:spPr>
          <a:xfrm flipV="1">
            <a:off x="3507057" y="2835941"/>
            <a:ext cx="268292" cy="210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E1112B1-B397-4E1A-A834-6B19CEC0A9BF}"/>
              </a:ext>
            </a:extLst>
          </p:cNvPr>
          <p:cNvSpPr>
            <a:spLocks noChangeAspect="1"/>
          </p:cNvSpPr>
          <p:nvPr/>
        </p:nvSpPr>
        <p:spPr>
          <a:xfrm>
            <a:off x="4189121" y="2944547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4A5F3A-4B72-4942-AF3B-35B9F212DA56}"/>
              </a:ext>
            </a:extLst>
          </p:cNvPr>
          <p:cNvCxnSpPr>
            <a:cxnSpLocks/>
          </p:cNvCxnSpPr>
          <p:nvPr/>
        </p:nvCxnSpPr>
        <p:spPr>
          <a:xfrm>
            <a:off x="4460829" y="3346902"/>
            <a:ext cx="298531" cy="306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EC9A36B5-F9E2-49E6-9198-2A7260F108B4}"/>
              </a:ext>
            </a:extLst>
          </p:cNvPr>
          <p:cNvSpPr>
            <a:spLocks noChangeAspect="1"/>
          </p:cNvSpPr>
          <p:nvPr/>
        </p:nvSpPr>
        <p:spPr>
          <a:xfrm>
            <a:off x="4894342" y="42628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0195D09-9332-4A3E-B88B-F643A8CA98CF}"/>
              </a:ext>
            </a:extLst>
          </p:cNvPr>
          <p:cNvCxnSpPr>
            <a:cxnSpLocks/>
          </p:cNvCxnSpPr>
          <p:nvPr/>
        </p:nvCxnSpPr>
        <p:spPr>
          <a:xfrm>
            <a:off x="5166050" y="4665166"/>
            <a:ext cx="366145" cy="890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9A001A7D-FCB0-4B62-98E7-EACDB90AE18E}"/>
              </a:ext>
            </a:extLst>
          </p:cNvPr>
          <p:cNvSpPr>
            <a:spLocks noChangeAspect="1"/>
          </p:cNvSpPr>
          <p:nvPr/>
        </p:nvSpPr>
        <p:spPr>
          <a:xfrm>
            <a:off x="606879" y="300350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34DB78-FB19-4537-8A85-9D215E4E43D9}"/>
              </a:ext>
            </a:extLst>
          </p:cNvPr>
          <p:cNvCxnSpPr>
            <a:cxnSpLocks/>
          </p:cNvCxnSpPr>
          <p:nvPr/>
        </p:nvCxnSpPr>
        <p:spPr>
          <a:xfrm>
            <a:off x="878587" y="3405858"/>
            <a:ext cx="268292" cy="530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D39B51-560E-4B01-8220-08209AF4C43F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エネルギーの変換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22978A7-40B2-46F0-B85E-2AE70A20762D}"/>
              </a:ext>
            </a:extLst>
          </p:cNvPr>
          <p:cNvCxnSpPr>
            <a:cxnSpLocks/>
          </p:cNvCxnSpPr>
          <p:nvPr/>
        </p:nvCxnSpPr>
        <p:spPr>
          <a:xfrm>
            <a:off x="238479" y="2129211"/>
            <a:ext cx="0" cy="42672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D6D6689-D547-4CA8-ACE0-C8DB8EC9032F}"/>
              </a:ext>
            </a:extLst>
          </p:cNvPr>
          <p:cNvCxnSpPr>
            <a:cxnSpLocks/>
          </p:cNvCxnSpPr>
          <p:nvPr/>
        </p:nvCxnSpPr>
        <p:spPr>
          <a:xfrm>
            <a:off x="1835578" y="4750024"/>
            <a:ext cx="1708" cy="164638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F6FE51-1147-4139-9994-89A580C4CE19}"/>
              </a:ext>
            </a:extLst>
          </p:cNvPr>
          <p:cNvSpPr/>
          <p:nvPr/>
        </p:nvSpPr>
        <p:spPr>
          <a:xfrm>
            <a:off x="685155" y="54040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en-US" altLang="ja-JP" sz="4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81DBD6-4241-45BA-9F4E-C2E5058A4FED}"/>
              </a:ext>
            </a:extLst>
          </p:cNvPr>
          <p:cNvCxnSpPr>
            <a:cxnSpLocks/>
          </p:cNvCxnSpPr>
          <p:nvPr/>
        </p:nvCxnSpPr>
        <p:spPr>
          <a:xfrm>
            <a:off x="3775349" y="3273503"/>
            <a:ext cx="0" cy="312290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EB88E19-EA04-467D-AD86-D515C63AFD12}"/>
              </a:ext>
            </a:extLst>
          </p:cNvPr>
          <p:cNvSpPr/>
          <p:nvPr/>
        </p:nvSpPr>
        <p:spPr>
          <a:xfrm>
            <a:off x="2410175" y="541357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4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FBF1AC0-EAFA-47C8-922C-1CD89E079FB0}"/>
              </a:ext>
            </a:extLst>
          </p:cNvPr>
          <p:cNvSpPr/>
          <p:nvPr/>
        </p:nvSpPr>
        <p:spPr>
          <a:xfrm>
            <a:off x="6265758" y="1788779"/>
            <a:ext cx="5573542" cy="21585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①高さ⇒速さ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②速さ⇒高さ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B2F7653-7D9B-4863-A834-27FDE9D7C4D1}"/>
              </a:ext>
            </a:extLst>
          </p:cNvPr>
          <p:cNvSpPr/>
          <p:nvPr/>
        </p:nvSpPr>
        <p:spPr>
          <a:xfrm>
            <a:off x="8143466" y="1276858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重要なルール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66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DB54DCD-7C83-49EC-A31C-FE42E25EB218}"/>
              </a:ext>
            </a:extLst>
          </p:cNvPr>
          <p:cNvSpPr>
            <a:spLocks noChangeAspect="1"/>
          </p:cNvSpPr>
          <p:nvPr/>
        </p:nvSpPr>
        <p:spPr>
          <a:xfrm>
            <a:off x="238479" y="1802640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E9D0E71-593D-4F5B-B5DC-BDCB44566D08}"/>
              </a:ext>
            </a:extLst>
          </p:cNvPr>
          <p:cNvSpPr/>
          <p:nvPr/>
        </p:nvSpPr>
        <p:spPr>
          <a:xfrm>
            <a:off x="6265758" y="1788779"/>
            <a:ext cx="5573542" cy="21585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①高さ⇒速さ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②速さ⇒高さ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8DA78DC-ADFE-4955-B29D-3545755550F2}"/>
              </a:ext>
            </a:extLst>
          </p:cNvPr>
          <p:cNvSpPr/>
          <p:nvPr/>
        </p:nvSpPr>
        <p:spPr>
          <a:xfrm>
            <a:off x="174171" y="2072640"/>
            <a:ext cx="4972595" cy="3161211"/>
          </a:xfrm>
          <a:custGeom>
            <a:avLst/>
            <a:gdLst>
              <a:gd name="connsiteX0" fmla="*/ 0 w 4972595"/>
              <a:gd name="connsiteY0" fmla="*/ 0 h 3161211"/>
              <a:gd name="connsiteX1" fmla="*/ 914400 w 4972595"/>
              <a:gd name="connsiteY1" fmla="*/ 2386149 h 3161211"/>
              <a:gd name="connsiteX2" fmla="*/ 1619795 w 4972595"/>
              <a:gd name="connsiteY2" fmla="*/ 3048000 h 3161211"/>
              <a:gd name="connsiteX3" fmla="*/ 2177143 w 4972595"/>
              <a:gd name="connsiteY3" fmla="*/ 2908663 h 3161211"/>
              <a:gd name="connsiteX4" fmla="*/ 2830286 w 4972595"/>
              <a:gd name="connsiteY4" fmla="*/ 2063931 h 3161211"/>
              <a:gd name="connsiteX5" fmla="*/ 3265715 w 4972595"/>
              <a:gd name="connsiteY5" fmla="*/ 1358537 h 3161211"/>
              <a:gd name="connsiteX6" fmla="*/ 3509555 w 4972595"/>
              <a:gd name="connsiteY6" fmla="*/ 1158240 h 3161211"/>
              <a:gd name="connsiteX7" fmla="*/ 3735978 w 4972595"/>
              <a:gd name="connsiteY7" fmla="*/ 1149531 h 3161211"/>
              <a:gd name="connsiteX8" fmla="*/ 3997235 w 4972595"/>
              <a:gd name="connsiteY8" fmla="*/ 1288869 h 3161211"/>
              <a:gd name="connsiteX9" fmla="*/ 4441372 w 4972595"/>
              <a:gd name="connsiteY9" fmla="*/ 1863634 h 3161211"/>
              <a:gd name="connsiteX10" fmla="*/ 4972595 w 4972595"/>
              <a:gd name="connsiteY10" fmla="*/ 3161211 h 31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2595" h="3161211">
                <a:moveTo>
                  <a:pt x="0" y="0"/>
                </a:moveTo>
                <a:cubicBezTo>
                  <a:pt x="322217" y="939074"/>
                  <a:pt x="644434" y="1878149"/>
                  <a:pt x="914400" y="2386149"/>
                </a:cubicBezTo>
                <a:cubicBezTo>
                  <a:pt x="1184366" y="2894149"/>
                  <a:pt x="1409338" y="2960914"/>
                  <a:pt x="1619795" y="3048000"/>
                </a:cubicBezTo>
                <a:cubicBezTo>
                  <a:pt x="1830252" y="3135086"/>
                  <a:pt x="1975395" y="3072674"/>
                  <a:pt x="2177143" y="2908663"/>
                </a:cubicBezTo>
                <a:cubicBezTo>
                  <a:pt x="2378891" y="2744652"/>
                  <a:pt x="2648857" y="2322285"/>
                  <a:pt x="2830286" y="2063931"/>
                </a:cubicBezTo>
                <a:cubicBezTo>
                  <a:pt x="3011715" y="1805577"/>
                  <a:pt x="3152504" y="1509486"/>
                  <a:pt x="3265715" y="1358537"/>
                </a:cubicBezTo>
                <a:cubicBezTo>
                  <a:pt x="3378927" y="1207589"/>
                  <a:pt x="3431178" y="1193074"/>
                  <a:pt x="3509555" y="1158240"/>
                </a:cubicBezTo>
                <a:cubicBezTo>
                  <a:pt x="3587932" y="1123406"/>
                  <a:pt x="3654698" y="1127760"/>
                  <a:pt x="3735978" y="1149531"/>
                </a:cubicBezTo>
                <a:cubicBezTo>
                  <a:pt x="3817258" y="1171302"/>
                  <a:pt x="3879669" y="1169852"/>
                  <a:pt x="3997235" y="1288869"/>
                </a:cubicBezTo>
                <a:cubicBezTo>
                  <a:pt x="4114801" y="1407886"/>
                  <a:pt x="4278812" y="1551577"/>
                  <a:pt x="4441372" y="1863634"/>
                </a:cubicBezTo>
                <a:cubicBezTo>
                  <a:pt x="4603932" y="2175691"/>
                  <a:pt x="4878252" y="2911565"/>
                  <a:pt x="4972595" y="3161211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F84D55-E39F-40E2-8C9D-2F03DC5C9D88}"/>
              </a:ext>
            </a:extLst>
          </p:cNvPr>
          <p:cNvCxnSpPr>
            <a:cxnSpLocks/>
          </p:cNvCxnSpPr>
          <p:nvPr/>
        </p:nvCxnSpPr>
        <p:spPr>
          <a:xfrm flipH="1">
            <a:off x="654999" y="1902460"/>
            <a:ext cx="405888" cy="170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3D63B-9992-4D55-AFC0-C31B736DAD38}"/>
              </a:ext>
            </a:extLst>
          </p:cNvPr>
          <p:cNvSpPr txBox="1"/>
          <p:nvPr/>
        </p:nvSpPr>
        <p:spPr>
          <a:xfrm>
            <a:off x="1060887" y="1447038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C708944-F2FB-42C2-BF77-E66E9C9CD72F}"/>
              </a:ext>
            </a:extLst>
          </p:cNvPr>
          <p:cNvSpPr txBox="1"/>
          <p:nvPr/>
        </p:nvSpPr>
        <p:spPr>
          <a:xfrm>
            <a:off x="1209297" y="3002345"/>
            <a:ext cx="196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</a:t>
            </a:r>
            <a:endParaRPr kumimoji="1" lang="ja-JP" altLang="en-US" sz="3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54DCB19-E877-440B-87CE-C0C7DACC77A8}"/>
              </a:ext>
            </a:extLst>
          </p:cNvPr>
          <p:cNvCxnSpPr>
            <a:cxnSpLocks/>
          </p:cNvCxnSpPr>
          <p:nvPr/>
        </p:nvCxnSpPr>
        <p:spPr>
          <a:xfrm flipH="1" flipV="1">
            <a:off x="2846558" y="4532811"/>
            <a:ext cx="405888" cy="24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07C59D-98AA-4423-80CE-9AFC6A1B0256}"/>
              </a:ext>
            </a:extLst>
          </p:cNvPr>
          <p:cNvSpPr txBox="1"/>
          <p:nvPr/>
        </p:nvSpPr>
        <p:spPr>
          <a:xfrm>
            <a:off x="3137881" y="4750024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528B50D-8752-427F-B157-FB2D0EDA5E32}"/>
              </a:ext>
            </a:extLst>
          </p:cNvPr>
          <p:cNvSpPr>
            <a:spLocks noChangeAspect="1"/>
          </p:cNvSpPr>
          <p:nvPr/>
        </p:nvSpPr>
        <p:spPr>
          <a:xfrm>
            <a:off x="1565578" y="45355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C58AEC-34A2-4861-894B-FA35A561A4B5}"/>
              </a:ext>
            </a:extLst>
          </p:cNvPr>
          <p:cNvCxnSpPr>
            <a:cxnSpLocks/>
          </p:cNvCxnSpPr>
          <p:nvPr/>
        </p:nvCxnSpPr>
        <p:spPr>
          <a:xfrm flipV="1">
            <a:off x="1837286" y="4805511"/>
            <a:ext cx="1009272" cy="1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FE8DB73-0D5C-4D0F-90EA-5A21345B32DF}"/>
              </a:ext>
            </a:extLst>
          </p:cNvPr>
          <p:cNvSpPr>
            <a:spLocks noChangeAspect="1"/>
          </p:cNvSpPr>
          <p:nvPr/>
        </p:nvSpPr>
        <p:spPr>
          <a:xfrm>
            <a:off x="2440789" y="382773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2A7015D-CEC0-4ADF-AE8F-B330667F0D4D}"/>
              </a:ext>
            </a:extLst>
          </p:cNvPr>
          <p:cNvCxnSpPr>
            <a:cxnSpLocks/>
          </p:cNvCxnSpPr>
          <p:nvPr/>
        </p:nvCxnSpPr>
        <p:spPr>
          <a:xfrm flipV="1">
            <a:off x="2712497" y="3662655"/>
            <a:ext cx="361629" cy="44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6A61FBA-10A9-4904-ACEB-BC146266E382}"/>
              </a:ext>
            </a:extLst>
          </p:cNvPr>
          <p:cNvSpPr>
            <a:spLocks noChangeAspect="1"/>
          </p:cNvSpPr>
          <p:nvPr/>
        </p:nvSpPr>
        <p:spPr>
          <a:xfrm>
            <a:off x="3235349" y="27627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E25112F-D384-4B55-9469-3D204CDE760A}"/>
              </a:ext>
            </a:extLst>
          </p:cNvPr>
          <p:cNvCxnSpPr>
            <a:cxnSpLocks/>
          </p:cNvCxnSpPr>
          <p:nvPr/>
        </p:nvCxnSpPr>
        <p:spPr>
          <a:xfrm flipV="1">
            <a:off x="3507057" y="2835941"/>
            <a:ext cx="268292" cy="210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E1112B1-B397-4E1A-A834-6B19CEC0A9BF}"/>
              </a:ext>
            </a:extLst>
          </p:cNvPr>
          <p:cNvSpPr>
            <a:spLocks noChangeAspect="1"/>
          </p:cNvSpPr>
          <p:nvPr/>
        </p:nvSpPr>
        <p:spPr>
          <a:xfrm>
            <a:off x="4189121" y="2944547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4A5F3A-4B72-4942-AF3B-35B9F212DA56}"/>
              </a:ext>
            </a:extLst>
          </p:cNvPr>
          <p:cNvCxnSpPr>
            <a:cxnSpLocks/>
          </p:cNvCxnSpPr>
          <p:nvPr/>
        </p:nvCxnSpPr>
        <p:spPr>
          <a:xfrm>
            <a:off x="4460829" y="3346902"/>
            <a:ext cx="298531" cy="306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299C8EA-EA36-4A10-861A-C7B563803C4B}"/>
              </a:ext>
            </a:extLst>
          </p:cNvPr>
          <p:cNvSpPr/>
          <p:nvPr/>
        </p:nvSpPr>
        <p:spPr>
          <a:xfrm>
            <a:off x="8143466" y="1276858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重要なルール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C9A36B5-F9E2-49E6-9198-2A7260F108B4}"/>
              </a:ext>
            </a:extLst>
          </p:cNvPr>
          <p:cNvSpPr>
            <a:spLocks noChangeAspect="1"/>
          </p:cNvSpPr>
          <p:nvPr/>
        </p:nvSpPr>
        <p:spPr>
          <a:xfrm>
            <a:off x="4894342" y="42628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0195D09-9332-4A3E-B88B-F643A8CA98CF}"/>
              </a:ext>
            </a:extLst>
          </p:cNvPr>
          <p:cNvCxnSpPr>
            <a:cxnSpLocks/>
          </p:cNvCxnSpPr>
          <p:nvPr/>
        </p:nvCxnSpPr>
        <p:spPr>
          <a:xfrm>
            <a:off x="5166050" y="4665166"/>
            <a:ext cx="366145" cy="890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9A001A7D-FCB0-4B62-98E7-EACDB90AE18E}"/>
              </a:ext>
            </a:extLst>
          </p:cNvPr>
          <p:cNvSpPr>
            <a:spLocks noChangeAspect="1"/>
          </p:cNvSpPr>
          <p:nvPr/>
        </p:nvSpPr>
        <p:spPr>
          <a:xfrm>
            <a:off x="606879" y="300350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34DB78-FB19-4537-8A85-9D215E4E43D9}"/>
              </a:ext>
            </a:extLst>
          </p:cNvPr>
          <p:cNvCxnSpPr>
            <a:cxnSpLocks/>
          </p:cNvCxnSpPr>
          <p:nvPr/>
        </p:nvCxnSpPr>
        <p:spPr>
          <a:xfrm>
            <a:off x="878587" y="3405858"/>
            <a:ext cx="268292" cy="530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D39B51-560E-4B01-8220-08209AF4C43F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エネルギーの変換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D6D6689-D547-4CA8-ACE0-C8DB8EC9032F}"/>
              </a:ext>
            </a:extLst>
          </p:cNvPr>
          <p:cNvCxnSpPr>
            <a:cxnSpLocks/>
          </p:cNvCxnSpPr>
          <p:nvPr/>
        </p:nvCxnSpPr>
        <p:spPr>
          <a:xfrm>
            <a:off x="1835578" y="4750024"/>
            <a:ext cx="1708" cy="164638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81DBD6-4241-45BA-9F4E-C2E5058A4FED}"/>
              </a:ext>
            </a:extLst>
          </p:cNvPr>
          <p:cNvCxnSpPr>
            <a:cxnSpLocks/>
          </p:cNvCxnSpPr>
          <p:nvPr/>
        </p:nvCxnSpPr>
        <p:spPr>
          <a:xfrm>
            <a:off x="3775349" y="3273503"/>
            <a:ext cx="0" cy="312290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EB88E19-EA04-467D-AD86-D515C63AFD12}"/>
              </a:ext>
            </a:extLst>
          </p:cNvPr>
          <p:cNvSpPr/>
          <p:nvPr/>
        </p:nvSpPr>
        <p:spPr>
          <a:xfrm>
            <a:off x="2410175" y="541357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4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A68C0FB-0052-4399-8F6B-6C20ED878107}"/>
              </a:ext>
            </a:extLst>
          </p:cNvPr>
          <p:cNvSpPr/>
          <p:nvPr/>
        </p:nvSpPr>
        <p:spPr>
          <a:xfrm>
            <a:off x="6265758" y="4063479"/>
            <a:ext cx="5573542" cy="142789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r>
              <a:rPr lang="en-US" altLang="ja-JP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速さ：運動エネルギー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895B8D-2B11-4E85-B243-96528C234DE5}"/>
              </a:ext>
            </a:extLst>
          </p:cNvPr>
          <p:cNvCxnSpPr>
            <a:cxnSpLocks/>
          </p:cNvCxnSpPr>
          <p:nvPr/>
        </p:nvCxnSpPr>
        <p:spPr>
          <a:xfrm>
            <a:off x="238479" y="2129211"/>
            <a:ext cx="0" cy="42672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F4960AB-863A-43EE-A0E4-EC334AB09690}"/>
              </a:ext>
            </a:extLst>
          </p:cNvPr>
          <p:cNvSpPr/>
          <p:nvPr/>
        </p:nvSpPr>
        <p:spPr>
          <a:xfrm>
            <a:off x="685155" y="54040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en-US" altLang="ja-JP" sz="4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CF0A134-31AB-439A-B90E-37C65D9A8084}"/>
              </a:ext>
            </a:extLst>
          </p:cNvPr>
          <p:cNvSpPr/>
          <p:nvPr/>
        </p:nvSpPr>
        <p:spPr>
          <a:xfrm>
            <a:off x="6328072" y="5538083"/>
            <a:ext cx="6043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エネルギーはなくなっているのではなく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変換されている（エネルギー保存則）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2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8C916C-6F64-4347-BB46-E0BFC053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76858"/>
            <a:ext cx="7829012" cy="521934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A2B0ABE-CCB9-4958-9BC5-2D49919D43AE}"/>
              </a:ext>
            </a:extLst>
          </p:cNvPr>
          <p:cNvSpPr/>
          <p:nvPr/>
        </p:nvSpPr>
        <p:spPr>
          <a:xfrm>
            <a:off x="7188317" y="3358314"/>
            <a:ext cx="4685211" cy="9254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力学的エネルギー保存則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B5069BE-4C89-46FD-B42F-F7ADFF38B003}"/>
              </a:ext>
            </a:extLst>
          </p:cNvPr>
          <p:cNvSpPr/>
          <p:nvPr/>
        </p:nvSpPr>
        <p:spPr>
          <a:xfrm>
            <a:off x="7188317" y="2015181"/>
            <a:ext cx="4685211" cy="10045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一定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力学的エネルギー保存則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63C191-24CD-4AE2-A5D9-21813542A154}"/>
              </a:ext>
            </a:extLst>
          </p:cNvPr>
          <p:cNvSpPr/>
          <p:nvPr/>
        </p:nvSpPr>
        <p:spPr>
          <a:xfrm>
            <a:off x="7888403" y="1342303"/>
            <a:ext cx="3500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力が保存力のみの場合、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784D06-E540-48BA-8C17-6CDCC0342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71" y="3617513"/>
            <a:ext cx="1535154" cy="45534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055167-40E2-4485-A063-4CCCF71D325F}"/>
              </a:ext>
            </a:extLst>
          </p:cNvPr>
          <p:cNvSpPr/>
          <p:nvPr/>
        </p:nvSpPr>
        <p:spPr>
          <a:xfrm>
            <a:off x="9448191" y="3617513"/>
            <a:ext cx="214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5FC922-E0E3-40C3-8B0D-DED8D9210382}"/>
              </a:ext>
            </a:extLst>
          </p:cNvPr>
          <p:cNvSpPr/>
          <p:nvPr/>
        </p:nvSpPr>
        <p:spPr>
          <a:xfrm>
            <a:off x="1797359" y="1184184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青の領域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1F434D-04BC-43EB-8F26-96609D2DBA90}"/>
              </a:ext>
            </a:extLst>
          </p:cNvPr>
          <p:cNvCxnSpPr>
            <a:cxnSpLocks/>
          </p:cNvCxnSpPr>
          <p:nvPr/>
        </p:nvCxnSpPr>
        <p:spPr>
          <a:xfrm flipH="1">
            <a:off x="1863634" y="2015181"/>
            <a:ext cx="313509" cy="4406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B4F05EC-A118-4A2A-828A-C21DE3A261BD}"/>
              </a:ext>
            </a:extLst>
          </p:cNvPr>
          <p:cNvSpPr/>
          <p:nvPr/>
        </p:nvSpPr>
        <p:spPr>
          <a:xfrm>
            <a:off x="2646445" y="3556108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赤の領域</a:t>
            </a: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DB6059-EE92-4B5C-9F98-95DB6DB389A4}"/>
              </a:ext>
            </a:extLst>
          </p:cNvPr>
          <p:cNvSpPr/>
          <p:nvPr/>
        </p:nvSpPr>
        <p:spPr>
          <a:xfrm>
            <a:off x="7105585" y="5009494"/>
            <a:ext cx="4685211" cy="9254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28E120B-6789-43AB-8676-E97457B8A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16" y="4565135"/>
            <a:ext cx="1020772" cy="29007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6B6B9B-4862-4AF4-88CE-B4BAA9265964}"/>
              </a:ext>
            </a:extLst>
          </p:cNvPr>
          <p:cNvSpPr/>
          <p:nvPr/>
        </p:nvSpPr>
        <p:spPr>
          <a:xfrm>
            <a:off x="8673669" y="4438065"/>
            <a:ext cx="340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運動量を使って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3775A6B-F9CA-451F-AADD-6F04756FA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8" y="5143203"/>
            <a:ext cx="1246241" cy="610904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548B2A4-ED3E-4EBB-9C16-2352CDC1514F}"/>
              </a:ext>
            </a:extLst>
          </p:cNvPr>
          <p:cNvSpPr/>
          <p:nvPr/>
        </p:nvSpPr>
        <p:spPr>
          <a:xfrm>
            <a:off x="10297208" y="6087246"/>
            <a:ext cx="157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とも書ける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4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8C916C-6F64-4347-BB46-E0BFC053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76858"/>
            <a:ext cx="7829012" cy="5219341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E86CCE-A0CE-4E34-AA06-0ECFE7FE36B8}"/>
              </a:ext>
            </a:extLst>
          </p:cNvPr>
          <p:cNvSpPr/>
          <p:nvPr/>
        </p:nvSpPr>
        <p:spPr>
          <a:xfrm>
            <a:off x="7152033" y="5282209"/>
            <a:ext cx="4685211" cy="8810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A2B0ABE-CCB9-4958-9BC5-2D49919D43AE}"/>
              </a:ext>
            </a:extLst>
          </p:cNvPr>
          <p:cNvSpPr/>
          <p:nvPr/>
        </p:nvSpPr>
        <p:spPr>
          <a:xfrm>
            <a:off x="7152034" y="1762815"/>
            <a:ext cx="4685211" cy="8810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ハミルトニアンとは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055167-40E2-4485-A063-4CCCF71D325F}"/>
              </a:ext>
            </a:extLst>
          </p:cNvPr>
          <p:cNvSpPr/>
          <p:nvPr/>
        </p:nvSpPr>
        <p:spPr>
          <a:xfrm>
            <a:off x="7381125" y="1290780"/>
            <a:ext cx="214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5FC922-E0E3-40C3-8B0D-DED8D9210382}"/>
              </a:ext>
            </a:extLst>
          </p:cNvPr>
          <p:cNvSpPr/>
          <p:nvPr/>
        </p:nvSpPr>
        <p:spPr>
          <a:xfrm>
            <a:off x="1797359" y="1184184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青の領域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1F434D-04BC-43EB-8F26-96609D2DBA90}"/>
              </a:ext>
            </a:extLst>
          </p:cNvPr>
          <p:cNvCxnSpPr>
            <a:cxnSpLocks/>
          </p:cNvCxnSpPr>
          <p:nvPr/>
        </p:nvCxnSpPr>
        <p:spPr>
          <a:xfrm flipH="1">
            <a:off x="1863634" y="2015181"/>
            <a:ext cx="313509" cy="4406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B4F05EC-A118-4A2A-828A-C21DE3A261BD}"/>
              </a:ext>
            </a:extLst>
          </p:cNvPr>
          <p:cNvSpPr/>
          <p:nvPr/>
        </p:nvSpPr>
        <p:spPr>
          <a:xfrm>
            <a:off x="2646445" y="3556108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赤の領域</a:t>
            </a: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03D7CA-9DF0-40CE-9AEC-F52D0AD7E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30" y="1998589"/>
            <a:ext cx="2600000" cy="40952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8545F6-8B6C-4451-B9B6-A10217F9878E}"/>
              </a:ext>
            </a:extLst>
          </p:cNvPr>
          <p:cNvSpPr/>
          <p:nvPr/>
        </p:nvSpPr>
        <p:spPr>
          <a:xfrm>
            <a:off x="7668858" y="2695319"/>
            <a:ext cx="4319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運動エネルギーとポテンシャルの和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3DC342F-8612-47E1-AD83-5E6A5618EE34}"/>
              </a:ext>
            </a:extLst>
          </p:cNvPr>
          <p:cNvSpPr/>
          <p:nvPr/>
        </p:nvSpPr>
        <p:spPr>
          <a:xfrm>
            <a:off x="7152034" y="3648716"/>
            <a:ext cx="4685211" cy="8810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ハミルトニアンは系の全エネルギー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77ABE3-ED8E-4B54-A027-A9771BC5C516}"/>
              </a:ext>
            </a:extLst>
          </p:cNvPr>
          <p:cNvCxnSpPr>
            <a:cxnSpLocks/>
          </p:cNvCxnSpPr>
          <p:nvPr/>
        </p:nvCxnSpPr>
        <p:spPr>
          <a:xfrm flipV="1">
            <a:off x="8862739" y="2548156"/>
            <a:ext cx="2296924" cy="71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CEBAEA-9F9B-4530-A579-3CC1467F25CC}"/>
              </a:ext>
            </a:extLst>
          </p:cNvPr>
          <p:cNvSpPr/>
          <p:nvPr/>
        </p:nvSpPr>
        <p:spPr>
          <a:xfrm>
            <a:off x="7118884" y="3156428"/>
            <a:ext cx="214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すなわち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750F50C-3587-4159-BBBA-82224F4D8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49" y="5340659"/>
            <a:ext cx="3843797" cy="67199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0015AE-3D4A-4911-815A-A900F400ABA0}"/>
              </a:ext>
            </a:extLst>
          </p:cNvPr>
          <p:cNvSpPr/>
          <p:nvPr/>
        </p:nvSpPr>
        <p:spPr>
          <a:xfrm>
            <a:off x="7118883" y="4666260"/>
            <a:ext cx="214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具体的に書くと、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2825F6D-15FB-48FA-A880-94D355DDD85F}"/>
              </a:ext>
            </a:extLst>
          </p:cNvPr>
          <p:cNvSpPr/>
          <p:nvPr/>
        </p:nvSpPr>
        <p:spPr>
          <a:xfrm>
            <a:off x="8454457" y="6199275"/>
            <a:ext cx="3397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座標を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で表している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23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8C916C-6F64-4347-BB46-E0BFC053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76858"/>
            <a:ext cx="7829012" cy="5219341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E86CCE-A0CE-4E34-AA06-0ECFE7FE36B8}"/>
              </a:ext>
            </a:extLst>
          </p:cNvPr>
          <p:cNvSpPr/>
          <p:nvPr/>
        </p:nvSpPr>
        <p:spPr>
          <a:xfrm>
            <a:off x="7221701" y="1828906"/>
            <a:ext cx="4685211" cy="8810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ハミルトン力学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5FC922-E0E3-40C3-8B0D-DED8D9210382}"/>
              </a:ext>
            </a:extLst>
          </p:cNvPr>
          <p:cNvSpPr/>
          <p:nvPr/>
        </p:nvSpPr>
        <p:spPr>
          <a:xfrm>
            <a:off x="1797359" y="1184184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青の領域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1F434D-04BC-43EB-8F26-96609D2DBA90}"/>
              </a:ext>
            </a:extLst>
          </p:cNvPr>
          <p:cNvCxnSpPr>
            <a:cxnSpLocks/>
          </p:cNvCxnSpPr>
          <p:nvPr/>
        </p:nvCxnSpPr>
        <p:spPr>
          <a:xfrm flipH="1">
            <a:off x="1863634" y="2015181"/>
            <a:ext cx="313509" cy="4406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B4F05EC-A118-4A2A-828A-C21DE3A261BD}"/>
              </a:ext>
            </a:extLst>
          </p:cNvPr>
          <p:cNvSpPr/>
          <p:nvPr/>
        </p:nvSpPr>
        <p:spPr>
          <a:xfrm>
            <a:off x="2646445" y="3556108"/>
            <a:ext cx="214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赤の領域</a:t>
            </a: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750F50C-3587-4159-BBBA-82224F4D8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17" y="1887356"/>
            <a:ext cx="3843797" cy="67199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CA98045-4E6A-4032-A73E-27043B691940}"/>
              </a:ext>
            </a:extLst>
          </p:cNvPr>
          <p:cNvSpPr/>
          <p:nvPr/>
        </p:nvSpPr>
        <p:spPr>
          <a:xfrm>
            <a:off x="7221701" y="2945055"/>
            <a:ext cx="486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を構成し、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4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q,p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により運動を記述する力学の枠組みを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ED8B96-666A-45AE-BFE4-76B69F14E851}"/>
              </a:ext>
            </a:extLst>
          </p:cNvPr>
          <p:cNvSpPr/>
          <p:nvPr/>
        </p:nvSpPr>
        <p:spPr>
          <a:xfrm>
            <a:off x="7261778" y="4011130"/>
            <a:ext cx="4685211" cy="8810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ハミルトン力学</a:t>
            </a:r>
            <a:endParaRPr lang="en-US" altLang="ja-JP" sz="3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8A56727-9A06-4AC1-A848-984D3A4683A4}"/>
              </a:ext>
            </a:extLst>
          </p:cNvPr>
          <p:cNvSpPr/>
          <p:nvPr/>
        </p:nvSpPr>
        <p:spPr>
          <a:xfrm>
            <a:off x="10843683" y="4990183"/>
            <a:ext cx="1243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30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F9E70CF-F68E-4201-A886-034928B2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8" y="1473630"/>
            <a:ext cx="6801336" cy="453422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3212D8-712A-4E55-8583-D34F4D758457}"/>
              </a:ext>
            </a:extLst>
          </p:cNvPr>
          <p:cNvSpPr/>
          <p:nvPr/>
        </p:nvSpPr>
        <p:spPr>
          <a:xfrm>
            <a:off x="6437647" y="3816718"/>
            <a:ext cx="5527709" cy="8805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ハミルトニアンと物体の運動の関係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62CA6C4-895B-48F1-9E8F-50AFAA5FEA1A}"/>
              </a:ext>
            </a:extLst>
          </p:cNvPr>
          <p:cNvSpPr>
            <a:spLocks noChangeAspect="1"/>
          </p:cNvSpPr>
          <p:nvPr/>
        </p:nvSpPr>
        <p:spPr>
          <a:xfrm>
            <a:off x="4289039" y="4976947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D04C697-23B6-4107-B7BB-CFE6BEBA2272}"/>
              </a:ext>
            </a:extLst>
          </p:cNvPr>
          <p:cNvCxnSpPr>
            <a:cxnSpLocks/>
          </p:cNvCxnSpPr>
          <p:nvPr/>
        </p:nvCxnSpPr>
        <p:spPr>
          <a:xfrm>
            <a:off x="4646089" y="3907677"/>
            <a:ext cx="433979" cy="323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914DCE2-9539-42A2-9C38-9308256E0F5F}"/>
              </a:ext>
            </a:extLst>
          </p:cNvPr>
          <p:cNvSpPr/>
          <p:nvPr/>
        </p:nvSpPr>
        <p:spPr>
          <a:xfrm>
            <a:off x="2891476" y="3099806"/>
            <a:ext cx="234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が一定の経路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2EC8392-15B9-470E-B130-E0985DD07E59}"/>
              </a:ext>
            </a:extLst>
          </p:cNvPr>
          <p:cNvCxnSpPr>
            <a:cxnSpLocks/>
          </p:cNvCxnSpPr>
          <p:nvPr/>
        </p:nvCxnSpPr>
        <p:spPr>
          <a:xfrm flipH="1">
            <a:off x="3897060" y="5120947"/>
            <a:ext cx="392790" cy="116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08FE292-B57A-453C-BF75-1B0C8F91B523}"/>
              </a:ext>
            </a:extLst>
          </p:cNvPr>
          <p:cNvSpPr>
            <a:spLocks noChangeAspect="1"/>
          </p:cNvSpPr>
          <p:nvPr/>
        </p:nvSpPr>
        <p:spPr>
          <a:xfrm>
            <a:off x="1724364" y="4483888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41E43F-AE32-4479-B66E-5B98421F4A41}"/>
              </a:ext>
            </a:extLst>
          </p:cNvPr>
          <p:cNvCxnSpPr>
            <a:cxnSpLocks/>
          </p:cNvCxnSpPr>
          <p:nvPr/>
        </p:nvCxnSpPr>
        <p:spPr>
          <a:xfrm flipH="1" flipV="1">
            <a:off x="1519712" y="4156673"/>
            <a:ext cx="193876" cy="327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BA3AAB8-3539-444E-8AD1-9FA6F1E10FCE}"/>
              </a:ext>
            </a:extLst>
          </p:cNvPr>
          <p:cNvSpPr>
            <a:spLocks noChangeAspect="1"/>
          </p:cNvSpPr>
          <p:nvPr/>
        </p:nvSpPr>
        <p:spPr>
          <a:xfrm>
            <a:off x="2534164" y="2238996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01252BA-3502-44A3-9F37-F98B8FD5DAC5}"/>
              </a:ext>
            </a:extLst>
          </p:cNvPr>
          <p:cNvCxnSpPr>
            <a:cxnSpLocks/>
          </p:cNvCxnSpPr>
          <p:nvPr/>
        </p:nvCxnSpPr>
        <p:spPr>
          <a:xfrm flipV="1">
            <a:off x="2693071" y="2155158"/>
            <a:ext cx="362164" cy="110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CAA6A91-2DDA-4CAA-A7AD-7CB7274E2169}"/>
              </a:ext>
            </a:extLst>
          </p:cNvPr>
          <p:cNvSpPr>
            <a:spLocks noChangeAspect="1"/>
          </p:cNvSpPr>
          <p:nvPr/>
        </p:nvSpPr>
        <p:spPr>
          <a:xfrm>
            <a:off x="4574089" y="248303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5D1075-2318-44E4-BF61-65153A072F57}"/>
              </a:ext>
            </a:extLst>
          </p:cNvPr>
          <p:cNvCxnSpPr>
            <a:cxnSpLocks/>
          </p:cNvCxnSpPr>
          <p:nvPr/>
        </p:nvCxnSpPr>
        <p:spPr>
          <a:xfrm>
            <a:off x="4718089" y="2585367"/>
            <a:ext cx="288732" cy="268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253F04-CC74-43D8-8F8B-FF7CBFA5F8A2}"/>
              </a:ext>
            </a:extLst>
          </p:cNvPr>
          <p:cNvSpPr/>
          <p:nvPr/>
        </p:nvSpPr>
        <p:spPr>
          <a:xfrm>
            <a:off x="3055235" y="5838428"/>
            <a:ext cx="1007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位置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5C39C3C-F218-4386-A132-4C0560ED908E}"/>
              </a:ext>
            </a:extLst>
          </p:cNvPr>
          <p:cNvSpPr/>
          <p:nvPr/>
        </p:nvSpPr>
        <p:spPr>
          <a:xfrm>
            <a:off x="15534" y="3099806"/>
            <a:ext cx="1168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運動量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47359AA8-D097-4B4C-A616-10F17076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22" y="3917877"/>
            <a:ext cx="3843797" cy="671994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24B2E86-C839-4CA3-9EF1-AE0DEFD469E1}"/>
              </a:ext>
            </a:extLst>
          </p:cNvPr>
          <p:cNvSpPr/>
          <p:nvPr/>
        </p:nvSpPr>
        <p:spPr>
          <a:xfrm>
            <a:off x="2406401" y="1547623"/>
            <a:ext cx="2955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ばねの運動の場合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F19694A-522B-4CF0-9F6F-5B5C3FE04C5D}"/>
              </a:ext>
            </a:extLst>
          </p:cNvPr>
          <p:cNvSpPr/>
          <p:nvPr/>
        </p:nvSpPr>
        <p:spPr>
          <a:xfrm>
            <a:off x="7078095" y="4834137"/>
            <a:ext cx="494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を一定にするように状態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4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q,p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が決まる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5BFDA15-59F6-4B08-8C85-6B24FE49D81B}"/>
              </a:ext>
            </a:extLst>
          </p:cNvPr>
          <p:cNvSpPr/>
          <p:nvPr/>
        </p:nvSpPr>
        <p:spPr>
          <a:xfrm>
            <a:off x="6437647" y="2155158"/>
            <a:ext cx="5527709" cy="91699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物体の運動を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 p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の空間で表す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位相空間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EBCD52B-153D-4AF2-A6AB-CB14C80FFDCD}"/>
              </a:ext>
            </a:extLst>
          </p:cNvPr>
          <p:cNvSpPr/>
          <p:nvPr/>
        </p:nvSpPr>
        <p:spPr>
          <a:xfrm>
            <a:off x="6466382" y="1619693"/>
            <a:ext cx="494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ハミルトン力学では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1FD7904-4E06-4CC9-A2D5-909574114ADC}"/>
              </a:ext>
            </a:extLst>
          </p:cNvPr>
          <p:cNvSpPr/>
          <p:nvPr/>
        </p:nvSpPr>
        <p:spPr>
          <a:xfrm>
            <a:off x="6466382" y="3241781"/>
            <a:ext cx="494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そして、物体の運動は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9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F9E70CF-F68E-4201-A886-034928B2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8" y="1473630"/>
            <a:ext cx="6801336" cy="453422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3212D8-712A-4E55-8583-D34F4D758457}"/>
              </a:ext>
            </a:extLst>
          </p:cNvPr>
          <p:cNvSpPr/>
          <p:nvPr/>
        </p:nvSpPr>
        <p:spPr>
          <a:xfrm>
            <a:off x="6341853" y="1473630"/>
            <a:ext cx="5527709" cy="8805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経路の決め方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62CA6C4-895B-48F1-9E8F-50AFAA5FEA1A}"/>
              </a:ext>
            </a:extLst>
          </p:cNvPr>
          <p:cNvSpPr>
            <a:spLocks noChangeAspect="1"/>
          </p:cNvSpPr>
          <p:nvPr/>
        </p:nvSpPr>
        <p:spPr>
          <a:xfrm>
            <a:off x="4289039" y="4976947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D04C697-23B6-4107-B7BB-CFE6BEBA2272}"/>
              </a:ext>
            </a:extLst>
          </p:cNvPr>
          <p:cNvCxnSpPr>
            <a:cxnSpLocks/>
          </p:cNvCxnSpPr>
          <p:nvPr/>
        </p:nvCxnSpPr>
        <p:spPr>
          <a:xfrm>
            <a:off x="4646089" y="3907677"/>
            <a:ext cx="433979" cy="323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914DCE2-9539-42A2-9C38-9308256E0F5F}"/>
              </a:ext>
            </a:extLst>
          </p:cNvPr>
          <p:cNvSpPr/>
          <p:nvPr/>
        </p:nvSpPr>
        <p:spPr>
          <a:xfrm>
            <a:off x="2891476" y="3099806"/>
            <a:ext cx="234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が一定の経路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2EC8392-15B9-470E-B130-E0985DD07E59}"/>
              </a:ext>
            </a:extLst>
          </p:cNvPr>
          <p:cNvCxnSpPr>
            <a:cxnSpLocks/>
          </p:cNvCxnSpPr>
          <p:nvPr/>
        </p:nvCxnSpPr>
        <p:spPr>
          <a:xfrm flipH="1">
            <a:off x="3897060" y="5120947"/>
            <a:ext cx="392790" cy="116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08FE292-B57A-453C-BF75-1B0C8F91B523}"/>
              </a:ext>
            </a:extLst>
          </p:cNvPr>
          <p:cNvSpPr>
            <a:spLocks noChangeAspect="1"/>
          </p:cNvSpPr>
          <p:nvPr/>
        </p:nvSpPr>
        <p:spPr>
          <a:xfrm>
            <a:off x="1724364" y="4483888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41E43F-AE32-4479-B66E-5B98421F4A41}"/>
              </a:ext>
            </a:extLst>
          </p:cNvPr>
          <p:cNvCxnSpPr>
            <a:cxnSpLocks/>
          </p:cNvCxnSpPr>
          <p:nvPr/>
        </p:nvCxnSpPr>
        <p:spPr>
          <a:xfrm flipH="1" flipV="1">
            <a:off x="1519712" y="4156673"/>
            <a:ext cx="193876" cy="327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BA3AAB8-3539-444E-8AD1-9FA6F1E10FCE}"/>
              </a:ext>
            </a:extLst>
          </p:cNvPr>
          <p:cNvSpPr>
            <a:spLocks noChangeAspect="1"/>
          </p:cNvSpPr>
          <p:nvPr/>
        </p:nvSpPr>
        <p:spPr>
          <a:xfrm>
            <a:off x="2534164" y="2238996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01252BA-3502-44A3-9F37-F98B8FD5DAC5}"/>
              </a:ext>
            </a:extLst>
          </p:cNvPr>
          <p:cNvCxnSpPr>
            <a:cxnSpLocks/>
          </p:cNvCxnSpPr>
          <p:nvPr/>
        </p:nvCxnSpPr>
        <p:spPr>
          <a:xfrm flipV="1">
            <a:off x="2693071" y="2155158"/>
            <a:ext cx="362164" cy="110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CAA6A91-2DDA-4CAA-A7AD-7CB7274E2169}"/>
              </a:ext>
            </a:extLst>
          </p:cNvPr>
          <p:cNvSpPr>
            <a:spLocks noChangeAspect="1"/>
          </p:cNvSpPr>
          <p:nvPr/>
        </p:nvSpPr>
        <p:spPr>
          <a:xfrm>
            <a:off x="4574089" y="248303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5D1075-2318-44E4-BF61-65153A072F57}"/>
              </a:ext>
            </a:extLst>
          </p:cNvPr>
          <p:cNvCxnSpPr>
            <a:cxnSpLocks/>
          </p:cNvCxnSpPr>
          <p:nvPr/>
        </p:nvCxnSpPr>
        <p:spPr>
          <a:xfrm>
            <a:off x="4718089" y="2585367"/>
            <a:ext cx="288732" cy="268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253F04-CC74-43D8-8F8B-FF7CBFA5F8A2}"/>
              </a:ext>
            </a:extLst>
          </p:cNvPr>
          <p:cNvSpPr/>
          <p:nvPr/>
        </p:nvSpPr>
        <p:spPr>
          <a:xfrm>
            <a:off x="3055235" y="5838428"/>
            <a:ext cx="1007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位置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5C39C3C-F218-4386-A132-4C0560ED908E}"/>
              </a:ext>
            </a:extLst>
          </p:cNvPr>
          <p:cNvSpPr/>
          <p:nvPr/>
        </p:nvSpPr>
        <p:spPr>
          <a:xfrm>
            <a:off x="15534" y="3099806"/>
            <a:ext cx="1168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運動量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47359AA8-D097-4B4C-A616-10F17076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28" y="1574789"/>
            <a:ext cx="3843797" cy="671994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24B2E86-C839-4CA3-9EF1-AE0DEFD469E1}"/>
              </a:ext>
            </a:extLst>
          </p:cNvPr>
          <p:cNvSpPr/>
          <p:nvPr/>
        </p:nvSpPr>
        <p:spPr>
          <a:xfrm>
            <a:off x="2406401" y="1547623"/>
            <a:ext cx="2955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ばねの運動の場合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F19694A-522B-4CF0-9F6F-5B5C3FE04C5D}"/>
              </a:ext>
            </a:extLst>
          </p:cNvPr>
          <p:cNvSpPr/>
          <p:nvPr/>
        </p:nvSpPr>
        <p:spPr>
          <a:xfrm>
            <a:off x="6589263" y="2580963"/>
            <a:ext cx="5372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を一定にする経路の決め方は以下の通り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0AD5058-0A04-4335-83BE-D9228D4691D6}"/>
              </a:ext>
            </a:extLst>
          </p:cNvPr>
          <p:cNvSpPr/>
          <p:nvPr/>
        </p:nvSpPr>
        <p:spPr>
          <a:xfrm>
            <a:off x="6341852" y="3273952"/>
            <a:ext cx="5527709" cy="223857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843540E-DBB4-4FBD-B16A-22B4E2263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24" y="3549908"/>
            <a:ext cx="1584827" cy="7155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0C59B63-E1FB-470C-948F-2E9379E3E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47" y="4565408"/>
            <a:ext cx="1806316" cy="65048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28463A5-C52A-4658-A220-FE2926A1E75E}"/>
              </a:ext>
            </a:extLst>
          </p:cNvPr>
          <p:cNvSpPr/>
          <p:nvPr/>
        </p:nvSpPr>
        <p:spPr>
          <a:xfrm>
            <a:off x="9203637" y="3812448"/>
            <a:ext cx="21717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ハミルトンの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30E7EC-5623-4F42-A597-C4C4F39F1D16}"/>
              </a:ext>
            </a:extLst>
          </p:cNvPr>
          <p:cNvSpPr/>
          <p:nvPr/>
        </p:nvSpPr>
        <p:spPr>
          <a:xfrm>
            <a:off x="6790406" y="5772930"/>
            <a:ext cx="5372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を満たすとき、ハミルトニアンは一定値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98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CEDF2EA-83A4-4101-B1EF-ACD6C341ACC0}"/>
              </a:ext>
            </a:extLst>
          </p:cNvPr>
          <p:cNvSpPr/>
          <p:nvPr/>
        </p:nvSpPr>
        <p:spPr>
          <a:xfrm>
            <a:off x="1497874" y="5094693"/>
            <a:ext cx="9213669" cy="115806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B7E96A0-FD37-4848-AA38-AFC51D72A63C}"/>
              </a:ext>
            </a:extLst>
          </p:cNvPr>
          <p:cNvSpPr/>
          <p:nvPr/>
        </p:nvSpPr>
        <p:spPr>
          <a:xfrm>
            <a:off x="1497874" y="2029969"/>
            <a:ext cx="8934995" cy="95702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ハミルトニアンが一定になる証明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C5D716F-087E-4726-861F-0FB1BE7D2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86" y="2166582"/>
            <a:ext cx="4446979" cy="756932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98678C-F5BA-4EF2-A1CD-2BE083F07497}"/>
              </a:ext>
            </a:extLst>
          </p:cNvPr>
          <p:cNvSpPr/>
          <p:nvPr/>
        </p:nvSpPr>
        <p:spPr>
          <a:xfrm>
            <a:off x="1866470" y="1345439"/>
            <a:ext cx="5561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 p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の関数である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の時間変化は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90B2BAE-7968-4FE0-AC36-BDA0CED075AE}"/>
              </a:ext>
            </a:extLst>
          </p:cNvPr>
          <p:cNvSpPr/>
          <p:nvPr/>
        </p:nvSpPr>
        <p:spPr>
          <a:xfrm>
            <a:off x="1866470" y="3209863"/>
            <a:ext cx="5561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ここで正準方程式が成り立つと、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647C899-1117-4D50-AD43-F0A32D483E59}"/>
              </a:ext>
            </a:extLst>
          </p:cNvPr>
          <p:cNvSpPr/>
          <p:nvPr/>
        </p:nvSpPr>
        <p:spPr>
          <a:xfrm>
            <a:off x="1497874" y="3840579"/>
            <a:ext cx="8934995" cy="9758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2A15FFBD-8296-4815-A469-940419B52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32" y="3951434"/>
            <a:ext cx="1584827" cy="71553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4E4CAF3-DC8E-4C46-ADEC-3E522420D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13" y="4024451"/>
            <a:ext cx="1806316" cy="650489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C607381-36A7-43B3-B297-803EE3763667}"/>
              </a:ext>
            </a:extLst>
          </p:cNvPr>
          <p:cNvSpPr/>
          <p:nvPr/>
        </p:nvSpPr>
        <p:spPr>
          <a:xfrm>
            <a:off x="7476581" y="4118862"/>
            <a:ext cx="125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なので、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BF5461E-9398-430D-AB9A-3B8DEADB8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37" y="5325931"/>
            <a:ext cx="5160905" cy="688120"/>
          </a:xfrm>
          <a:prstGeom prst="rect">
            <a:avLst/>
          </a:prstGeom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1D4946-79A7-4300-9338-A79408908E35}"/>
              </a:ext>
            </a:extLst>
          </p:cNvPr>
          <p:cNvSpPr/>
          <p:nvPr/>
        </p:nvSpPr>
        <p:spPr>
          <a:xfrm>
            <a:off x="7759828" y="5439158"/>
            <a:ext cx="274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となり時間変化は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2039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ハミルトン力学の手続き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3647E1-94AB-4F76-883D-5BFE2FC8D702}"/>
              </a:ext>
            </a:extLst>
          </p:cNvPr>
          <p:cNvSpPr/>
          <p:nvPr/>
        </p:nvSpPr>
        <p:spPr>
          <a:xfrm>
            <a:off x="1515291" y="1812254"/>
            <a:ext cx="9204960" cy="103307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①ハミルトニアンを構成する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ポテンシャルが決まれば、構成できる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9281984-6DEA-49BD-8987-AEE3BF511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63" y="1926418"/>
            <a:ext cx="3843797" cy="671994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B39BE7-0EAB-4856-8AC8-68880F1A10F1}"/>
              </a:ext>
            </a:extLst>
          </p:cNvPr>
          <p:cNvSpPr/>
          <p:nvPr/>
        </p:nvSpPr>
        <p:spPr>
          <a:xfrm>
            <a:off x="1515291" y="3192563"/>
            <a:ext cx="9204960" cy="103307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②正準方程式を解く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解析的、数値的に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58E8F2F-D28B-42E4-A093-F52EF1A7DEB0}"/>
              </a:ext>
            </a:extLst>
          </p:cNvPr>
          <p:cNvSpPr/>
          <p:nvPr/>
        </p:nvSpPr>
        <p:spPr>
          <a:xfrm>
            <a:off x="1515291" y="4572872"/>
            <a:ext cx="9204960" cy="103307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4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q,p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の経路が位相空間上に決まる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3EF8F0B-6A35-4FCB-9350-D24B93F1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36" y="3381335"/>
            <a:ext cx="1756856" cy="79320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B0746E9-7904-404D-A1BE-E07E10BD9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88" y="3381335"/>
            <a:ext cx="2202566" cy="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208425" y="1712337"/>
            <a:ext cx="5608901" cy="23572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力が保存力で表される場合に力学的エネルギー保存則が成り立つことを学習した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ハミルトニアンとは系の全エネルギーであり、物体の運動はこれを保存するように、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q,p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が決まる。これをハミルトン力学という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BCAF4A-E074-4920-A57D-119DA3303190}"/>
              </a:ext>
            </a:extLst>
          </p:cNvPr>
          <p:cNvSpPr/>
          <p:nvPr/>
        </p:nvSpPr>
        <p:spPr>
          <a:xfrm>
            <a:off x="208425" y="4334239"/>
            <a:ext cx="5700005" cy="2098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ハミルトン力学をベイズ統計に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どう適用するのかを学びましょう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AE36A6-1C1D-4A41-A4D5-B42E6844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30" y="1219534"/>
            <a:ext cx="6134955" cy="28500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08CDE4C-40C2-4873-A19D-5C24888AA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30" y="4166542"/>
            <a:ext cx="6256424" cy="25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運動方程式の別の解釈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D600F2-7459-41B0-ABB0-B0293ED43BC6}"/>
              </a:ext>
            </a:extLst>
          </p:cNvPr>
          <p:cNvSpPr/>
          <p:nvPr/>
        </p:nvSpPr>
        <p:spPr>
          <a:xfrm>
            <a:off x="1278069" y="3870067"/>
            <a:ext cx="2899955" cy="10276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>
                  <a:lumMod val="95000"/>
                </a:schemeClr>
              </a:gs>
              <a:gs pos="75000">
                <a:schemeClr val="bg1">
                  <a:lumMod val="85000"/>
                </a:schemeClr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A093D93-1D32-4C15-AFEC-26FC69B9C60A}"/>
              </a:ext>
            </a:extLst>
          </p:cNvPr>
          <p:cNvSpPr>
            <a:spLocks noChangeAspect="1"/>
          </p:cNvSpPr>
          <p:nvPr/>
        </p:nvSpPr>
        <p:spPr>
          <a:xfrm>
            <a:off x="2060801" y="2535576"/>
            <a:ext cx="1334493" cy="13344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C734CE-3003-40F1-898A-D3427711F6BC}"/>
              </a:ext>
            </a:extLst>
          </p:cNvPr>
          <p:cNvCxnSpPr>
            <a:cxnSpLocks/>
          </p:cNvCxnSpPr>
          <p:nvPr/>
        </p:nvCxnSpPr>
        <p:spPr>
          <a:xfrm flipV="1">
            <a:off x="2959031" y="3202821"/>
            <a:ext cx="164249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0DB0C5B-CA53-4AB3-881D-2F9209667FFD}"/>
              </a:ext>
            </a:extLst>
          </p:cNvPr>
          <p:cNvSpPr/>
          <p:nvPr/>
        </p:nvSpPr>
        <p:spPr>
          <a:xfrm>
            <a:off x="5572599" y="4159094"/>
            <a:ext cx="5709488" cy="13080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DC2A5E-C5F9-495D-836B-16744A952894}"/>
              </a:ext>
            </a:extLst>
          </p:cNvPr>
          <p:cNvSpPr txBox="1"/>
          <p:nvPr/>
        </p:nvSpPr>
        <p:spPr>
          <a:xfrm>
            <a:off x="2405674" y="1886840"/>
            <a:ext cx="553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35845-9551-4D4B-8FBA-CD27C4141C1D}"/>
              </a:ext>
            </a:extLst>
          </p:cNvPr>
          <p:cNvSpPr txBox="1"/>
          <p:nvPr/>
        </p:nvSpPr>
        <p:spPr>
          <a:xfrm>
            <a:off x="3819134" y="2648824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A5F19E8-DC3D-4755-99FE-FEF9F8A08A1E}"/>
              </a:ext>
            </a:extLst>
          </p:cNvPr>
          <p:cNvCxnSpPr>
            <a:cxnSpLocks/>
          </p:cNvCxnSpPr>
          <p:nvPr/>
        </p:nvCxnSpPr>
        <p:spPr>
          <a:xfrm flipV="1">
            <a:off x="2696284" y="3316070"/>
            <a:ext cx="92714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588704-FD14-4A38-8660-1F4F161A74B9}"/>
              </a:ext>
            </a:extLst>
          </p:cNvPr>
          <p:cNvSpPr txBox="1"/>
          <p:nvPr/>
        </p:nvSpPr>
        <p:spPr>
          <a:xfrm>
            <a:off x="2869887" y="32687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A7047B-97ED-4F5A-87DE-E3934D2A35EA}"/>
              </a:ext>
            </a:extLst>
          </p:cNvPr>
          <p:cNvSpPr txBox="1"/>
          <p:nvPr/>
        </p:nvSpPr>
        <p:spPr>
          <a:xfrm>
            <a:off x="9173818" y="4401038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運動方程式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0349D7-F953-452C-A9E8-6A5EF0A10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3" y="4228926"/>
            <a:ext cx="2304762" cy="109523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8842219-E08D-46D7-8FC7-D9874D91214A}"/>
              </a:ext>
            </a:extLst>
          </p:cNvPr>
          <p:cNvSpPr/>
          <p:nvPr/>
        </p:nvSpPr>
        <p:spPr>
          <a:xfrm>
            <a:off x="5499754" y="1623908"/>
            <a:ext cx="5709488" cy="73801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A6B9946-9CC6-4502-AFBB-FB7DE3F75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68" y="1634034"/>
            <a:ext cx="2188115" cy="621803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07AB09F-F71A-46BE-966F-0C7EFC923945}"/>
              </a:ext>
            </a:extLst>
          </p:cNvPr>
          <p:cNvSpPr txBox="1"/>
          <p:nvPr/>
        </p:nvSpPr>
        <p:spPr>
          <a:xfrm>
            <a:off x="8816279" y="1686393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運動量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FF20F3-EFB4-4E80-AABE-767287081D86}"/>
              </a:ext>
            </a:extLst>
          </p:cNvPr>
          <p:cNvSpPr txBox="1"/>
          <p:nvPr/>
        </p:nvSpPr>
        <p:spPr>
          <a:xfrm>
            <a:off x="8933341" y="242440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という量を導入すると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1523F4-25E8-49D4-881F-8DCCF1F4434D}"/>
              </a:ext>
            </a:extLst>
          </p:cNvPr>
          <p:cNvSpPr txBox="1"/>
          <p:nvPr/>
        </p:nvSpPr>
        <p:spPr>
          <a:xfrm>
            <a:off x="5511639" y="3202821"/>
            <a:ext cx="450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運動量とは“止めにくさ”の事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同じ速さでも重いものは止めにくい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BA5A51-B0D8-4596-85B0-7B8DF1FB65EA}"/>
              </a:ext>
            </a:extLst>
          </p:cNvPr>
          <p:cNvSpPr txBox="1"/>
          <p:nvPr/>
        </p:nvSpPr>
        <p:spPr>
          <a:xfrm>
            <a:off x="5163078" y="5709042"/>
            <a:ext cx="6442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物体にかかる力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は運動量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を変化させる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27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力の見方を変える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7164585B-7061-4710-9632-43827303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" y="1587389"/>
            <a:ext cx="5882455" cy="5039833"/>
          </a:xfrm>
          <a:prstGeom prst="rect">
            <a:avLst/>
          </a:prstGeom>
        </p:spPr>
      </p:pic>
      <p:sp>
        <p:nvSpPr>
          <p:cNvPr id="34" name="楕円 33">
            <a:extLst>
              <a:ext uri="{FF2B5EF4-FFF2-40B4-BE49-F238E27FC236}">
                <a16:creationId xmlns:a16="http://schemas.microsoft.com/office/drawing/2014/main" id="{878BF1D0-B568-4807-B226-690029BC62E5}"/>
              </a:ext>
            </a:extLst>
          </p:cNvPr>
          <p:cNvSpPr>
            <a:spLocks noChangeAspect="1"/>
          </p:cNvSpPr>
          <p:nvPr/>
        </p:nvSpPr>
        <p:spPr>
          <a:xfrm>
            <a:off x="1503390" y="2678605"/>
            <a:ext cx="180333" cy="180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220DC8-9092-4290-99B4-1498D968E2EC}"/>
              </a:ext>
            </a:extLst>
          </p:cNvPr>
          <p:cNvSpPr txBox="1"/>
          <p:nvPr/>
        </p:nvSpPr>
        <p:spPr>
          <a:xfrm>
            <a:off x="1837509" y="2454962"/>
            <a:ext cx="133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</a:t>
            </a:r>
            <a:endParaRPr kumimoji="1" lang="ja-JP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2CED576-A61A-42B8-854B-6B0DD55A342B}"/>
              </a:ext>
            </a:extLst>
          </p:cNvPr>
          <p:cNvSpPr/>
          <p:nvPr/>
        </p:nvSpPr>
        <p:spPr>
          <a:xfrm>
            <a:off x="6165320" y="1587389"/>
            <a:ext cx="5573542" cy="19245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物体はどう動くと思いますか？</a:t>
            </a:r>
          </a:p>
        </p:txBody>
      </p:sp>
    </p:spTree>
    <p:extLst>
      <p:ext uri="{BB962C8B-B14F-4D97-AF65-F5344CB8AC3E}">
        <p14:creationId xmlns:p14="http://schemas.microsoft.com/office/powerpoint/2010/main" val="405736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力の見方を変える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7164585B-7061-4710-9632-43827303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" y="1587389"/>
            <a:ext cx="5882455" cy="5039833"/>
          </a:xfrm>
          <a:prstGeom prst="rect">
            <a:avLst/>
          </a:prstGeom>
        </p:spPr>
      </p:pic>
      <p:sp>
        <p:nvSpPr>
          <p:cNvPr id="34" name="楕円 33">
            <a:extLst>
              <a:ext uri="{FF2B5EF4-FFF2-40B4-BE49-F238E27FC236}">
                <a16:creationId xmlns:a16="http://schemas.microsoft.com/office/drawing/2014/main" id="{878BF1D0-B568-4807-B226-690029BC62E5}"/>
              </a:ext>
            </a:extLst>
          </p:cNvPr>
          <p:cNvSpPr>
            <a:spLocks noChangeAspect="1"/>
          </p:cNvSpPr>
          <p:nvPr/>
        </p:nvSpPr>
        <p:spPr>
          <a:xfrm>
            <a:off x="1503390" y="2678605"/>
            <a:ext cx="180333" cy="180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B6525C-1F6D-4543-8F33-63649FB5F1D9}"/>
              </a:ext>
            </a:extLst>
          </p:cNvPr>
          <p:cNvSpPr/>
          <p:nvPr/>
        </p:nvSpPr>
        <p:spPr>
          <a:xfrm>
            <a:off x="6165320" y="1587389"/>
            <a:ext cx="5573542" cy="19245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物体はどう動くと思いますか？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220DC8-9092-4290-99B4-1498D968E2EC}"/>
              </a:ext>
            </a:extLst>
          </p:cNvPr>
          <p:cNvSpPr txBox="1"/>
          <p:nvPr/>
        </p:nvSpPr>
        <p:spPr>
          <a:xfrm>
            <a:off x="1837509" y="2454962"/>
            <a:ext cx="133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</a:t>
            </a:r>
            <a:endParaRPr kumimoji="1" lang="ja-JP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6B2F68B-1793-4AD2-8F60-8B9BA6A8CF8D}"/>
              </a:ext>
            </a:extLst>
          </p:cNvPr>
          <p:cNvCxnSpPr/>
          <p:nvPr/>
        </p:nvCxnSpPr>
        <p:spPr>
          <a:xfrm>
            <a:off x="1707952" y="2795777"/>
            <a:ext cx="530002" cy="2128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3B4785-F65E-4F1E-8564-E9ECA4588395}"/>
              </a:ext>
            </a:extLst>
          </p:cNvPr>
          <p:cNvSpPr/>
          <p:nvPr/>
        </p:nvSpPr>
        <p:spPr>
          <a:xfrm>
            <a:off x="6165320" y="3683008"/>
            <a:ext cx="5573542" cy="127078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物体は坂を下っていく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0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力の見方を変える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7164585B-7061-4710-9632-43827303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" y="1587389"/>
            <a:ext cx="5882455" cy="5039833"/>
          </a:xfrm>
          <a:prstGeom prst="rect">
            <a:avLst/>
          </a:prstGeom>
        </p:spPr>
      </p:pic>
      <p:sp>
        <p:nvSpPr>
          <p:cNvPr id="34" name="楕円 33">
            <a:extLst>
              <a:ext uri="{FF2B5EF4-FFF2-40B4-BE49-F238E27FC236}">
                <a16:creationId xmlns:a16="http://schemas.microsoft.com/office/drawing/2014/main" id="{878BF1D0-B568-4807-B226-690029BC62E5}"/>
              </a:ext>
            </a:extLst>
          </p:cNvPr>
          <p:cNvSpPr>
            <a:spLocks noChangeAspect="1"/>
          </p:cNvSpPr>
          <p:nvPr/>
        </p:nvSpPr>
        <p:spPr>
          <a:xfrm>
            <a:off x="1503390" y="2678605"/>
            <a:ext cx="180333" cy="180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B6525C-1F6D-4543-8F33-63649FB5F1D9}"/>
              </a:ext>
            </a:extLst>
          </p:cNvPr>
          <p:cNvSpPr/>
          <p:nvPr/>
        </p:nvSpPr>
        <p:spPr>
          <a:xfrm>
            <a:off x="6165320" y="1587389"/>
            <a:ext cx="5573542" cy="19245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物体はどう動くと思いますか？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220DC8-9092-4290-99B4-1498D968E2EC}"/>
              </a:ext>
            </a:extLst>
          </p:cNvPr>
          <p:cNvSpPr txBox="1"/>
          <p:nvPr/>
        </p:nvSpPr>
        <p:spPr>
          <a:xfrm>
            <a:off x="1837509" y="2454962"/>
            <a:ext cx="133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</a:t>
            </a:r>
            <a:endParaRPr kumimoji="1" lang="ja-JP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6B2F68B-1793-4AD2-8F60-8B9BA6A8CF8D}"/>
              </a:ext>
            </a:extLst>
          </p:cNvPr>
          <p:cNvCxnSpPr/>
          <p:nvPr/>
        </p:nvCxnSpPr>
        <p:spPr>
          <a:xfrm>
            <a:off x="1707952" y="2795777"/>
            <a:ext cx="530002" cy="2128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C85497-7044-4A61-BF4F-76DC2A80EC7E}"/>
              </a:ext>
            </a:extLst>
          </p:cNvPr>
          <p:cNvSpPr/>
          <p:nvPr/>
        </p:nvSpPr>
        <p:spPr>
          <a:xfrm>
            <a:off x="6011534" y="4958426"/>
            <a:ext cx="56460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坂の傾きによって物体に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力が働くと考えられませんか？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（ポテンシャルの概念）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109BEB2-1C79-44C2-8852-EC1D814448C3}"/>
              </a:ext>
            </a:extLst>
          </p:cNvPr>
          <p:cNvCxnSpPr>
            <a:cxnSpLocks/>
          </p:cNvCxnSpPr>
          <p:nvPr/>
        </p:nvCxnSpPr>
        <p:spPr>
          <a:xfrm flipH="1">
            <a:off x="3811236" y="2160330"/>
            <a:ext cx="246959" cy="3893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FB92E8-197B-4A46-B17E-8602FCE452B5}"/>
              </a:ext>
            </a:extLst>
          </p:cNvPr>
          <p:cNvSpPr txBox="1"/>
          <p:nvPr/>
        </p:nvSpPr>
        <p:spPr>
          <a:xfrm>
            <a:off x="3811236" y="1596861"/>
            <a:ext cx="2614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9674D6-7E77-4022-9526-E4244D8A5A56}"/>
              </a:ext>
            </a:extLst>
          </p:cNvPr>
          <p:cNvSpPr/>
          <p:nvPr/>
        </p:nvSpPr>
        <p:spPr>
          <a:xfrm>
            <a:off x="6165320" y="3683008"/>
            <a:ext cx="5573542" cy="127078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物体は坂を下っていく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02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FFCD7F-BAF6-4E0E-9D99-3F976E61BD9C}"/>
              </a:ext>
            </a:extLst>
          </p:cNvPr>
          <p:cNvSpPr/>
          <p:nvPr/>
        </p:nvSpPr>
        <p:spPr>
          <a:xfrm>
            <a:off x="6043692" y="1532743"/>
            <a:ext cx="5573542" cy="360531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562260-1989-4AB5-9202-88D6DFBE3306}"/>
              </a:ext>
            </a:extLst>
          </p:cNvPr>
          <p:cNvSpPr txBox="1"/>
          <p:nvPr/>
        </p:nvSpPr>
        <p:spPr>
          <a:xfrm>
            <a:off x="6333610" y="1633161"/>
            <a:ext cx="5224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重力やクーロン力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など多くの力は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次のような形式で表される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2B9C5A-D93E-4A84-93A1-93ADF4293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68" y="3531535"/>
            <a:ext cx="3076190" cy="72381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164585B-7061-4710-9632-438273033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" y="1587389"/>
            <a:ext cx="5882455" cy="503983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8B1548-01EC-46CA-A5D4-0D103675A7D8}"/>
              </a:ext>
            </a:extLst>
          </p:cNvPr>
          <p:cNvSpPr txBox="1"/>
          <p:nvPr/>
        </p:nvSpPr>
        <p:spPr>
          <a:xfrm>
            <a:off x="9747003" y="2858938"/>
            <a:ext cx="1672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電気的な力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CD8D04-A9AB-46B4-B0DD-D038971C6338}"/>
              </a:ext>
            </a:extLst>
          </p:cNvPr>
          <p:cNvSpPr txBox="1"/>
          <p:nvPr/>
        </p:nvSpPr>
        <p:spPr>
          <a:xfrm>
            <a:off x="1361564" y="1276858"/>
            <a:ext cx="327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クーロンポテンシャルの可視化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02A83BF-3146-4FBB-8A4C-07B377F643AC}"/>
              </a:ext>
            </a:extLst>
          </p:cNvPr>
          <p:cNvSpPr>
            <a:spLocks noChangeAspect="1"/>
          </p:cNvSpPr>
          <p:nvPr/>
        </p:nvSpPr>
        <p:spPr>
          <a:xfrm>
            <a:off x="2819564" y="4680197"/>
            <a:ext cx="180333" cy="180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18A124-9D21-4E19-8039-04CFF1EFFDAC}"/>
              </a:ext>
            </a:extLst>
          </p:cNvPr>
          <p:cNvSpPr txBox="1"/>
          <p:nvPr/>
        </p:nvSpPr>
        <p:spPr>
          <a:xfrm>
            <a:off x="3070306" y="4654071"/>
            <a:ext cx="133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＋の電荷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78BF1D0-B568-4807-B226-690029BC62E5}"/>
              </a:ext>
            </a:extLst>
          </p:cNvPr>
          <p:cNvSpPr>
            <a:spLocks noChangeAspect="1"/>
          </p:cNvSpPr>
          <p:nvPr/>
        </p:nvSpPr>
        <p:spPr>
          <a:xfrm>
            <a:off x="1503390" y="2678605"/>
            <a:ext cx="180333" cy="180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A928158-A19F-4C6D-9717-DEFA1B3C9064}"/>
              </a:ext>
            </a:extLst>
          </p:cNvPr>
          <p:cNvCxnSpPr/>
          <p:nvPr/>
        </p:nvCxnSpPr>
        <p:spPr>
          <a:xfrm>
            <a:off x="1837509" y="2913505"/>
            <a:ext cx="530002" cy="2128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E633577-0F82-4211-B67E-FDA725CB8849}"/>
              </a:ext>
            </a:extLst>
          </p:cNvPr>
          <p:cNvSpPr txBox="1"/>
          <p:nvPr/>
        </p:nvSpPr>
        <p:spPr>
          <a:xfrm>
            <a:off x="2102510" y="2294881"/>
            <a:ext cx="301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ポテンシャルに</a:t>
            </a:r>
            <a:endParaRPr kumimoji="1" lang="en-US" altLang="ja-JP" sz="2000" dirty="0">
              <a:solidFill>
                <a:schemeClr val="accent4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引き寄せられる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81924AB-E97D-42AA-B644-08B44E4CE97C}"/>
              </a:ext>
            </a:extLst>
          </p:cNvPr>
          <p:cNvSpPr txBox="1"/>
          <p:nvPr/>
        </p:nvSpPr>
        <p:spPr>
          <a:xfrm>
            <a:off x="8945863" y="4377072"/>
            <a:ext cx="1962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7BCFA2C-DC0D-4030-AF32-915C15EAE926}"/>
              </a:ext>
            </a:extLst>
          </p:cNvPr>
          <p:cNvCxnSpPr>
            <a:cxnSpLocks/>
          </p:cNvCxnSpPr>
          <p:nvPr/>
        </p:nvCxnSpPr>
        <p:spPr>
          <a:xfrm flipV="1">
            <a:off x="9241118" y="4338189"/>
            <a:ext cx="1371885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35F53A-5861-4FB3-9292-FA515B898181}"/>
              </a:ext>
            </a:extLst>
          </p:cNvPr>
          <p:cNvSpPr txBox="1"/>
          <p:nvPr/>
        </p:nvSpPr>
        <p:spPr>
          <a:xfrm>
            <a:off x="1054246" y="2858938"/>
            <a:ext cx="133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電子</a:t>
            </a:r>
            <a:endParaRPr kumimoji="1" lang="ja-JP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1E9AA76-9105-4045-A829-89019114FF67}"/>
              </a:ext>
            </a:extLst>
          </p:cNvPr>
          <p:cNvCxnSpPr>
            <a:cxnSpLocks/>
          </p:cNvCxnSpPr>
          <p:nvPr/>
        </p:nvCxnSpPr>
        <p:spPr>
          <a:xfrm>
            <a:off x="7012162" y="4377071"/>
            <a:ext cx="965232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B09418-1B70-4460-A63C-B1C85306B089}"/>
              </a:ext>
            </a:extLst>
          </p:cNvPr>
          <p:cNvSpPr txBox="1"/>
          <p:nvPr/>
        </p:nvSpPr>
        <p:spPr>
          <a:xfrm>
            <a:off x="6898061" y="440319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保存力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7DFD6F-602A-49CF-8809-BFAE839A7B62}"/>
              </a:ext>
            </a:extLst>
          </p:cNvPr>
          <p:cNvSpPr txBox="1"/>
          <p:nvPr/>
        </p:nvSpPr>
        <p:spPr>
          <a:xfrm>
            <a:off x="6376906" y="5551321"/>
            <a:ext cx="4907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ポテンシャルとは一種の高さです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6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DB54DCD-7C83-49EC-A31C-FE42E25EB218}"/>
              </a:ext>
            </a:extLst>
          </p:cNvPr>
          <p:cNvSpPr>
            <a:spLocks noChangeAspect="1"/>
          </p:cNvSpPr>
          <p:nvPr/>
        </p:nvSpPr>
        <p:spPr>
          <a:xfrm>
            <a:off x="238479" y="1802640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E9D0E71-593D-4F5B-B5DC-BDCB44566D08}"/>
              </a:ext>
            </a:extLst>
          </p:cNvPr>
          <p:cNvSpPr/>
          <p:nvPr/>
        </p:nvSpPr>
        <p:spPr>
          <a:xfrm>
            <a:off x="6216155" y="1952716"/>
            <a:ext cx="5573542" cy="12006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ボールを離すと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どうなるでしょうか？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8DA78DC-ADFE-4955-B29D-3545755550F2}"/>
              </a:ext>
            </a:extLst>
          </p:cNvPr>
          <p:cNvSpPr/>
          <p:nvPr/>
        </p:nvSpPr>
        <p:spPr>
          <a:xfrm>
            <a:off x="174171" y="2072640"/>
            <a:ext cx="4972595" cy="3161211"/>
          </a:xfrm>
          <a:custGeom>
            <a:avLst/>
            <a:gdLst>
              <a:gd name="connsiteX0" fmla="*/ 0 w 4972595"/>
              <a:gd name="connsiteY0" fmla="*/ 0 h 3161211"/>
              <a:gd name="connsiteX1" fmla="*/ 914400 w 4972595"/>
              <a:gd name="connsiteY1" fmla="*/ 2386149 h 3161211"/>
              <a:gd name="connsiteX2" fmla="*/ 1619795 w 4972595"/>
              <a:gd name="connsiteY2" fmla="*/ 3048000 h 3161211"/>
              <a:gd name="connsiteX3" fmla="*/ 2177143 w 4972595"/>
              <a:gd name="connsiteY3" fmla="*/ 2908663 h 3161211"/>
              <a:gd name="connsiteX4" fmla="*/ 2830286 w 4972595"/>
              <a:gd name="connsiteY4" fmla="*/ 2063931 h 3161211"/>
              <a:gd name="connsiteX5" fmla="*/ 3265715 w 4972595"/>
              <a:gd name="connsiteY5" fmla="*/ 1358537 h 3161211"/>
              <a:gd name="connsiteX6" fmla="*/ 3509555 w 4972595"/>
              <a:gd name="connsiteY6" fmla="*/ 1158240 h 3161211"/>
              <a:gd name="connsiteX7" fmla="*/ 3735978 w 4972595"/>
              <a:gd name="connsiteY7" fmla="*/ 1149531 h 3161211"/>
              <a:gd name="connsiteX8" fmla="*/ 3997235 w 4972595"/>
              <a:gd name="connsiteY8" fmla="*/ 1288869 h 3161211"/>
              <a:gd name="connsiteX9" fmla="*/ 4441372 w 4972595"/>
              <a:gd name="connsiteY9" fmla="*/ 1863634 h 3161211"/>
              <a:gd name="connsiteX10" fmla="*/ 4972595 w 4972595"/>
              <a:gd name="connsiteY10" fmla="*/ 3161211 h 31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2595" h="3161211">
                <a:moveTo>
                  <a:pt x="0" y="0"/>
                </a:moveTo>
                <a:cubicBezTo>
                  <a:pt x="322217" y="939074"/>
                  <a:pt x="644434" y="1878149"/>
                  <a:pt x="914400" y="2386149"/>
                </a:cubicBezTo>
                <a:cubicBezTo>
                  <a:pt x="1184366" y="2894149"/>
                  <a:pt x="1409338" y="2960914"/>
                  <a:pt x="1619795" y="3048000"/>
                </a:cubicBezTo>
                <a:cubicBezTo>
                  <a:pt x="1830252" y="3135086"/>
                  <a:pt x="1975395" y="3072674"/>
                  <a:pt x="2177143" y="2908663"/>
                </a:cubicBezTo>
                <a:cubicBezTo>
                  <a:pt x="2378891" y="2744652"/>
                  <a:pt x="2648857" y="2322285"/>
                  <a:pt x="2830286" y="2063931"/>
                </a:cubicBezTo>
                <a:cubicBezTo>
                  <a:pt x="3011715" y="1805577"/>
                  <a:pt x="3152504" y="1509486"/>
                  <a:pt x="3265715" y="1358537"/>
                </a:cubicBezTo>
                <a:cubicBezTo>
                  <a:pt x="3378927" y="1207589"/>
                  <a:pt x="3431178" y="1193074"/>
                  <a:pt x="3509555" y="1158240"/>
                </a:cubicBezTo>
                <a:cubicBezTo>
                  <a:pt x="3587932" y="1123406"/>
                  <a:pt x="3654698" y="1127760"/>
                  <a:pt x="3735978" y="1149531"/>
                </a:cubicBezTo>
                <a:cubicBezTo>
                  <a:pt x="3817258" y="1171302"/>
                  <a:pt x="3879669" y="1169852"/>
                  <a:pt x="3997235" y="1288869"/>
                </a:cubicBezTo>
                <a:cubicBezTo>
                  <a:pt x="4114801" y="1407886"/>
                  <a:pt x="4278812" y="1551577"/>
                  <a:pt x="4441372" y="1863634"/>
                </a:cubicBezTo>
                <a:cubicBezTo>
                  <a:pt x="4603932" y="2175691"/>
                  <a:pt x="4878252" y="2911565"/>
                  <a:pt x="4972595" y="3161211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F84D55-E39F-40E2-8C9D-2F03DC5C9D88}"/>
              </a:ext>
            </a:extLst>
          </p:cNvPr>
          <p:cNvCxnSpPr>
            <a:cxnSpLocks/>
          </p:cNvCxnSpPr>
          <p:nvPr/>
        </p:nvCxnSpPr>
        <p:spPr>
          <a:xfrm flipH="1">
            <a:off x="654999" y="1902460"/>
            <a:ext cx="405888" cy="170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3D63B-9992-4D55-AFC0-C31B736DAD38}"/>
              </a:ext>
            </a:extLst>
          </p:cNvPr>
          <p:cNvSpPr txBox="1"/>
          <p:nvPr/>
        </p:nvSpPr>
        <p:spPr>
          <a:xfrm>
            <a:off x="1060887" y="1447038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54DCB19-E877-440B-87CE-C0C7DACC77A8}"/>
              </a:ext>
            </a:extLst>
          </p:cNvPr>
          <p:cNvCxnSpPr>
            <a:cxnSpLocks/>
          </p:cNvCxnSpPr>
          <p:nvPr/>
        </p:nvCxnSpPr>
        <p:spPr>
          <a:xfrm flipH="1" flipV="1">
            <a:off x="2846558" y="4532811"/>
            <a:ext cx="405888" cy="24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07C59D-98AA-4423-80CE-9AFC6A1B0256}"/>
              </a:ext>
            </a:extLst>
          </p:cNvPr>
          <p:cNvSpPr txBox="1"/>
          <p:nvPr/>
        </p:nvSpPr>
        <p:spPr>
          <a:xfrm>
            <a:off x="3137881" y="4750024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299C8EA-EA36-4A10-861A-C7B563803C4B}"/>
              </a:ext>
            </a:extLst>
          </p:cNvPr>
          <p:cNvSpPr/>
          <p:nvPr/>
        </p:nvSpPr>
        <p:spPr>
          <a:xfrm>
            <a:off x="7507164" y="1447038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レールが引かれています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25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DB54DCD-7C83-49EC-A31C-FE42E25EB218}"/>
              </a:ext>
            </a:extLst>
          </p:cNvPr>
          <p:cNvSpPr>
            <a:spLocks noChangeAspect="1"/>
          </p:cNvSpPr>
          <p:nvPr/>
        </p:nvSpPr>
        <p:spPr>
          <a:xfrm>
            <a:off x="238479" y="1802640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E9D0E71-593D-4F5B-B5DC-BDCB44566D08}"/>
              </a:ext>
            </a:extLst>
          </p:cNvPr>
          <p:cNvSpPr/>
          <p:nvPr/>
        </p:nvSpPr>
        <p:spPr>
          <a:xfrm>
            <a:off x="6216155" y="1952716"/>
            <a:ext cx="5573542" cy="12006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ボールを離すと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どうなるでしょうか？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8DA78DC-ADFE-4955-B29D-3545755550F2}"/>
              </a:ext>
            </a:extLst>
          </p:cNvPr>
          <p:cNvSpPr/>
          <p:nvPr/>
        </p:nvSpPr>
        <p:spPr>
          <a:xfrm>
            <a:off x="174171" y="2072640"/>
            <a:ext cx="4972595" cy="3161211"/>
          </a:xfrm>
          <a:custGeom>
            <a:avLst/>
            <a:gdLst>
              <a:gd name="connsiteX0" fmla="*/ 0 w 4972595"/>
              <a:gd name="connsiteY0" fmla="*/ 0 h 3161211"/>
              <a:gd name="connsiteX1" fmla="*/ 914400 w 4972595"/>
              <a:gd name="connsiteY1" fmla="*/ 2386149 h 3161211"/>
              <a:gd name="connsiteX2" fmla="*/ 1619795 w 4972595"/>
              <a:gd name="connsiteY2" fmla="*/ 3048000 h 3161211"/>
              <a:gd name="connsiteX3" fmla="*/ 2177143 w 4972595"/>
              <a:gd name="connsiteY3" fmla="*/ 2908663 h 3161211"/>
              <a:gd name="connsiteX4" fmla="*/ 2830286 w 4972595"/>
              <a:gd name="connsiteY4" fmla="*/ 2063931 h 3161211"/>
              <a:gd name="connsiteX5" fmla="*/ 3265715 w 4972595"/>
              <a:gd name="connsiteY5" fmla="*/ 1358537 h 3161211"/>
              <a:gd name="connsiteX6" fmla="*/ 3509555 w 4972595"/>
              <a:gd name="connsiteY6" fmla="*/ 1158240 h 3161211"/>
              <a:gd name="connsiteX7" fmla="*/ 3735978 w 4972595"/>
              <a:gd name="connsiteY7" fmla="*/ 1149531 h 3161211"/>
              <a:gd name="connsiteX8" fmla="*/ 3997235 w 4972595"/>
              <a:gd name="connsiteY8" fmla="*/ 1288869 h 3161211"/>
              <a:gd name="connsiteX9" fmla="*/ 4441372 w 4972595"/>
              <a:gd name="connsiteY9" fmla="*/ 1863634 h 3161211"/>
              <a:gd name="connsiteX10" fmla="*/ 4972595 w 4972595"/>
              <a:gd name="connsiteY10" fmla="*/ 3161211 h 31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2595" h="3161211">
                <a:moveTo>
                  <a:pt x="0" y="0"/>
                </a:moveTo>
                <a:cubicBezTo>
                  <a:pt x="322217" y="939074"/>
                  <a:pt x="644434" y="1878149"/>
                  <a:pt x="914400" y="2386149"/>
                </a:cubicBezTo>
                <a:cubicBezTo>
                  <a:pt x="1184366" y="2894149"/>
                  <a:pt x="1409338" y="2960914"/>
                  <a:pt x="1619795" y="3048000"/>
                </a:cubicBezTo>
                <a:cubicBezTo>
                  <a:pt x="1830252" y="3135086"/>
                  <a:pt x="1975395" y="3072674"/>
                  <a:pt x="2177143" y="2908663"/>
                </a:cubicBezTo>
                <a:cubicBezTo>
                  <a:pt x="2378891" y="2744652"/>
                  <a:pt x="2648857" y="2322285"/>
                  <a:pt x="2830286" y="2063931"/>
                </a:cubicBezTo>
                <a:cubicBezTo>
                  <a:pt x="3011715" y="1805577"/>
                  <a:pt x="3152504" y="1509486"/>
                  <a:pt x="3265715" y="1358537"/>
                </a:cubicBezTo>
                <a:cubicBezTo>
                  <a:pt x="3378927" y="1207589"/>
                  <a:pt x="3431178" y="1193074"/>
                  <a:pt x="3509555" y="1158240"/>
                </a:cubicBezTo>
                <a:cubicBezTo>
                  <a:pt x="3587932" y="1123406"/>
                  <a:pt x="3654698" y="1127760"/>
                  <a:pt x="3735978" y="1149531"/>
                </a:cubicBezTo>
                <a:cubicBezTo>
                  <a:pt x="3817258" y="1171302"/>
                  <a:pt x="3879669" y="1169852"/>
                  <a:pt x="3997235" y="1288869"/>
                </a:cubicBezTo>
                <a:cubicBezTo>
                  <a:pt x="4114801" y="1407886"/>
                  <a:pt x="4278812" y="1551577"/>
                  <a:pt x="4441372" y="1863634"/>
                </a:cubicBezTo>
                <a:cubicBezTo>
                  <a:pt x="4603932" y="2175691"/>
                  <a:pt x="4878252" y="2911565"/>
                  <a:pt x="4972595" y="3161211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F84D55-E39F-40E2-8C9D-2F03DC5C9D88}"/>
              </a:ext>
            </a:extLst>
          </p:cNvPr>
          <p:cNvCxnSpPr>
            <a:cxnSpLocks/>
          </p:cNvCxnSpPr>
          <p:nvPr/>
        </p:nvCxnSpPr>
        <p:spPr>
          <a:xfrm flipH="1">
            <a:off x="654999" y="1902460"/>
            <a:ext cx="405888" cy="170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3D63B-9992-4D55-AFC0-C31B736DAD38}"/>
              </a:ext>
            </a:extLst>
          </p:cNvPr>
          <p:cNvSpPr txBox="1"/>
          <p:nvPr/>
        </p:nvSpPr>
        <p:spPr>
          <a:xfrm>
            <a:off x="1060887" y="1447038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C708944-F2FB-42C2-BF77-E66E9C9CD72F}"/>
              </a:ext>
            </a:extLst>
          </p:cNvPr>
          <p:cNvSpPr txBox="1"/>
          <p:nvPr/>
        </p:nvSpPr>
        <p:spPr>
          <a:xfrm>
            <a:off x="1209297" y="3002345"/>
            <a:ext cx="196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</a:t>
            </a:r>
            <a:endParaRPr kumimoji="1" lang="ja-JP" altLang="en-US" sz="3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FF6D360-C621-4CC7-ABFB-5A3AD5068BA1}"/>
              </a:ext>
            </a:extLst>
          </p:cNvPr>
          <p:cNvSpPr/>
          <p:nvPr/>
        </p:nvSpPr>
        <p:spPr>
          <a:xfrm>
            <a:off x="6216155" y="3382511"/>
            <a:ext cx="5573542" cy="83855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レールを下り、加速していく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54DCB19-E877-440B-87CE-C0C7DACC77A8}"/>
              </a:ext>
            </a:extLst>
          </p:cNvPr>
          <p:cNvCxnSpPr>
            <a:cxnSpLocks/>
          </p:cNvCxnSpPr>
          <p:nvPr/>
        </p:nvCxnSpPr>
        <p:spPr>
          <a:xfrm flipH="1" flipV="1">
            <a:off x="2846558" y="4532811"/>
            <a:ext cx="405888" cy="24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07C59D-98AA-4423-80CE-9AFC6A1B0256}"/>
              </a:ext>
            </a:extLst>
          </p:cNvPr>
          <p:cNvSpPr txBox="1"/>
          <p:nvPr/>
        </p:nvSpPr>
        <p:spPr>
          <a:xfrm>
            <a:off x="3137881" y="4750024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528B50D-8752-427F-B157-FB2D0EDA5E32}"/>
              </a:ext>
            </a:extLst>
          </p:cNvPr>
          <p:cNvSpPr>
            <a:spLocks noChangeAspect="1"/>
          </p:cNvSpPr>
          <p:nvPr/>
        </p:nvSpPr>
        <p:spPr>
          <a:xfrm>
            <a:off x="1565578" y="45355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C58AEC-34A2-4861-894B-FA35A561A4B5}"/>
              </a:ext>
            </a:extLst>
          </p:cNvPr>
          <p:cNvCxnSpPr>
            <a:cxnSpLocks/>
          </p:cNvCxnSpPr>
          <p:nvPr/>
        </p:nvCxnSpPr>
        <p:spPr>
          <a:xfrm flipV="1">
            <a:off x="1837286" y="4805511"/>
            <a:ext cx="1009272" cy="1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FE8DB73-0D5C-4D0F-90EA-5A21345B32DF}"/>
              </a:ext>
            </a:extLst>
          </p:cNvPr>
          <p:cNvSpPr>
            <a:spLocks noChangeAspect="1"/>
          </p:cNvSpPr>
          <p:nvPr/>
        </p:nvSpPr>
        <p:spPr>
          <a:xfrm>
            <a:off x="2440789" y="382773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2A7015D-CEC0-4ADF-AE8F-B330667F0D4D}"/>
              </a:ext>
            </a:extLst>
          </p:cNvPr>
          <p:cNvCxnSpPr>
            <a:cxnSpLocks/>
          </p:cNvCxnSpPr>
          <p:nvPr/>
        </p:nvCxnSpPr>
        <p:spPr>
          <a:xfrm flipV="1">
            <a:off x="2712497" y="3662655"/>
            <a:ext cx="361629" cy="44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6A61FBA-10A9-4904-ACEB-BC146266E382}"/>
              </a:ext>
            </a:extLst>
          </p:cNvPr>
          <p:cNvSpPr>
            <a:spLocks noChangeAspect="1"/>
          </p:cNvSpPr>
          <p:nvPr/>
        </p:nvSpPr>
        <p:spPr>
          <a:xfrm>
            <a:off x="3235349" y="27627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E25112F-D384-4B55-9469-3D204CDE760A}"/>
              </a:ext>
            </a:extLst>
          </p:cNvPr>
          <p:cNvCxnSpPr>
            <a:cxnSpLocks/>
          </p:cNvCxnSpPr>
          <p:nvPr/>
        </p:nvCxnSpPr>
        <p:spPr>
          <a:xfrm flipV="1">
            <a:off x="3507057" y="2835941"/>
            <a:ext cx="268292" cy="210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E1112B1-B397-4E1A-A834-6B19CEC0A9BF}"/>
              </a:ext>
            </a:extLst>
          </p:cNvPr>
          <p:cNvSpPr>
            <a:spLocks noChangeAspect="1"/>
          </p:cNvSpPr>
          <p:nvPr/>
        </p:nvSpPr>
        <p:spPr>
          <a:xfrm>
            <a:off x="4189121" y="2944547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4A5F3A-4B72-4942-AF3B-35B9F212DA56}"/>
              </a:ext>
            </a:extLst>
          </p:cNvPr>
          <p:cNvCxnSpPr>
            <a:cxnSpLocks/>
          </p:cNvCxnSpPr>
          <p:nvPr/>
        </p:nvCxnSpPr>
        <p:spPr>
          <a:xfrm>
            <a:off x="4460829" y="3346902"/>
            <a:ext cx="298531" cy="306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299C8EA-EA36-4A10-861A-C7B563803C4B}"/>
              </a:ext>
            </a:extLst>
          </p:cNvPr>
          <p:cNvSpPr/>
          <p:nvPr/>
        </p:nvSpPr>
        <p:spPr>
          <a:xfrm>
            <a:off x="7507164" y="1447038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レールが引かれています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C9A36B5-F9E2-49E6-9198-2A7260F108B4}"/>
              </a:ext>
            </a:extLst>
          </p:cNvPr>
          <p:cNvSpPr>
            <a:spLocks noChangeAspect="1"/>
          </p:cNvSpPr>
          <p:nvPr/>
        </p:nvSpPr>
        <p:spPr>
          <a:xfrm>
            <a:off x="4894342" y="42628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0195D09-9332-4A3E-B88B-F643A8CA98CF}"/>
              </a:ext>
            </a:extLst>
          </p:cNvPr>
          <p:cNvCxnSpPr>
            <a:cxnSpLocks/>
          </p:cNvCxnSpPr>
          <p:nvPr/>
        </p:nvCxnSpPr>
        <p:spPr>
          <a:xfrm>
            <a:off x="5166050" y="4665166"/>
            <a:ext cx="366145" cy="890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9A001A7D-FCB0-4B62-98E7-EACDB90AE18E}"/>
              </a:ext>
            </a:extLst>
          </p:cNvPr>
          <p:cNvSpPr>
            <a:spLocks noChangeAspect="1"/>
          </p:cNvSpPr>
          <p:nvPr/>
        </p:nvSpPr>
        <p:spPr>
          <a:xfrm>
            <a:off x="606879" y="300350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34DB78-FB19-4537-8A85-9D215E4E43D9}"/>
              </a:ext>
            </a:extLst>
          </p:cNvPr>
          <p:cNvCxnSpPr>
            <a:cxnSpLocks/>
          </p:cNvCxnSpPr>
          <p:nvPr/>
        </p:nvCxnSpPr>
        <p:spPr>
          <a:xfrm>
            <a:off x="878587" y="3405858"/>
            <a:ext cx="268292" cy="530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9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運動エネルギー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DB54DCD-7C83-49EC-A31C-FE42E25EB218}"/>
              </a:ext>
            </a:extLst>
          </p:cNvPr>
          <p:cNvSpPr>
            <a:spLocks noChangeAspect="1"/>
          </p:cNvSpPr>
          <p:nvPr/>
        </p:nvSpPr>
        <p:spPr>
          <a:xfrm>
            <a:off x="238479" y="1802640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E9D0E71-593D-4F5B-B5DC-BDCB44566D08}"/>
              </a:ext>
            </a:extLst>
          </p:cNvPr>
          <p:cNvSpPr/>
          <p:nvPr/>
        </p:nvSpPr>
        <p:spPr>
          <a:xfrm>
            <a:off x="6216155" y="1952716"/>
            <a:ext cx="5573542" cy="12006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ボールを離すと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どうなるでしょうか？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8DA78DC-ADFE-4955-B29D-3545755550F2}"/>
              </a:ext>
            </a:extLst>
          </p:cNvPr>
          <p:cNvSpPr/>
          <p:nvPr/>
        </p:nvSpPr>
        <p:spPr>
          <a:xfrm>
            <a:off x="174171" y="2072640"/>
            <a:ext cx="4972595" cy="3161211"/>
          </a:xfrm>
          <a:custGeom>
            <a:avLst/>
            <a:gdLst>
              <a:gd name="connsiteX0" fmla="*/ 0 w 4972595"/>
              <a:gd name="connsiteY0" fmla="*/ 0 h 3161211"/>
              <a:gd name="connsiteX1" fmla="*/ 914400 w 4972595"/>
              <a:gd name="connsiteY1" fmla="*/ 2386149 h 3161211"/>
              <a:gd name="connsiteX2" fmla="*/ 1619795 w 4972595"/>
              <a:gd name="connsiteY2" fmla="*/ 3048000 h 3161211"/>
              <a:gd name="connsiteX3" fmla="*/ 2177143 w 4972595"/>
              <a:gd name="connsiteY3" fmla="*/ 2908663 h 3161211"/>
              <a:gd name="connsiteX4" fmla="*/ 2830286 w 4972595"/>
              <a:gd name="connsiteY4" fmla="*/ 2063931 h 3161211"/>
              <a:gd name="connsiteX5" fmla="*/ 3265715 w 4972595"/>
              <a:gd name="connsiteY5" fmla="*/ 1358537 h 3161211"/>
              <a:gd name="connsiteX6" fmla="*/ 3509555 w 4972595"/>
              <a:gd name="connsiteY6" fmla="*/ 1158240 h 3161211"/>
              <a:gd name="connsiteX7" fmla="*/ 3735978 w 4972595"/>
              <a:gd name="connsiteY7" fmla="*/ 1149531 h 3161211"/>
              <a:gd name="connsiteX8" fmla="*/ 3997235 w 4972595"/>
              <a:gd name="connsiteY8" fmla="*/ 1288869 h 3161211"/>
              <a:gd name="connsiteX9" fmla="*/ 4441372 w 4972595"/>
              <a:gd name="connsiteY9" fmla="*/ 1863634 h 3161211"/>
              <a:gd name="connsiteX10" fmla="*/ 4972595 w 4972595"/>
              <a:gd name="connsiteY10" fmla="*/ 3161211 h 31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2595" h="3161211">
                <a:moveTo>
                  <a:pt x="0" y="0"/>
                </a:moveTo>
                <a:cubicBezTo>
                  <a:pt x="322217" y="939074"/>
                  <a:pt x="644434" y="1878149"/>
                  <a:pt x="914400" y="2386149"/>
                </a:cubicBezTo>
                <a:cubicBezTo>
                  <a:pt x="1184366" y="2894149"/>
                  <a:pt x="1409338" y="2960914"/>
                  <a:pt x="1619795" y="3048000"/>
                </a:cubicBezTo>
                <a:cubicBezTo>
                  <a:pt x="1830252" y="3135086"/>
                  <a:pt x="1975395" y="3072674"/>
                  <a:pt x="2177143" y="2908663"/>
                </a:cubicBezTo>
                <a:cubicBezTo>
                  <a:pt x="2378891" y="2744652"/>
                  <a:pt x="2648857" y="2322285"/>
                  <a:pt x="2830286" y="2063931"/>
                </a:cubicBezTo>
                <a:cubicBezTo>
                  <a:pt x="3011715" y="1805577"/>
                  <a:pt x="3152504" y="1509486"/>
                  <a:pt x="3265715" y="1358537"/>
                </a:cubicBezTo>
                <a:cubicBezTo>
                  <a:pt x="3378927" y="1207589"/>
                  <a:pt x="3431178" y="1193074"/>
                  <a:pt x="3509555" y="1158240"/>
                </a:cubicBezTo>
                <a:cubicBezTo>
                  <a:pt x="3587932" y="1123406"/>
                  <a:pt x="3654698" y="1127760"/>
                  <a:pt x="3735978" y="1149531"/>
                </a:cubicBezTo>
                <a:cubicBezTo>
                  <a:pt x="3817258" y="1171302"/>
                  <a:pt x="3879669" y="1169852"/>
                  <a:pt x="3997235" y="1288869"/>
                </a:cubicBezTo>
                <a:cubicBezTo>
                  <a:pt x="4114801" y="1407886"/>
                  <a:pt x="4278812" y="1551577"/>
                  <a:pt x="4441372" y="1863634"/>
                </a:cubicBezTo>
                <a:cubicBezTo>
                  <a:pt x="4603932" y="2175691"/>
                  <a:pt x="4878252" y="2911565"/>
                  <a:pt x="4972595" y="3161211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F84D55-E39F-40E2-8C9D-2F03DC5C9D88}"/>
              </a:ext>
            </a:extLst>
          </p:cNvPr>
          <p:cNvCxnSpPr>
            <a:cxnSpLocks/>
          </p:cNvCxnSpPr>
          <p:nvPr/>
        </p:nvCxnSpPr>
        <p:spPr>
          <a:xfrm flipH="1">
            <a:off x="654999" y="1902460"/>
            <a:ext cx="405888" cy="1701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3D63B-9992-4D55-AFC0-C31B736DAD38}"/>
              </a:ext>
            </a:extLst>
          </p:cNvPr>
          <p:cNvSpPr txBox="1"/>
          <p:nvPr/>
        </p:nvSpPr>
        <p:spPr>
          <a:xfrm>
            <a:off x="1060887" y="1447038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C708944-F2FB-42C2-BF77-E66E9C9CD72F}"/>
              </a:ext>
            </a:extLst>
          </p:cNvPr>
          <p:cNvSpPr txBox="1"/>
          <p:nvPr/>
        </p:nvSpPr>
        <p:spPr>
          <a:xfrm>
            <a:off x="1209297" y="3002345"/>
            <a:ext cx="196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</a:t>
            </a:r>
            <a:endParaRPr kumimoji="1" lang="ja-JP" altLang="en-US" sz="3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FF6D360-C621-4CC7-ABFB-5A3AD5068BA1}"/>
              </a:ext>
            </a:extLst>
          </p:cNvPr>
          <p:cNvSpPr/>
          <p:nvPr/>
        </p:nvSpPr>
        <p:spPr>
          <a:xfrm>
            <a:off x="6216155" y="3382511"/>
            <a:ext cx="5573542" cy="83855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レールを下り、加速していく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54DCB19-E877-440B-87CE-C0C7DACC77A8}"/>
              </a:ext>
            </a:extLst>
          </p:cNvPr>
          <p:cNvCxnSpPr>
            <a:cxnSpLocks/>
          </p:cNvCxnSpPr>
          <p:nvPr/>
        </p:nvCxnSpPr>
        <p:spPr>
          <a:xfrm flipH="1" flipV="1">
            <a:off x="2846558" y="4532811"/>
            <a:ext cx="405888" cy="24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07C59D-98AA-4423-80CE-9AFC6A1B0256}"/>
              </a:ext>
            </a:extLst>
          </p:cNvPr>
          <p:cNvSpPr txBox="1"/>
          <p:nvPr/>
        </p:nvSpPr>
        <p:spPr>
          <a:xfrm>
            <a:off x="3137881" y="4750024"/>
            <a:ext cx="149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528B50D-8752-427F-B157-FB2D0EDA5E32}"/>
              </a:ext>
            </a:extLst>
          </p:cNvPr>
          <p:cNvSpPr>
            <a:spLocks noChangeAspect="1"/>
          </p:cNvSpPr>
          <p:nvPr/>
        </p:nvSpPr>
        <p:spPr>
          <a:xfrm>
            <a:off x="1565578" y="45355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C58AEC-34A2-4861-894B-FA35A561A4B5}"/>
              </a:ext>
            </a:extLst>
          </p:cNvPr>
          <p:cNvCxnSpPr>
            <a:cxnSpLocks/>
          </p:cNvCxnSpPr>
          <p:nvPr/>
        </p:nvCxnSpPr>
        <p:spPr>
          <a:xfrm flipV="1">
            <a:off x="1837286" y="4805511"/>
            <a:ext cx="1009272" cy="1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FE8DB73-0D5C-4D0F-90EA-5A21345B32DF}"/>
              </a:ext>
            </a:extLst>
          </p:cNvPr>
          <p:cNvSpPr>
            <a:spLocks noChangeAspect="1"/>
          </p:cNvSpPr>
          <p:nvPr/>
        </p:nvSpPr>
        <p:spPr>
          <a:xfrm>
            <a:off x="2440789" y="382773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2A7015D-CEC0-4ADF-AE8F-B330667F0D4D}"/>
              </a:ext>
            </a:extLst>
          </p:cNvPr>
          <p:cNvCxnSpPr>
            <a:cxnSpLocks/>
          </p:cNvCxnSpPr>
          <p:nvPr/>
        </p:nvCxnSpPr>
        <p:spPr>
          <a:xfrm flipV="1">
            <a:off x="2712497" y="3662655"/>
            <a:ext cx="361629" cy="44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6A61FBA-10A9-4904-ACEB-BC146266E382}"/>
              </a:ext>
            </a:extLst>
          </p:cNvPr>
          <p:cNvSpPr>
            <a:spLocks noChangeAspect="1"/>
          </p:cNvSpPr>
          <p:nvPr/>
        </p:nvSpPr>
        <p:spPr>
          <a:xfrm>
            <a:off x="3235349" y="27627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E25112F-D384-4B55-9469-3D204CDE760A}"/>
              </a:ext>
            </a:extLst>
          </p:cNvPr>
          <p:cNvCxnSpPr>
            <a:cxnSpLocks/>
          </p:cNvCxnSpPr>
          <p:nvPr/>
        </p:nvCxnSpPr>
        <p:spPr>
          <a:xfrm flipV="1">
            <a:off x="3507057" y="2835941"/>
            <a:ext cx="268292" cy="210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E1112B1-B397-4E1A-A834-6B19CEC0A9BF}"/>
              </a:ext>
            </a:extLst>
          </p:cNvPr>
          <p:cNvSpPr>
            <a:spLocks noChangeAspect="1"/>
          </p:cNvSpPr>
          <p:nvPr/>
        </p:nvSpPr>
        <p:spPr>
          <a:xfrm>
            <a:off x="4189121" y="2944547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4A5F3A-4B72-4942-AF3B-35B9F212DA56}"/>
              </a:ext>
            </a:extLst>
          </p:cNvPr>
          <p:cNvCxnSpPr>
            <a:cxnSpLocks/>
          </p:cNvCxnSpPr>
          <p:nvPr/>
        </p:nvCxnSpPr>
        <p:spPr>
          <a:xfrm>
            <a:off x="4460829" y="3346902"/>
            <a:ext cx="298531" cy="306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299C8EA-EA36-4A10-861A-C7B563803C4B}"/>
              </a:ext>
            </a:extLst>
          </p:cNvPr>
          <p:cNvSpPr/>
          <p:nvPr/>
        </p:nvSpPr>
        <p:spPr>
          <a:xfrm>
            <a:off x="7507164" y="1447038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レールが引かれています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C9A36B5-F9E2-49E6-9198-2A7260F108B4}"/>
              </a:ext>
            </a:extLst>
          </p:cNvPr>
          <p:cNvSpPr>
            <a:spLocks noChangeAspect="1"/>
          </p:cNvSpPr>
          <p:nvPr/>
        </p:nvSpPr>
        <p:spPr>
          <a:xfrm>
            <a:off x="4894342" y="4262811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0195D09-9332-4A3E-B88B-F643A8CA98CF}"/>
              </a:ext>
            </a:extLst>
          </p:cNvPr>
          <p:cNvCxnSpPr>
            <a:cxnSpLocks/>
          </p:cNvCxnSpPr>
          <p:nvPr/>
        </p:nvCxnSpPr>
        <p:spPr>
          <a:xfrm>
            <a:off x="5166050" y="4665166"/>
            <a:ext cx="366145" cy="890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9A001A7D-FCB0-4B62-98E7-EACDB90AE18E}"/>
              </a:ext>
            </a:extLst>
          </p:cNvPr>
          <p:cNvSpPr>
            <a:spLocks noChangeAspect="1"/>
          </p:cNvSpPr>
          <p:nvPr/>
        </p:nvSpPr>
        <p:spPr>
          <a:xfrm>
            <a:off x="606879" y="300350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34DB78-FB19-4537-8A85-9D215E4E43D9}"/>
              </a:ext>
            </a:extLst>
          </p:cNvPr>
          <p:cNvCxnSpPr>
            <a:cxnSpLocks/>
          </p:cNvCxnSpPr>
          <p:nvPr/>
        </p:nvCxnSpPr>
        <p:spPr>
          <a:xfrm>
            <a:off x="878587" y="3405858"/>
            <a:ext cx="268292" cy="530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C6410A-9C1A-4280-AA94-A128FAD2A807}"/>
              </a:ext>
            </a:extLst>
          </p:cNvPr>
          <p:cNvSpPr/>
          <p:nvPr/>
        </p:nvSpPr>
        <p:spPr>
          <a:xfrm>
            <a:off x="6272060" y="4450200"/>
            <a:ext cx="49680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r>
              <a:rPr lang="en-US" altLang="ja-JP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ポテンシャル</a:t>
            </a:r>
            <a:r>
              <a:rPr lang="en-US" altLang="ja-JP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を使って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速さを得ていると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考えられませんか？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34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11408</TotalTime>
  <Words>692</Words>
  <Application>Microsoft Office PowerPoint</Application>
  <PresentationFormat>ワイド画面</PresentationFormat>
  <Paragraphs>162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235</cp:revision>
  <dcterms:created xsi:type="dcterms:W3CDTF">2017-12-20T12:04:47Z</dcterms:created>
  <dcterms:modified xsi:type="dcterms:W3CDTF">2018-02-03T07:12:29Z</dcterms:modified>
</cp:coreProperties>
</file>