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9" r:id="rId2"/>
    <p:sldId id="398" r:id="rId3"/>
    <p:sldId id="399" r:id="rId4"/>
    <p:sldId id="400" r:id="rId5"/>
    <p:sldId id="402" r:id="rId6"/>
    <p:sldId id="401" r:id="rId7"/>
    <p:sldId id="407" r:id="rId8"/>
    <p:sldId id="406" r:id="rId9"/>
    <p:sldId id="408" r:id="rId10"/>
    <p:sldId id="403" r:id="rId11"/>
    <p:sldId id="409" r:id="rId12"/>
    <p:sldId id="410" r:id="rId13"/>
    <p:sldId id="404" r:id="rId14"/>
    <p:sldId id="411" r:id="rId15"/>
    <p:sldId id="413" r:id="rId16"/>
    <p:sldId id="412" r:id="rId17"/>
    <p:sldId id="405" r:id="rId18"/>
    <p:sldId id="414" r:id="rId19"/>
    <p:sldId id="415" r:id="rId20"/>
    <p:sldId id="416" r:id="rId21"/>
    <p:sldId id="417" r:id="rId22"/>
    <p:sldId id="418" r:id="rId23"/>
    <p:sldId id="419" r:id="rId24"/>
    <p:sldId id="420" r:id="rId25"/>
    <p:sldId id="421" r:id="rId26"/>
    <p:sldId id="422" r:id="rId27"/>
    <p:sldId id="423" r:id="rId28"/>
    <p:sldId id="424" r:id="rId29"/>
    <p:sldId id="323"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FF99"/>
    <a:srgbClr val="FFC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2" d="100"/>
          <a:sy n="72" d="100"/>
        </p:scale>
        <p:origin x="8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31B6A-92DD-48D5-B859-2DB4893EE87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938FE91E-5BB8-4E9A-910B-AF42898CD2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AB8A4DC-23D7-4F41-AEC8-33C4A1C60E0D}"/>
              </a:ext>
            </a:extLst>
          </p:cNvPr>
          <p:cNvSpPr>
            <a:spLocks noGrp="1"/>
          </p:cNvSpPr>
          <p:nvPr>
            <p:ph type="dt" sz="half" idx="10"/>
          </p:nvPr>
        </p:nvSpPr>
        <p:spPr/>
        <p:txBody>
          <a:bodyPr/>
          <a:lstStyle/>
          <a:p>
            <a:fld id="{39A09537-CC24-4F06-9D3E-2D3FC8049D88}" type="datetimeFigureOut">
              <a:rPr kumimoji="1" lang="ja-JP" altLang="en-US" smtClean="0"/>
              <a:t>2018/2/3</a:t>
            </a:fld>
            <a:endParaRPr kumimoji="1" lang="ja-JP" altLang="en-US"/>
          </a:p>
        </p:txBody>
      </p:sp>
      <p:sp>
        <p:nvSpPr>
          <p:cNvPr id="5" name="フッター プレースホルダー 4">
            <a:extLst>
              <a:ext uri="{FF2B5EF4-FFF2-40B4-BE49-F238E27FC236}">
                <a16:creationId xmlns:a16="http://schemas.microsoft.com/office/drawing/2014/main" id="{4B4AC873-13D6-46BB-8D8B-30DD0493FC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031491-F0F2-4C48-81DB-D74B26BF65D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563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DFE1A-DEB6-4E50-9BF9-489586620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39F5AB-C188-4664-8EC2-EE390D025D4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F31FD2-4F7B-4F3C-8C8C-6D09E23F48FD}"/>
              </a:ext>
            </a:extLst>
          </p:cNvPr>
          <p:cNvSpPr>
            <a:spLocks noGrp="1"/>
          </p:cNvSpPr>
          <p:nvPr>
            <p:ph type="dt" sz="half" idx="10"/>
          </p:nvPr>
        </p:nvSpPr>
        <p:spPr/>
        <p:txBody>
          <a:bodyPr/>
          <a:lstStyle/>
          <a:p>
            <a:fld id="{39A09537-CC24-4F06-9D3E-2D3FC8049D88}" type="datetimeFigureOut">
              <a:rPr kumimoji="1" lang="ja-JP" altLang="en-US" smtClean="0"/>
              <a:t>2018/2/3</a:t>
            </a:fld>
            <a:endParaRPr kumimoji="1" lang="ja-JP" altLang="en-US"/>
          </a:p>
        </p:txBody>
      </p:sp>
      <p:sp>
        <p:nvSpPr>
          <p:cNvPr id="5" name="フッター プレースホルダー 4">
            <a:extLst>
              <a:ext uri="{FF2B5EF4-FFF2-40B4-BE49-F238E27FC236}">
                <a16:creationId xmlns:a16="http://schemas.microsoft.com/office/drawing/2014/main" id="{3D9D2F8D-08A7-4BE6-91AA-2874D8D4B0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6D947A-CD3A-401B-8788-3228FEF2CB5B}"/>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98513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23922-06E9-4355-9FDC-85B88560EF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39D56F-E7F9-4F7A-AB75-BC3C32D3F6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214983-6D90-4C1D-A8DD-E30F5F053994}"/>
              </a:ext>
            </a:extLst>
          </p:cNvPr>
          <p:cNvSpPr>
            <a:spLocks noGrp="1"/>
          </p:cNvSpPr>
          <p:nvPr>
            <p:ph type="dt" sz="half" idx="10"/>
          </p:nvPr>
        </p:nvSpPr>
        <p:spPr/>
        <p:txBody>
          <a:bodyPr/>
          <a:lstStyle/>
          <a:p>
            <a:fld id="{39A09537-CC24-4F06-9D3E-2D3FC8049D88}" type="datetimeFigureOut">
              <a:rPr kumimoji="1" lang="ja-JP" altLang="en-US" smtClean="0"/>
              <a:t>2018/2/3</a:t>
            </a:fld>
            <a:endParaRPr kumimoji="1" lang="ja-JP" altLang="en-US"/>
          </a:p>
        </p:txBody>
      </p:sp>
      <p:sp>
        <p:nvSpPr>
          <p:cNvPr id="5" name="フッター プレースホルダー 4">
            <a:extLst>
              <a:ext uri="{FF2B5EF4-FFF2-40B4-BE49-F238E27FC236}">
                <a16:creationId xmlns:a16="http://schemas.microsoft.com/office/drawing/2014/main" id="{CD4400AD-958D-4188-A604-FCB267149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857CC2-F188-493D-B0D0-52B58A24D9E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4307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7EC60-0E46-423F-94D9-E247E38448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3D67E3-C385-4B81-AF6E-D144A47C2D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B8AD5F-CA5E-4595-9908-516E648CC754}"/>
              </a:ext>
            </a:extLst>
          </p:cNvPr>
          <p:cNvSpPr>
            <a:spLocks noGrp="1"/>
          </p:cNvSpPr>
          <p:nvPr>
            <p:ph type="dt" sz="half" idx="10"/>
          </p:nvPr>
        </p:nvSpPr>
        <p:spPr/>
        <p:txBody>
          <a:bodyPr/>
          <a:lstStyle/>
          <a:p>
            <a:fld id="{39A09537-CC24-4F06-9D3E-2D3FC8049D88}" type="datetimeFigureOut">
              <a:rPr kumimoji="1" lang="ja-JP" altLang="en-US" smtClean="0"/>
              <a:t>2018/2/3</a:t>
            </a:fld>
            <a:endParaRPr kumimoji="1" lang="ja-JP" altLang="en-US"/>
          </a:p>
        </p:txBody>
      </p:sp>
      <p:sp>
        <p:nvSpPr>
          <p:cNvPr id="5" name="フッター プレースホルダー 4">
            <a:extLst>
              <a:ext uri="{FF2B5EF4-FFF2-40B4-BE49-F238E27FC236}">
                <a16:creationId xmlns:a16="http://schemas.microsoft.com/office/drawing/2014/main" id="{8BB29551-5D82-4686-A0D2-6F20464FA2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386F68-F3A7-4F2B-A96A-70691A7D031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93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90853-64EA-4DD2-80C7-E55C20BD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3964B8-23C3-4596-9B60-B52081176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283EFF4-76F4-40B0-9C9B-538C127C68B9}"/>
              </a:ext>
            </a:extLst>
          </p:cNvPr>
          <p:cNvSpPr>
            <a:spLocks noGrp="1"/>
          </p:cNvSpPr>
          <p:nvPr>
            <p:ph type="dt" sz="half" idx="10"/>
          </p:nvPr>
        </p:nvSpPr>
        <p:spPr/>
        <p:txBody>
          <a:bodyPr/>
          <a:lstStyle/>
          <a:p>
            <a:fld id="{39A09537-CC24-4F06-9D3E-2D3FC8049D88}" type="datetimeFigureOut">
              <a:rPr kumimoji="1" lang="ja-JP" altLang="en-US" smtClean="0"/>
              <a:t>2018/2/3</a:t>
            </a:fld>
            <a:endParaRPr kumimoji="1" lang="ja-JP" altLang="en-US"/>
          </a:p>
        </p:txBody>
      </p:sp>
      <p:sp>
        <p:nvSpPr>
          <p:cNvPr id="5" name="フッター プレースホルダー 4">
            <a:extLst>
              <a:ext uri="{FF2B5EF4-FFF2-40B4-BE49-F238E27FC236}">
                <a16:creationId xmlns:a16="http://schemas.microsoft.com/office/drawing/2014/main" id="{3ED17F6E-127E-42BE-B240-2555A3A949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FF002E-2F22-4822-9362-F10E5F0B069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76987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B8409-8E40-414A-AFFF-DDB564EB75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50DDA1-201A-4E95-B1ED-6FBF9C231D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D6E8C88-83BD-40CD-BFE4-80F0CD57897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36E1C2-E713-478F-B52C-F3A1AECF9E4F}"/>
              </a:ext>
            </a:extLst>
          </p:cNvPr>
          <p:cNvSpPr>
            <a:spLocks noGrp="1"/>
          </p:cNvSpPr>
          <p:nvPr>
            <p:ph type="dt" sz="half" idx="10"/>
          </p:nvPr>
        </p:nvSpPr>
        <p:spPr/>
        <p:txBody>
          <a:bodyPr/>
          <a:lstStyle/>
          <a:p>
            <a:fld id="{39A09537-CC24-4F06-9D3E-2D3FC8049D88}" type="datetimeFigureOut">
              <a:rPr kumimoji="1" lang="ja-JP" altLang="en-US" smtClean="0"/>
              <a:t>2018/2/3</a:t>
            </a:fld>
            <a:endParaRPr kumimoji="1" lang="ja-JP" altLang="en-US"/>
          </a:p>
        </p:txBody>
      </p:sp>
      <p:sp>
        <p:nvSpPr>
          <p:cNvPr id="6" name="フッター プレースホルダー 5">
            <a:extLst>
              <a:ext uri="{FF2B5EF4-FFF2-40B4-BE49-F238E27FC236}">
                <a16:creationId xmlns:a16="http://schemas.microsoft.com/office/drawing/2014/main" id="{F3F358F0-E89E-4AD7-85CA-E2D37E3D19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456F50-59B3-4F36-9968-BB88F326DB5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0334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81067-1FF5-4371-A6F8-19013C8687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B3B800-30C6-43A2-A635-62E34C1E64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0D85788-252C-42AD-80FA-28532CE5A42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5809E12-AA39-461F-BAFE-F946C48EE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6F08E07-9A56-4B8C-A481-46EC92FC034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7C635F-6C45-4C1F-A501-8043075D3F82}"/>
              </a:ext>
            </a:extLst>
          </p:cNvPr>
          <p:cNvSpPr>
            <a:spLocks noGrp="1"/>
          </p:cNvSpPr>
          <p:nvPr>
            <p:ph type="dt" sz="half" idx="10"/>
          </p:nvPr>
        </p:nvSpPr>
        <p:spPr/>
        <p:txBody>
          <a:bodyPr/>
          <a:lstStyle/>
          <a:p>
            <a:fld id="{39A09537-CC24-4F06-9D3E-2D3FC8049D88}" type="datetimeFigureOut">
              <a:rPr kumimoji="1" lang="ja-JP" altLang="en-US" smtClean="0"/>
              <a:t>2018/2/3</a:t>
            </a:fld>
            <a:endParaRPr kumimoji="1" lang="ja-JP" altLang="en-US"/>
          </a:p>
        </p:txBody>
      </p:sp>
      <p:sp>
        <p:nvSpPr>
          <p:cNvPr id="8" name="フッター プレースホルダー 7">
            <a:extLst>
              <a:ext uri="{FF2B5EF4-FFF2-40B4-BE49-F238E27FC236}">
                <a16:creationId xmlns:a16="http://schemas.microsoft.com/office/drawing/2014/main" id="{E1E7F0B0-33EA-44D5-95EB-789B589302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0F52FBF-BBFE-417E-9998-9E482D55473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50610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A8B93-8753-495A-AFA6-9D243B0D2E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95C710-70E1-43FB-941D-E219CB06D298}"/>
              </a:ext>
            </a:extLst>
          </p:cNvPr>
          <p:cNvSpPr>
            <a:spLocks noGrp="1"/>
          </p:cNvSpPr>
          <p:nvPr>
            <p:ph type="dt" sz="half" idx="10"/>
          </p:nvPr>
        </p:nvSpPr>
        <p:spPr/>
        <p:txBody>
          <a:bodyPr/>
          <a:lstStyle/>
          <a:p>
            <a:fld id="{39A09537-CC24-4F06-9D3E-2D3FC8049D88}" type="datetimeFigureOut">
              <a:rPr kumimoji="1" lang="ja-JP" altLang="en-US" smtClean="0"/>
              <a:t>2018/2/3</a:t>
            </a:fld>
            <a:endParaRPr kumimoji="1" lang="ja-JP" altLang="en-US"/>
          </a:p>
        </p:txBody>
      </p:sp>
      <p:sp>
        <p:nvSpPr>
          <p:cNvPr id="4" name="フッター プレースホルダー 3">
            <a:extLst>
              <a:ext uri="{FF2B5EF4-FFF2-40B4-BE49-F238E27FC236}">
                <a16:creationId xmlns:a16="http://schemas.microsoft.com/office/drawing/2014/main" id="{B9AC0BE2-38C2-4B9E-B6FF-AEB285F795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4CA4796-E2EB-4E71-BB03-555D67B1BB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5670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721B895-A1DF-40F1-8BA7-DD29F08382D0}"/>
              </a:ext>
            </a:extLst>
          </p:cNvPr>
          <p:cNvSpPr>
            <a:spLocks noGrp="1"/>
          </p:cNvSpPr>
          <p:nvPr>
            <p:ph type="dt" sz="half" idx="10"/>
          </p:nvPr>
        </p:nvSpPr>
        <p:spPr/>
        <p:txBody>
          <a:bodyPr/>
          <a:lstStyle/>
          <a:p>
            <a:fld id="{39A09537-CC24-4F06-9D3E-2D3FC8049D88}" type="datetimeFigureOut">
              <a:rPr kumimoji="1" lang="ja-JP" altLang="en-US" smtClean="0"/>
              <a:t>2018/2/3</a:t>
            </a:fld>
            <a:endParaRPr kumimoji="1" lang="ja-JP" altLang="en-US"/>
          </a:p>
        </p:txBody>
      </p:sp>
      <p:sp>
        <p:nvSpPr>
          <p:cNvPr id="3" name="フッター プレースホルダー 2">
            <a:extLst>
              <a:ext uri="{FF2B5EF4-FFF2-40B4-BE49-F238E27FC236}">
                <a16:creationId xmlns:a16="http://schemas.microsoft.com/office/drawing/2014/main" id="{82E5D0D5-A395-4E86-A022-E1EC92AF51E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7E826A7-0B14-4B0E-B4E5-B33F7597804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11282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0B79-84B9-456A-8B98-EDD4C3EA5E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85B831-233A-4BE3-A081-D7B7F1BAF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BFCB22A-0BCA-4054-8512-F1D09C811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08CBD0B-8213-4F93-A710-72A8C867209E}"/>
              </a:ext>
            </a:extLst>
          </p:cNvPr>
          <p:cNvSpPr>
            <a:spLocks noGrp="1"/>
          </p:cNvSpPr>
          <p:nvPr>
            <p:ph type="dt" sz="half" idx="10"/>
          </p:nvPr>
        </p:nvSpPr>
        <p:spPr/>
        <p:txBody>
          <a:bodyPr/>
          <a:lstStyle/>
          <a:p>
            <a:fld id="{39A09537-CC24-4F06-9D3E-2D3FC8049D88}" type="datetimeFigureOut">
              <a:rPr kumimoji="1" lang="ja-JP" altLang="en-US" smtClean="0"/>
              <a:t>2018/2/3</a:t>
            </a:fld>
            <a:endParaRPr kumimoji="1" lang="ja-JP" altLang="en-US"/>
          </a:p>
        </p:txBody>
      </p:sp>
      <p:sp>
        <p:nvSpPr>
          <p:cNvPr id="6" name="フッター プレースホルダー 5">
            <a:extLst>
              <a:ext uri="{FF2B5EF4-FFF2-40B4-BE49-F238E27FC236}">
                <a16:creationId xmlns:a16="http://schemas.microsoft.com/office/drawing/2014/main" id="{C15A86B8-9E05-4B67-A93D-DE8A8FB50C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9DE324-DCA8-4AC9-81F2-811C605FABF6}"/>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1368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9EDB76-9E7E-4B26-8C2D-58A5013CB9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72B0E-42A9-4882-8F40-F03D84532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F6DC5AB-672B-4977-A368-1CF640465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50B351B-88C2-4661-8CCB-1DDE34A5CCAD}"/>
              </a:ext>
            </a:extLst>
          </p:cNvPr>
          <p:cNvSpPr>
            <a:spLocks noGrp="1"/>
          </p:cNvSpPr>
          <p:nvPr>
            <p:ph type="dt" sz="half" idx="10"/>
          </p:nvPr>
        </p:nvSpPr>
        <p:spPr/>
        <p:txBody>
          <a:bodyPr/>
          <a:lstStyle/>
          <a:p>
            <a:fld id="{39A09537-CC24-4F06-9D3E-2D3FC8049D88}" type="datetimeFigureOut">
              <a:rPr kumimoji="1" lang="ja-JP" altLang="en-US" smtClean="0"/>
              <a:t>2018/2/3</a:t>
            </a:fld>
            <a:endParaRPr kumimoji="1" lang="ja-JP" altLang="en-US"/>
          </a:p>
        </p:txBody>
      </p:sp>
      <p:sp>
        <p:nvSpPr>
          <p:cNvPr id="6" name="フッター プレースホルダー 5">
            <a:extLst>
              <a:ext uri="{FF2B5EF4-FFF2-40B4-BE49-F238E27FC236}">
                <a16:creationId xmlns:a16="http://schemas.microsoft.com/office/drawing/2014/main" id="{6EA60F26-3B9B-4CA0-BE5D-0175F39C59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2B9FC7-C66A-4765-BDE3-915AA6148E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38070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E29723-876A-4916-BF1A-78039BFA6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FCF10D0-54D6-4E13-B72B-C765E09ED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B2D8A4-28E4-42C0-9E9B-3135F083CB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09537-CC24-4F06-9D3E-2D3FC8049D88}" type="datetimeFigureOut">
              <a:rPr kumimoji="1" lang="ja-JP" altLang="en-US" smtClean="0"/>
              <a:t>2018/2/3</a:t>
            </a:fld>
            <a:endParaRPr kumimoji="1" lang="ja-JP" altLang="en-US"/>
          </a:p>
        </p:txBody>
      </p:sp>
      <p:sp>
        <p:nvSpPr>
          <p:cNvPr id="5" name="フッター プレースホルダー 4">
            <a:extLst>
              <a:ext uri="{FF2B5EF4-FFF2-40B4-BE49-F238E27FC236}">
                <a16:creationId xmlns:a16="http://schemas.microsoft.com/office/drawing/2014/main" id="{87548A5B-53F3-484E-A68E-3F8505C11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DFF2EB-CA09-463B-B817-BBA7F79CC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67972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2.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8.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0.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25.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 name="正方形/長方形 1">
            <a:extLst>
              <a:ext uri="{FF2B5EF4-FFF2-40B4-BE49-F238E27FC236}">
                <a16:creationId xmlns:a16="http://schemas.microsoft.com/office/drawing/2014/main" id="{1E5D5B68-5AC7-45F7-8C5A-40C461F6D3D7}"/>
              </a:ext>
            </a:extLst>
          </p:cNvPr>
          <p:cNvSpPr/>
          <p:nvPr/>
        </p:nvSpPr>
        <p:spPr>
          <a:xfrm>
            <a:off x="3946697" y="1276858"/>
            <a:ext cx="4450081" cy="1672045"/>
          </a:xfrm>
          <a:prstGeom prst="rect">
            <a:avLst/>
          </a:prstGeom>
          <a:solidFill>
            <a:schemeClr val="accent3">
              <a:lumMod val="20000"/>
              <a:lumOff val="80000"/>
              <a:alpha val="80000"/>
            </a:schemeClr>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000" dirty="0">
                <a:solidFill>
                  <a:schemeClr val="tx1"/>
                </a:solidFill>
                <a:latin typeface="Meiryo UI" panose="020B0604030504040204" pitchFamily="50" charset="-128"/>
                <a:ea typeface="Meiryo UI" panose="020B0604030504040204" pitchFamily="50" charset="-128"/>
              </a:rPr>
              <a:t>ハミルトニアン</a:t>
            </a:r>
            <a:endParaRPr kumimoji="1" lang="en-US" altLang="ja-JP" sz="4000" dirty="0">
              <a:solidFill>
                <a:schemeClr val="tx1"/>
              </a:solidFill>
              <a:latin typeface="Meiryo UI" panose="020B0604030504040204" pitchFamily="50" charset="-128"/>
              <a:ea typeface="Meiryo UI" panose="020B0604030504040204" pitchFamily="50" charset="-128"/>
            </a:endParaRPr>
          </a:p>
          <a:p>
            <a:pPr algn="ctr"/>
            <a:r>
              <a:rPr lang="ja-JP" altLang="en-US" sz="4000" dirty="0">
                <a:solidFill>
                  <a:schemeClr val="tx1"/>
                </a:solidFill>
                <a:latin typeface="Meiryo UI" panose="020B0604030504040204" pitchFamily="50" charset="-128"/>
                <a:ea typeface="Meiryo UI" panose="020B0604030504040204" pitchFamily="50" charset="-128"/>
              </a:rPr>
              <a:t>モンテカルロ</a:t>
            </a:r>
            <a:r>
              <a:rPr lang="en-US" altLang="ja-JP" sz="4000" dirty="0">
                <a:solidFill>
                  <a:schemeClr val="tx1"/>
                </a:solidFill>
                <a:latin typeface="Meiryo UI" panose="020B0604030504040204" pitchFamily="50" charset="-128"/>
                <a:ea typeface="Meiryo UI" panose="020B0604030504040204" pitchFamily="50" charset="-128"/>
              </a:rPr>
              <a:t>3</a:t>
            </a:r>
            <a:endParaRPr kumimoji="1" lang="ja-JP" altLang="en-US" sz="4000" dirty="0">
              <a:solidFill>
                <a:schemeClr val="tx1"/>
              </a:solidFill>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5CAD2783-CE69-49F5-8497-0EE70AA2B9B1}"/>
              </a:ext>
            </a:extLst>
          </p:cNvPr>
          <p:cNvSpPr/>
          <p:nvPr/>
        </p:nvSpPr>
        <p:spPr>
          <a:xfrm>
            <a:off x="2328849" y="3439700"/>
            <a:ext cx="7276706" cy="1606733"/>
          </a:xfrm>
          <a:prstGeom prst="rect">
            <a:avLst/>
          </a:prstGeom>
          <a:solidFill>
            <a:schemeClr val="accent5">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この講義で身に</a:t>
            </a:r>
            <a:r>
              <a:rPr lang="ja-JP" altLang="en-US" sz="2400" dirty="0">
                <a:solidFill>
                  <a:schemeClr val="tx1"/>
                </a:solidFill>
                <a:latin typeface="Meiryo UI" panose="020B0604030504040204" pitchFamily="50" charset="-128"/>
                <a:ea typeface="Meiryo UI" panose="020B0604030504040204" pitchFamily="50" charset="-128"/>
              </a:rPr>
              <a:t>付く事</a:t>
            </a:r>
          </a:p>
          <a:p>
            <a:pPr marL="514350" indent="-514350">
              <a:buFont typeface="+mj-lt"/>
              <a:buAutoNum type="romanUcPeriod"/>
            </a:pPr>
            <a:r>
              <a:rPr lang="ja-JP" altLang="en-US" sz="2000" dirty="0">
                <a:solidFill>
                  <a:schemeClr val="tx1"/>
                </a:solidFill>
                <a:latin typeface="Meiryo UI" panose="020B0604030504040204" pitchFamily="50" charset="-128"/>
                <a:ea typeface="Meiryo UI" panose="020B0604030504040204" pitchFamily="50" charset="-128"/>
              </a:rPr>
              <a:t>ハミルトン力学を</a:t>
            </a:r>
            <a:r>
              <a:rPr lang="en-US" altLang="ja-JP" sz="2000" dirty="0">
                <a:solidFill>
                  <a:schemeClr val="tx1"/>
                </a:solidFill>
                <a:latin typeface="Meiryo UI" panose="020B0604030504040204" pitchFamily="50" charset="-128"/>
                <a:ea typeface="Meiryo UI" panose="020B0604030504040204" pitchFamily="50" charset="-128"/>
              </a:rPr>
              <a:t>MCMC</a:t>
            </a:r>
            <a:r>
              <a:rPr lang="ja-JP" altLang="en-US" sz="2000" dirty="0">
                <a:solidFill>
                  <a:schemeClr val="tx1"/>
                </a:solidFill>
                <a:latin typeface="Meiryo UI" panose="020B0604030504040204" pitchFamily="50" charset="-128"/>
                <a:ea typeface="Meiryo UI" panose="020B0604030504040204" pitchFamily="50" charset="-128"/>
              </a:rPr>
              <a:t>に適用し、ハミルトニアンモンテカルロのアルゴリズムを理解できる</a:t>
            </a:r>
            <a:endParaRPr lang="en-US" altLang="ja-JP"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69361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ハミルトニアンを導出する</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38" name="正方形/長方形 37">
                <a:extLst>
                  <a:ext uri="{FF2B5EF4-FFF2-40B4-BE49-F238E27FC236}">
                    <a16:creationId xmlns:a16="http://schemas.microsoft.com/office/drawing/2014/main" id="{D2E54FA2-54A6-4B19-9F8D-E20775A11EF9}"/>
                  </a:ext>
                </a:extLst>
              </p:cNvPr>
              <p:cNvSpPr/>
              <p:nvPr/>
            </p:nvSpPr>
            <p:spPr>
              <a:xfrm>
                <a:off x="247431" y="1554946"/>
                <a:ext cx="5687459" cy="158884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Meiryo UI" panose="020B0604030504040204" pitchFamily="50" charset="-128"/>
                        </a:rPr>
                        <m:t>𝑓</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r>
                            <a:rPr lang="en-US" altLang="ja-JP" sz="3200" i="1">
                              <a:solidFill>
                                <a:prstClr val="black"/>
                              </a:solidFill>
                              <a:latin typeface="Cambria Math" panose="02040503050406030204" pitchFamily="18" charset="0"/>
                              <a:ea typeface="Meiryo UI" panose="020B0604030504040204" pitchFamily="50" charset="-128"/>
                            </a:rPr>
                            <m:t>,</m:t>
                          </m:r>
                          <m:r>
                            <a:rPr lang="en-US" altLang="ja-JP" sz="3200" i="1">
                              <a:solidFill>
                                <a:prstClr val="black"/>
                              </a:solidFill>
                              <a:latin typeface="Cambria Math" panose="02040503050406030204" pitchFamily="18" charset="0"/>
                              <a:ea typeface="Meiryo UI" panose="020B0604030504040204" pitchFamily="50" charset="-128"/>
                            </a:rPr>
                            <m:t>𝑝</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i="1">
                          <a:solidFill>
                            <a:prstClr val="black"/>
                          </a:solidFill>
                          <a:latin typeface="Cambria Math" panose="02040503050406030204" pitchFamily="18" charset="0"/>
                          <a:ea typeface="Cambria Math" panose="02040503050406030204" pitchFamily="18" charset="0"/>
                        </a:rPr>
                        <m:t>∝</m:t>
                      </m:r>
                      <m:r>
                        <m:rPr>
                          <m:sty m:val="p"/>
                        </m:rPr>
                        <a:rPr lang="en-US" altLang="ja-JP" sz="3200">
                          <a:solidFill>
                            <a:prstClr val="black"/>
                          </a:solidFill>
                          <a:latin typeface="Cambria Math" panose="02040503050406030204" pitchFamily="18" charset="0"/>
                          <a:ea typeface="Meiryo UI" panose="020B0604030504040204" pitchFamily="50" charset="-128"/>
                        </a:rPr>
                        <m:t>exp</m:t>
                      </m:r>
                      <m:r>
                        <a:rPr lang="en-US" altLang="ja-JP" sz="3200" b="0" i="0" smtClean="0">
                          <a:solidFill>
                            <a:prstClr val="black"/>
                          </a:solidFill>
                          <a:latin typeface="Cambria Math" panose="02040503050406030204" pitchFamily="18" charset="0"/>
                          <a:ea typeface="Meiryo UI" panose="020B0604030504040204" pitchFamily="50" charset="-128"/>
                        </a:rPr>
                        <m:t>(</m:t>
                      </m:r>
                      <m:r>
                        <m:rPr>
                          <m:sty m:val="p"/>
                        </m:rPr>
                        <a:rPr lang="en-US" altLang="ja-JP" sz="3200" b="0" i="0" smtClean="0">
                          <a:solidFill>
                            <a:prstClr val="black"/>
                          </a:solidFill>
                          <a:latin typeface="Cambria Math" panose="02040503050406030204" pitchFamily="18" charset="0"/>
                          <a:ea typeface="Meiryo UI" panose="020B0604030504040204" pitchFamily="50" charset="-128"/>
                        </a:rPr>
                        <m:t>log</m:t>
                      </m:r>
                      <m:r>
                        <a:rPr lang="en-US" altLang="ja-JP" sz="3200" b="0" i="0" smtClean="0">
                          <a:solidFill>
                            <a:prstClr val="black"/>
                          </a:solidFill>
                          <a:latin typeface="Cambria Math" panose="02040503050406030204" pitchFamily="18" charset="0"/>
                          <a:ea typeface="Meiryo UI" panose="020B0604030504040204" pitchFamily="50" charset="-128"/>
                        </a:rPr>
                        <m:t> </m:t>
                      </m:r>
                      <m:r>
                        <m:rPr>
                          <m:sty m:val="p"/>
                        </m:rPr>
                        <a:rPr lang="en-US" altLang="ja-JP" sz="3200" b="0" i="0" smtClean="0">
                          <a:solidFill>
                            <a:prstClr val="black"/>
                          </a:solidFill>
                          <a:latin typeface="Cambria Math" panose="02040503050406030204" pitchFamily="18" charset="0"/>
                          <a:ea typeface="Meiryo UI" panose="020B0604030504040204" pitchFamily="50" charset="-128"/>
                        </a:rPr>
                        <m:t>f</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i="1">
                          <a:solidFill>
                            <a:prstClr val="black"/>
                          </a:solidFill>
                          <a:latin typeface="Cambria Math" panose="02040503050406030204" pitchFamily="18" charset="0"/>
                          <a:ea typeface="Cambria Math" panose="02040503050406030204" pitchFamily="18" charset="0"/>
                        </a:rPr>
                        <m:t>−</m:t>
                      </m:r>
                      <m:f>
                        <m:fPr>
                          <m:ctrlPr>
                            <a:rPr lang="en-US" altLang="ja-JP" sz="3200" i="1">
                              <a:solidFill>
                                <a:prstClr val="black"/>
                              </a:solidFill>
                              <a:latin typeface="Cambria Math" panose="02040503050406030204" pitchFamily="18" charset="0"/>
                              <a:ea typeface="Cambria Math" panose="02040503050406030204" pitchFamily="18" charset="0"/>
                            </a:rPr>
                          </m:ctrlPr>
                        </m:fPr>
                        <m:num>
                          <m:r>
                            <a:rPr lang="en-US" altLang="ja-JP" sz="3200" i="1">
                              <a:solidFill>
                                <a:prstClr val="black"/>
                              </a:solidFill>
                              <a:latin typeface="Cambria Math" panose="02040503050406030204" pitchFamily="18" charset="0"/>
                              <a:ea typeface="Cambria Math" panose="02040503050406030204" pitchFamily="18" charset="0"/>
                            </a:rPr>
                            <m:t>1</m:t>
                          </m:r>
                        </m:num>
                        <m:den>
                          <m:r>
                            <a:rPr lang="en-US" altLang="ja-JP" sz="3200" i="1">
                              <a:solidFill>
                                <a:prstClr val="black"/>
                              </a:solidFill>
                              <a:latin typeface="Cambria Math" panose="02040503050406030204" pitchFamily="18" charset="0"/>
                              <a:ea typeface="Cambria Math" panose="02040503050406030204" pitchFamily="18" charset="0"/>
                            </a:rPr>
                            <m:t>2</m:t>
                          </m:r>
                        </m:den>
                      </m:f>
                      <m:sSup>
                        <m:sSupPr>
                          <m:ctrlPr>
                            <a:rPr lang="en-US" altLang="ja-JP" sz="3200" i="1">
                              <a:solidFill>
                                <a:prstClr val="black"/>
                              </a:solidFill>
                              <a:latin typeface="Cambria Math" panose="02040503050406030204" pitchFamily="18" charset="0"/>
                              <a:ea typeface="Cambria Math" panose="02040503050406030204" pitchFamily="18" charset="0"/>
                            </a:rPr>
                          </m:ctrlPr>
                        </m:sSupPr>
                        <m:e>
                          <m:r>
                            <a:rPr lang="en-US" altLang="ja-JP" sz="3200" i="1">
                              <a:solidFill>
                                <a:prstClr val="black"/>
                              </a:solidFill>
                              <a:latin typeface="Cambria Math" panose="02040503050406030204" pitchFamily="18" charset="0"/>
                              <a:ea typeface="Cambria Math" panose="02040503050406030204" pitchFamily="18" charset="0"/>
                            </a:rPr>
                            <m:t>𝑝</m:t>
                          </m:r>
                        </m:e>
                        <m:sup>
                          <m:r>
                            <a:rPr lang="en-US" altLang="ja-JP" sz="3200" i="1">
                              <a:solidFill>
                                <a:prstClr val="black"/>
                              </a:solidFill>
                              <a:latin typeface="Cambria Math" panose="02040503050406030204" pitchFamily="18" charset="0"/>
                              <a:ea typeface="Cambria Math" panose="02040503050406030204" pitchFamily="18" charset="0"/>
                            </a:rPr>
                            <m:t>2</m:t>
                          </m:r>
                        </m:sup>
                      </m:sSup>
                      <m:r>
                        <a:rPr lang="en-US" altLang="ja-JP" sz="3200" b="0" i="0" smtClean="0">
                          <a:solidFill>
                            <a:prstClr val="black"/>
                          </a:solidFill>
                          <a:latin typeface="Cambria Math" panose="02040503050406030204" pitchFamily="18" charset="0"/>
                          <a:ea typeface="Meiryo UI" panose="020B0604030504040204" pitchFamily="50" charset="-128"/>
                        </a:rPr>
                        <m:t>)</m:t>
                      </m:r>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38" name="正方形/長方形 37">
                <a:extLst>
                  <a:ext uri="{FF2B5EF4-FFF2-40B4-BE49-F238E27FC236}">
                    <a16:creationId xmlns:a16="http://schemas.microsoft.com/office/drawing/2014/main" id="{D2E54FA2-54A6-4B19-9F8D-E20775A11EF9}"/>
                  </a:ext>
                </a:extLst>
              </p:cNvPr>
              <p:cNvSpPr>
                <a:spLocks noRot="1" noChangeAspect="1" noMove="1" noResize="1" noEditPoints="1" noAdjustHandles="1" noChangeArrowheads="1" noChangeShapeType="1" noTextEdit="1"/>
              </p:cNvSpPr>
              <p:nvPr/>
            </p:nvSpPr>
            <p:spPr>
              <a:xfrm>
                <a:off x="247431" y="1554946"/>
                <a:ext cx="5687459" cy="1588848"/>
              </a:xfrm>
              <a:prstGeom prst="rect">
                <a:avLst/>
              </a:prstGeom>
              <a:blipFill>
                <a:blip r:embed="rId4"/>
                <a:stretch>
                  <a:fillRect/>
                </a:stretch>
              </a:blipFill>
              <a:ln>
                <a:noFill/>
              </a:ln>
              <a:effectLst/>
            </p:spPr>
            <p:txBody>
              <a:bodyPr/>
              <a:lstStyle/>
              <a:p>
                <a:r>
                  <a:rPr lang="ja-JP" altLang="en-US">
                    <a:noFill/>
                  </a:rPr>
                  <a:t> </a:t>
                </a:r>
              </a:p>
            </p:txBody>
          </p:sp>
        </mc:Fallback>
      </mc:AlternateContent>
    </p:spTree>
    <p:extLst>
      <p:ext uri="{BB962C8B-B14F-4D97-AF65-F5344CB8AC3E}">
        <p14:creationId xmlns:p14="http://schemas.microsoft.com/office/powerpoint/2010/main" val="1767347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ハミルトニアンを導出する</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38" name="正方形/長方形 37">
                <a:extLst>
                  <a:ext uri="{FF2B5EF4-FFF2-40B4-BE49-F238E27FC236}">
                    <a16:creationId xmlns:a16="http://schemas.microsoft.com/office/drawing/2014/main" id="{D2E54FA2-54A6-4B19-9F8D-E20775A11EF9}"/>
                  </a:ext>
                </a:extLst>
              </p:cNvPr>
              <p:cNvSpPr/>
              <p:nvPr/>
            </p:nvSpPr>
            <p:spPr>
              <a:xfrm>
                <a:off x="247431" y="1554946"/>
                <a:ext cx="5687459" cy="158884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Meiryo UI" panose="020B0604030504040204" pitchFamily="50" charset="-128"/>
                        </a:rPr>
                        <m:t>𝑓</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r>
                            <a:rPr lang="en-US" altLang="ja-JP" sz="3200" i="1">
                              <a:solidFill>
                                <a:prstClr val="black"/>
                              </a:solidFill>
                              <a:latin typeface="Cambria Math" panose="02040503050406030204" pitchFamily="18" charset="0"/>
                              <a:ea typeface="Meiryo UI" panose="020B0604030504040204" pitchFamily="50" charset="-128"/>
                            </a:rPr>
                            <m:t>,</m:t>
                          </m:r>
                          <m:r>
                            <a:rPr lang="en-US" altLang="ja-JP" sz="3200" i="1">
                              <a:solidFill>
                                <a:prstClr val="black"/>
                              </a:solidFill>
                              <a:latin typeface="Cambria Math" panose="02040503050406030204" pitchFamily="18" charset="0"/>
                              <a:ea typeface="Meiryo UI" panose="020B0604030504040204" pitchFamily="50" charset="-128"/>
                            </a:rPr>
                            <m:t>𝑝</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i="1">
                          <a:solidFill>
                            <a:prstClr val="black"/>
                          </a:solidFill>
                          <a:latin typeface="Cambria Math" panose="02040503050406030204" pitchFamily="18" charset="0"/>
                          <a:ea typeface="Cambria Math" panose="02040503050406030204" pitchFamily="18" charset="0"/>
                        </a:rPr>
                        <m:t>∝</m:t>
                      </m:r>
                      <m:r>
                        <m:rPr>
                          <m:sty m:val="p"/>
                        </m:rPr>
                        <a:rPr lang="en-US" altLang="ja-JP" sz="3200">
                          <a:solidFill>
                            <a:prstClr val="black"/>
                          </a:solidFill>
                          <a:latin typeface="Cambria Math" panose="02040503050406030204" pitchFamily="18" charset="0"/>
                          <a:ea typeface="Meiryo UI" panose="020B0604030504040204" pitchFamily="50" charset="-128"/>
                        </a:rPr>
                        <m:t>exp</m:t>
                      </m:r>
                      <m:r>
                        <a:rPr lang="en-US" altLang="ja-JP" sz="3200" b="0" i="0" smtClean="0">
                          <a:solidFill>
                            <a:prstClr val="black"/>
                          </a:solidFill>
                          <a:latin typeface="Cambria Math" panose="02040503050406030204" pitchFamily="18" charset="0"/>
                          <a:ea typeface="Meiryo UI" panose="020B0604030504040204" pitchFamily="50" charset="-128"/>
                        </a:rPr>
                        <m:t>(</m:t>
                      </m:r>
                      <m:r>
                        <m:rPr>
                          <m:sty m:val="p"/>
                        </m:rPr>
                        <a:rPr lang="en-US" altLang="ja-JP" sz="3200" b="0" i="0" smtClean="0">
                          <a:solidFill>
                            <a:prstClr val="black"/>
                          </a:solidFill>
                          <a:latin typeface="Cambria Math" panose="02040503050406030204" pitchFamily="18" charset="0"/>
                          <a:ea typeface="Meiryo UI" panose="020B0604030504040204" pitchFamily="50" charset="-128"/>
                        </a:rPr>
                        <m:t>log</m:t>
                      </m:r>
                      <m:r>
                        <a:rPr lang="en-US" altLang="ja-JP" sz="3200" b="0" i="0" smtClean="0">
                          <a:solidFill>
                            <a:prstClr val="black"/>
                          </a:solidFill>
                          <a:latin typeface="Cambria Math" panose="02040503050406030204" pitchFamily="18" charset="0"/>
                          <a:ea typeface="Meiryo UI" panose="020B0604030504040204" pitchFamily="50" charset="-128"/>
                        </a:rPr>
                        <m:t> </m:t>
                      </m:r>
                      <m:r>
                        <m:rPr>
                          <m:sty m:val="p"/>
                        </m:rPr>
                        <a:rPr lang="en-US" altLang="ja-JP" sz="3200" b="0" i="0" smtClean="0">
                          <a:solidFill>
                            <a:prstClr val="black"/>
                          </a:solidFill>
                          <a:latin typeface="Cambria Math" panose="02040503050406030204" pitchFamily="18" charset="0"/>
                          <a:ea typeface="Meiryo UI" panose="020B0604030504040204" pitchFamily="50" charset="-128"/>
                        </a:rPr>
                        <m:t>f</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i="1">
                          <a:solidFill>
                            <a:prstClr val="black"/>
                          </a:solidFill>
                          <a:latin typeface="Cambria Math" panose="02040503050406030204" pitchFamily="18" charset="0"/>
                          <a:ea typeface="Cambria Math" panose="02040503050406030204" pitchFamily="18" charset="0"/>
                        </a:rPr>
                        <m:t>−</m:t>
                      </m:r>
                      <m:f>
                        <m:fPr>
                          <m:ctrlPr>
                            <a:rPr lang="en-US" altLang="ja-JP" sz="3200" i="1">
                              <a:solidFill>
                                <a:prstClr val="black"/>
                              </a:solidFill>
                              <a:latin typeface="Cambria Math" panose="02040503050406030204" pitchFamily="18" charset="0"/>
                              <a:ea typeface="Cambria Math" panose="02040503050406030204" pitchFamily="18" charset="0"/>
                            </a:rPr>
                          </m:ctrlPr>
                        </m:fPr>
                        <m:num>
                          <m:r>
                            <a:rPr lang="en-US" altLang="ja-JP" sz="3200" i="1">
                              <a:solidFill>
                                <a:prstClr val="black"/>
                              </a:solidFill>
                              <a:latin typeface="Cambria Math" panose="02040503050406030204" pitchFamily="18" charset="0"/>
                              <a:ea typeface="Cambria Math" panose="02040503050406030204" pitchFamily="18" charset="0"/>
                            </a:rPr>
                            <m:t>1</m:t>
                          </m:r>
                        </m:num>
                        <m:den>
                          <m:r>
                            <a:rPr lang="en-US" altLang="ja-JP" sz="3200" i="1">
                              <a:solidFill>
                                <a:prstClr val="black"/>
                              </a:solidFill>
                              <a:latin typeface="Cambria Math" panose="02040503050406030204" pitchFamily="18" charset="0"/>
                              <a:ea typeface="Cambria Math" panose="02040503050406030204" pitchFamily="18" charset="0"/>
                            </a:rPr>
                            <m:t>2</m:t>
                          </m:r>
                        </m:den>
                      </m:f>
                      <m:sSup>
                        <m:sSupPr>
                          <m:ctrlPr>
                            <a:rPr lang="en-US" altLang="ja-JP" sz="3200" i="1">
                              <a:solidFill>
                                <a:prstClr val="black"/>
                              </a:solidFill>
                              <a:latin typeface="Cambria Math" panose="02040503050406030204" pitchFamily="18" charset="0"/>
                              <a:ea typeface="Cambria Math" panose="02040503050406030204" pitchFamily="18" charset="0"/>
                            </a:rPr>
                          </m:ctrlPr>
                        </m:sSupPr>
                        <m:e>
                          <m:r>
                            <a:rPr lang="en-US" altLang="ja-JP" sz="3200" i="1">
                              <a:solidFill>
                                <a:prstClr val="black"/>
                              </a:solidFill>
                              <a:latin typeface="Cambria Math" panose="02040503050406030204" pitchFamily="18" charset="0"/>
                              <a:ea typeface="Cambria Math" panose="02040503050406030204" pitchFamily="18" charset="0"/>
                            </a:rPr>
                            <m:t>𝑝</m:t>
                          </m:r>
                        </m:e>
                        <m:sup>
                          <m:r>
                            <a:rPr lang="en-US" altLang="ja-JP" sz="3200" i="1">
                              <a:solidFill>
                                <a:prstClr val="black"/>
                              </a:solidFill>
                              <a:latin typeface="Cambria Math" panose="02040503050406030204" pitchFamily="18" charset="0"/>
                              <a:ea typeface="Cambria Math" panose="02040503050406030204" pitchFamily="18" charset="0"/>
                            </a:rPr>
                            <m:t>2</m:t>
                          </m:r>
                        </m:sup>
                      </m:sSup>
                      <m:r>
                        <a:rPr lang="en-US" altLang="ja-JP" sz="3200" b="0" i="0" smtClean="0">
                          <a:solidFill>
                            <a:prstClr val="black"/>
                          </a:solidFill>
                          <a:latin typeface="Cambria Math" panose="02040503050406030204" pitchFamily="18" charset="0"/>
                          <a:ea typeface="Meiryo UI" panose="020B0604030504040204" pitchFamily="50" charset="-128"/>
                        </a:rPr>
                        <m:t>)</m:t>
                      </m:r>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38" name="正方形/長方形 37">
                <a:extLst>
                  <a:ext uri="{FF2B5EF4-FFF2-40B4-BE49-F238E27FC236}">
                    <a16:creationId xmlns:a16="http://schemas.microsoft.com/office/drawing/2014/main" id="{D2E54FA2-54A6-4B19-9F8D-E20775A11EF9}"/>
                  </a:ext>
                </a:extLst>
              </p:cNvPr>
              <p:cNvSpPr>
                <a:spLocks noRot="1" noChangeAspect="1" noMove="1" noResize="1" noEditPoints="1" noAdjustHandles="1" noChangeArrowheads="1" noChangeShapeType="1" noTextEdit="1"/>
              </p:cNvSpPr>
              <p:nvPr/>
            </p:nvSpPr>
            <p:spPr>
              <a:xfrm>
                <a:off x="247431" y="1554946"/>
                <a:ext cx="5687459" cy="1588848"/>
              </a:xfrm>
              <a:prstGeom prst="rect">
                <a:avLst/>
              </a:prstGeom>
              <a:blipFill>
                <a:blip r:embed="rId4"/>
                <a:stretch>
                  <a:fillRect/>
                </a:stretch>
              </a:blipFill>
              <a:ln>
                <a:noFill/>
              </a:ln>
              <a:effectLst/>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3A80EA4A-7AC0-4E34-9E60-214F53C56336}"/>
              </a:ext>
            </a:extLst>
          </p:cNvPr>
          <p:cNvCxnSpPr>
            <a:cxnSpLocks/>
          </p:cNvCxnSpPr>
          <p:nvPr/>
        </p:nvCxnSpPr>
        <p:spPr>
          <a:xfrm>
            <a:off x="2105578" y="2976640"/>
            <a:ext cx="1656525" cy="0"/>
          </a:xfrm>
          <a:prstGeom prst="line">
            <a:avLst/>
          </a:prstGeom>
          <a:ln w="57150"/>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A930770E-52E4-4010-9F76-9DFD9CFE2130}"/>
                  </a:ext>
                </a:extLst>
              </p:cNvPr>
              <p:cNvSpPr txBox="1"/>
              <p:nvPr/>
            </p:nvSpPr>
            <p:spPr>
              <a:xfrm>
                <a:off x="1542498" y="3143794"/>
                <a:ext cx="2934971"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ここを</a:t>
                </a:r>
                <a14:m>
                  <m:oMath xmlns:m="http://schemas.openxmlformats.org/officeDocument/2006/math">
                    <m:r>
                      <a:rPr lang="en-US" altLang="ja-JP" sz="3000" b="0" i="1" smtClean="0">
                        <a:solidFill>
                          <a:schemeClr val="accent2"/>
                        </a:solidFill>
                        <a:latin typeface="Cambria Math" panose="02040503050406030204" pitchFamily="18" charset="0"/>
                        <a:ea typeface="Meiryo UI" panose="020B0604030504040204" pitchFamily="50" charset="-128"/>
                      </a:rPr>
                      <m:t>−</m:t>
                    </m:r>
                    <m:r>
                      <a:rPr lang="en-US" altLang="ja-JP" sz="3000" b="0" i="1" smtClean="0">
                        <a:solidFill>
                          <a:schemeClr val="accent2"/>
                        </a:solidFill>
                        <a:latin typeface="Cambria Math" panose="02040503050406030204" pitchFamily="18" charset="0"/>
                        <a:ea typeface="Meiryo UI" panose="020B0604030504040204" pitchFamily="50" charset="-128"/>
                      </a:rPr>
                      <m:t>𝑈</m:t>
                    </m:r>
                    <m:r>
                      <a:rPr lang="en-US" altLang="ja-JP" sz="3000" b="0" i="1" smtClean="0">
                        <a:solidFill>
                          <a:schemeClr val="accent2"/>
                        </a:solidFill>
                        <a:latin typeface="Cambria Math" panose="02040503050406030204" pitchFamily="18" charset="0"/>
                        <a:ea typeface="Meiryo UI" panose="020B0604030504040204" pitchFamily="50" charset="-128"/>
                      </a:rPr>
                      <m:t>(</m:t>
                    </m:r>
                    <m:r>
                      <a:rPr lang="ja-JP" altLang="en-US" sz="3000" b="0" i="1" smtClean="0">
                        <a:solidFill>
                          <a:schemeClr val="accent2"/>
                        </a:solidFill>
                        <a:latin typeface="Cambria Math" panose="02040503050406030204" pitchFamily="18" charset="0"/>
                        <a:ea typeface="Meiryo UI" panose="020B0604030504040204" pitchFamily="50" charset="-128"/>
                      </a:rPr>
                      <m:t>𝜃</m:t>
                    </m:r>
                    <m:r>
                      <a:rPr lang="en-US" altLang="ja-JP" sz="3000" b="0" i="1" smtClean="0">
                        <a:solidFill>
                          <a:schemeClr val="accent2"/>
                        </a:solidFill>
                        <a:latin typeface="Cambria Math" panose="02040503050406030204" pitchFamily="18" charset="0"/>
                        <a:ea typeface="Meiryo UI" panose="020B0604030504040204" pitchFamily="50" charset="-128"/>
                      </a:rPr>
                      <m:t>)</m:t>
                    </m:r>
                    <m:r>
                      <a:rPr lang="ja-JP" altLang="en-US" sz="3000" i="1">
                        <a:solidFill>
                          <a:schemeClr val="accent2"/>
                        </a:solidFill>
                        <a:latin typeface="Cambria Math" panose="02040503050406030204" pitchFamily="18" charset="0"/>
                        <a:ea typeface="Meiryo UI" panose="020B0604030504040204" pitchFamily="50" charset="-128"/>
                      </a:rPr>
                      <m:t>と</m:t>
                    </m:r>
                    <m:r>
                      <a:rPr kumimoji="1" lang="ja-JP" altLang="en-US" sz="3000" i="1">
                        <a:solidFill>
                          <a:schemeClr val="accent2"/>
                        </a:solidFill>
                        <a:latin typeface="Cambria Math" panose="02040503050406030204" pitchFamily="18" charset="0"/>
                        <a:ea typeface="Meiryo UI" panose="020B0604030504040204" pitchFamily="50" charset="-128"/>
                      </a:rPr>
                      <m:t>置く</m:t>
                    </m:r>
                  </m:oMath>
                </a14:m>
                <a:endParaRPr kumimoji="1" lang="ja-JP" altLang="en-US" sz="3000" dirty="0">
                  <a:solidFill>
                    <a:schemeClr val="accent2"/>
                  </a:solidFill>
                  <a:latin typeface="Meiryo UI" panose="020B0604030504040204" pitchFamily="50" charset="-128"/>
                  <a:ea typeface="Meiryo UI" panose="020B0604030504040204" pitchFamily="50" charset="-128"/>
                </a:endParaRPr>
              </a:p>
            </p:txBody>
          </p:sp>
        </mc:Choice>
        <mc:Fallback>
          <p:sp>
            <p:nvSpPr>
              <p:cNvPr id="18" name="テキスト ボックス 17">
                <a:extLst>
                  <a:ext uri="{FF2B5EF4-FFF2-40B4-BE49-F238E27FC236}">
                    <a16:creationId xmlns:a16="http://schemas.microsoft.com/office/drawing/2014/main" id="{A930770E-52E4-4010-9F76-9DFD9CFE2130}"/>
                  </a:ext>
                </a:extLst>
              </p:cNvPr>
              <p:cNvSpPr txBox="1">
                <a:spLocks noRot="1" noChangeAspect="1" noMove="1" noResize="1" noEditPoints="1" noAdjustHandles="1" noChangeArrowheads="1" noChangeShapeType="1" noTextEdit="1"/>
              </p:cNvSpPr>
              <p:nvPr/>
            </p:nvSpPr>
            <p:spPr>
              <a:xfrm>
                <a:off x="1542498" y="3143794"/>
                <a:ext cx="2934971" cy="553998"/>
              </a:xfrm>
              <a:prstGeom prst="rect">
                <a:avLst/>
              </a:prstGeom>
              <a:blipFill>
                <a:blip r:embed="rId5"/>
                <a:stretch>
                  <a:fillRect l="-4782" t="-16484" b="-307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545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ハミルトニアンを導出する</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38" name="正方形/長方形 37">
                <a:extLst>
                  <a:ext uri="{FF2B5EF4-FFF2-40B4-BE49-F238E27FC236}">
                    <a16:creationId xmlns:a16="http://schemas.microsoft.com/office/drawing/2014/main" id="{D2E54FA2-54A6-4B19-9F8D-E20775A11EF9}"/>
                  </a:ext>
                </a:extLst>
              </p:cNvPr>
              <p:cNvSpPr/>
              <p:nvPr/>
            </p:nvSpPr>
            <p:spPr>
              <a:xfrm>
                <a:off x="247431" y="1554946"/>
                <a:ext cx="5687459" cy="158884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Meiryo UI" panose="020B0604030504040204" pitchFamily="50" charset="-128"/>
                        </a:rPr>
                        <m:t>𝑓</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r>
                            <a:rPr lang="en-US" altLang="ja-JP" sz="3200" i="1">
                              <a:solidFill>
                                <a:prstClr val="black"/>
                              </a:solidFill>
                              <a:latin typeface="Cambria Math" panose="02040503050406030204" pitchFamily="18" charset="0"/>
                              <a:ea typeface="Meiryo UI" panose="020B0604030504040204" pitchFamily="50" charset="-128"/>
                            </a:rPr>
                            <m:t>,</m:t>
                          </m:r>
                          <m:r>
                            <a:rPr lang="en-US" altLang="ja-JP" sz="3200" i="1">
                              <a:solidFill>
                                <a:prstClr val="black"/>
                              </a:solidFill>
                              <a:latin typeface="Cambria Math" panose="02040503050406030204" pitchFamily="18" charset="0"/>
                              <a:ea typeface="Meiryo UI" panose="020B0604030504040204" pitchFamily="50" charset="-128"/>
                            </a:rPr>
                            <m:t>𝑝</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i="1">
                          <a:solidFill>
                            <a:prstClr val="black"/>
                          </a:solidFill>
                          <a:latin typeface="Cambria Math" panose="02040503050406030204" pitchFamily="18" charset="0"/>
                          <a:ea typeface="Cambria Math" panose="02040503050406030204" pitchFamily="18" charset="0"/>
                        </a:rPr>
                        <m:t>∝</m:t>
                      </m:r>
                      <m:r>
                        <m:rPr>
                          <m:sty m:val="p"/>
                        </m:rPr>
                        <a:rPr lang="en-US" altLang="ja-JP" sz="3200">
                          <a:solidFill>
                            <a:prstClr val="black"/>
                          </a:solidFill>
                          <a:latin typeface="Cambria Math" panose="02040503050406030204" pitchFamily="18" charset="0"/>
                          <a:ea typeface="Meiryo UI" panose="020B0604030504040204" pitchFamily="50" charset="-128"/>
                        </a:rPr>
                        <m:t>exp</m:t>
                      </m:r>
                      <m:r>
                        <a:rPr lang="en-US" altLang="ja-JP" sz="3200" b="0" i="0" smtClean="0">
                          <a:solidFill>
                            <a:prstClr val="black"/>
                          </a:solidFill>
                          <a:latin typeface="Cambria Math" panose="02040503050406030204" pitchFamily="18" charset="0"/>
                          <a:ea typeface="Meiryo UI" panose="020B0604030504040204" pitchFamily="50" charset="-128"/>
                        </a:rPr>
                        <m:t>(</m:t>
                      </m:r>
                      <m:r>
                        <m:rPr>
                          <m:sty m:val="p"/>
                        </m:rPr>
                        <a:rPr lang="en-US" altLang="ja-JP" sz="3200" b="0" i="0" smtClean="0">
                          <a:solidFill>
                            <a:prstClr val="black"/>
                          </a:solidFill>
                          <a:latin typeface="Cambria Math" panose="02040503050406030204" pitchFamily="18" charset="0"/>
                          <a:ea typeface="Meiryo UI" panose="020B0604030504040204" pitchFamily="50" charset="-128"/>
                        </a:rPr>
                        <m:t>log</m:t>
                      </m:r>
                      <m:r>
                        <a:rPr lang="en-US" altLang="ja-JP" sz="3200" b="0" i="0" smtClean="0">
                          <a:solidFill>
                            <a:prstClr val="black"/>
                          </a:solidFill>
                          <a:latin typeface="Cambria Math" panose="02040503050406030204" pitchFamily="18" charset="0"/>
                          <a:ea typeface="Meiryo UI" panose="020B0604030504040204" pitchFamily="50" charset="-128"/>
                        </a:rPr>
                        <m:t> </m:t>
                      </m:r>
                      <m:r>
                        <m:rPr>
                          <m:sty m:val="p"/>
                        </m:rPr>
                        <a:rPr lang="en-US" altLang="ja-JP" sz="3200" b="0" i="0" smtClean="0">
                          <a:solidFill>
                            <a:prstClr val="black"/>
                          </a:solidFill>
                          <a:latin typeface="Cambria Math" panose="02040503050406030204" pitchFamily="18" charset="0"/>
                          <a:ea typeface="Meiryo UI" panose="020B0604030504040204" pitchFamily="50" charset="-128"/>
                        </a:rPr>
                        <m:t>f</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i="1">
                          <a:solidFill>
                            <a:prstClr val="black"/>
                          </a:solidFill>
                          <a:latin typeface="Cambria Math" panose="02040503050406030204" pitchFamily="18" charset="0"/>
                          <a:ea typeface="Cambria Math" panose="02040503050406030204" pitchFamily="18" charset="0"/>
                        </a:rPr>
                        <m:t>−</m:t>
                      </m:r>
                      <m:f>
                        <m:fPr>
                          <m:ctrlPr>
                            <a:rPr lang="en-US" altLang="ja-JP" sz="3200" i="1">
                              <a:solidFill>
                                <a:prstClr val="black"/>
                              </a:solidFill>
                              <a:latin typeface="Cambria Math" panose="02040503050406030204" pitchFamily="18" charset="0"/>
                              <a:ea typeface="Cambria Math" panose="02040503050406030204" pitchFamily="18" charset="0"/>
                            </a:rPr>
                          </m:ctrlPr>
                        </m:fPr>
                        <m:num>
                          <m:r>
                            <a:rPr lang="en-US" altLang="ja-JP" sz="3200" i="1">
                              <a:solidFill>
                                <a:prstClr val="black"/>
                              </a:solidFill>
                              <a:latin typeface="Cambria Math" panose="02040503050406030204" pitchFamily="18" charset="0"/>
                              <a:ea typeface="Cambria Math" panose="02040503050406030204" pitchFamily="18" charset="0"/>
                            </a:rPr>
                            <m:t>1</m:t>
                          </m:r>
                        </m:num>
                        <m:den>
                          <m:r>
                            <a:rPr lang="en-US" altLang="ja-JP" sz="3200" i="1">
                              <a:solidFill>
                                <a:prstClr val="black"/>
                              </a:solidFill>
                              <a:latin typeface="Cambria Math" panose="02040503050406030204" pitchFamily="18" charset="0"/>
                              <a:ea typeface="Cambria Math" panose="02040503050406030204" pitchFamily="18" charset="0"/>
                            </a:rPr>
                            <m:t>2</m:t>
                          </m:r>
                        </m:den>
                      </m:f>
                      <m:sSup>
                        <m:sSupPr>
                          <m:ctrlPr>
                            <a:rPr lang="en-US" altLang="ja-JP" sz="3200" i="1">
                              <a:solidFill>
                                <a:prstClr val="black"/>
                              </a:solidFill>
                              <a:latin typeface="Cambria Math" panose="02040503050406030204" pitchFamily="18" charset="0"/>
                              <a:ea typeface="Cambria Math" panose="02040503050406030204" pitchFamily="18" charset="0"/>
                            </a:rPr>
                          </m:ctrlPr>
                        </m:sSupPr>
                        <m:e>
                          <m:r>
                            <a:rPr lang="en-US" altLang="ja-JP" sz="3200" i="1">
                              <a:solidFill>
                                <a:prstClr val="black"/>
                              </a:solidFill>
                              <a:latin typeface="Cambria Math" panose="02040503050406030204" pitchFamily="18" charset="0"/>
                              <a:ea typeface="Cambria Math" panose="02040503050406030204" pitchFamily="18" charset="0"/>
                            </a:rPr>
                            <m:t>𝑝</m:t>
                          </m:r>
                        </m:e>
                        <m:sup>
                          <m:r>
                            <a:rPr lang="en-US" altLang="ja-JP" sz="3200" i="1">
                              <a:solidFill>
                                <a:prstClr val="black"/>
                              </a:solidFill>
                              <a:latin typeface="Cambria Math" panose="02040503050406030204" pitchFamily="18" charset="0"/>
                              <a:ea typeface="Cambria Math" panose="02040503050406030204" pitchFamily="18" charset="0"/>
                            </a:rPr>
                            <m:t>2</m:t>
                          </m:r>
                        </m:sup>
                      </m:sSup>
                      <m:r>
                        <a:rPr lang="en-US" altLang="ja-JP" sz="3200" b="0" i="0" smtClean="0">
                          <a:solidFill>
                            <a:prstClr val="black"/>
                          </a:solidFill>
                          <a:latin typeface="Cambria Math" panose="02040503050406030204" pitchFamily="18" charset="0"/>
                          <a:ea typeface="Meiryo UI" panose="020B0604030504040204" pitchFamily="50" charset="-128"/>
                        </a:rPr>
                        <m:t>)</m:t>
                      </m:r>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38" name="正方形/長方形 37">
                <a:extLst>
                  <a:ext uri="{FF2B5EF4-FFF2-40B4-BE49-F238E27FC236}">
                    <a16:creationId xmlns:a16="http://schemas.microsoft.com/office/drawing/2014/main" id="{D2E54FA2-54A6-4B19-9F8D-E20775A11EF9}"/>
                  </a:ext>
                </a:extLst>
              </p:cNvPr>
              <p:cNvSpPr>
                <a:spLocks noRot="1" noChangeAspect="1" noMove="1" noResize="1" noEditPoints="1" noAdjustHandles="1" noChangeArrowheads="1" noChangeShapeType="1" noTextEdit="1"/>
              </p:cNvSpPr>
              <p:nvPr/>
            </p:nvSpPr>
            <p:spPr>
              <a:xfrm>
                <a:off x="247431" y="1554946"/>
                <a:ext cx="5687459" cy="1588848"/>
              </a:xfrm>
              <a:prstGeom prst="rect">
                <a:avLst/>
              </a:prstGeom>
              <a:blipFill>
                <a:blip r:embed="rId4"/>
                <a:stretch>
                  <a:fillRect/>
                </a:stretch>
              </a:blipFill>
              <a:ln>
                <a:noFill/>
              </a:ln>
              <a:effectLst/>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3A80EA4A-7AC0-4E34-9E60-214F53C56336}"/>
              </a:ext>
            </a:extLst>
          </p:cNvPr>
          <p:cNvCxnSpPr>
            <a:cxnSpLocks/>
          </p:cNvCxnSpPr>
          <p:nvPr/>
        </p:nvCxnSpPr>
        <p:spPr>
          <a:xfrm>
            <a:off x="2105578" y="2976640"/>
            <a:ext cx="1656525" cy="0"/>
          </a:xfrm>
          <a:prstGeom prst="line">
            <a:avLst/>
          </a:prstGeom>
          <a:ln w="57150"/>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A930770E-52E4-4010-9F76-9DFD9CFE2130}"/>
                  </a:ext>
                </a:extLst>
              </p:cNvPr>
              <p:cNvSpPr txBox="1"/>
              <p:nvPr/>
            </p:nvSpPr>
            <p:spPr>
              <a:xfrm>
                <a:off x="1542498" y="3143794"/>
                <a:ext cx="2934971"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ここを</a:t>
                </a:r>
                <a14:m>
                  <m:oMath xmlns:m="http://schemas.openxmlformats.org/officeDocument/2006/math">
                    <m:r>
                      <a:rPr lang="en-US" altLang="ja-JP" sz="3000" b="0" i="1" smtClean="0">
                        <a:solidFill>
                          <a:schemeClr val="accent2"/>
                        </a:solidFill>
                        <a:latin typeface="Cambria Math" panose="02040503050406030204" pitchFamily="18" charset="0"/>
                        <a:ea typeface="Meiryo UI" panose="020B0604030504040204" pitchFamily="50" charset="-128"/>
                      </a:rPr>
                      <m:t>−</m:t>
                    </m:r>
                    <m:r>
                      <a:rPr lang="en-US" altLang="ja-JP" sz="3000" b="0" i="1" smtClean="0">
                        <a:solidFill>
                          <a:schemeClr val="accent2"/>
                        </a:solidFill>
                        <a:latin typeface="Cambria Math" panose="02040503050406030204" pitchFamily="18" charset="0"/>
                        <a:ea typeface="Meiryo UI" panose="020B0604030504040204" pitchFamily="50" charset="-128"/>
                      </a:rPr>
                      <m:t>𝑈</m:t>
                    </m:r>
                    <m:r>
                      <a:rPr lang="en-US" altLang="ja-JP" sz="3000" b="0" i="1" smtClean="0">
                        <a:solidFill>
                          <a:schemeClr val="accent2"/>
                        </a:solidFill>
                        <a:latin typeface="Cambria Math" panose="02040503050406030204" pitchFamily="18" charset="0"/>
                        <a:ea typeface="Meiryo UI" panose="020B0604030504040204" pitchFamily="50" charset="-128"/>
                      </a:rPr>
                      <m:t>(</m:t>
                    </m:r>
                    <m:r>
                      <a:rPr lang="ja-JP" altLang="en-US" sz="3000" b="0" i="1" smtClean="0">
                        <a:solidFill>
                          <a:schemeClr val="accent2"/>
                        </a:solidFill>
                        <a:latin typeface="Cambria Math" panose="02040503050406030204" pitchFamily="18" charset="0"/>
                        <a:ea typeface="Meiryo UI" panose="020B0604030504040204" pitchFamily="50" charset="-128"/>
                      </a:rPr>
                      <m:t>𝜃</m:t>
                    </m:r>
                    <m:r>
                      <a:rPr lang="en-US" altLang="ja-JP" sz="3000" b="0" i="1" smtClean="0">
                        <a:solidFill>
                          <a:schemeClr val="accent2"/>
                        </a:solidFill>
                        <a:latin typeface="Cambria Math" panose="02040503050406030204" pitchFamily="18" charset="0"/>
                        <a:ea typeface="Meiryo UI" panose="020B0604030504040204" pitchFamily="50" charset="-128"/>
                      </a:rPr>
                      <m:t>)</m:t>
                    </m:r>
                    <m:r>
                      <a:rPr lang="ja-JP" altLang="en-US" sz="3000" i="1">
                        <a:solidFill>
                          <a:schemeClr val="accent2"/>
                        </a:solidFill>
                        <a:latin typeface="Cambria Math" panose="02040503050406030204" pitchFamily="18" charset="0"/>
                        <a:ea typeface="Meiryo UI" panose="020B0604030504040204" pitchFamily="50" charset="-128"/>
                      </a:rPr>
                      <m:t>と</m:t>
                    </m:r>
                    <m:r>
                      <a:rPr kumimoji="1" lang="ja-JP" altLang="en-US" sz="3000" i="1">
                        <a:solidFill>
                          <a:schemeClr val="accent2"/>
                        </a:solidFill>
                        <a:latin typeface="Cambria Math" panose="02040503050406030204" pitchFamily="18" charset="0"/>
                        <a:ea typeface="Meiryo UI" panose="020B0604030504040204" pitchFamily="50" charset="-128"/>
                      </a:rPr>
                      <m:t>置く</m:t>
                    </m:r>
                  </m:oMath>
                </a14:m>
                <a:endParaRPr kumimoji="1" lang="ja-JP" altLang="en-US" sz="3000" dirty="0">
                  <a:solidFill>
                    <a:schemeClr val="accent2"/>
                  </a:solidFill>
                  <a:latin typeface="Meiryo UI" panose="020B0604030504040204" pitchFamily="50" charset="-128"/>
                  <a:ea typeface="Meiryo UI" panose="020B0604030504040204" pitchFamily="50" charset="-128"/>
                </a:endParaRPr>
              </a:p>
            </p:txBody>
          </p:sp>
        </mc:Choice>
        <mc:Fallback>
          <p:sp>
            <p:nvSpPr>
              <p:cNvPr id="18" name="テキスト ボックス 17">
                <a:extLst>
                  <a:ext uri="{FF2B5EF4-FFF2-40B4-BE49-F238E27FC236}">
                    <a16:creationId xmlns:a16="http://schemas.microsoft.com/office/drawing/2014/main" id="{A930770E-52E4-4010-9F76-9DFD9CFE2130}"/>
                  </a:ext>
                </a:extLst>
              </p:cNvPr>
              <p:cNvSpPr txBox="1">
                <a:spLocks noRot="1" noChangeAspect="1" noMove="1" noResize="1" noEditPoints="1" noAdjustHandles="1" noChangeArrowheads="1" noChangeShapeType="1" noTextEdit="1"/>
              </p:cNvSpPr>
              <p:nvPr/>
            </p:nvSpPr>
            <p:spPr>
              <a:xfrm>
                <a:off x="1542498" y="3143794"/>
                <a:ext cx="2934971" cy="553998"/>
              </a:xfrm>
              <a:prstGeom prst="rect">
                <a:avLst/>
              </a:prstGeom>
              <a:blipFill>
                <a:blip r:embed="rId5"/>
                <a:stretch>
                  <a:fillRect l="-4782" t="-16484" b="-3076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正方形/長方形 18">
                <a:extLst>
                  <a:ext uri="{FF2B5EF4-FFF2-40B4-BE49-F238E27FC236}">
                    <a16:creationId xmlns:a16="http://schemas.microsoft.com/office/drawing/2014/main" id="{EE6B153A-BB7F-4874-82D0-BE888216044B}"/>
                  </a:ext>
                </a:extLst>
              </p:cNvPr>
              <p:cNvSpPr/>
              <p:nvPr/>
            </p:nvSpPr>
            <p:spPr>
              <a:xfrm>
                <a:off x="247432" y="3771063"/>
                <a:ext cx="5587312" cy="151557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Cambria Math" panose="02040503050406030204" pitchFamily="18" charset="0"/>
                        </a:rPr>
                        <m:t>∝</m:t>
                      </m:r>
                      <m:r>
                        <m:rPr>
                          <m:sty m:val="p"/>
                        </m:rPr>
                        <a:rPr lang="en-US" altLang="ja-JP" sz="3200">
                          <a:solidFill>
                            <a:prstClr val="black"/>
                          </a:solidFill>
                          <a:latin typeface="Cambria Math" panose="02040503050406030204" pitchFamily="18" charset="0"/>
                          <a:ea typeface="Meiryo UI" panose="020B0604030504040204" pitchFamily="50" charset="-128"/>
                        </a:rPr>
                        <m:t>exp</m:t>
                      </m:r>
                      <m:d>
                        <m:dPr>
                          <m:ctrlPr>
                            <a:rPr lang="en-US" altLang="ja-JP" sz="3200" b="0" i="0" smtClean="0">
                              <a:solidFill>
                                <a:prstClr val="black"/>
                              </a:solidFill>
                              <a:latin typeface="Cambria Math" panose="02040503050406030204" pitchFamily="18" charset="0"/>
                              <a:ea typeface="Meiryo UI" panose="020B0604030504040204" pitchFamily="50" charset="-128"/>
                            </a:rPr>
                          </m:ctrlPr>
                        </m:dPr>
                        <m:e>
                          <m:r>
                            <a:rPr lang="en-US" altLang="ja-JP" sz="3200" b="0" i="1" smtClean="0">
                              <a:solidFill>
                                <a:prstClr val="black"/>
                              </a:solidFill>
                              <a:latin typeface="Cambria Math" panose="02040503050406030204" pitchFamily="18" charset="0"/>
                              <a:ea typeface="Meiryo UI" panose="020B0604030504040204" pitchFamily="50" charset="-128"/>
                            </a:rPr>
                            <m:t>−</m:t>
                          </m:r>
                          <m:r>
                            <a:rPr lang="ja-JP" altLang="en-US" sz="3200" i="1">
                              <a:solidFill>
                                <a:prstClr val="black"/>
                              </a:solidFill>
                              <a:latin typeface="Cambria Math" panose="02040503050406030204" pitchFamily="18" charset="0"/>
                              <a:ea typeface="Meiryo UI" panose="020B0604030504040204" pitchFamily="50" charset="-128"/>
                            </a:rPr>
                            <m:t>𝑈</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e>
                          </m:d>
                          <m:r>
                            <a:rPr lang="en-US" altLang="ja-JP" sz="3200" i="1">
                              <a:solidFill>
                                <a:prstClr val="black"/>
                              </a:solidFill>
                              <a:latin typeface="Cambria Math" panose="02040503050406030204" pitchFamily="18" charset="0"/>
                              <a:ea typeface="Cambria Math" panose="02040503050406030204" pitchFamily="18" charset="0"/>
                            </a:rPr>
                            <m:t>−</m:t>
                          </m:r>
                          <m:f>
                            <m:fPr>
                              <m:ctrlPr>
                                <a:rPr lang="en-US" altLang="ja-JP" sz="3200" i="1">
                                  <a:solidFill>
                                    <a:prstClr val="black"/>
                                  </a:solidFill>
                                  <a:latin typeface="Cambria Math" panose="02040503050406030204" pitchFamily="18" charset="0"/>
                                  <a:ea typeface="Cambria Math" panose="02040503050406030204" pitchFamily="18" charset="0"/>
                                </a:rPr>
                              </m:ctrlPr>
                            </m:fPr>
                            <m:num>
                              <m:r>
                                <a:rPr lang="en-US" altLang="ja-JP" sz="3200" i="1">
                                  <a:solidFill>
                                    <a:prstClr val="black"/>
                                  </a:solidFill>
                                  <a:latin typeface="Cambria Math" panose="02040503050406030204" pitchFamily="18" charset="0"/>
                                  <a:ea typeface="Cambria Math" panose="02040503050406030204" pitchFamily="18" charset="0"/>
                                </a:rPr>
                                <m:t>1</m:t>
                              </m:r>
                            </m:num>
                            <m:den>
                              <m:r>
                                <a:rPr lang="en-US" altLang="ja-JP" sz="3200" i="1">
                                  <a:solidFill>
                                    <a:prstClr val="black"/>
                                  </a:solidFill>
                                  <a:latin typeface="Cambria Math" panose="02040503050406030204" pitchFamily="18" charset="0"/>
                                  <a:ea typeface="Cambria Math" panose="02040503050406030204" pitchFamily="18" charset="0"/>
                                </a:rPr>
                                <m:t>2</m:t>
                              </m:r>
                            </m:den>
                          </m:f>
                          <m:sSup>
                            <m:sSupPr>
                              <m:ctrlPr>
                                <a:rPr lang="en-US" altLang="ja-JP" sz="3200" i="1">
                                  <a:solidFill>
                                    <a:prstClr val="black"/>
                                  </a:solidFill>
                                  <a:latin typeface="Cambria Math" panose="02040503050406030204" pitchFamily="18" charset="0"/>
                                  <a:ea typeface="Cambria Math" panose="02040503050406030204" pitchFamily="18" charset="0"/>
                                </a:rPr>
                              </m:ctrlPr>
                            </m:sSupPr>
                            <m:e>
                              <m:r>
                                <a:rPr lang="en-US" altLang="ja-JP" sz="3200" i="1">
                                  <a:solidFill>
                                    <a:prstClr val="black"/>
                                  </a:solidFill>
                                  <a:latin typeface="Cambria Math" panose="02040503050406030204" pitchFamily="18" charset="0"/>
                                  <a:ea typeface="Cambria Math" panose="02040503050406030204" pitchFamily="18" charset="0"/>
                                </a:rPr>
                                <m:t>𝑝</m:t>
                              </m:r>
                            </m:e>
                            <m:sup>
                              <m:r>
                                <a:rPr lang="en-US" altLang="ja-JP" sz="3200" i="1">
                                  <a:solidFill>
                                    <a:prstClr val="black"/>
                                  </a:solidFill>
                                  <a:latin typeface="Cambria Math" panose="02040503050406030204" pitchFamily="18" charset="0"/>
                                  <a:ea typeface="Cambria Math" panose="02040503050406030204" pitchFamily="18" charset="0"/>
                                </a:rPr>
                                <m:t>2</m:t>
                              </m:r>
                            </m:sup>
                          </m:sSup>
                        </m:e>
                      </m:d>
                    </m:oMath>
                  </m:oMathPara>
                </a14:m>
                <a:endParaRPr lang="en-US" altLang="ja-JP" sz="2800" dirty="0">
                  <a:solidFill>
                    <a:prstClr val="black"/>
                  </a:solidFill>
                  <a:latin typeface="Meiryo UI" panose="020B0604030504040204" pitchFamily="50" charset="-128"/>
                  <a:ea typeface="Meiryo UI" panose="020B0604030504040204" pitchFamily="50" charset="-128"/>
                </a:endParaRPr>
              </a:p>
            </p:txBody>
          </p:sp>
        </mc:Choice>
        <mc:Fallback>
          <p:sp>
            <p:nvSpPr>
              <p:cNvPr id="19" name="正方形/長方形 18">
                <a:extLst>
                  <a:ext uri="{FF2B5EF4-FFF2-40B4-BE49-F238E27FC236}">
                    <a16:creationId xmlns:a16="http://schemas.microsoft.com/office/drawing/2014/main" id="{EE6B153A-BB7F-4874-82D0-BE888216044B}"/>
                  </a:ext>
                </a:extLst>
              </p:cNvPr>
              <p:cNvSpPr>
                <a:spLocks noRot="1" noChangeAspect="1" noMove="1" noResize="1" noEditPoints="1" noAdjustHandles="1" noChangeArrowheads="1" noChangeShapeType="1" noTextEdit="1"/>
              </p:cNvSpPr>
              <p:nvPr/>
            </p:nvSpPr>
            <p:spPr>
              <a:xfrm>
                <a:off x="247432" y="3771063"/>
                <a:ext cx="5587312" cy="1515577"/>
              </a:xfrm>
              <a:prstGeom prst="rect">
                <a:avLst/>
              </a:prstGeom>
              <a:blipFill>
                <a:blip r:embed="rId6"/>
                <a:stretch>
                  <a:fillRect/>
                </a:stretch>
              </a:blipFill>
              <a:ln>
                <a:noFill/>
              </a:ln>
              <a:effectLst/>
            </p:spPr>
            <p:txBody>
              <a:bodyPr/>
              <a:lstStyle/>
              <a:p>
                <a:r>
                  <a:rPr lang="ja-JP" altLang="en-US">
                    <a:noFill/>
                  </a:rPr>
                  <a:t> </a:t>
                </a:r>
              </a:p>
            </p:txBody>
          </p:sp>
        </mc:Fallback>
      </mc:AlternateContent>
      <p:cxnSp>
        <p:nvCxnSpPr>
          <p:cNvPr id="20" name="直線コネクタ 19">
            <a:extLst>
              <a:ext uri="{FF2B5EF4-FFF2-40B4-BE49-F238E27FC236}">
                <a16:creationId xmlns:a16="http://schemas.microsoft.com/office/drawing/2014/main" id="{BC20D466-6E31-4ABD-8CA2-BBB36AD73CD5}"/>
              </a:ext>
            </a:extLst>
          </p:cNvPr>
          <p:cNvCxnSpPr>
            <a:cxnSpLocks/>
          </p:cNvCxnSpPr>
          <p:nvPr/>
        </p:nvCxnSpPr>
        <p:spPr>
          <a:xfrm>
            <a:off x="2820944" y="5210174"/>
            <a:ext cx="1656525"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24" name="テキスト ボックス 23">
            <a:extLst>
              <a:ext uri="{FF2B5EF4-FFF2-40B4-BE49-F238E27FC236}">
                <a16:creationId xmlns:a16="http://schemas.microsoft.com/office/drawing/2014/main" id="{F1E07C74-0335-437D-BA1C-A999D6CBE25E}"/>
              </a:ext>
            </a:extLst>
          </p:cNvPr>
          <p:cNvSpPr txBox="1"/>
          <p:nvPr/>
        </p:nvSpPr>
        <p:spPr>
          <a:xfrm>
            <a:off x="1709053" y="5429579"/>
            <a:ext cx="4225837" cy="553998"/>
          </a:xfrm>
          <a:prstGeom prst="rect">
            <a:avLst/>
          </a:prstGeom>
          <a:noFill/>
        </p:spPr>
        <p:txBody>
          <a:bodyPr wrap="none" rtlCol="0">
            <a:spAutoFit/>
          </a:bodyPr>
          <a:lstStyle/>
          <a:p>
            <a:r>
              <a:rPr kumimoji="1" lang="en-US" altLang="ja-JP" sz="3000" dirty="0">
                <a:solidFill>
                  <a:schemeClr val="accent2"/>
                </a:solidFill>
                <a:latin typeface="Meiryo UI" panose="020B0604030504040204" pitchFamily="50" charset="-128"/>
                <a:ea typeface="Meiryo UI" panose="020B0604030504040204" pitchFamily="50" charset="-128"/>
              </a:rPr>
              <a:t>H=T+U</a:t>
            </a:r>
            <a:r>
              <a:rPr kumimoji="1" lang="ja-JP" altLang="en-US" sz="3000" dirty="0">
                <a:solidFill>
                  <a:schemeClr val="accent2"/>
                </a:solidFill>
                <a:latin typeface="Meiryo UI" panose="020B0604030504040204" pitchFamily="50" charset="-128"/>
                <a:ea typeface="Meiryo UI" panose="020B0604030504040204" pitchFamily="50" charset="-128"/>
              </a:rPr>
              <a:t>の形になっている</a:t>
            </a:r>
          </a:p>
        </p:txBody>
      </p:sp>
      <mc:AlternateContent xmlns:mc="http://schemas.openxmlformats.org/markup-compatibility/2006">
        <mc:Choice xmlns:a14="http://schemas.microsoft.com/office/drawing/2010/main" Requires="a14">
          <p:sp>
            <p:nvSpPr>
              <p:cNvPr id="25" name="正方形/長方形 24">
                <a:extLst>
                  <a:ext uri="{FF2B5EF4-FFF2-40B4-BE49-F238E27FC236}">
                    <a16:creationId xmlns:a16="http://schemas.microsoft.com/office/drawing/2014/main" id="{6BD95864-FA50-4029-9E3C-8E25B341DB47}"/>
                  </a:ext>
                </a:extLst>
              </p:cNvPr>
              <p:cNvSpPr/>
              <p:nvPr/>
            </p:nvSpPr>
            <p:spPr>
              <a:xfrm>
                <a:off x="6086529" y="1591581"/>
                <a:ext cx="5587312" cy="75973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Cambria Math" panose="02040503050406030204" pitchFamily="18" charset="0"/>
                        </a:rPr>
                        <m:t>∝</m:t>
                      </m:r>
                      <m:r>
                        <m:rPr>
                          <m:sty m:val="p"/>
                        </m:rPr>
                        <a:rPr lang="en-US" altLang="ja-JP" sz="3200">
                          <a:solidFill>
                            <a:prstClr val="black"/>
                          </a:solidFill>
                          <a:latin typeface="Cambria Math" panose="02040503050406030204" pitchFamily="18" charset="0"/>
                          <a:ea typeface="Meiryo UI" panose="020B0604030504040204" pitchFamily="50" charset="-128"/>
                        </a:rPr>
                        <m:t>exp</m:t>
                      </m:r>
                      <m:d>
                        <m:dPr>
                          <m:ctrlPr>
                            <a:rPr lang="en-US" altLang="ja-JP" sz="3200" b="0" i="0" smtClean="0">
                              <a:solidFill>
                                <a:prstClr val="black"/>
                              </a:solidFill>
                              <a:latin typeface="Cambria Math" panose="02040503050406030204" pitchFamily="18" charset="0"/>
                              <a:ea typeface="Meiryo UI" panose="020B0604030504040204" pitchFamily="50" charset="-128"/>
                            </a:rPr>
                          </m:ctrlPr>
                        </m:dPr>
                        <m:e>
                          <m:r>
                            <a:rPr lang="en-US" altLang="ja-JP" sz="3200" b="0" i="1" smtClean="0">
                              <a:solidFill>
                                <a:prstClr val="black"/>
                              </a:solidFill>
                              <a:latin typeface="Cambria Math" panose="02040503050406030204" pitchFamily="18" charset="0"/>
                              <a:ea typeface="Meiryo UI" panose="020B0604030504040204" pitchFamily="50" charset="-128"/>
                            </a:rPr>
                            <m:t>−</m:t>
                          </m:r>
                          <m:r>
                            <a:rPr lang="en-US" altLang="ja-JP" sz="3200" b="0" i="1" smtClean="0">
                              <a:solidFill>
                                <a:prstClr val="black"/>
                              </a:solidFill>
                              <a:latin typeface="Cambria Math" panose="02040503050406030204" pitchFamily="18" charset="0"/>
                              <a:ea typeface="Meiryo UI" panose="020B0604030504040204" pitchFamily="50" charset="-128"/>
                            </a:rPr>
                            <m:t>𝐻</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r>
                                <a:rPr lang="en-US" altLang="ja-JP" sz="3200" b="0" i="1" smtClean="0">
                                  <a:solidFill>
                                    <a:prstClr val="black"/>
                                  </a:solidFill>
                                  <a:latin typeface="Cambria Math" panose="02040503050406030204" pitchFamily="18" charset="0"/>
                                  <a:ea typeface="Meiryo UI" panose="020B0604030504040204" pitchFamily="50" charset="-128"/>
                                </a:rPr>
                                <m:t>,</m:t>
                              </m:r>
                              <m:r>
                                <a:rPr lang="en-US" altLang="ja-JP" sz="3200" b="0" i="1" smtClean="0">
                                  <a:solidFill>
                                    <a:prstClr val="black"/>
                                  </a:solidFill>
                                  <a:latin typeface="Cambria Math" panose="02040503050406030204" pitchFamily="18" charset="0"/>
                                  <a:ea typeface="Meiryo UI" panose="020B0604030504040204" pitchFamily="50" charset="-128"/>
                                </a:rPr>
                                <m:t>𝑝</m:t>
                              </m:r>
                            </m:e>
                          </m:d>
                        </m:e>
                      </m:d>
                    </m:oMath>
                  </m:oMathPara>
                </a14:m>
                <a:endParaRPr lang="en-US" altLang="ja-JP" sz="2800" dirty="0">
                  <a:solidFill>
                    <a:prstClr val="black"/>
                  </a:solidFill>
                  <a:latin typeface="Meiryo UI" panose="020B0604030504040204" pitchFamily="50" charset="-128"/>
                  <a:ea typeface="Meiryo UI" panose="020B0604030504040204" pitchFamily="50" charset="-128"/>
                </a:endParaRPr>
              </a:p>
            </p:txBody>
          </p:sp>
        </mc:Choice>
        <mc:Fallback>
          <p:sp>
            <p:nvSpPr>
              <p:cNvPr id="25" name="正方形/長方形 24">
                <a:extLst>
                  <a:ext uri="{FF2B5EF4-FFF2-40B4-BE49-F238E27FC236}">
                    <a16:creationId xmlns:a16="http://schemas.microsoft.com/office/drawing/2014/main" id="{6BD95864-FA50-4029-9E3C-8E25B341DB47}"/>
                  </a:ext>
                </a:extLst>
              </p:cNvPr>
              <p:cNvSpPr>
                <a:spLocks noRot="1" noChangeAspect="1" noMove="1" noResize="1" noEditPoints="1" noAdjustHandles="1" noChangeArrowheads="1" noChangeShapeType="1" noTextEdit="1"/>
              </p:cNvSpPr>
              <p:nvPr/>
            </p:nvSpPr>
            <p:spPr>
              <a:xfrm>
                <a:off x="6086529" y="1591581"/>
                <a:ext cx="5587312" cy="759733"/>
              </a:xfrm>
              <a:prstGeom prst="rect">
                <a:avLst/>
              </a:prstGeom>
              <a:blipFill>
                <a:blip r:embed="rId7"/>
                <a:stretch>
                  <a:fillRect/>
                </a:stretch>
              </a:blipFill>
              <a:ln>
                <a:noFill/>
              </a:ln>
              <a:effectLst/>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25AFD2D9-7573-4480-8FA3-C963CF7FA294}"/>
              </a:ext>
            </a:extLst>
          </p:cNvPr>
          <p:cNvPicPr>
            <a:picLocks noChangeAspect="1"/>
          </p:cNvPicPr>
          <p:nvPr/>
        </p:nvPicPr>
        <p:blipFill>
          <a:blip r:embed="rId8"/>
          <a:stretch>
            <a:fillRect/>
          </a:stretch>
        </p:blipFill>
        <p:spPr>
          <a:xfrm>
            <a:off x="6208117" y="2820321"/>
            <a:ext cx="5804440" cy="3867862"/>
          </a:xfrm>
          <a:prstGeom prst="rect">
            <a:avLst/>
          </a:prstGeom>
        </p:spPr>
      </p:pic>
      <p:sp>
        <p:nvSpPr>
          <p:cNvPr id="46" name="テキスト ボックス 45">
            <a:extLst>
              <a:ext uri="{FF2B5EF4-FFF2-40B4-BE49-F238E27FC236}">
                <a16:creationId xmlns:a16="http://schemas.microsoft.com/office/drawing/2014/main" id="{855147DB-77A2-45BB-A2D8-3872E7E336C5}"/>
              </a:ext>
            </a:extLst>
          </p:cNvPr>
          <p:cNvSpPr txBox="1"/>
          <p:nvPr/>
        </p:nvSpPr>
        <p:spPr>
          <a:xfrm>
            <a:off x="7595218" y="2543322"/>
            <a:ext cx="2569934" cy="553998"/>
          </a:xfrm>
          <a:prstGeom prst="rect">
            <a:avLst/>
          </a:prstGeom>
          <a:noFill/>
        </p:spPr>
        <p:txBody>
          <a:bodyPr wrap="none" rtlCol="0">
            <a:spAutoFit/>
          </a:bodyPr>
          <a:lstStyle/>
          <a:p>
            <a:r>
              <a:rPr kumimoji="1" lang="en-US" altLang="ja-JP" sz="3000" dirty="0">
                <a:latin typeface="Meiryo UI" panose="020B0604030504040204" pitchFamily="50" charset="-128"/>
                <a:ea typeface="Meiryo UI" panose="020B0604030504040204" pitchFamily="50" charset="-128"/>
              </a:rPr>
              <a:t>U(θ)</a:t>
            </a:r>
            <a:r>
              <a:rPr kumimoji="1" lang="ja-JP" altLang="en-US" sz="3000" dirty="0">
                <a:latin typeface="Meiryo UI" panose="020B0604030504040204" pitchFamily="50" charset="-128"/>
                <a:ea typeface="Meiryo UI" panose="020B0604030504040204" pitchFamily="50" charset="-128"/>
              </a:rPr>
              <a:t>のイメージ</a:t>
            </a:r>
          </a:p>
        </p:txBody>
      </p:sp>
      <p:sp>
        <p:nvSpPr>
          <p:cNvPr id="47" name="テキスト ボックス 46">
            <a:extLst>
              <a:ext uri="{FF2B5EF4-FFF2-40B4-BE49-F238E27FC236}">
                <a16:creationId xmlns:a16="http://schemas.microsoft.com/office/drawing/2014/main" id="{DD93DF41-7A27-4302-B688-E7178730EF4C}"/>
              </a:ext>
            </a:extLst>
          </p:cNvPr>
          <p:cNvSpPr txBox="1"/>
          <p:nvPr/>
        </p:nvSpPr>
        <p:spPr>
          <a:xfrm>
            <a:off x="8763165" y="4610009"/>
            <a:ext cx="2803973" cy="1200329"/>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ポテンシャルの低い</a:t>
            </a:r>
            <a:endParaRPr kumimoji="1"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事後確率の高い</a:t>
            </a:r>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所</a:t>
            </a:r>
            <a:endParaRPr lang="en-US" altLang="ja-JP" sz="2400" dirty="0">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に落ちていく</a:t>
            </a:r>
          </a:p>
        </p:txBody>
      </p:sp>
    </p:spTree>
    <p:extLst>
      <p:ext uri="{BB962C8B-B14F-4D97-AF65-F5344CB8AC3E}">
        <p14:creationId xmlns:p14="http://schemas.microsoft.com/office/powerpoint/2010/main" val="3707976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51B09FD2-E2DA-425C-B71A-D55B96415395}"/>
              </a:ext>
            </a:extLst>
          </p:cNvPr>
          <p:cNvSpPr txBox="1"/>
          <p:nvPr/>
        </p:nvSpPr>
        <p:spPr>
          <a:xfrm>
            <a:off x="3934354" y="1352626"/>
            <a:ext cx="3693640"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詳細つり合いを課すと、</a:t>
            </a:r>
          </a:p>
        </p:txBody>
      </p:sp>
      <p:pic>
        <p:nvPicPr>
          <p:cNvPr id="6" name="図 5">
            <a:extLst>
              <a:ext uri="{FF2B5EF4-FFF2-40B4-BE49-F238E27FC236}">
                <a16:creationId xmlns:a16="http://schemas.microsoft.com/office/drawing/2014/main" id="{D0FDF57F-CFC0-4999-A458-7743DDB158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43" y="2181497"/>
            <a:ext cx="8327300" cy="442341"/>
          </a:xfrm>
          <a:prstGeom prst="rect">
            <a:avLst/>
          </a:prstGeom>
        </p:spPr>
      </p:pic>
    </p:spTree>
    <p:extLst>
      <p:ext uri="{BB962C8B-B14F-4D97-AF65-F5344CB8AC3E}">
        <p14:creationId xmlns:p14="http://schemas.microsoft.com/office/powerpoint/2010/main" val="23396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51B09FD2-E2DA-425C-B71A-D55B96415395}"/>
              </a:ext>
            </a:extLst>
          </p:cNvPr>
          <p:cNvSpPr txBox="1"/>
          <p:nvPr/>
        </p:nvSpPr>
        <p:spPr>
          <a:xfrm>
            <a:off x="3934354" y="1352626"/>
            <a:ext cx="3693640"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詳細つり合いを課すと、</a:t>
            </a:r>
          </a:p>
        </p:txBody>
      </p:sp>
      <p:pic>
        <p:nvPicPr>
          <p:cNvPr id="6" name="図 5">
            <a:extLst>
              <a:ext uri="{FF2B5EF4-FFF2-40B4-BE49-F238E27FC236}">
                <a16:creationId xmlns:a16="http://schemas.microsoft.com/office/drawing/2014/main" id="{D0FDF57F-CFC0-4999-A458-7743DDB158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43" y="2181497"/>
            <a:ext cx="8327300" cy="442341"/>
          </a:xfrm>
          <a:prstGeom prst="rect">
            <a:avLst/>
          </a:prstGeom>
        </p:spPr>
      </p:pic>
      <p:pic>
        <p:nvPicPr>
          <p:cNvPr id="8" name="図 7">
            <a:extLst>
              <a:ext uri="{FF2B5EF4-FFF2-40B4-BE49-F238E27FC236}">
                <a16:creationId xmlns:a16="http://schemas.microsoft.com/office/drawing/2014/main" id="{B3BC6E48-0FC6-47FD-9063-636F9ED43D88}"/>
              </a:ext>
            </a:extLst>
          </p:cNvPr>
          <p:cNvPicPr>
            <a:picLocks noChangeAspect="1"/>
          </p:cNvPicPr>
          <p:nvPr/>
        </p:nvPicPr>
        <p:blipFill>
          <a:blip r:embed="rId5"/>
          <a:stretch>
            <a:fillRect/>
          </a:stretch>
        </p:blipFill>
        <p:spPr>
          <a:xfrm>
            <a:off x="444857" y="3052632"/>
            <a:ext cx="5005141" cy="3389505"/>
          </a:xfrm>
          <a:prstGeom prst="rect">
            <a:avLst/>
          </a:prstGeom>
        </p:spPr>
      </p:pic>
      <p:cxnSp>
        <p:nvCxnSpPr>
          <p:cNvPr id="54" name="直線コネクタ 53">
            <a:extLst>
              <a:ext uri="{FF2B5EF4-FFF2-40B4-BE49-F238E27FC236}">
                <a16:creationId xmlns:a16="http://schemas.microsoft.com/office/drawing/2014/main" id="{C53A03B0-BFE8-4EA3-AF29-D61C199907A3}"/>
              </a:ext>
            </a:extLst>
          </p:cNvPr>
          <p:cNvCxnSpPr>
            <a:cxnSpLocks/>
          </p:cNvCxnSpPr>
          <p:nvPr/>
        </p:nvCxnSpPr>
        <p:spPr>
          <a:xfrm flipV="1">
            <a:off x="2456040" y="1972438"/>
            <a:ext cx="1351725" cy="860457"/>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56" name="直線コネクタ 55">
            <a:extLst>
              <a:ext uri="{FF2B5EF4-FFF2-40B4-BE49-F238E27FC236}">
                <a16:creationId xmlns:a16="http://schemas.microsoft.com/office/drawing/2014/main" id="{B2B683D3-0F0C-498B-9D98-5F9A6A54FB25}"/>
              </a:ext>
            </a:extLst>
          </p:cNvPr>
          <p:cNvCxnSpPr>
            <a:cxnSpLocks/>
          </p:cNvCxnSpPr>
          <p:nvPr/>
        </p:nvCxnSpPr>
        <p:spPr>
          <a:xfrm flipV="1">
            <a:off x="6621644" y="1972438"/>
            <a:ext cx="1351725" cy="860457"/>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57" name="正方形/長方形 56">
            <a:extLst>
              <a:ext uri="{FF2B5EF4-FFF2-40B4-BE49-F238E27FC236}">
                <a16:creationId xmlns:a16="http://schemas.microsoft.com/office/drawing/2014/main" id="{826A9089-C87C-4661-85AF-659DDDA98499}"/>
              </a:ext>
            </a:extLst>
          </p:cNvPr>
          <p:cNvSpPr/>
          <p:nvPr/>
        </p:nvSpPr>
        <p:spPr>
          <a:xfrm>
            <a:off x="5476110" y="3334590"/>
            <a:ext cx="6136546" cy="107194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3000" dirty="0">
                <a:solidFill>
                  <a:prstClr val="black"/>
                </a:solidFill>
                <a:latin typeface="Meiryo UI" panose="020B0604030504040204" pitchFamily="50" charset="-128"/>
                <a:ea typeface="Meiryo UI" panose="020B0604030504040204" pitchFamily="50" charset="-128"/>
              </a:rPr>
              <a:t>運動の可逆性：</a:t>
            </a:r>
            <a:endParaRPr lang="en-US" altLang="ja-JP" sz="3000" dirty="0">
              <a:solidFill>
                <a:prstClr val="black"/>
              </a:solidFill>
              <a:latin typeface="Meiryo UI" panose="020B0604030504040204" pitchFamily="50" charset="-128"/>
              <a:ea typeface="Meiryo UI" panose="020B0604030504040204" pitchFamily="50" charset="-128"/>
            </a:endParaRPr>
          </a:p>
          <a:p>
            <a:pPr lvl="0"/>
            <a:r>
              <a:rPr lang="ja-JP" altLang="en-US" sz="3000" dirty="0">
                <a:solidFill>
                  <a:prstClr val="black"/>
                </a:solidFill>
                <a:latin typeface="Meiryo UI" panose="020B0604030504040204" pitchFamily="50" charset="-128"/>
                <a:ea typeface="Meiryo UI" panose="020B0604030504040204" pitchFamily="50" charset="-128"/>
              </a:rPr>
              <a:t>右回りと左回りどちらも起きる</a:t>
            </a:r>
          </a:p>
        </p:txBody>
      </p:sp>
    </p:spTree>
    <p:extLst>
      <p:ext uri="{BB962C8B-B14F-4D97-AF65-F5344CB8AC3E}">
        <p14:creationId xmlns:p14="http://schemas.microsoft.com/office/powerpoint/2010/main" val="1231951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51B09FD2-E2DA-425C-B71A-D55B96415395}"/>
              </a:ext>
            </a:extLst>
          </p:cNvPr>
          <p:cNvSpPr txBox="1"/>
          <p:nvPr/>
        </p:nvSpPr>
        <p:spPr>
          <a:xfrm>
            <a:off x="3934354" y="1352626"/>
            <a:ext cx="3693640"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詳細つり合いを課すと、</a:t>
            </a:r>
          </a:p>
        </p:txBody>
      </p:sp>
      <p:pic>
        <p:nvPicPr>
          <p:cNvPr id="6" name="図 5">
            <a:extLst>
              <a:ext uri="{FF2B5EF4-FFF2-40B4-BE49-F238E27FC236}">
                <a16:creationId xmlns:a16="http://schemas.microsoft.com/office/drawing/2014/main" id="{D0FDF57F-CFC0-4999-A458-7743DDB158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43" y="2181497"/>
            <a:ext cx="8327300" cy="442341"/>
          </a:xfrm>
          <a:prstGeom prst="rect">
            <a:avLst/>
          </a:prstGeom>
        </p:spPr>
      </p:pic>
      <p:pic>
        <p:nvPicPr>
          <p:cNvPr id="8" name="図 7">
            <a:extLst>
              <a:ext uri="{FF2B5EF4-FFF2-40B4-BE49-F238E27FC236}">
                <a16:creationId xmlns:a16="http://schemas.microsoft.com/office/drawing/2014/main" id="{B3BC6E48-0FC6-47FD-9063-636F9ED43D88}"/>
              </a:ext>
            </a:extLst>
          </p:cNvPr>
          <p:cNvPicPr>
            <a:picLocks noChangeAspect="1"/>
          </p:cNvPicPr>
          <p:nvPr/>
        </p:nvPicPr>
        <p:blipFill>
          <a:blip r:embed="rId5"/>
          <a:stretch>
            <a:fillRect/>
          </a:stretch>
        </p:blipFill>
        <p:spPr>
          <a:xfrm>
            <a:off x="444857" y="3052632"/>
            <a:ext cx="5005141" cy="3389505"/>
          </a:xfrm>
          <a:prstGeom prst="rect">
            <a:avLst/>
          </a:prstGeom>
        </p:spPr>
      </p:pic>
      <p:cxnSp>
        <p:nvCxnSpPr>
          <p:cNvPr id="54" name="直線コネクタ 53">
            <a:extLst>
              <a:ext uri="{FF2B5EF4-FFF2-40B4-BE49-F238E27FC236}">
                <a16:creationId xmlns:a16="http://schemas.microsoft.com/office/drawing/2014/main" id="{C53A03B0-BFE8-4EA3-AF29-D61C199907A3}"/>
              </a:ext>
            </a:extLst>
          </p:cNvPr>
          <p:cNvCxnSpPr>
            <a:cxnSpLocks/>
          </p:cNvCxnSpPr>
          <p:nvPr/>
        </p:nvCxnSpPr>
        <p:spPr>
          <a:xfrm flipV="1">
            <a:off x="2456040" y="1972438"/>
            <a:ext cx="1351725" cy="860457"/>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56" name="直線コネクタ 55">
            <a:extLst>
              <a:ext uri="{FF2B5EF4-FFF2-40B4-BE49-F238E27FC236}">
                <a16:creationId xmlns:a16="http://schemas.microsoft.com/office/drawing/2014/main" id="{B2B683D3-0F0C-498B-9D98-5F9A6A54FB25}"/>
              </a:ext>
            </a:extLst>
          </p:cNvPr>
          <p:cNvCxnSpPr>
            <a:cxnSpLocks/>
          </p:cNvCxnSpPr>
          <p:nvPr/>
        </p:nvCxnSpPr>
        <p:spPr>
          <a:xfrm flipV="1">
            <a:off x="6621644" y="1972438"/>
            <a:ext cx="1351725" cy="860457"/>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57" name="正方形/長方形 56">
            <a:extLst>
              <a:ext uri="{FF2B5EF4-FFF2-40B4-BE49-F238E27FC236}">
                <a16:creationId xmlns:a16="http://schemas.microsoft.com/office/drawing/2014/main" id="{826A9089-C87C-4661-85AF-659DDDA98499}"/>
              </a:ext>
            </a:extLst>
          </p:cNvPr>
          <p:cNvSpPr/>
          <p:nvPr/>
        </p:nvSpPr>
        <p:spPr>
          <a:xfrm>
            <a:off x="5476110" y="3334590"/>
            <a:ext cx="6136546" cy="107194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3000" dirty="0">
                <a:solidFill>
                  <a:prstClr val="black"/>
                </a:solidFill>
                <a:latin typeface="Meiryo UI" panose="020B0604030504040204" pitchFamily="50" charset="-128"/>
                <a:ea typeface="Meiryo UI" panose="020B0604030504040204" pitchFamily="50" charset="-128"/>
              </a:rPr>
              <a:t>運動の可逆性：</a:t>
            </a:r>
            <a:endParaRPr lang="en-US" altLang="ja-JP" sz="3000" dirty="0">
              <a:solidFill>
                <a:prstClr val="black"/>
              </a:solidFill>
              <a:latin typeface="Meiryo UI" panose="020B0604030504040204" pitchFamily="50" charset="-128"/>
              <a:ea typeface="Meiryo UI" panose="020B0604030504040204" pitchFamily="50" charset="-128"/>
            </a:endParaRPr>
          </a:p>
          <a:p>
            <a:pPr lvl="0"/>
            <a:r>
              <a:rPr lang="ja-JP" altLang="en-US" sz="3000" dirty="0">
                <a:solidFill>
                  <a:prstClr val="black"/>
                </a:solidFill>
                <a:latin typeface="Meiryo UI" panose="020B0604030504040204" pitchFamily="50" charset="-128"/>
                <a:ea typeface="Meiryo UI" panose="020B0604030504040204" pitchFamily="50" charset="-128"/>
              </a:rPr>
              <a:t>右回りと左回りどちらも起きる</a:t>
            </a:r>
          </a:p>
        </p:txBody>
      </p:sp>
      <mc:AlternateContent xmlns:mc="http://schemas.openxmlformats.org/markup-compatibility/2006">
        <mc:Choice xmlns:a14="http://schemas.microsoft.com/office/drawing/2010/main" Requires="a14">
          <p:sp>
            <p:nvSpPr>
              <p:cNvPr id="58" name="正方形/長方形 57">
                <a:extLst>
                  <a:ext uri="{FF2B5EF4-FFF2-40B4-BE49-F238E27FC236}">
                    <a16:creationId xmlns:a16="http://schemas.microsoft.com/office/drawing/2014/main" id="{1A515272-297C-461A-9280-9C0594AA9C87}"/>
                  </a:ext>
                </a:extLst>
              </p:cNvPr>
              <p:cNvSpPr/>
              <p:nvPr/>
            </p:nvSpPr>
            <p:spPr>
              <a:xfrm>
                <a:off x="5449998" y="4695754"/>
                <a:ext cx="6136546" cy="107194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3000" dirty="0">
                    <a:solidFill>
                      <a:prstClr val="black"/>
                    </a:solidFill>
                    <a:latin typeface="Meiryo UI" panose="020B0604030504040204" pitchFamily="50" charset="-128"/>
                    <a:ea typeface="Meiryo UI" panose="020B0604030504040204" pitchFamily="50" charset="-128"/>
                  </a:rPr>
                  <a:t>ハミルトニアンは保存される：</a:t>
                </a:r>
                <a:endParaRPr lang="en-US" altLang="ja-JP" sz="3000" dirty="0">
                  <a:solidFill>
                    <a:prstClr val="black"/>
                  </a:solidFill>
                  <a:latin typeface="Meiryo UI" panose="020B0604030504040204" pitchFamily="50" charset="-128"/>
                  <a:ea typeface="Meiryo UI" panose="020B0604030504040204" pitchFamily="50" charset="-128"/>
                </a:endParaRPr>
              </a:p>
              <a:p>
                <a:pPr lvl="0"/>
                <a14:m>
                  <m:oMathPara xmlns:m="http://schemas.openxmlformats.org/officeDocument/2006/math">
                    <m:oMathParaPr>
                      <m:jc m:val="centerGroup"/>
                    </m:oMathParaPr>
                    <m:oMath xmlns:m="http://schemas.openxmlformats.org/officeDocument/2006/math">
                      <m:r>
                        <a:rPr lang="en-US" altLang="ja-JP" sz="2800" i="1">
                          <a:solidFill>
                            <a:prstClr val="black"/>
                          </a:solidFill>
                          <a:latin typeface="Cambria Math" panose="02040503050406030204" pitchFamily="18" charset="0"/>
                          <a:ea typeface="Meiryo UI" panose="020B0604030504040204" pitchFamily="50" charset="-128"/>
                        </a:rPr>
                        <m:t>𝑓</m:t>
                      </m:r>
                      <m:d>
                        <m:dPr>
                          <m:ctrlPr>
                            <a:rPr lang="en-US" altLang="ja-JP" sz="2800" i="1">
                              <a:solidFill>
                                <a:prstClr val="black"/>
                              </a:solidFill>
                              <a:latin typeface="Cambria Math" panose="02040503050406030204" pitchFamily="18" charset="0"/>
                              <a:ea typeface="Meiryo UI" panose="020B0604030504040204" pitchFamily="50" charset="-128"/>
                            </a:rPr>
                          </m:ctrlPr>
                        </m:dPr>
                        <m:e>
                          <m:r>
                            <a:rPr lang="ja-JP" altLang="en-US" sz="2800" i="1">
                              <a:solidFill>
                                <a:prstClr val="black"/>
                              </a:solidFill>
                              <a:latin typeface="Cambria Math" panose="02040503050406030204" pitchFamily="18" charset="0"/>
                              <a:ea typeface="Meiryo UI" panose="020B0604030504040204" pitchFamily="50" charset="-128"/>
                            </a:rPr>
                            <m:t>𝜃</m:t>
                          </m:r>
                          <m:r>
                            <a:rPr lang="en-US" altLang="ja-JP" sz="2800" i="1">
                              <a:solidFill>
                                <a:prstClr val="black"/>
                              </a:solidFill>
                              <a:latin typeface="Cambria Math" panose="02040503050406030204" pitchFamily="18" charset="0"/>
                              <a:ea typeface="Meiryo UI" panose="020B0604030504040204" pitchFamily="50" charset="-128"/>
                            </a:rPr>
                            <m:t>,</m:t>
                          </m:r>
                          <m:r>
                            <a:rPr lang="en-US" altLang="ja-JP" sz="2800" i="1">
                              <a:solidFill>
                                <a:prstClr val="black"/>
                              </a:solidFill>
                              <a:latin typeface="Cambria Math" panose="02040503050406030204" pitchFamily="18" charset="0"/>
                              <a:ea typeface="Meiryo UI" panose="020B0604030504040204" pitchFamily="50" charset="-128"/>
                            </a:rPr>
                            <m:t>𝑝</m:t>
                          </m:r>
                        </m:e>
                        <m:e>
                          <m:r>
                            <a:rPr lang="en-US" altLang="ja-JP" sz="2800" i="1">
                              <a:solidFill>
                                <a:prstClr val="black"/>
                              </a:solidFill>
                              <a:latin typeface="Cambria Math" panose="02040503050406030204" pitchFamily="18" charset="0"/>
                              <a:ea typeface="Meiryo UI" panose="020B0604030504040204" pitchFamily="50" charset="-128"/>
                            </a:rPr>
                            <m:t>𝐷</m:t>
                          </m:r>
                        </m:e>
                      </m:d>
                      <m:r>
                        <a:rPr lang="en-US" altLang="ja-JP" sz="2800" i="1">
                          <a:solidFill>
                            <a:prstClr val="black"/>
                          </a:solidFill>
                          <a:latin typeface="Cambria Math" panose="02040503050406030204" pitchFamily="18" charset="0"/>
                          <a:ea typeface="Cambria Math" panose="02040503050406030204" pitchFamily="18" charset="0"/>
                        </a:rPr>
                        <m:t>∝</m:t>
                      </m:r>
                      <m:r>
                        <m:rPr>
                          <m:sty m:val="p"/>
                        </m:rPr>
                        <a:rPr lang="en-US" altLang="ja-JP" sz="2800">
                          <a:solidFill>
                            <a:prstClr val="black"/>
                          </a:solidFill>
                          <a:latin typeface="Cambria Math" panose="02040503050406030204" pitchFamily="18" charset="0"/>
                          <a:ea typeface="Meiryo UI" panose="020B0604030504040204" pitchFamily="50" charset="-128"/>
                        </a:rPr>
                        <m:t>exp</m:t>
                      </m:r>
                      <m:d>
                        <m:dPr>
                          <m:ctrlPr>
                            <a:rPr lang="en-US" altLang="ja-JP" sz="2800" i="1">
                              <a:solidFill>
                                <a:prstClr val="black"/>
                              </a:solidFill>
                              <a:latin typeface="Cambria Math" panose="02040503050406030204" pitchFamily="18" charset="0"/>
                              <a:ea typeface="Meiryo UI" panose="020B0604030504040204" pitchFamily="50" charset="-128"/>
                            </a:rPr>
                          </m:ctrlPr>
                        </m:dPr>
                        <m:e>
                          <m:r>
                            <a:rPr lang="en-US" altLang="ja-JP" sz="2800" i="1">
                              <a:solidFill>
                                <a:prstClr val="black"/>
                              </a:solidFill>
                              <a:latin typeface="Cambria Math" panose="02040503050406030204" pitchFamily="18" charset="0"/>
                              <a:ea typeface="Meiryo UI" panose="020B0604030504040204" pitchFamily="50" charset="-128"/>
                            </a:rPr>
                            <m:t>−</m:t>
                          </m:r>
                          <m:r>
                            <a:rPr lang="en-US" altLang="ja-JP" sz="2800" i="1">
                              <a:solidFill>
                                <a:prstClr val="black"/>
                              </a:solidFill>
                              <a:latin typeface="Cambria Math" panose="02040503050406030204" pitchFamily="18" charset="0"/>
                              <a:ea typeface="Meiryo UI" panose="020B0604030504040204" pitchFamily="50" charset="-128"/>
                            </a:rPr>
                            <m:t>𝐻</m:t>
                          </m:r>
                          <m:d>
                            <m:dPr>
                              <m:ctrlPr>
                                <a:rPr lang="en-US" altLang="ja-JP" sz="2800" i="1">
                                  <a:solidFill>
                                    <a:prstClr val="black"/>
                                  </a:solidFill>
                                  <a:latin typeface="Cambria Math" panose="02040503050406030204" pitchFamily="18" charset="0"/>
                                  <a:ea typeface="Meiryo UI" panose="020B0604030504040204" pitchFamily="50" charset="-128"/>
                                </a:rPr>
                              </m:ctrlPr>
                            </m:dPr>
                            <m:e>
                              <m:r>
                                <a:rPr lang="ja-JP" altLang="en-US" sz="2800" i="1">
                                  <a:solidFill>
                                    <a:prstClr val="black"/>
                                  </a:solidFill>
                                  <a:latin typeface="Cambria Math" panose="02040503050406030204" pitchFamily="18" charset="0"/>
                                  <a:ea typeface="Meiryo UI" panose="020B0604030504040204" pitchFamily="50" charset="-128"/>
                                </a:rPr>
                                <m:t>𝜃</m:t>
                              </m:r>
                              <m:r>
                                <a:rPr lang="en-US" altLang="ja-JP" sz="2800" b="0" i="1" smtClean="0">
                                  <a:solidFill>
                                    <a:prstClr val="black"/>
                                  </a:solidFill>
                                  <a:latin typeface="Cambria Math" panose="02040503050406030204" pitchFamily="18" charset="0"/>
                                  <a:ea typeface="Meiryo UI" panose="020B0604030504040204" pitchFamily="50" charset="-128"/>
                                </a:rPr>
                                <m:t>,</m:t>
                              </m:r>
                              <m:r>
                                <a:rPr lang="en-US" altLang="ja-JP" sz="2800" b="0" i="1" smtClean="0">
                                  <a:solidFill>
                                    <a:prstClr val="black"/>
                                  </a:solidFill>
                                  <a:latin typeface="Cambria Math" panose="02040503050406030204" pitchFamily="18" charset="0"/>
                                  <a:ea typeface="Meiryo UI" panose="020B0604030504040204" pitchFamily="50" charset="-128"/>
                                </a:rPr>
                                <m:t>𝑝</m:t>
                              </m:r>
                            </m:e>
                          </m:d>
                        </m:e>
                      </m:d>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58" name="正方形/長方形 57">
                <a:extLst>
                  <a:ext uri="{FF2B5EF4-FFF2-40B4-BE49-F238E27FC236}">
                    <a16:creationId xmlns:a16="http://schemas.microsoft.com/office/drawing/2014/main" id="{1A515272-297C-461A-9280-9C0594AA9C87}"/>
                  </a:ext>
                </a:extLst>
              </p:cNvPr>
              <p:cNvSpPr>
                <a:spLocks noRot="1" noChangeAspect="1" noMove="1" noResize="1" noEditPoints="1" noAdjustHandles="1" noChangeArrowheads="1" noChangeShapeType="1" noTextEdit="1"/>
              </p:cNvSpPr>
              <p:nvPr/>
            </p:nvSpPr>
            <p:spPr>
              <a:xfrm>
                <a:off x="5449998" y="4695754"/>
                <a:ext cx="6136546" cy="1071948"/>
              </a:xfrm>
              <a:prstGeom prst="rect">
                <a:avLst/>
              </a:prstGeom>
              <a:blipFill>
                <a:blip r:embed="rId6"/>
                <a:stretch>
                  <a:fillRect l="-2284" t="-5114"/>
                </a:stretch>
              </a:blipFill>
              <a:ln>
                <a:noFill/>
              </a:ln>
              <a:effectLst/>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9673AB4C-4E86-41FF-9297-B38016AE876C}"/>
              </a:ext>
            </a:extLst>
          </p:cNvPr>
          <p:cNvCxnSpPr>
            <a:cxnSpLocks/>
          </p:cNvCxnSpPr>
          <p:nvPr/>
        </p:nvCxnSpPr>
        <p:spPr>
          <a:xfrm flipV="1">
            <a:off x="8628970" y="1961433"/>
            <a:ext cx="1351725" cy="860457"/>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60" name="直線コネクタ 59">
            <a:extLst>
              <a:ext uri="{FF2B5EF4-FFF2-40B4-BE49-F238E27FC236}">
                <a16:creationId xmlns:a16="http://schemas.microsoft.com/office/drawing/2014/main" id="{7A96A383-A529-43CA-A01C-BDE37C126A46}"/>
              </a:ext>
            </a:extLst>
          </p:cNvPr>
          <p:cNvCxnSpPr>
            <a:cxnSpLocks/>
          </p:cNvCxnSpPr>
          <p:nvPr/>
        </p:nvCxnSpPr>
        <p:spPr>
          <a:xfrm flipV="1">
            <a:off x="8877165" y="1967515"/>
            <a:ext cx="1351725" cy="860457"/>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61" name="直線コネクタ 60">
            <a:extLst>
              <a:ext uri="{FF2B5EF4-FFF2-40B4-BE49-F238E27FC236}">
                <a16:creationId xmlns:a16="http://schemas.microsoft.com/office/drawing/2014/main" id="{08AE7586-9E21-4CBA-8640-F954A14BD7EF}"/>
              </a:ext>
            </a:extLst>
          </p:cNvPr>
          <p:cNvCxnSpPr>
            <a:cxnSpLocks/>
          </p:cNvCxnSpPr>
          <p:nvPr/>
        </p:nvCxnSpPr>
        <p:spPr>
          <a:xfrm flipV="1">
            <a:off x="4166549" y="1949354"/>
            <a:ext cx="1351725" cy="860457"/>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62" name="直線コネクタ 61">
            <a:extLst>
              <a:ext uri="{FF2B5EF4-FFF2-40B4-BE49-F238E27FC236}">
                <a16:creationId xmlns:a16="http://schemas.microsoft.com/office/drawing/2014/main" id="{B6118478-2812-4BDC-B02F-D71ABFF71397}"/>
              </a:ext>
            </a:extLst>
          </p:cNvPr>
          <p:cNvCxnSpPr>
            <a:cxnSpLocks/>
          </p:cNvCxnSpPr>
          <p:nvPr/>
        </p:nvCxnSpPr>
        <p:spPr>
          <a:xfrm flipV="1">
            <a:off x="4414744" y="1955436"/>
            <a:ext cx="1351725" cy="860457"/>
          </a:xfrm>
          <a:prstGeom prst="line">
            <a:avLst/>
          </a:prstGeom>
          <a:ln w="571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57389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51B09FD2-E2DA-425C-B71A-D55B96415395}"/>
              </a:ext>
            </a:extLst>
          </p:cNvPr>
          <p:cNvSpPr txBox="1"/>
          <p:nvPr/>
        </p:nvSpPr>
        <p:spPr>
          <a:xfrm>
            <a:off x="3934354" y="1352626"/>
            <a:ext cx="3693640"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詳細つり合いを課すと、</a:t>
            </a:r>
          </a:p>
        </p:txBody>
      </p:sp>
      <p:pic>
        <p:nvPicPr>
          <p:cNvPr id="6" name="図 5">
            <a:extLst>
              <a:ext uri="{FF2B5EF4-FFF2-40B4-BE49-F238E27FC236}">
                <a16:creationId xmlns:a16="http://schemas.microsoft.com/office/drawing/2014/main" id="{D0FDF57F-CFC0-4999-A458-7743DDB158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43" y="2181497"/>
            <a:ext cx="8327300" cy="442341"/>
          </a:xfrm>
          <a:prstGeom prst="rect">
            <a:avLst/>
          </a:prstGeom>
        </p:spPr>
      </p:pic>
      <p:pic>
        <p:nvPicPr>
          <p:cNvPr id="8" name="図 7">
            <a:extLst>
              <a:ext uri="{FF2B5EF4-FFF2-40B4-BE49-F238E27FC236}">
                <a16:creationId xmlns:a16="http://schemas.microsoft.com/office/drawing/2014/main" id="{B3BC6E48-0FC6-47FD-9063-636F9ED43D88}"/>
              </a:ext>
            </a:extLst>
          </p:cNvPr>
          <p:cNvPicPr>
            <a:picLocks noChangeAspect="1"/>
          </p:cNvPicPr>
          <p:nvPr/>
        </p:nvPicPr>
        <p:blipFill>
          <a:blip r:embed="rId5"/>
          <a:stretch>
            <a:fillRect/>
          </a:stretch>
        </p:blipFill>
        <p:spPr>
          <a:xfrm>
            <a:off x="444857" y="3052632"/>
            <a:ext cx="5005141" cy="3389505"/>
          </a:xfrm>
          <a:prstGeom prst="rect">
            <a:avLst/>
          </a:prstGeom>
        </p:spPr>
      </p:pic>
      <p:cxnSp>
        <p:nvCxnSpPr>
          <p:cNvPr id="54" name="直線コネクタ 53">
            <a:extLst>
              <a:ext uri="{FF2B5EF4-FFF2-40B4-BE49-F238E27FC236}">
                <a16:creationId xmlns:a16="http://schemas.microsoft.com/office/drawing/2014/main" id="{C53A03B0-BFE8-4EA3-AF29-D61C199907A3}"/>
              </a:ext>
            </a:extLst>
          </p:cNvPr>
          <p:cNvCxnSpPr>
            <a:cxnSpLocks/>
          </p:cNvCxnSpPr>
          <p:nvPr/>
        </p:nvCxnSpPr>
        <p:spPr>
          <a:xfrm flipV="1">
            <a:off x="2456040" y="1972438"/>
            <a:ext cx="1351725" cy="860457"/>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56" name="直線コネクタ 55">
            <a:extLst>
              <a:ext uri="{FF2B5EF4-FFF2-40B4-BE49-F238E27FC236}">
                <a16:creationId xmlns:a16="http://schemas.microsoft.com/office/drawing/2014/main" id="{B2B683D3-0F0C-498B-9D98-5F9A6A54FB25}"/>
              </a:ext>
            </a:extLst>
          </p:cNvPr>
          <p:cNvCxnSpPr>
            <a:cxnSpLocks/>
          </p:cNvCxnSpPr>
          <p:nvPr/>
        </p:nvCxnSpPr>
        <p:spPr>
          <a:xfrm flipV="1">
            <a:off x="6621644" y="1972438"/>
            <a:ext cx="1351725" cy="860457"/>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57" name="正方形/長方形 56">
            <a:extLst>
              <a:ext uri="{FF2B5EF4-FFF2-40B4-BE49-F238E27FC236}">
                <a16:creationId xmlns:a16="http://schemas.microsoft.com/office/drawing/2014/main" id="{826A9089-C87C-4661-85AF-659DDDA98499}"/>
              </a:ext>
            </a:extLst>
          </p:cNvPr>
          <p:cNvSpPr/>
          <p:nvPr/>
        </p:nvSpPr>
        <p:spPr>
          <a:xfrm>
            <a:off x="5476110" y="3334590"/>
            <a:ext cx="6136546" cy="107194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3000" dirty="0">
                <a:solidFill>
                  <a:prstClr val="black"/>
                </a:solidFill>
                <a:latin typeface="Meiryo UI" panose="020B0604030504040204" pitchFamily="50" charset="-128"/>
                <a:ea typeface="Meiryo UI" panose="020B0604030504040204" pitchFamily="50" charset="-128"/>
              </a:rPr>
              <a:t>運動の可逆性：</a:t>
            </a:r>
            <a:endParaRPr lang="en-US" altLang="ja-JP" sz="3000" dirty="0">
              <a:solidFill>
                <a:prstClr val="black"/>
              </a:solidFill>
              <a:latin typeface="Meiryo UI" panose="020B0604030504040204" pitchFamily="50" charset="-128"/>
              <a:ea typeface="Meiryo UI" panose="020B0604030504040204" pitchFamily="50" charset="-128"/>
            </a:endParaRPr>
          </a:p>
          <a:p>
            <a:pPr lvl="0"/>
            <a:r>
              <a:rPr lang="ja-JP" altLang="en-US" sz="3000" dirty="0">
                <a:solidFill>
                  <a:prstClr val="black"/>
                </a:solidFill>
                <a:latin typeface="Meiryo UI" panose="020B0604030504040204" pitchFamily="50" charset="-128"/>
                <a:ea typeface="Meiryo UI" panose="020B0604030504040204" pitchFamily="50" charset="-128"/>
              </a:rPr>
              <a:t>右回りと左回りどちらも起きる</a:t>
            </a:r>
          </a:p>
        </p:txBody>
      </p:sp>
      <p:cxnSp>
        <p:nvCxnSpPr>
          <p:cNvPr id="59" name="直線コネクタ 58">
            <a:extLst>
              <a:ext uri="{FF2B5EF4-FFF2-40B4-BE49-F238E27FC236}">
                <a16:creationId xmlns:a16="http://schemas.microsoft.com/office/drawing/2014/main" id="{9673AB4C-4E86-41FF-9297-B38016AE876C}"/>
              </a:ext>
            </a:extLst>
          </p:cNvPr>
          <p:cNvCxnSpPr>
            <a:cxnSpLocks/>
          </p:cNvCxnSpPr>
          <p:nvPr/>
        </p:nvCxnSpPr>
        <p:spPr>
          <a:xfrm flipV="1">
            <a:off x="8628970" y="1961433"/>
            <a:ext cx="1351725" cy="860457"/>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60" name="直線コネクタ 59">
            <a:extLst>
              <a:ext uri="{FF2B5EF4-FFF2-40B4-BE49-F238E27FC236}">
                <a16:creationId xmlns:a16="http://schemas.microsoft.com/office/drawing/2014/main" id="{7A96A383-A529-43CA-A01C-BDE37C126A46}"/>
              </a:ext>
            </a:extLst>
          </p:cNvPr>
          <p:cNvCxnSpPr>
            <a:cxnSpLocks/>
          </p:cNvCxnSpPr>
          <p:nvPr/>
        </p:nvCxnSpPr>
        <p:spPr>
          <a:xfrm flipV="1">
            <a:off x="8877165" y="1967515"/>
            <a:ext cx="1351725" cy="860457"/>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61" name="直線コネクタ 60">
            <a:extLst>
              <a:ext uri="{FF2B5EF4-FFF2-40B4-BE49-F238E27FC236}">
                <a16:creationId xmlns:a16="http://schemas.microsoft.com/office/drawing/2014/main" id="{08AE7586-9E21-4CBA-8640-F954A14BD7EF}"/>
              </a:ext>
            </a:extLst>
          </p:cNvPr>
          <p:cNvCxnSpPr>
            <a:cxnSpLocks/>
          </p:cNvCxnSpPr>
          <p:nvPr/>
        </p:nvCxnSpPr>
        <p:spPr>
          <a:xfrm flipV="1">
            <a:off x="4166549" y="1949354"/>
            <a:ext cx="1351725" cy="860457"/>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62" name="直線コネクタ 61">
            <a:extLst>
              <a:ext uri="{FF2B5EF4-FFF2-40B4-BE49-F238E27FC236}">
                <a16:creationId xmlns:a16="http://schemas.microsoft.com/office/drawing/2014/main" id="{B6118478-2812-4BDC-B02F-D71ABFF71397}"/>
              </a:ext>
            </a:extLst>
          </p:cNvPr>
          <p:cNvCxnSpPr>
            <a:cxnSpLocks/>
          </p:cNvCxnSpPr>
          <p:nvPr/>
        </p:nvCxnSpPr>
        <p:spPr>
          <a:xfrm flipV="1">
            <a:off x="4414744" y="1955436"/>
            <a:ext cx="1351725" cy="860457"/>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63" name="テキスト ボックス 62">
            <a:extLst>
              <a:ext uri="{FF2B5EF4-FFF2-40B4-BE49-F238E27FC236}">
                <a16:creationId xmlns:a16="http://schemas.microsoft.com/office/drawing/2014/main" id="{68D1A661-33DA-4852-A924-4777330DB569}"/>
              </a:ext>
            </a:extLst>
          </p:cNvPr>
          <p:cNvSpPr txBox="1"/>
          <p:nvPr/>
        </p:nvSpPr>
        <p:spPr>
          <a:xfrm>
            <a:off x="4716877" y="6032747"/>
            <a:ext cx="7475123"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理論上は</a:t>
            </a:r>
            <a:r>
              <a:rPr kumimoji="1" lang="ja-JP" altLang="en-US" sz="3000" dirty="0">
                <a:solidFill>
                  <a:schemeClr val="accent2"/>
                </a:solidFill>
                <a:latin typeface="Meiryo UI" panose="020B0604030504040204" pitchFamily="50" charset="-128"/>
                <a:ea typeface="Meiryo UI" panose="020B0604030504040204" pitchFamily="50" charset="-128"/>
              </a:rPr>
              <a:t>詳細つり合いが初めから満たされている</a:t>
            </a:r>
          </a:p>
        </p:txBody>
      </p:sp>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4DAF772A-169D-4A55-95D1-5B5630B76612}"/>
                  </a:ext>
                </a:extLst>
              </p:cNvPr>
              <p:cNvSpPr/>
              <p:nvPr/>
            </p:nvSpPr>
            <p:spPr>
              <a:xfrm>
                <a:off x="5449998" y="4695754"/>
                <a:ext cx="6136546" cy="107194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3000" dirty="0">
                    <a:solidFill>
                      <a:prstClr val="black"/>
                    </a:solidFill>
                    <a:latin typeface="Meiryo UI" panose="020B0604030504040204" pitchFamily="50" charset="-128"/>
                    <a:ea typeface="Meiryo UI" panose="020B0604030504040204" pitchFamily="50" charset="-128"/>
                  </a:rPr>
                  <a:t>ハミルトニアンは保存される：</a:t>
                </a:r>
                <a:endParaRPr lang="en-US" altLang="ja-JP" sz="3000" dirty="0">
                  <a:solidFill>
                    <a:prstClr val="black"/>
                  </a:solidFill>
                  <a:latin typeface="Meiryo UI" panose="020B0604030504040204" pitchFamily="50" charset="-128"/>
                  <a:ea typeface="Meiryo UI" panose="020B0604030504040204" pitchFamily="50" charset="-128"/>
                </a:endParaRPr>
              </a:p>
              <a:p>
                <a:pPr lvl="0"/>
                <a14:m>
                  <m:oMathPara xmlns:m="http://schemas.openxmlformats.org/officeDocument/2006/math">
                    <m:oMathParaPr>
                      <m:jc m:val="centerGroup"/>
                    </m:oMathParaPr>
                    <m:oMath xmlns:m="http://schemas.openxmlformats.org/officeDocument/2006/math">
                      <m:r>
                        <a:rPr lang="en-US" altLang="ja-JP" sz="2800" i="1">
                          <a:solidFill>
                            <a:prstClr val="black"/>
                          </a:solidFill>
                          <a:latin typeface="Cambria Math" panose="02040503050406030204" pitchFamily="18" charset="0"/>
                          <a:ea typeface="Meiryo UI" panose="020B0604030504040204" pitchFamily="50" charset="-128"/>
                        </a:rPr>
                        <m:t>𝑓</m:t>
                      </m:r>
                      <m:d>
                        <m:dPr>
                          <m:ctrlPr>
                            <a:rPr lang="en-US" altLang="ja-JP" sz="2800" i="1">
                              <a:solidFill>
                                <a:prstClr val="black"/>
                              </a:solidFill>
                              <a:latin typeface="Cambria Math" panose="02040503050406030204" pitchFamily="18" charset="0"/>
                              <a:ea typeface="Meiryo UI" panose="020B0604030504040204" pitchFamily="50" charset="-128"/>
                            </a:rPr>
                          </m:ctrlPr>
                        </m:dPr>
                        <m:e>
                          <m:r>
                            <a:rPr lang="ja-JP" altLang="en-US" sz="2800" i="1">
                              <a:solidFill>
                                <a:prstClr val="black"/>
                              </a:solidFill>
                              <a:latin typeface="Cambria Math" panose="02040503050406030204" pitchFamily="18" charset="0"/>
                              <a:ea typeface="Meiryo UI" panose="020B0604030504040204" pitchFamily="50" charset="-128"/>
                            </a:rPr>
                            <m:t>𝜃</m:t>
                          </m:r>
                          <m:r>
                            <a:rPr lang="en-US" altLang="ja-JP" sz="2800" i="1">
                              <a:solidFill>
                                <a:prstClr val="black"/>
                              </a:solidFill>
                              <a:latin typeface="Cambria Math" panose="02040503050406030204" pitchFamily="18" charset="0"/>
                              <a:ea typeface="Meiryo UI" panose="020B0604030504040204" pitchFamily="50" charset="-128"/>
                            </a:rPr>
                            <m:t>,</m:t>
                          </m:r>
                          <m:r>
                            <a:rPr lang="en-US" altLang="ja-JP" sz="2800" i="1">
                              <a:solidFill>
                                <a:prstClr val="black"/>
                              </a:solidFill>
                              <a:latin typeface="Cambria Math" panose="02040503050406030204" pitchFamily="18" charset="0"/>
                              <a:ea typeface="Meiryo UI" panose="020B0604030504040204" pitchFamily="50" charset="-128"/>
                            </a:rPr>
                            <m:t>𝑝</m:t>
                          </m:r>
                        </m:e>
                        <m:e>
                          <m:r>
                            <a:rPr lang="en-US" altLang="ja-JP" sz="2800" i="1">
                              <a:solidFill>
                                <a:prstClr val="black"/>
                              </a:solidFill>
                              <a:latin typeface="Cambria Math" panose="02040503050406030204" pitchFamily="18" charset="0"/>
                              <a:ea typeface="Meiryo UI" panose="020B0604030504040204" pitchFamily="50" charset="-128"/>
                            </a:rPr>
                            <m:t>𝐷</m:t>
                          </m:r>
                        </m:e>
                      </m:d>
                      <m:r>
                        <a:rPr lang="en-US" altLang="ja-JP" sz="2800" i="1">
                          <a:solidFill>
                            <a:prstClr val="black"/>
                          </a:solidFill>
                          <a:latin typeface="Cambria Math" panose="02040503050406030204" pitchFamily="18" charset="0"/>
                          <a:ea typeface="Cambria Math" panose="02040503050406030204" pitchFamily="18" charset="0"/>
                        </a:rPr>
                        <m:t>∝</m:t>
                      </m:r>
                      <m:r>
                        <m:rPr>
                          <m:sty m:val="p"/>
                        </m:rPr>
                        <a:rPr lang="en-US" altLang="ja-JP" sz="2800">
                          <a:solidFill>
                            <a:prstClr val="black"/>
                          </a:solidFill>
                          <a:latin typeface="Cambria Math" panose="02040503050406030204" pitchFamily="18" charset="0"/>
                          <a:ea typeface="Meiryo UI" panose="020B0604030504040204" pitchFamily="50" charset="-128"/>
                        </a:rPr>
                        <m:t>exp</m:t>
                      </m:r>
                      <m:d>
                        <m:dPr>
                          <m:ctrlPr>
                            <a:rPr lang="en-US" altLang="ja-JP" sz="2800" i="1">
                              <a:solidFill>
                                <a:prstClr val="black"/>
                              </a:solidFill>
                              <a:latin typeface="Cambria Math" panose="02040503050406030204" pitchFamily="18" charset="0"/>
                              <a:ea typeface="Meiryo UI" panose="020B0604030504040204" pitchFamily="50" charset="-128"/>
                            </a:rPr>
                          </m:ctrlPr>
                        </m:dPr>
                        <m:e>
                          <m:r>
                            <a:rPr lang="en-US" altLang="ja-JP" sz="2800" i="1">
                              <a:solidFill>
                                <a:prstClr val="black"/>
                              </a:solidFill>
                              <a:latin typeface="Cambria Math" panose="02040503050406030204" pitchFamily="18" charset="0"/>
                              <a:ea typeface="Meiryo UI" panose="020B0604030504040204" pitchFamily="50" charset="-128"/>
                            </a:rPr>
                            <m:t>−</m:t>
                          </m:r>
                          <m:r>
                            <a:rPr lang="en-US" altLang="ja-JP" sz="2800" i="1">
                              <a:solidFill>
                                <a:prstClr val="black"/>
                              </a:solidFill>
                              <a:latin typeface="Cambria Math" panose="02040503050406030204" pitchFamily="18" charset="0"/>
                              <a:ea typeface="Meiryo UI" panose="020B0604030504040204" pitchFamily="50" charset="-128"/>
                            </a:rPr>
                            <m:t>𝐻</m:t>
                          </m:r>
                          <m:d>
                            <m:dPr>
                              <m:ctrlPr>
                                <a:rPr lang="en-US" altLang="ja-JP" sz="2800" i="1">
                                  <a:solidFill>
                                    <a:prstClr val="black"/>
                                  </a:solidFill>
                                  <a:latin typeface="Cambria Math" panose="02040503050406030204" pitchFamily="18" charset="0"/>
                                  <a:ea typeface="Meiryo UI" panose="020B0604030504040204" pitchFamily="50" charset="-128"/>
                                </a:rPr>
                              </m:ctrlPr>
                            </m:dPr>
                            <m:e>
                              <m:r>
                                <a:rPr lang="ja-JP" altLang="en-US" sz="2800" i="1">
                                  <a:solidFill>
                                    <a:prstClr val="black"/>
                                  </a:solidFill>
                                  <a:latin typeface="Cambria Math" panose="02040503050406030204" pitchFamily="18" charset="0"/>
                                  <a:ea typeface="Meiryo UI" panose="020B0604030504040204" pitchFamily="50" charset="-128"/>
                                </a:rPr>
                                <m:t>𝜃</m:t>
                              </m:r>
                              <m:r>
                                <a:rPr lang="en-US" altLang="ja-JP" sz="2800" b="0" i="1" smtClean="0">
                                  <a:solidFill>
                                    <a:prstClr val="black"/>
                                  </a:solidFill>
                                  <a:latin typeface="Cambria Math" panose="02040503050406030204" pitchFamily="18" charset="0"/>
                                  <a:ea typeface="Meiryo UI" panose="020B0604030504040204" pitchFamily="50" charset="-128"/>
                                </a:rPr>
                                <m:t>,</m:t>
                              </m:r>
                              <m:r>
                                <a:rPr lang="en-US" altLang="ja-JP" sz="2800" b="0" i="1" smtClean="0">
                                  <a:solidFill>
                                    <a:prstClr val="black"/>
                                  </a:solidFill>
                                  <a:latin typeface="Cambria Math" panose="02040503050406030204" pitchFamily="18" charset="0"/>
                                  <a:ea typeface="Meiryo UI" panose="020B0604030504040204" pitchFamily="50" charset="-128"/>
                                </a:rPr>
                                <m:t>𝑝</m:t>
                              </m:r>
                            </m:e>
                          </m:d>
                        </m:e>
                      </m:d>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17" name="正方形/長方形 16">
                <a:extLst>
                  <a:ext uri="{FF2B5EF4-FFF2-40B4-BE49-F238E27FC236}">
                    <a16:creationId xmlns:a16="http://schemas.microsoft.com/office/drawing/2014/main" id="{4DAF772A-169D-4A55-95D1-5B5630B76612}"/>
                  </a:ext>
                </a:extLst>
              </p:cNvPr>
              <p:cNvSpPr>
                <a:spLocks noRot="1" noChangeAspect="1" noMove="1" noResize="1" noEditPoints="1" noAdjustHandles="1" noChangeArrowheads="1" noChangeShapeType="1" noTextEdit="1"/>
              </p:cNvSpPr>
              <p:nvPr/>
            </p:nvSpPr>
            <p:spPr>
              <a:xfrm>
                <a:off x="5449998" y="4695754"/>
                <a:ext cx="6136546" cy="1071948"/>
              </a:xfrm>
              <a:prstGeom prst="rect">
                <a:avLst/>
              </a:prstGeom>
              <a:blipFill>
                <a:blip r:embed="rId6"/>
                <a:stretch>
                  <a:fillRect l="-2284" t="-5114"/>
                </a:stretch>
              </a:blipFill>
              <a:ln>
                <a:noFill/>
              </a:ln>
              <a:effectLst/>
            </p:spPr>
            <p:txBody>
              <a:bodyPr/>
              <a:lstStyle/>
              <a:p>
                <a:r>
                  <a:rPr lang="ja-JP" altLang="en-US">
                    <a:noFill/>
                  </a:rPr>
                  <a:t> </a:t>
                </a:r>
              </a:p>
            </p:txBody>
          </p:sp>
        </mc:Fallback>
      </mc:AlternateContent>
    </p:spTree>
    <p:extLst>
      <p:ext uri="{BB962C8B-B14F-4D97-AF65-F5344CB8AC3E}">
        <p14:creationId xmlns:p14="http://schemas.microsoft.com/office/powerpoint/2010/main" val="3690400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5EF6F16D-23C3-4F73-A576-14EA3B5F8263}"/>
              </a:ext>
            </a:extLst>
          </p:cNvPr>
          <p:cNvSpPr txBox="1"/>
          <p:nvPr/>
        </p:nvSpPr>
        <p:spPr>
          <a:xfrm>
            <a:off x="572845" y="1431142"/>
            <a:ext cx="4076757"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実際には数値誤差の為、</a:t>
            </a:r>
          </a:p>
        </p:txBody>
      </p:sp>
      <p:pic>
        <p:nvPicPr>
          <p:cNvPr id="3" name="図 2">
            <a:extLst>
              <a:ext uri="{FF2B5EF4-FFF2-40B4-BE49-F238E27FC236}">
                <a16:creationId xmlns:a16="http://schemas.microsoft.com/office/drawing/2014/main" id="{58CB51AF-2D43-4658-A115-CF392CEB4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5986" y="2209093"/>
            <a:ext cx="9160030" cy="485375"/>
          </a:xfrm>
          <a:prstGeom prst="rect">
            <a:avLst/>
          </a:prstGeom>
        </p:spPr>
      </p:pic>
      <p:sp>
        <p:nvSpPr>
          <p:cNvPr id="20" name="テキスト ボックス 19">
            <a:extLst>
              <a:ext uri="{FF2B5EF4-FFF2-40B4-BE49-F238E27FC236}">
                <a16:creationId xmlns:a16="http://schemas.microsoft.com/office/drawing/2014/main" id="{BBBB5292-91B7-417D-A0F0-EE33CE8EE090}"/>
              </a:ext>
            </a:extLst>
          </p:cNvPr>
          <p:cNvSpPr txBox="1"/>
          <p:nvPr/>
        </p:nvSpPr>
        <p:spPr>
          <a:xfrm>
            <a:off x="9075870" y="2872411"/>
            <a:ext cx="2569934"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となることがある</a:t>
            </a:r>
          </a:p>
        </p:txBody>
      </p:sp>
      <p:sp>
        <p:nvSpPr>
          <p:cNvPr id="22" name="正方形/長方形 21">
            <a:extLst>
              <a:ext uri="{FF2B5EF4-FFF2-40B4-BE49-F238E27FC236}">
                <a16:creationId xmlns:a16="http://schemas.microsoft.com/office/drawing/2014/main" id="{82C71481-A339-4651-824B-70D574509CEE}"/>
              </a:ext>
            </a:extLst>
          </p:cNvPr>
          <p:cNvSpPr/>
          <p:nvPr/>
        </p:nvSpPr>
        <p:spPr>
          <a:xfrm>
            <a:off x="511885" y="3961606"/>
            <a:ext cx="7160366" cy="162058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3000" dirty="0">
                <a:solidFill>
                  <a:prstClr val="black"/>
                </a:solidFill>
                <a:latin typeface="Meiryo UI" panose="020B0604030504040204" pitchFamily="50" charset="-128"/>
                <a:ea typeface="Meiryo UI" panose="020B0604030504040204" pitchFamily="50" charset="-128"/>
              </a:rPr>
              <a:t>補正係数</a:t>
            </a:r>
          </a:p>
        </p:txBody>
      </p:sp>
      <p:sp>
        <p:nvSpPr>
          <p:cNvPr id="23" name="テキスト ボックス 22">
            <a:extLst>
              <a:ext uri="{FF2B5EF4-FFF2-40B4-BE49-F238E27FC236}">
                <a16:creationId xmlns:a16="http://schemas.microsoft.com/office/drawing/2014/main" id="{8B75D780-9E8B-4909-ADBB-C336B85971F7}"/>
              </a:ext>
            </a:extLst>
          </p:cNvPr>
          <p:cNvSpPr txBox="1"/>
          <p:nvPr/>
        </p:nvSpPr>
        <p:spPr>
          <a:xfrm>
            <a:off x="511885" y="3286117"/>
            <a:ext cx="3028393"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このような場合には</a:t>
            </a:r>
          </a:p>
        </p:txBody>
      </p:sp>
      <p:sp>
        <p:nvSpPr>
          <p:cNvPr id="25" name="テキスト ボックス 24">
            <a:extLst>
              <a:ext uri="{FF2B5EF4-FFF2-40B4-BE49-F238E27FC236}">
                <a16:creationId xmlns:a16="http://schemas.microsoft.com/office/drawing/2014/main" id="{F2DBBC54-3830-4328-B176-1D468C0B8D21}"/>
              </a:ext>
            </a:extLst>
          </p:cNvPr>
          <p:cNvSpPr txBox="1"/>
          <p:nvPr/>
        </p:nvSpPr>
        <p:spPr>
          <a:xfrm>
            <a:off x="8009070" y="4513813"/>
            <a:ext cx="1863011"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を導入する</a:t>
            </a:r>
          </a:p>
        </p:txBody>
      </p:sp>
      <p:pic>
        <p:nvPicPr>
          <p:cNvPr id="10" name="図 9">
            <a:extLst>
              <a:ext uri="{FF2B5EF4-FFF2-40B4-BE49-F238E27FC236}">
                <a16:creationId xmlns:a16="http://schemas.microsoft.com/office/drawing/2014/main" id="{1C72D055-C60B-49C3-9DB3-06015D2A0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7820" y="4355790"/>
            <a:ext cx="4700544" cy="832217"/>
          </a:xfrm>
          <a:prstGeom prst="rect">
            <a:avLst/>
          </a:prstGeom>
        </p:spPr>
      </p:pic>
    </p:spTree>
    <p:extLst>
      <p:ext uri="{BB962C8B-B14F-4D97-AF65-F5344CB8AC3E}">
        <p14:creationId xmlns:p14="http://schemas.microsoft.com/office/powerpoint/2010/main" val="1042171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アルゴリズムの中身</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3" name="正方形/長方形 12">
                <a:extLst>
                  <a:ext uri="{FF2B5EF4-FFF2-40B4-BE49-F238E27FC236}">
                    <a16:creationId xmlns:a16="http://schemas.microsoft.com/office/drawing/2014/main" id="{C1880678-08A2-4B57-8EEC-83D5D768A59D}"/>
                  </a:ext>
                </a:extLst>
              </p:cNvPr>
              <p:cNvSpPr/>
              <p:nvPr/>
            </p:nvSpPr>
            <p:spPr>
              <a:xfrm>
                <a:off x="696074" y="1294683"/>
                <a:ext cx="10999537" cy="5097329"/>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ja-JP" altLang="en-US" sz="2400" dirty="0">
                    <a:solidFill>
                      <a:schemeClr val="tx1"/>
                    </a:solidFill>
                    <a:latin typeface="Meiryo UI" panose="020B0604030504040204" pitchFamily="50" charset="-128"/>
                    <a:ea typeface="Meiryo UI" panose="020B0604030504040204" pitchFamily="50" charset="-128"/>
                  </a:rPr>
                  <a:t>①初期値</a:t>
                </a:r>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を適当に決める</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rPr>
                  <a:t>②</a:t>
                </a:r>
                <a:r>
                  <a:rPr lang="en-US" altLang="ja-JP" sz="2400" dirty="0">
                    <a:solidFill>
                      <a:schemeClr val="tx1"/>
                    </a:solidFill>
                    <a:latin typeface="Meiryo UI" panose="020B0604030504040204" pitchFamily="50" charset="-128"/>
                    <a:ea typeface="Meiryo UI" panose="020B0604030504040204" pitchFamily="50" charset="-128"/>
                  </a:rPr>
                  <a:t>p</a:t>
                </a:r>
                <a:r>
                  <a:rPr lang="ja-JP" altLang="en-US" sz="2400" dirty="0">
                    <a:solidFill>
                      <a:schemeClr val="tx1"/>
                    </a:solidFill>
                    <a:latin typeface="Meiryo UI" panose="020B0604030504040204" pitchFamily="50" charset="-128"/>
                    <a:ea typeface="Meiryo UI" panose="020B0604030504040204" pitchFamily="50" charset="-128"/>
                  </a:rPr>
                  <a:t>を</a:t>
                </a:r>
                <a14:m>
                  <m:oMath xmlns:m="http://schemas.openxmlformats.org/officeDocument/2006/math">
                    <m:r>
                      <a:rPr lang="en-US" altLang="ja-JP" sz="2400" i="1">
                        <a:solidFill>
                          <a:schemeClr val="tx1"/>
                        </a:solidFill>
                        <a:latin typeface="Cambria Math" panose="02040503050406030204" pitchFamily="18" charset="0"/>
                        <a:ea typeface="Meiryo UI" panose="020B0604030504040204" pitchFamily="50" charset="-128"/>
                      </a:rPr>
                      <m:t>𝑁𝑜𝑟𝑚𝑎𝑙</m:t>
                    </m:r>
                    <m:d>
                      <m:dPr>
                        <m:ctrlPr>
                          <a:rPr lang="en-US" altLang="ja-JP" sz="2400" i="1">
                            <a:solidFill>
                              <a:schemeClr val="tx1"/>
                            </a:solidFill>
                            <a:latin typeface="Cambria Math" panose="02040503050406030204" pitchFamily="18" charset="0"/>
                            <a:ea typeface="Meiryo UI" panose="020B0604030504040204" pitchFamily="50" charset="-128"/>
                          </a:rPr>
                        </m:ctrlPr>
                      </m:dPr>
                      <m:e>
                        <m:r>
                          <a:rPr lang="en-US" altLang="ja-JP" sz="2400" i="1">
                            <a:solidFill>
                              <a:schemeClr val="tx1"/>
                            </a:solidFill>
                            <a:latin typeface="Cambria Math" panose="02040503050406030204" pitchFamily="18" charset="0"/>
                            <a:ea typeface="Meiryo UI" panose="020B0604030504040204" pitchFamily="50" charset="-128"/>
                          </a:rPr>
                          <m:t>𝑝</m:t>
                        </m:r>
                      </m:e>
                      <m:e>
                        <m:r>
                          <a:rPr lang="en-US" altLang="ja-JP" sz="2400" i="1">
                            <a:solidFill>
                              <a:schemeClr val="tx1"/>
                            </a:solidFill>
                            <a:latin typeface="Cambria Math" panose="02040503050406030204" pitchFamily="18" charset="0"/>
                            <a:ea typeface="Meiryo UI" panose="020B0604030504040204" pitchFamily="50" charset="-128"/>
                          </a:rPr>
                          <m:t>0</m:t>
                        </m:r>
                        <m:r>
                          <a:rPr lang="en-US" altLang="ja-JP" sz="2400" i="1">
                            <a:solidFill>
                              <a:schemeClr val="tx1"/>
                            </a:solidFill>
                            <a:latin typeface="Cambria Math" panose="02040503050406030204" pitchFamily="18" charset="0"/>
                            <a:ea typeface="Meiryo UI" panose="020B0604030504040204" pitchFamily="50" charset="-128"/>
                          </a:rPr>
                          <m:t>,</m:t>
                        </m:r>
                        <m:r>
                          <a:rPr lang="en-US" altLang="ja-JP" sz="2400" i="1">
                            <a:solidFill>
                              <a:schemeClr val="tx1"/>
                            </a:solidFill>
                            <a:latin typeface="Cambria Math" panose="02040503050406030204" pitchFamily="18" charset="0"/>
                            <a:ea typeface="Meiryo UI" panose="020B0604030504040204" pitchFamily="50" charset="-128"/>
                          </a:rPr>
                          <m:t>1</m:t>
                        </m:r>
                      </m:e>
                    </m:d>
                    <m:r>
                      <a:rPr lang="ja-JP" altLang="en-US" sz="2400" i="1" smtClean="0">
                        <a:solidFill>
                          <a:schemeClr val="tx1"/>
                        </a:solidFill>
                        <a:latin typeface="Cambria Math" panose="02040503050406030204" pitchFamily="18" charset="0"/>
                        <a:ea typeface="Meiryo UI" panose="020B0604030504040204" pitchFamily="50" charset="-128"/>
                      </a:rPr>
                      <m:t>か</m:t>
                    </m:r>
                    <m:r>
                      <a:rPr lang="ja-JP" altLang="en-US" sz="2400" i="1" dirty="0" smtClean="0">
                        <a:solidFill>
                          <a:schemeClr val="tx1"/>
                        </a:solidFill>
                        <a:latin typeface="Cambria Math" panose="02040503050406030204" pitchFamily="18" charset="0"/>
                        <a:ea typeface="Meiryo UI" panose="020B0604030504040204" pitchFamily="50" charset="-128"/>
                      </a:rPr>
                      <m:t>ら</m:t>
                    </m:r>
                  </m:oMath>
                </a14:m>
                <a:r>
                  <a:rPr lang="ja-JP" altLang="en-US" sz="2400" dirty="0">
                    <a:solidFill>
                      <a:schemeClr val="tx1"/>
                    </a:solidFill>
                    <a:latin typeface="Meiryo UI" panose="020B0604030504040204" pitchFamily="50" charset="-128"/>
                    <a:ea typeface="Meiryo UI" panose="020B0604030504040204" pitchFamily="50" charset="-128"/>
                  </a:rPr>
                  <a:t>発生させる</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rPr>
                  <a:t>③正準方程式に従って、</a:t>
                </a:r>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と</a:t>
                </a:r>
                <a:r>
                  <a:rPr lang="en-US" altLang="ja-JP" sz="2400" dirty="0">
                    <a:solidFill>
                      <a:schemeClr val="tx1"/>
                    </a:solidFill>
                    <a:latin typeface="Meiryo UI" panose="020B0604030504040204" pitchFamily="50" charset="-128"/>
                    <a:ea typeface="Meiryo UI" panose="020B0604030504040204" pitchFamily="50" charset="-128"/>
                  </a:rPr>
                  <a:t>p</a:t>
                </a:r>
                <a:r>
                  <a:rPr lang="ja-JP" altLang="en-US" sz="2400" dirty="0">
                    <a:solidFill>
                      <a:schemeClr val="tx1"/>
                    </a:solidFill>
                    <a:latin typeface="Meiryo UI" panose="020B0604030504040204" pitchFamily="50" charset="-128"/>
                    <a:ea typeface="Meiryo UI" panose="020B0604030504040204" pitchFamily="50" charset="-128"/>
                  </a:rPr>
                  <a:t>を</a:t>
                </a:r>
                <a:r>
                  <a:rPr lang="en-US" altLang="ja-JP" sz="2400" dirty="0">
                    <a:solidFill>
                      <a:schemeClr val="tx1"/>
                    </a:solidFill>
                    <a:latin typeface="Meiryo UI" panose="020B0604030504040204" pitchFamily="50" charset="-128"/>
                    <a:ea typeface="Meiryo UI" panose="020B0604030504040204" pitchFamily="50" charset="-128"/>
                  </a:rPr>
                  <a:t>L</a:t>
                </a:r>
                <a:r>
                  <a:rPr lang="ja-JP" altLang="en-US" sz="2400" dirty="0">
                    <a:solidFill>
                      <a:schemeClr val="tx1"/>
                    </a:solidFill>
                    <a:latin typeface="Meiryo UI" panose="020B0604030504040204" pitchFamily="50" charset="-128"/>
                    <a:ea typeface="Meiryo UI" panose="020B0604030504040204" pitchFamily="50" charset="-128"/>
                  </a:rPr>
                  <a:t>回更新</a:t>
                </a:r>
                <a:endParaRPr lang="en-US" altLang="ja-JP" sz="2400" dirty="0">
                  <a:solidFill>
                    <a:schemeClr val="tx1"/>
                  </a:solidFill>
                  <a:latin typeface="Meiryo UI" panose="020B0604030504040204" pitchFamily="50" charset="-128"/>
                  <a:ea typeface="Meiryo UI" panose="020B0604030504040204" pitchFamily="50" charset="-128"/>
                </a:endParaRPr>
              </a:p>
              <a:p>
                <a:r>
                  <a:rPr lang="en-US" altLang="ja-JP" sz="2400" dirty="0">
                    <a:solidFill>
                      <a:schemeClr val="tx1"/>
                    </a:solidFill>
                    <a:latin typeface="Meiryo UI" panose="020B0604030504040204" pitchFamily="50" charset="-128"/>
                    <a:ea typeface="Meiryo UI" panose="020B0604030504040204" pitchFamily="50" charset="-128"/>
                  </a:rPr>
                  <a:t>(Leap-flog</a:t>
                </a:r>
                <a:r>
                  <a:rPr lang="ja-JP" altLang="en-US" sz="2400" dirty="0">
                    <a:solidFill>
                      <a:schemeClr val="tx1"/>
                    </a:solidFill>
                    <a:latin typeface="Meiryo UI" panose="020B0604030504040204" pitchFamily="50" charset="-128"/>
                    <a:ea typeface="Meiryo UI" panose="020B0604030504040204" pitchFamily="50" charset="-128"/>
                  </a:rPr>
                  <a:t>法で数値的に解く</a:t>
                </a:r>
                <a:r>
                  <a:rPr lang="en-US" altLang="ja-JP" sz="2400" dirty="0">
                    <a:solidFill>
                      <a:schemeClr val="tx1"/>
                    </a:solidFill>
                    <a:latin typeface="Meiryo UI" panose="020B0604030504040204" pitchFamily="50" charset="-128"/>
                    <a:ea typeface="Meiryo UI" panose="020B0604030504040204" pitchFamily="50" charset="-128"/>
                  </a:rPr>
                  <a:t>*)</a:t>
                </a:r>
              </a:p>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rPr>
                  <a:t>④次の条件式を判定する </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rPr>
                  <a:t>⑤真の場合</a:t>
                </a:r>
                <a:r>
                  <a:rPr lang="en-US" altLang="ja-JP" sz="2400" dirty="0">
                    <a:solidFill>
                      <a:schemeClr val="tx1"/>
                    </a:solidFill>
                    <a:latin typeface="Meiryo UI" panose="020B0604030504040204" pitchFamily="50" charset="-128"/>
                    <a:ea typeface="Meiryo UI" panose="020B0604030504040204" pitchFamily="50" charset="-128"/>
                  </a:rPr>
                  <a:t>:                                                        </a:t>
                </a:r>
                <a:r>
                  <a:rPr lang="ja-JP" altLang="en-US" sz="2400" dirty="0">
                    <a:solidFill>
                      <a:schemeClr val="tx1"/>
                    </a:solidFill>
                    <a:latin typeface="Meiryo UI" panose="020B0604030504040204" pitchFamily="50" charset="-128"/>
                    <a:ea typeface="Meiryo UI" panose="020B0604030504040204" pitchFamily="50" charset="-128"/>
                  </a:rPr>
                  <a:t>偽の場合：</a:t>
                </a:r>
                <a:endParaRPr lang="en-US" altLang="ja-JP" sz="2400" dirty="0">
                  <a:solidFill>
                    <a:schemeClr val="tx1"/>
                  </a:solidFill>
                  <a:latin typeface="Meiryo UI" panose="020B0604030504040204" pitchFamily="50" charset="-128"/>
                  <a:ea typeface="Meiryo UI" panose="020B0604030504040204" pitchFamily="50" charset="-128"/>
                </a:endParaRPr>
              </a:p>
              <a:p>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から</a:t>
                </a:r>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err="1">
                    <a:solidFill>
                      <a:schemeClr val="tx1"/>
                    </a:solidFill>
                    <a:latin typeface="Meiryo UI" panose="020B0604030504040204" pitchFamily="50" charset="-128"/>
                    <a:ea typeface="Meiryo UI" panose="020B0604030504040204" pitchFamily="50" charset="-128"/>
                  </a:rPr>
                  <a:t>への</a:t>
                </a:r>
                <a:r>
                  <a:rPr lang="ja-JP" altLang="en-US" sz="2400" dirty="0">
                    <a:solidFill>
                      <a:schemeClr val="tx1"/>
                    </a:solidFill>
                    <a:latin typeface="Meiryo UI" panose="020B0604030504040204" pitchFamily="50" charset="-128"/>
                    <a:ea typeface="Meiryo UI" panose="020B0604030504040204" pitchFamily="50" charset="-128"/>
                  </a:rPr>
                  <a:t>流れが強い</a:t>
                </a:r>
                <a:endParaRPr lang="en-US" altLang="ja-JP" sz="2400" dirty="0">
                  <a:solidFill>
                    <a:schemeClr val="tx1"/>
                  </a:solidFill>
                  <a:latin typeface="Meiryo UI" panose="020B0604030504040204" pitchFamily="50" charset="-128"/>
                  <a:ea typeface="Meiryo UI" panose="020B0604030504040204" pitchFamily="50" charset="-128"/>
                </a:endParaRPr>
              </a:p>
              <a:p>
                <a:r>
                  <a:rPr lang="en-US" altLang="ja-JP" sz="2400" dirty="0">
                    <a:solidFill>
                      <a:schemeClr val="tx1"/>
                    </a:solidFill>
                    <a:latin typeface="Meiryo UI" panose="020B0604030504040204" pitchFamily="50" charset="-128"/>
                    <a:ea typeface="Meiryo UI" panose="020B0604030504040204" pitchFamily="50" charset="-128"/>
                  </a:rPr>
                  <a:t>r</a:t>
                </a:r>
                <a:r>
                  <a:rPr lang="ja-JP" altLang="en-US" sz="2400" dirty="0">
                    <a:solidFill>
                      <a:schemeClr val="tx1"/>
                    </a:solidFill>
                    <a:latin typeface="Meiryo UI" panose="020B0604030504040204" pitchFamily="50" charset="-128"/>
                    <a:ea typeface="Meiryo UI" panose="020B0604030504040204" pitchFamily="50" charset="-128"/>
                  </a:rPr>
                  <a:t>で確率的に補正</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rPr>
                  <a:t>⑥ ②</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⑤を繰り返す</a:t>
                </a:r>
              </a:p>
            </p:txBody>
          </p:sp>
        </mc:Choice>
        <mc:Fallback>
          <p:sp>
            <p:nvSpPr>
              <p:cNvPr id="13" name="正方形/長方形 12">
                <a:extLst>
                  <a:ext uri="{FF2B5EF4-FFF2-40B4-BE49-F238E27FC236}">
                    <a16:creationId xmlns:a16="http://schemas.microsoft.com/office/drawing/2014/main" id="{C1880678-08A2-4B57-8EEC-83D5D768A59D}"/>
                  </a:ext>
                </a:extLst>
              </p:cNvPr>
              <p:cNvSpPr>
                <a:spLocks noRot="1" noChangeAspect="1" noMove="1" noResize="1" noEditPoints="1" noAdjustHandles="1" noChangeArrowheads="1" noChangeShapeType="1" noTextEdit="1"/>
              </p:cNvSpPr>
              <p:nvPr/>
            </p:nvSpPr>
            <p:spPr>
              <a:xfrm>
                <a:off x="696074" y="1294683"/>
                <a:ext cx="10999537" cy="5097329"/>
              </a:xfrm>
              <a:prstGeom prst="rect">
                <a:avLst/>
              </a:prstGeom>
              <a:blipFill>
                <a:blip r:embed="rId4"/>
                <a:stretch>
                  <a:fillRect l="-831" t="-2031" b="-3823"/>
                </a:stretch>
              </a:blipFill>
              <a:ln>
                <a:noFill/>
              </a:ln>
              <a:effectLst/>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1A97C993-9F7A-470A-BF80-44FC40640B28}"/>
              </a:ext>
            </a:extLst>
          </p:cNvPr>
          <p:cNvSpPr txBox="1"/>
          <p:nvPr/>
        </p:nvSpPr>
        <p:spPr>
          <a:xfrm>
            <a:off x="7338641" y="2262751"/>
            <a:ext cx="2108269"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正準方程式</a:t>
            </a:r>
          </a:p>
        </p:txBody>
      </p:sp>
      <p:pic>
        <p:nvPicPr>
          <p:cNvPr id="19" name="図 18">
            <a:extLst>
              <a:ext uri="{FF2B5EF4-FFF2-40B4-BE49-F238E27FC236}">
                <a16:creationId xmlns:a16="http://schemas.microsoft.com/office/drawing/2014/main" id="{B658B933-CC52-4CF4-8787-BD778847CF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1148" y="3896635"/>
            <a:ext cx="6256424" cy="331517"/>
          </a:xfrm>
          <a:prstGeom prst="rect">
            <a:avLst/>
          </a:prstGeom>
        </p:spPr>
      </p:pic>
      <p:sp>
        <p:nvSpPr>
          <p:cNvPr id="26" name="正方形/長方形 25">
            <a:extLst>
              <a:ext uri="{FF2B5EF4-FFF2-40B4-BE49-F238E27FC236}">
                <a16:creationId xmlns:a16="http://schemas.microsoft.com/office/drawing/2014/main" id="{AA993377-3C0C-432C-8937-405116032577}"/>
              </a:ext>
            </a:extLst>
          </p:cNvPr>
          <p:cNvSpPr/>
          <p:nvPr/>
        </p:nvSpPr>
        <p:spPr>
          <a:xfrm>
            <a:off x="8097457" y="4905301"/>
            <a:ext cx="3909728" cy="1200329"/>
          </a:xfrm>
          <a:prstGeom prst="rect">
            <a:avLst/>
          </a:prstGeom>
        </p:spPr>
        <p:txBody>
          <a:bodyPr wrap="square">
            <a:spAutoFit/>
          </a:bodyPr>
          <a:lstStyle/>
          <a:p>
            <a:r>
              <a:rPr lang="en-US" altLang="ja-JP" sz="2400" dirty="0">
                <a:latin typeface="Meiryo UI" panose="020B0604030504040204" pitchFamily="50" charset="-128"/>
                <a:ea typeface="Meiryo UI" panose="020B0604030504040204" pitchFamily="50" charset="-128"/>
              </a:rPr>
              <a:t>θ</a:t>
            </a:r>
            <a:r>
              <a:rPr lang="ja-JP" altLang="en-US" sz="2400" dirty="0">
                <a:latin typeface="Meiryo UI" panose="020B0604030504040204" pitchFamily="50" charset="-128"/>
                <a:ea typeface="Meiryo UI" panose="020B0604030504040204" pitchFamily="50" charset="-128"/>
              </a:rPr>
              <a:t>から</a:t>
            </a:r>
            <a:r>
              <a:rPr lang="en-US" altLang="ja-JP" sz="2400" dirty="0">
                <a:latin typeface="Meiryo UI" panose="020B0604030504040204" pitchFamily="50" charset="-128"/>
                <a:ea typeface="Meiryo UI" panose="020B0604030504040204" pitchFamily="50" charset="-128"/>
              </a:rPr>
              <a:t>θ’</a:t>
            </a:r>
            <a:r>
              <a:rPr lang="ja-JP" altLang="en-US" sz="2400" dirty="0" err="1">
                <a:latin typeface="Meiryo UI" panose="020B0604030504040204" pitchFamily="50" charset="-128"/>
                <a:ea typeface="Meiryo UI" panose="020B0604030504040204" pitchFamily="50" charset="-128"/>
              </a:rPr>
              <a:t>への</a:t>
            </a:r>
            <a:r>
              <a:rPr lang="ja-JP" altLang="en-US" sz="2400" dirty="0">
                <a:latin typeface="Meiryo UI" panose="020B0604030504040204" pitchFamily="50" charset="-128"/>
                <a:ea typeface="Meiryo UI" panose="020B0604030504040204" pitchFamily="50" charset="-128"/>
              </a:rPr>
              <a:t>流れが弱い。</a:t>
            </a:r>
            <a:endParaRPr lang="en-US" altLang="ja-JP" sz="2400" dirty="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詳細つり合いを満たすには</a:t>
            </a:r>
            <a:endParaRPr lang="en-US" altLang="ja-JP" sz="2400" dirty="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必ず</a:t>
            </a:r>
            <a:r>
              <a:rPr lang="en-US" altLang="ja-JP" sz="2400" dirty="0">
                <a:latin typeface="Meiryo UI" panose="020B0604030504040204" pitchFamily="50" charset="-128"/>
                <a:ea typeface="Meiryo UI" panose="020B0604030504040204" pitchFamily="50" charset="-128"/>
              </a:rPr>
              <a:t>θ’</a:t>
            </a:r>
            <a:r>
              <a:rPr lang="ja-JP" altLang="en-US" sz="2400" dirty="0">
                <a:latin typeface="Meiryo UI" panose="020B0604030504040204" pitchFamily="50" charset="-128"/>
                <a:ea typeface="Meiryo UI" panose="020B0604030504040204" pitchFamily="50" charset="-128"/>
              </a:rPr>
              <a:t>を受け入れる</a:t>
            </a:r>
            <a:endParaRPr lang="en-US" altLang="ja-JP" sz="2400" dirty="0">
              <a:latin typeface="Meiryo UI" panose="020B0604030504040204" pitchFamily="50" charset="-128"/>
              <a:ea typeface="Meiryo UI" panose="020B0604030504040204" pitchFamily="50" charset="-128"/>
            </a:endParaRPr>
          </a:p>
        </p:txBody>
      </p:sp>
      <p:sp>
        <p:nvSpPr>
          <p:cNvPr id="27" name="正方形/長方形 26">
            <a:extLst>
              <a:ext uri="{FF2B5EF4-FFF2-40B4-BE49-F238E27FC236}">
                <a16:creationId xmlns:a16="http://schemas.microsoft.com/office/drawing/2014/main" id="{5125B90F-649C-410B-9A87-66CFFDC4F711}"/>
              </a:ext>
            </a:extLst>
          </p:cNvPr>
          <p:cNvSpPr/>
          <p:nvPr/>
        </p:nvSpPr>
        <p:spPr>
          <a:xfrm>
            <a:off x="9220345" y="6415653"/>
            <a:ext cx="3909728" cy="461665"/>
          </a:xfrm>
          <a:prstGeom prst="rect">
            <a:avLst/>
          </a:prstGeom>
        </p:spPr>
        <p:txBody>
          <a:bodyPr wrap="square">
            <a:spAutoFit/>
          </a:bodyPr>
          <a:lstStyle/>
          <a:p>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次の講義で説明</a:t>
            </a:r>
            <a:endParaRPr lang="en-US" altLang="ja-JP" sz="2400"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9EEB9AC2-F1F1-4C8C-AF8C-E7B8DB143B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70095" y="2894241"/>
            <a:ext cx="3505114" cy="650489"/>
          </a:xfrm>
          <a:prstGeom prst="rect">
            <a:avLst/>
          </a:prstGeom>
        </p:spPr>
      </p:pic>
      <p:pic>
        <p:nvPicPr>
          <p:cNvPr id="28" name="図 27">
            <a:extLst>
              <a:ext uri="{FF2B5EF4-FFF2-40B4-BE49-F238E27FC236}">
                <a16:creationId xmlns:a16="http://schemas.microsoft.com/office/drawing/2014/main" id="{D5DB34B0-8DA4-485A-AF83-5192543E00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85348" y="4800396"/>
            <a:ext cx="3884747" cy="687783"/>
          </a:xfrm>
          <a:prstGeom prst="rect">
            <a:avLst/>
          </a:prstGeom>
        </p:spPr>
      </p:pic>
    </p:spTree>
    <p:extLst>
      <p:ext uri="{BB962C8B-B14F-4D97-AF65-F5344CB8AC3E}">
        <p14:creationId xmlns:p14="http://schemas.microsoft.com/office/powerpoint/2010/main" val="2207071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スポーツ, 運動競技 が含まれている画像&#10;&#10;非常に高い精度で生成された説明">
            <a:extLst>
              <a:ext uri="{FF2B5EF4-FFF2-40B4-BE49-F238E27FC236}">
                <a16:creationId xmlns:a16="http://schemas.microsoft.com/office/drawing/2014/main" id="{AB842347-35E7-4F24-9980-A292FD3F6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09" y="1276858"/>
            <a:ext cx="7764290" cy="5176193"/>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アルゴリズムの中身</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8E4E0E5C-6F30-4F0E-B868-940DB858F6E0}"/>
                  </a:ext>
                </a:extLst>
              </p:cNvPr>
              <p:cNvSpPr/>
              <p:nvPr/>
            </p:nvSpPr>
            <p:spPr>
              <a:xfrm>
                <a:off x="7550330" y="1701107"/>
                <a:ext cx="4005943" cy="390461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ja-JP" altLang="en-US" sz="2400" dirty="0">
                    <a:solidFill>
                      <a:schemeClr val="tx1"/>
                    </a:solidFill>
                    <a:latin typeface="Meiryo UI" panose="020B0604030504040204" pitchFamily="50" charset="-128"/>
                    <a:ea typeface="Meiryo UI" panose="020B0604030504040204" pitchFamily="50" charset="-128"/>
                  </a:rPr>
                  <a:t>①初期値</a:t>
                </a:r>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を適当に決める</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rPr>
                  <a:t>②</a:t>
                </a:r>
                <a:r>
                  <a:rPr lang="en-US" altLang="ja-JP" sz="2400" dirty="0">
                    <a:solidFill>
                      <a:schemeClr val="tx1"/>
                    </a:solidFill>
                    <a:latin typeface="Meiryo UI" panose="020B0604030504040204" pitchFamily="50" charset="-128"/>
                    <a:ea typeface="Meiryo UI" panose="020B0604030504040204" pitchFamily="50" charset="-128"/>
                  </a:rPr>
                  <a:t>p</a:t>
                </a:r>
                <a:r>
                  <a:rPr lang="ja-JP" altLang="en-US" sz="2400" dirty="0">
                    <a:solidFill>
                      <a:schemeClr val="tx1"/>
                    </a:solidFill>
                    <a:latin typeface="Meiryo UI" panose="020B0604030504040204" pitchFamily="50" charset="-128"/>
                    <a:ea typeface="Meiryo UI" panose="020B0604030504040204" pitchFamily="50" charset="-128"/>
                  </a:rPr>
                  <a:t>を</a:t>
                </a:r>
                <a14:m>
                  <m:oMath xmlns:m="http://schemas.openxmlformats.org/officeDocument/2006/math">
                    <m:r>
                      <a:rPr lang="en-US" altLang="ja-JP" sz="2400" i="1">
                        <a:solidFill>
                          <a:schemeClr val="tx1"/>
                        </a:solidFill>
                        <a:latin typeface="Cambria Math" panose="02040503050406030204" pitchFamily="18" charset="0"/>
                        <a:ea typeface="Meiryo UI" panose="020B0604030504040204" pitchFamily="50" charset="-128"/>
                      </a:rPr>
                      <m:t>𝑁𝑜𝑟𝑚𝑎𝑙</m:t>
                    </m:r>
                    <m:d>
                      <m:dPr>
                        <m:ctrlPr>
                          <a:rPr lang="en-US" altLang="ja-JP" sz="2400" i="1">
                            <a:solidFill>
                              <a:schemeClr val="tx1"/>
                            </a:solidFill>
                            <a:latin typeface="Cambria Math" panose="02040503050406030204" pitchFamily="18" charset="0"/>
                            <a:ea typeface="Meiryo UI" panose="020B0604030504040204" pitchFamily="50" charset="-128"/>
                          </a:rPr>
                        </m:ctrlPr>
                      </m:dPr>
                      <m:e>
                        <m:r>
                          <a:rPr lang="en-US" altLang="ja-JP" sz="2400" i="1">
                            <a:solidFill>
                              <a:schemeClr val="tx1"/>
                            </a:solidFill>
                            <a:latin typeface="Cambria Math" panose="02040503050406030204" pitchFamily="18" charset="0"/>
                            <a:ea typeface="Meiryo UI" panose="020B0604030504040204" pitchFamily="50" charset="-128"/>
                          </a:rPr>
                          <m:t>𝑝</m:t>
                        </m:r>
                      </m:e>
                      <m:e>
                        <m:r>
                          <a:rPr lang="en-US" altLang="ja-JP" sz="2400" i="1">
                            <a:solidFill>
                              <a:schemeClr val="tx1"/>
                            </a:solidFill>
                            <a:latin typeface="Cambria Math" panose="02040503050406030204" pitchFamily="18" charset="0"/>
                            <a:ea typeface="Meiryo UI" panose="020B0604030504040204" pitchFamily="50" charset="-128"/>
                          </a:rPr>
                          <m:t>0</m:t>
                        </m:r>
                        <m:r>
                          <a:rPr lang="en-US" altLang="ja-JP" sz="2400" i="1">
                            <a:solidFill>
                              <a:schemeClr val="tx1"/>
                            </a:solidFill>
                            <a:latin typeface="Cambria Math" panose="02040503050406030204" pitchFamily="18" charset="0"/>
                            <a:ea typeface="Meiryo UI" panose="020B0604030504040204" pitchFamily="50" charset="-128"/>
                          </a:rPr>
                          <m:t>,</m:t>
                        </m:r>
                        <m:r>
                          <a:rPr lang="en-US" altLang="ja-JP" sz="2400" i="1">
                            <a:solidFill>
                              <a:schemeClr val="tx1"/>
                            </a:solidFill>
                            <a:latin typeface="Cambria Math" panose="02040503050406030204" pitchFamily="18" charset="0"/>
                            <a:ea typeface="Meiryo UI" panose="020B0604030504040204" pitchFamily="50" charset="-128"/>
                          </a:rPr>
                          <m:t>1</m:t>
                        </m:r>
                      </m:e>
                    </m:d>
                    <m:r>
                      <a:rPr lang="ja-JP" altLang="en-US" sz="2400" i="1" smtClean="0">
                        <a:solidFill>
                          <a:schemeClr val="tx1"/>
                        </a:solidFill>
                        <a:latin typeface="Cambria Math" panose="02040503050406030204" pitchFamily="18" charset="0"/>
                        <a:ea typeface="Meiryo UI" panose="020B0604030504040204" pitchFamily="50" charset="-128"/>
                      </a:rPr>
                      <m:t>か</m:t>
                    </m:r>
                    <m:r>
                      <a:rPr lang="ja-JP" altLang="en-US" sz="2400" i="1" dirty="0" smtClean="0">
                        <a:solidFill>
                          <a:schemeClr val="tx1"/>
                        </a:solidFill>
                        <a:latin typeface="Cambria Math" panose="02040503050406030204" pitchFamily="18" charset="0"/>
                        <a:ea typeface="Meiryo UI" panose="020B0604030504040204" pitchFamily="50" charset="-128"/>
                      </a:rPr>
                      <m:t>ら</m:t>
                    </m:r>
                  </m:oMath>
                </a14:m>
                <a:r>
                  <a:rPr lang="ja-JP" altLang="en-US" sz="2400" dirty="0">
                    <a:solidFill>
                      <a:schemeClr val="tx1"/>
                    </a:solidFill>
                    <a:latin typeface="Meiryo UI" panose="020B0604030504040204" pitchFamily="50" charset="-128"/>
                    <a:ea typeface="Meiryo UI" panose="020B0604030504040204" pitchFamily="50" charset="-128"/>
                  </a:rPr>
                  <a:t>発生させる</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rPr>
                  <a:t>③正準方程式に従って、</a:t>
                </a:r>
                <a:endParaRPr lang="en-US" altLang="ja-JP" sz="2400" dirty="0">
                  <a:solidFill>
                    <a:schemeClr val="tx1"/>
                  </a:solidFill>
                  <a:latin typeface="Meiryo UI" panose="020B0604030504040204" pitchFamily="50" charset="-128"/>
                  <a:ea typeface="Meiryo UI" panose="020B0604030504040204" pitchFamily="50" charset="-128"/>
                </a:endParaRPr>
              </a:p>
              <a:p>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と</a:t>
                </a:r>
                <a:r>
                  <a:rPr lang="en-US" altLang="ja-JP" sz="2400" dirty="0">
                    <a:solidFill>
                      <a:schemeClr val="tx1"/>
                    </a:solidFill>
                    <a:latin typeface="Meiryo UI" panose="020B0604030504040204" pitchFamily="50" charset="-128"/>
                    <a:ea typeface="Meiryo UI" panose="020B0604030504040204" pitchFamily="50" charset="-128"/>
                  </a:rPr>
                  <a:t>p</a:t>
                </a:r>
                <a:r>
                  <a:rPr lang="ja-JP" altLang="en-US" sz="2400" dirty="0">
                    <a:solidFill>
                      <a:schemeClr val="tx1"/>
                    </a:solidFill>
                    <a:latin typeface="Meiryo UI" panose="020B0604030504040204" pitchFamily="50" charset="-128"/>
                    <a:ea typeface="Meiryo UI" panose="020B0604030504040204" pitchFamily="50" charset="-128"/>
                  </a:rPr>
                  <a:t>を</a:t>
                </a:r>
                <a:r>
                  <a:rPr lang="en-US" altLang="ja-JP" sz="2400" dirty="0">
                    <a:solidFill>
                      <a:schemeClr val="tx1"/>
                    </a:solidFill>
                    <a:latin typeface="Meiryo UI" panose="020B0604030504040204" pitchFamily="50" charset="-128"/>
                    <a:ea typeface="Meiryo UI" panose="020B0604030504040204" pitchFamily="50" charset="-128"/>
                  </a:rPr>
                  <a:t>L</a:t>
                </a:r>
                <a:r>
                  <a:rPr lang="ja-JP" altLang="en-US" sz="2400" dirty="0">
                    <a:solidFill>
                      <a:schemeClr val="tx1"/>
                    </a:solidFill>
                    <a:latin typeface="Meiryo UI" panose="020B0604030504040204" pitchFamily="50" charset="-128"/>
                    <a:ea typeface="Meiryo UI" panose="020B0604030504040204" pitchFamily="50" charset="-128"/>
                  </a:rPr>
                  <a:t>回更新</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p:sp>
            <p:nvSpPr>
              <p:cNvPr id="17" name="正方形/長方形 16">
                <a:extLst>
                  <a:ext uri="{FF2B5EF4-FFF2-40B4-BE49-F238E27FC236}">
                    <a16:creationId xmlns:a16="http://schemas.microsoft.com/office/drawing/2014/main" id="{8E4E0E5C-6F30-4F0E-B868-940DB858F6E0}"/>
                  </a:ext>
                </a:extLst>
              </p:cNvPr>
              <p:cNvSpPr>
                <a:spLocks noRot="1" noChangeAspect="1" noMove="1" noResize="1" noEditPoints="1" noAdjustHandles="1" noChangeArrowheads="1" noChangeShapeType="1" noTextEdit="1"/>
              </p:cNvSpPr>
              <p:nvPr/>
            </p:nvSpPr>
            <p:spPr>
              <a:xfrm>
                <a:off x="7550330" y="1701107"/>
                <a:ext cx="4005943" cy="3904610"/>
              </a:xfrm>
              <a:prstGeom prst="rect">
                <a:avLst/>
              </a:prstGeom>
              <a:blipFill>
                <a:blip r:embed="rId5"/>
                <a:stretch>
                  <a:fillRect l="-2435" r="-1065"/>
                </a:stretch>
              </a:blipFill>
              <a:ln>
                <a:noFill/>
              </a:ln>
              <a:effectLst/>
            </p:spPr>
            <p:txBody>
              <a:bodyPr/>
              <a:lstStyle/>
              <a:p>
                <a:r>
                  <a:rPr lang="ja-JP" altLang="en-US">
                    <a:noFill/>
                  </a:rPr>
                  <a:t> </a:t>
                </a:r>
              </a:p>
            </p:txBody>
          </p:sp>
        </mc:Fallback>
      </mc:AlternateContent>
      <p:pic>
        <p:nvPicPr>
          <p:cNvPr id="20" name="図 19">
            <a:extLst>
              <a:ext uri="{FF2B5EF4-FFF2-40B4-BE49-F238E27FC236}">
                <a16:creationId xmlns:a16="http://schemas.microsoft.com/office/drawing/2014/main" id="{32D7E883-4A70-4439-8CFD-58D0459356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3883" y="4848531"/>
            <a:ext cx="3202472" cy="594325"/>
          </a:xfrm>
          <a:prstGeom prst="rect">
            <a:avLst/>
          </a:prstGeom>
        </p:spPr>
      </p:pic>
      <p:cxnSp>
        <p:nvCxnSpPr>
          <p:cNvPr id="22" name="直線コネクタ 21">
            <a:extLst>
              <a:ext uri="{FF2B5EF4-FFF2-40B4-BE49-F238E27FC236}">
                <a16:creationId xmlns:a16="http://schemas.microsoft.com/office/drawing/2014/main" id="{AD3B00B8-C86B-4048-9006-63C432320CF7}"/>
              </a:ext>
            </a:extLst>
          </p:cNvPr>
          <p:cNvCxnSpPr>
            <a:cxnSpLocks/>
          </p:cNvCxnSpPr>
          <p:nvPr/>
        </p:nvCxnSpPr>
        <p:spPr>
          <a:xfrm flipV="1">
            <a:off x="6080650" y="2363652"/>
            <a:ext cx="210069" cy="335644"/>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23" name="正方形/長方形 22">
            <a:extLst>
              <a:ext uri="{FF2B5EF4-FFF2-40B4-BE49-F238E27FC236}">
                <a16:creationId xmlns:a16="http://schemas.microsoft.com/office/drawing/2014/main" id="{BFA7ECA1-20A1-4E80-ADA8-EE1127335118}"/>
              </a:ext>
            </a:extLst>
          </p:cNvPr>
          <p:cNvSpPr/>
          <p:nvPr/>
        </p:nvSpPr>
        <p:spPr>
          <a:xfrm>
            <a:off x="5575391" y="1621276"/>
            <a:ext cx="3909728" cy="830997"/>
          </a:xfrm>
          <a:prstGeom prst="rect">
            <a:avLst/>
          </a:prstGeom>
        </p:spPr>
        <p:txBody>
          <a:bodyPr wrap="square">
            <a:spAutoFit/>
          </a:bodyPr>
          <a:lstStyle/>
          <a:p>
            <a:r>
              <a:rPr lang="ja-JP" altLang="en-US" sz="2400" dirty="0">
                <a:solidFill>
                  <a:schemeClr val="accent2"/>
                </a:solidFill>
                <a:latin typeface="Meiryo UI" panose="020B0604030504040204" pitchFamily="50" charset="-128"/>
                <a:ea typeface="Meiryo UI" panose="020B0604030504040204" pitchFamily="50" charset="-128"/>
              </a:rPr>
              <a:t>ハミルトニアン</a:t>
            </a:r>
            <a:endParaRPr lang="en-US" altLang="ja-JP" sz="2400" dirty="0">
              <a:solidFill>
                <a:schemeClr val="accent2"/>
              </a:solidFill>
              <a:latin typeface="Meiryo UI" panose="020B0604030504040204" pitchFamily="50" charset="-128"/>
              <a:ea typeface="Meiryo UI" panose="020B0604030504040204" pitchFamily="50" charset="-128"/>
            </a:endParaRPr>
          </a:p>
          <a:p>
            <a:r>
              <a:rPr lang="ja-JP" altLang="en-US" sz="2400" dirty="0">
                <a:solidFill>
                  <a:schemeClr val="accent2"/>
                </a:solidFill>
                <a:latin typeface="Meiryo UI" panose="020B0604030504040204" pitchFamily="50" charset="-128"/>
                <a:ea typeface="Meiryo UI" panose="020B0604030504040204" pitchFamily="50" charset="-128"/>
              </a:rPr>
              <a:t>等高線</a:t>
            </a:r>
            <a:endParaRPr lang="en-US" altLang="ja-JP" sz="24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352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7075920"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ハミルトン力学の手続き</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前回の復習</a:t>
            </a:r>
            <a:r>
              <a:rPr lang="en-US" altLang="ja-JP" sz="2000" dirty="0">
                <a:solidFill>
                  <a:schemeClr val="tx1"/>
                </a:solidFill>
                <a:latin typeface="Meiryo UI" panose="020B0604030504040204" pitchFamily="50" charset="-128"/>
                <a:ea typeface="Meiryo UI" panose="020B0604030504040204" pitchFamily="50" charset="-128"/>
              </a:rPr>
              <a:t>)</a:t>
            </a:r>
          </a:p>
        </p:txBody>
      </p:sp>
      <p:sp>
        <p:nvSpPr>
          <p:cNvPr id="17" name="正方形/長方形 16">
            <a:extLst>
              <a:ext uri="{FF2B5EF4-FFF2-40B4-BE49-F238E27FC236}">
                <a16:creationId xmlns:a16="http://schemas.microsoft.com/office/drawing/2014/main" id="{B73647E1-94AB-4F76-883D-5BFE2FC8D702}"/>
              </a:ext>
            </a:extLst>
          </p:cNvPr>
          <p:cNvSpPr/>
          <p:nvPr/>
        </p:nvSpPr>
        <p:spPr>
          <a:xfrm>
            <a:off x="1515291" y="1812254"/>
            <a:ext cx="9204960" cy="103307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prstClr val="black"/>
                </a:solidFill>
                <a:latin typeface="Meiryo UI" panose="020B0604030504040204" pitchFamily="50" charset="-128"/>
                <a:ea typeface="Meiryo UI" panose="020B0604030504040204" pitchFamily="50" charset="-128"/>
              </a:rPr>
              <a:t>①ハミルトニアンを構成する</a:t>
            </a:r>
            <a:endParaRPr lang="en-US" altLang="ja-JP" sz="2400" dirty="0">
              <a:solidFill>
                <a:prstClr val="black"/>
              </a:solidFill>
              <a:latin typeface="Meiryo UI" panose="020B0604030504040204" pitchFamily="50" charset="-128"/>
              <a:ea typeface="Meiryo UI" panose="020B0604030504040204" pitchFamily="50" charset="-128"/>
            </a:endParaRPr>
          </a:p>
          <a:p>
            <a:r>
              <a:rPr lang="en-US" altLang="ja-JP" sz="2400" dirty="0">
                <a:solidFill>
                  <a:prstClr val="black"/>
                </a:solidFill>
                <a:latin typeface="Meiryo UI" panose="020B0604030504040204" pitchFamily="50" charset="-128"/>
                <a:ea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rPr>
              <a:t>ポテンシャルが決まれば、構成できる</a:t>
            </a:r>
            <a:r>
              <a:rPr lang="en-US" altLang="ja-JP" sz="2400" dirty="0">
                <a:solidFill>
                  <a:prstClr val="black"/>
                </a:solidFill>
                <a:latin typeface="Meiryo UI" panose="020B0604030504040204" pitchFamily="50" charset="-128"/>
                <a:ea typeface="Meiryo UI" panose="020B0604030504040204" pitchFamily="50" charset="-128"/>
              </a:rPr>
              <a:t>)</a:t>
            </a:r>
          </a:p>
        </p:txBody>
      </p:sp>
      <p:pic>
        <p:nvPicPr>
          <p:cNvPr id="18" name="図 17">
            <a:extLst>
              <a:ext uri="{FF2B5EF4-FFF2-40B4-BE49-F238E27FC236}">
                <a16:creationId xmlns:a16="http://schemas.microsoft.com/office/drawing/2014/main" id="{89281984-6DEA-49BD-8987-AEE3BF5118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0363" y="1926418"/>
            <a:ext cx="3843797" cy="671994"/>
          </a:xfrm>
          <a:prstGeom prst="rect">
            <a:avLst/>
          </a:prstGeom>
        </p:spPr>
      </p:pic>
      <p:sp>
        <p:nvSpPr>
          <p:cNvPr id="20" name="正方形/長方形 19">
            <a:extLst>
              <a:ext uri="{FF2B5EF4-FFF2-40B4-BE49-F238E27FC236}">
                <a16:creationId xmlns:a16="http://schemas.microsoft.com/office/drawing/2014/main" id="{60B39BE7-0EAB-4856-8AC8-68880F1A10F1}"/>
              </a:ext>
            </a:extLst>
          </p:cNvPr>
          <p:cNvSpPr/>
          <p:nvPr/>
        </p:nvSpPr>
        <p:spPr>
          <a:xfrm>
            <a:off x="1515291" y="3192563"/>
            <a:ext cx="9204960" cy="103307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prstClr val="black"/>
                </a:solidFill>
                <a:latin typeface="Meiryo UI" panose="020B0604030504040204" pitchFamily="50" charset="-128"/>
                <a:ea typeface="Meiryo UI" panose="020B0604030504040204" pitchFamily="50" charset="-128"/>
              </a:rPr>
              <a:t>②正準方程式を解く</a:t>
            </a:r>
            <a:endParaRPr lang="en-US" altLang="ja-JP" sz="2400" dirty="0">
              <a:solidFill>
                <a:prstClr val="black"/>
              </a:solidFill>
              <a:latin typeface="Meiryo UI" panose="020B0604030504040204" pitchFamily="50" charset="-128"/>
              <a:ea typeface="Meiryo UI" panose="020B0604030504040204" pitchFamily="50" charset="-128"/>
            </a:endParaRPr>
          </a:p>
          <a:p>
            <a:pPr lvl="0"/>
            <a:r>
              <a:rPr lang="en-US" altLang="ja-JP" sz="2400" dirty="0">
                <a:solidFill>
                  <a:prstClr val="black"/>
                </a:solidFill>
                <a:latin typeface="Meiryo UI" panose="020B0604030504040204" pitchFamily="50" charset="-128"/>
                <a:ea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rPr>
              <a:t>解析的、数値的に</a:t>
            </a:r>
            <a:r>
              <a:rPr lang="en-US" altLang="ja-JP" sz="2400" dirty="0">
                <a:solidFill>
                  <a:prstClr val="black"/>
                </a:solidFill>
                <a:latin typeface="Meiryo UI" panose="020B0604030504040204" pitchFamily="50" charset="-128"/>
                <a:ea typeface="Meiryo UI" panose="020B0604030504040204" pitchFamily="50" charset="-128"/>
              </a:rPr>
              <a:t>)</a:t>
            </a:r>
          </a:p>
        </p:txBody>
      </p:sp>
      <p:sp>
        <p:nvSpPr>
          <p:cNvPr id="22" name="正方形/長方形 21">
            <a:extLst>
              <a:ext uri="{FF2B5EF4-FFF2-40B4-BE49-F238E27FC236}">
                <a16:creationId xmlns:a16="http://schemas.microsoft.com/office/drawing/2014/main" id="{658E8F2F-D28B-42E4-A093-F52EF1A7DEB0}"/>
              </a:ext>
            </a:extLst>
          </p:cNvPr>
          <p:cNvSpPr/>
          <p:nvPr/>
        </p:nvSpPr>
        <p:spPr>
          <a:xfrm>
            <a:off x="1515291" y="4572872"/>
            <a:ext cx="9204960" cy="103307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prstClr val="black"/>
                </a:solidFill>
                <a:latin typeface="Meiryo UI" panose="020B0604030504040204" pitchFamily="50" charset="-128"/>
                <a:ea typeface="Meiryo UI" panose="020B0604030504040204" pitchFamily="50" charset="-128"/>
              </a:rPr>
              <a:t>③</a:t>
            </a:r>
            <a:r>
              <a:rPr lang="en-US" altLang="ja-JP" sz="2400" dirty="0">
                <a:solidFill>
                  <a:prstClr val="black"/>
                </a:solidFill>
                <a:latin typeface="Meiryo UI" panose="020B0604030504040204" pitchFamily="50" charset="-128"/>
                <a:ea typeface="Meiryo UI" panose="020B0604030504040204" pitchFamily="50" charset="-128"/>
              </a:rPr>
              <a:t>(</a:t>
            </a:r>
            <a:r>
              <a:rPr lang="en-US" altLang="ja-JP" sz="2400" dirty="0" err="1">
                <a:solidFill>
                  <a:prstClr val="black"/>
                </a:solidFill>
                <a:latin typeface="Meiryo UI" panose="020B0604030504040204" pitchFamily="50" charset="-128"/>
                <a:ea typeface="Meiryo UI" panose="020B0604030504040204" pitchFamily="50" charset="-128"/>
              </a:rPr>
              <a:t>q,p</a:t>
            </a:r>
            <a:r>
              <a:rPr lang="en-US" altLang="ja-JP" sz="2400" dirty="0">
                <a:solidFill>
                  <a:prstClr val="black"/>
                </a:solidFill>
                <a:latin typeface="Meiryo UI" panose="020B0604030504040204" pitchFamily="50" charset="-128"/>
                <a:ea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rPr>
              <a:t>の経路が位相空間上に決まる</a:t>
            </a:r>
            <a:endParaRPr lang="en-US" altLang="ja-JP" sz="2400" dirty="0">
              <a:solidFill>
                <a:prstClr val="black"/>
              </a:solidFill>
              <a:latin typeface="Meiryo UI" panose="020B0604030504040204" pitchFamily="50" charset="-128"/>
              <a:ea typeface="Meiryo UI" panose="020B0604030504040204" pitchFamily="50" charset="-128"/>
            </a:endParaRPr>
          </a:p>
        </p:txBody>
      </p:sp>
      <p:pic>
        <p:nvPicPr>
          <p:cNvPr id="23" name="図 22">
            <a:extLst>
              <a:ext uri="{FF2B5EF4-FFF2-40B4-BE49-F238E27FC236}">
                <a16:creationId xmlns:a16="http://schemas.microsoft.com/office/drawing/2014/main" id="{F3EF8F0B-6A35-4FCB-9350-D24B93F193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5436" y="3381335"/>
            <a:ext cx="1756856" cy="793208"/>
          </a:xfrm>
          <a:prstGeom prst="rect">
            <a:avLst/>
          </a:prstGeom>
        </p:spPr>
      </p:pic>
      <p:pic>
        <p:nvPicPr>
          <p:cNvPr id="24" name="図 23">
            <a:extLst>
              <a:ext uri="{FF2B5EF4-FFF2-40B4-BE49-F238E27FC236}">
                <a16:creationId xmlns:a16="http://schemas.microsoft.com/office/drawing/2014/main" id="{EB0746E9-7904-404D-A1BE-E07E10BD91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4988" y="3381335"/>
            <a:ext cx="2202566" cy="793186"/>
          </a:xfrm>
          <a:prstGeom prst="rect">
            <a:avLst/>
          </a:prstGeom>
        </p:spPr>
      </p:pic>
    </p:spTree>
    <p:extLst>
      <p:ext uri="{BB962C8B-B14F-4D97-AF65-F5344CB8AC3E}">
        <p14:creationId xmlns:p14="http://schemas.microsoft.com/office/powerpoint/2010/main" val="1454174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スポーツ, 運動競技 が含まれている画像&#10;&#10;非常に高い精度で生成された説明">
            <a:extLst>
              <a:ext uri="{FF2B5EF4-FFF2-40B4-BE49-F238E27FC236}">
                <a16:creationId xmlns:a16="http://schemas.microsoft.com/office/drawing/2014/main" id="{AB842347-35E7-4F24-9980-A292FD3F6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09" y="1276858"/>
            <a:ext cx="7764290" cy="5176193"/>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アルゴリズムの中身</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4" name="楕円 3">
            <a:extLst>
              <a:ext uri="{FF2B5EF4-FFF2-40B4-BE49-F238E27FC236}">
                <a16:creationId xmlns:a16="http://schemas.microsoft.com/office/drawing/2014/main" id="{E7CA2BE6-6DD2-4C09-AEF5-B6394783209A}"/>
              </a:ext>
            </a:extLst>
          </p:cNvPr>
          <p:cNvSpPr>
            <a:spLocks noChangeAspect="1"/>
          </p:cNvSpPr>
          <p:nvPr/>
        </p:nvSpPr>
        <p:spPr>
          <a:xfrm>
            <a:off x="2612366" y="484853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8E4E0E5C-6F30-4F0E-B868-940DB858F6E0}"/>
                  </a:ext>
                </a:extLst>
              </p:cNvPr>
              <p:cNvSpPr/>
              <p:nvPr/>
            </p:nvSpPr>
            <p:spPr>
              <a:xfrm>
                <a:off x="7550330" y="1701107"/>
                <a:ext cx="4005943" cy="390461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ja-JP" altLang="en-US" sz="2400" dirty="0">
                    <a:solidFill>
                      <a:schemeClr val="tx1"/>
                    </a:solidFill>
                    <a:latin typeface="Meiryo UI" panose="020B0604030504040204" pitchFamily="50" charset="-128"/>
                    <a:ea typeface="Meiryo UI" panose="020B0604030504040204" pitchFamily="50" charset="-128"/>
                  </a:rPr>
                  <a:t>①初期値</a:t>
                </a:r>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を適当に決める</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rPr>
                  <a:t>②</a:t>
                </a:r>
                <a:r>
                  <a:rPr lang="en-US" altLang="ja-JP" sz="2400" dirty="0">
                    <a:solidFill>
                      <a:schemeClr val="tx1"/>
                    </a:solidFill>
                    <a:latin typeface="Meiryo UI" panose="020B0604030504040204" pitchFamily="50" charset="-128"/>
                    <a:ea typeface="Meiryo UI" panose="020B0604030504040204" pitchFamily="50" charset="-128"/>
                  </a:rPr>
                  <a:t>p</a:t>
                </a:r>
                <a:r>
                  <a:rPr lang="ja-JP" altLang="en-US" sz="2400" dirty="0">
                    <a:solidFill>
                      <a:schemeClr val="tx1"/>
                    </a:solidFill>
                    <a:latin typeface="Meiryo UI" panose="020B0604030504040204" pitchFamily="50" charset="-128"/>
                    <a:ea typeface="Meiryo UI" panose="020B0604030504040204" pitchFamily="50" charset="-128"/>
                  </a:rPr>
                  <a:t>を</a:t>
                </a:r>
                <a14:m>
                  <m:oMath xmlns:m="http://schemas.openxmlformats.org/officeDocument/2006/math">
                    <m:r>
                      <a:rPr lang="en-US" altLang="ja-JP" sz="2400" i="1">
                        <a:solidFill>
                          <a:schemeClr val="tx1"/>
                        </a:solidFill>
                        <a:latin typeface="Cambria Math" panose="02040503050406030204" pitchFamily="18" charset="0"/>
                        <a:ea typeface="Meiryo UI" panose="020B0604030504040204" pitchFamily="50" charset="-128"/>
                      </a:rPr>
                      <m:t>𝑁𝑜𝑟𝑚𝑎𝑙</m:t>
                    </m:r>
                    <m:d>
                      <m:dPr>
                        <m:ctrlPr>
                          <a:rPr lang="en-US" altLang="ja-JP" sz="2400" i="1">
                            <a:solidFill>
                              <a:schemeClr val="tx1"/>
                            </a:solidFill>
                            <a:latin typeface="Cambria Math" panose="02040503050406030204" pitchFamily="18" charset="0"/>
                            <a:ea typeface="Meiryo UI" panose="020B0604030504040204" pitchFamily="50" charset="-128"/>
                          </a:rPr>
                        </m:ctrlPr>
                      </m:dPr>
                      <m:e>
                        <m:r>
                          <a:rPr lang="en-US" altLang="ja-JP" sz="2400" i="1">
                            <a:solidFill>
                              <a:schemeClr val="tx1"/>
                            </a:solidFill>
                            <a:latin typeface="Cambria Math" panose="02040503050406030204" pitchFamily="18" charset="0"/>
                            <a:ea typeface="Meiryo UI" panose="020B0604030504040204" pitchFamily="50" charset="-128"/>
                          </a:rPr>
                          <m:t>𝑝</m:t>
                        </m:r>
                      </m:e>
                      <m:e>
                        <m:r>
                          <a:rPr lang="en-US" altLang="ja-JP" sz="2400" i="1">
                            <a:solidFill>
                              <a:schemeClr val="tx1"/>
                            </a:solidFill>
                            <a:latin typeface="Cambria Math" panose="02040503050406030204" pitchFamily="18" charset="0"/>
                            <a:ea typeface="Meiryo UI" panose="020B0604030504040204" pitchFamily="50" charset="-128"/>
                          </a:rPr>
                          <m:t>0</m:t>
                        </m:r>
                        <m:r>
                          <a:rPr lang="en-US" altLang="ja-JP" sz="2400" i="1">
                            <a:solidFill>
                              <a:schemeClr val="tx1"/>
                            </a:solidFill>
                            <a:latin typeface="Cambria Math" panose="02040503050406030204" pitchFamily="18" charset="0"/>
                            <a:ea typeface="Meiryo UI" panose="020B0604030504040204" pitchFamily="50" charset="-128"/>
                          </a:rPr>
                          <m:t>,</m:t>
                        </m:r>
                        <m:r>
                          <a:rPr lang="en-US" altLang="ja-JP" sz="2400" i="1">
                            <a:solidFill>
                              <a:schemeClr val="tx1"/>
                            </a:solidFill>
                            <a:latin typeface="Cambria Math" panose="02040503050406030204" pitchFamily="18" charset="0"/>
                            <a:ea typeface="Meiryo UI" panose="020B0604030504040204" pitchFamily="50" charset="-128"/>
                          </a:rPr>
                          <m:t>1</m:t>
                        </m:r>
                      </m:e>
                    </m:d>
                    <m:r>
                      <a:rPr lang="ja-JP" altLang="en-US" sz="2400" i="1" smtClean="0">
                        <a:solidFill>
                          <a:schemeClr val="tx1"/>
                        </a:solidFill>
                        <a:latin typeface="Cambria Math" panose="02040503050406030204" pitchFamily="18" charset="0"/>
                        <a:ea typeface="Meiryo UI" panose="020B0604030504040204" pitchFamily="50" charset="-128"/>
                      </a:rPr>
                      <m:t>か</m:t>
                    </m:r>
                    <m:r>
                      <a:rPr lang="ja-JP" altLang="en-US" sz="2400" i="1" dirty="0" smtClean="0">
                        <a:solidFill>
                          <a:schemeClr val="tx1"/>
                        </a:solidFill>
                        <a:latin typeface="Cambria Math" panose="02040503050406030204" pitchFamily="18" charset="0"/>
                        <a:ea typeface="Meiryo UI" panose="020B0604030504040204" pitchFamily="50" charset="-128"/>
                      </a:rPr>
                      <m:t>ら</m:t>
                    </m:r>
                  </m:oMath>
                </a14:m>
                <a:r>
                  <a:rPr lang="ja-JP" altLang="en-US" sz="2400" dirty="0">
                    <a:solidFill>
                      <a:schemeClr val="tx1"/>
                    </a:solidFill>
                    <a:latin typeface="Meiryo UI" panose="020B0604030504040204" pitchFamily="50" charset="-128"/>
                    <a:ea typeface="Meiryo UI" panose="020B0604030504040204" pitchFamily="50" charset="-128"/>
                  </a:rPr>
                  <a:t>発生させる</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bg2"/>
                    </a:solidFill>
                    <a:latin typeface="Meiryo UI" panose="020B0604030504040204" pitchFamily="50" charset="-128"/>
                    <a:ea typeface="Meiryo UI" panose="020B0604030504040204" pitchFamily="50" charset="-128"/>
                  </a:rPr>
                  <a:t>③正準方程式に従って、</a:t>
                </a:r>
                <a:endParaRPr lang="en-US" altLang="ja-JP" sz="2400" dirty="0">
                  <a:solidFill>
                    <a:schemeClr val="bg2"/>
                  </a:solidFill>
                  <a:latin typeface="Meiryo UI" panose="020B0604030504040204" pitchFamily="50" charset="-128"/>
                  <a:ea typeface="Meiryo UI" panose="020B0604030504040204" pitchFamily="50" charset="-128"/>
                </a:endParaRPr>
              </a:p>
              <a:p>
                <a:r>
                  <a:rPr lang="en-US" altLang="ja-JP" sz="2400" dirty="0">
                    <a:solidFill>
                      <a:schemeClr val="bg2"/>
                    </a:solidFill>
                    <a:latin typeface="Meiryo UI" panose="020B0604030504040204" pitchFamily="50" charset="-128"/>
                    <a:ea typeface="Meiryo UI" panose="020B0604030504040204" pitchFamily="50" charset="-128"/>
                  </a:rPr>
                  <a:t>θ</a:t>
                </a:r>
                <a:r>
                  <a:rPr lang="ja-JP" altLang="en-US" sz="2400" dirty="0">
                    <a:solidFill>
                      <a:schemeClr val="bg2"/>
                    </a:solidFill>
                    <a:latin typeface="Meiryo UI" panose="020B0604030504040204" pitchFamily="50" charset="-128"/>
                    <a:ea typeface="Meiryo UI" panose="020B0604030504040204" pitchFamily="50" charset="-128"/>
                  </a:rPr>
                  <a:t>と</a:t>
                </a:r>
                <a:r>
                  <a:rPr lang="en-US" altLang="ja-JP" sz="2400" dirty="0">
                    <a:solidFill>
                      <a:schemeClr val="bg2"/>
                    </a:solidFill>
                    <a:latin typeface="Meiryo UI" panose="020B0604030504040204" pitchFamily="50" charset="-128"/>
                    <a:ea typeface="Meiryo UI" panose="020B0604030504040204" pitchFamily="50" charset="-128"/>
                  </a:rPr>
                  <a:t>p</a:t>
                </a:r>
                <a:r>
                  <a:rPr lang="ja-JP" altLang="en-US" sz="2400" dirty="0">
                    <a:solidFill>
                      <a:schemeClr val="bg2"/>
                    </a:solidFill>
                    <a:latin typeface="Meiryo UI" panose="020B0604030504040204" pitchFamily="50" charset="-128"/>
                    <a:ea typeface="Meiryo UI" panose="020B0604030504040204" pitchFamily="50" charset="-128"/>
                  </a:rPr>
                  <a:t>を</a:t>
                </a:r>
                <a:r>
                  <a:rPr lang="en-US" altLang="ja-JP" sz="2400" dirty="0">
                    <a:solidFill>
                      <a:schemeClr val="bg2"/>
                    </a:solidFill>
                    <a:latin typeface="Meiryo UI" panose="020B0604030504040204" pitchFamily="50" charset="-128"/>
                    <a:ea typeface="Meiryo UI" panose="020B0604030504040204" pitchFamily="50" charset="-128"/>
                  </a:rPr>
                  <a:t>L</a:t>
                </a:r>
                <a:r>
                  <a:rPr lang="ja-JP" altLang="en-US" sz="2400" dirty="0">
                    <a:solidFill>
                      <a:schemeClr val="bg2"/>
                    </a:solidFill>
                    <a:latin typeface="Meiryo UI" panose="020B0604030504040204" pitchFamily="50" charset="-128"/>
                    <a:ea typeface="Meiryo UI" panose="020B0604030504040204" pitchFamily="50" charset="-128"/>
                  </a:rPr>
                  <a:t>回更新</a:t>
                </a:r>
                <a:endParaRPr lang="en-US" altLang="ja-JP" sz="2400" dirty="0">
                  <a:solidFill>
                    <a:schemeClr val="bg2"/>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p:sp>
            <p:nvSpPr>
              <p:cNvPr id="17" name="正方形/長方形 16">
                <a:extLst>
                  <a:ext uri="{FF2B5EF4-FFF2-40B4-BE49-F238E27FC236}">
                    <a16:creationId xmlns:a16="http://schemas.microsoft.com/office/drawing/2014/main" id="{8E4E0E5C-6F30-4F0E-B868-940DB858F6E0}"/>
                  </a:ext>
                </a:extLst>
              </p:cNvPr>
              <p:cNvSpPr>
                <a:spLocks noRot="1" noChangeAspect="1" noMove="1" noResize="1" noEditPoints="1" noAdjustHandles="1" noChangeArrowheads="1" noChangeShapeType="1" noTextEdit="1"/>
              </p:cNvSpPr>
              <p:nvPr/>
            </p:nvSpPr>
            <p:spPr>
              <a:xfrm>
                <a:off x="7550330" y="1701107"/>
                <a:ext cx="4005943" cy="3904610"/>
              </a:xfrm>
              <a:prstGeom prst="rect">
                <a:avLst/>
              </a:prstGeom>
              <a:blipFill>
                <a:blip r:embed="rId5"/>
                <a:stretch>
                  <a:fillRect l="-2435" r="-1065"/>
                </a:stretch>
              </a:blipFill>
              <a:ln>
                <a:noFill/>
              </a:ln>
              <a:effectLst/>
            </p:spPr>
            <p:txBody>
              <a:bodyPr/>
              <a:lstStyle/>
              <a:p>
                <a:r>
                  <a:rPr lang="ja-JP" altLang="en-US">
                    <a:noFill/>
                  </a:rPr>
                  <a:t> </a:t>
                </a:r>
              </a:p>
            </p:txBody>
          </p:sp>
        </mc:Fallback>
      </mc:AlternateContent>
      <p:pic>
        <p:nvPicPr>
          <p:cNvPr id="20" name="図 19">
            <a:extLst>
              <a:ext uri="{FF2B5EF4-FFF2-40B4-BE49-F238E27FC236}">
                <a16:creationId xmlns:a16="http://schemas.microsoft.com/office/drawing/2014/main" id="{32D7E883-4A70-4439-8CFD-58D0459356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3883" y="4848531"/>
            <a:ext cx="3202472" cy="594325"/>
          </a:xfrm>
          <a:prstGeom prst="rect">
            <a:avLst/>
          </a:prstGeom>
        </p:spPr>
      </p:pic>
      <p:cxnSp>
        <p:nvCxnSpPr>
          <p:cNvPr id="9" name="直線コネクタ 8">
            <a:extLst>
              <a:ext uri="{FF2B5EF4-FFF2-40B4-BE49-F238E27FC236}">
                <a16:creationId xmlns:a16="http://schemas.microsoft.com/office/drawing/2014/main" id="{A686711C-8DE3-4CAD-A7B9-EAFE3A3CAEFD}"/>
              </a:ext>
            </a:extLst>
          </p:cNvPr>
          <p:cNvCxnSpPr>
            <a:cxnSpLocks/>
          </p:cNvCxnSpPr>
          <p:nvPr/>
        </p:nvCxnSpPr>
        <p:spPr>
          <a:xfrm flipV="1">
            <a:off x="6080650" y="2363652"/>
            <a:ext cx="210069" cy="335644"/>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10" name="正方形/長方形 9">
            <a:extLst>
              <a:ext uri="{FF2B5EF4-FFF2-40B4-BE49-F238E27FC236}">
                <a16:creationId xmlns:a16="http://schemas.microsoft.com/office/drawing/2014/main" id="{34D249C0-317E-489E-98D2-D8C64648ECCB}"/>
              </a:ext>
            </a:extLst>
          </p:cNvPr>
          <p:cNvSpPr/>
          <p:nvPr/>
        </p:nvSpPr>
        <p:spPr>
          <a:xfrm>
            <a:off x="5575391" y="1621276"/>
            <a:ext cx="3909728" cy="830997"/>
          </a:xfrm>
          <a:prstGeom prst="rect">
            <a:avLst/>
          </a:prstGeom>
        </p:spPr>
        <p:txBody>
          <a:bodyPr wrap="square">
            <a:spAutoFit/>
          </a:bodyPr>
          <a:lstStyle/>
          <a:p>
            <a:r>
              <a:rPr lang="ja-JP" altLang="en-US" sz="2400" dirty="0">
                <a:solidFill>
                  <a:schemeClr val="accent2"/>
                </a:solidFill>
                <a:latin typeface="Meiryo UI" panose="020B0604030504040204" pitchFamily="50" charset="-128"/>
                <a:ea typeface="Meiryo UI" panose="020B0604030504040204" pitchFamily="50" charset="-128"/>
              </a:rPr>
              <a:t>ハミルトニアン</a:t>
            </a:r>
            <a:endParaRPr lang="en-US" altLang="ja-JP" sz="2400" dirty="0">
              <a:solidFill>
                <a:schemeClr val="accent2"/>
              </a:solidFill>
              <a:latin typeface="Meiryo UI" panose="020B0604030504040204" pitchFamily="50" charset="-128"/>
              <a:ea typeface="Meiryo UI" panose="020B0604030504040204" pitchFamily="50" charset="-128"/>
            </a:endParaRPr>
          </a:p>
          <a:p>
            <a:r>
              <a:rPr lang="ja-JP" altLang="en-US" sz="2400" dirty="0">
                <a:solidFill>
                  <a:schemeClr val="accent2"/>
                </a:solidFill>
                <a:latin typeface="Meiryo UI" panose="020B0604030504040204" pitchFamily="50" charset="-128"/>
                <a:ea typeface="Meiryo UI" panose="020B0604030504040204" pitchFamily="50" charset="-128"/>
              </a:rPr>
              <a:t>等高線</a:t>
            </a:r>
            <a:endParaRPr lang="en-US" altLang="ja-JP" sz="24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10910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スポーツ, 運動競技 が含まれている画像&#10;&#10;非常に高い精度で生成された説明">
            <a:extLst>
              <a:ext uri="{FF2B5EF4-FFF2-40B4-BE49-F238E27FC236}">
                <a16:creationId xmlns:a16="http://schemas.microsoft.com/office/drawing/2014/main" id="{AB842347-35E7-4F24-9980-A292FD3F6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09" y="1276858"/>
            <a:ext cx="7764290" cy="5176193"/>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アルゴリズムの中身</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8E4E0E5C-6F30-4F0E-B868-940DB858F6E0}"/>
                  </a:ext>
                </a:extLst>
              </p:cNvPr>
              <p:cNvSpPr/>
              <p:nvPr/>
            </p:nvSpPr>
            <p:spPr>
              <a:xfrm>
                <a:off x="7550330" y="1701107"/>
                <a:ext cx="4005943" cy="390461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ja-JP" altLang="en-US" sz="2400" dirty="0">
                    <a:solidFill>
                      <a:schemeClr val="bg2"/>
                    </a:solidFill>
                    <a:latin typeface="Meiryo UI" panose="020B0604030504040204" pitchFamily="50" charset="-128"/>
                    <a:ea typeface="Meiryo UI" panose="020B0604030504040204" pitchFamily="50" charset="-128"/>
                  </a:rPr>
                  <a:t>①初期値</a:t>
                </a:r>
                <a:r>
                  <a:rPr lang="en-US" altLang="ja-JP" sz="2400" dirty="0">
                    <a:solidFill>
                      <a:schemeClr val="bg2"/>
                    </a:solidFill>
                    <a:latin typeface="Meiryo UI" panose="020B0604030504040204" pitchFamily="50" charset="-128"/>
                    <a:ea typeface="Meiryo UI" panose="020B0604030504040204" pitchFamily="50" charset="-128"/>
                  </a:rPr>
                  <a:t>θ</a:t>
                </a:r>
                <a:r>
                  <a:rPr lang="ja-JP" altLang="en-US" sz="2400" dirty="0">
                    <a:solidFill>
                      <a:schemeClr val="bg2"/>
                    </a:solidFill>
                    <a:latin typeface="Meiryo UI" panose="020B0604030504040204" pitchFamily="50" charset="-128"/>
                    <a:ea typeface="Meiryo UI" panose="020B0604030504040204" pitchFamily="50" charset="-128"/>
                  </a:rPr>
                  <a:t>を適当に決める</a:t>
                </a:r>
                <a:endParaRPr lang="en-US" altLang="ja-JP" sz="2400" dirty="0">
                  <a:solidFill>
                    <a:schemeClr val="bg2"/>
                  </a:solidFill>
                  <a:latin typeface="Meiryo UI" panose="020B0604030504040204" pitchFamily="50" charset="-128"/>
                  <a:ea typeface="Meiryo UI" panose="020B0604030504040204" pitchFamily="50" charset="-128"/>
                </a:endParaRPr>
              </a:p>
              <a:p>
                <a:endParaRPr lang="en-US" altLang="ja-JP" sz="2400" dirty="0">
                  <a:solidFill>
                    <a:schemeClr val="bg2"/>
                  </a:solidFill>
                  <a:latin typeface="Meiryo UI" panose="020B0604030504040204" pitchFamily="50" charset="-128"/>
                  <a:ea typeface="Meiryo UI" panose="020B0604030504040204" pitchFamily="50" charset="-128"/>
                </a:endParaRPr>
              </a:p>
              <a:p>
                <a:r>
                  <a:rPr lang="ja-JP" altLang="en-US" sz="2400" dirty="0">
                    <a:solidFill>
                      <a:schemeClr val="bg2"/>
                    </a:solidFill>
                    <a:latin typeface="Meiryo UI" panose="020B0604030504040204" pitchFamily="50" charset="-128"/>
                    <a:ea typeface="Meiryo UI" panose="020B0604030504040204" pitchFamily="50" charset="-128"/>
                  </a:rPr>
                  <a:t>②</a:t>
                </a:r>
                <a:r>
                  <a:rPr lang="en-US" altLang="ja-JP" sz="2400" dirty="0">
                    <a:solidFill>
                      <a:schemeClr val="bg2"/>
                    </a:solidFill>
                    <a:latin typeface="Meiryo UI" panose="020B0604030504040204" pitchFamily="50" charset="-128"/>
                    <a:ea typeface="Meiryo UI" panose="020B0604030504040204" pitchFamily="50" charset="-128"/>
                  </a:rPr>
                  <a:t>p</a:t>
                </a:r>
                <a:r>
                  <a:rPr lang="ja-JP" altLang="en-US" sz="2400" dirty="0">
                    <a:solidFill>
                      <a:schemeClr val="bg2"/>
                    </a:solidFill>
                    <a:latin typeface="Meiryo UI" panose="020B0604030504040204" pitchFamily="50" charset="-128"/>
                    <a:ea typeface="Meiryo UI" panose="020B0604030504040204" pitchFamily="50" charset="-128"/>
                  </a:rPr>
                  <a:t>を</a:t>
                </a:r>
                <a14:m>
                  <m:oMath xmlns:m="http://schemas.openxmlformats.org/officeDocument/2006/math">
                    <m:r>
                      <a:rPr lang="en-US" altLang="ja-JP" sz="2400" i="1">
                        <a:solidFill>
                          <a:schemeClr val="bg2"/>
                        </a:solidFill>
                        <a:latin typeface="Cambria Math" panose="02040503050406030204" pitchFamily="18" charset="0"/>
                        <a:ea typeface="Meiryo UI" panose="020B0604030504040204" pitchFamily="50" charset="-128"/>
                      </a:rPr>
                      <m:t>𝑁𝑜𝑟𝑚𝑎𝑙</m:t>
                    </m:r>
                    <m:d>
                      <m:dPr>
                        <m:ctrlPr>
                          <a:rPr lang="en-US" altLang="ja-JP" sz="2400" i="1">
                            <a:solidFill>
                              <a:schemeClr val="bg2"/>
                            </a:solidFill>
                            <a:latin typeface="Cambria Math" panose="02040503050406030204" pitchFamily="18" charset="0"/>
                            <a:ea typeface="Meiryo UI" panose="020B0604030504040204" pitchFamily="50" charset="-128"/>
                          </a:rPr>
                        </m:ctrlPr>
                      </m:dPr>
                      <m:e>
                        <m:r>
                          <a:rPr lang="en-US" altLang="ja-JP" sz="2400" i="1">
                            <a:solidFill>
                              <a:schemeClr val="bg2"/>
                            </a:solidFill>
                            <a:latin typeface="Cambria Math" panose="02040503050406030204" pitchFamily="18" charset="0"/>
                            <a:ea typeface="Meiryo UI" panose="020B0604030504040204" pitchFamily="50" charset="-128"/>
                          </a:rPr>
                          <m:t>𝑝</m:t>
                        </m:r>
                      </m:e>
                      <m:e>
                        <m:r>
                          <a:rPr lang="en-US" altLang="ja-JP" sz="2400" i="1">
                            <a:solidFill>
                              <a:schemeClr val="bg2"/>
                            </a:solidFill>
                            <a:latin typeface="Cambria Math" panose="02040503050406030204" pitchFamily="18" charset="0"/>
                            <a:ea typeface="Meiryo UI" panose="020B0604030504040204" pitchFamily="50" charset="-128"/>
                          </a:rPr>
                          <m:t>0</m:t>
                        </m:r>
                        <m:r>
                          <a:rPr lang="en-US" altLang="ja-JP" sz="2400" i="1">
                            <a:solidFill>
                              <a:schemeClr val="bg2"/>
                            </a:solidFill>
                            <a:latin typeface="Cambria Math" panose="02040503050406030204" pitchFamily="18" charset="0"/>
                            <a:ea typeface="Meiryo UI" panose="020B0604030504040204" pitchFamily="50" charset="-128"/>
                          </a:rPr>
                          <m:t>,</m:t>
                        </m:r>
                        <m:r>
                          <a:rPr lang="en-US" altLang="ja-JP" sz="2400" i="1">
                            <a:solidFill>
                              <a:schemeClr val="bg2"/>
                            </a:solidFill>
                            <a:latin typeface="Cambria Math" panose="02040503050406030204" pitchFamily="18" charset="0"/>
                            <a:ea typeface="Meiryo UI" panose="020B0604030504040204" pitchFamily="50" charset="-128"/>
                          </a:rPr>
                          <m:t>1</m:t>
                        </m:r>
                      </m:e>
                    </m:d>
                    <m:r>
                      <a:rPr lang="ja-JP" altLang="en-US" sz="2400" i="1" smtClean="0">
                        <a:solidFill>
                          <a:schemeClr val="bg2"/>
                        </a:solidFill>
                        <a:latin typeface="Cambria Math" panose="02040503050406030204" pitchFamily="18" charset="0"/>
                        <a:ea typeface="Meiryo UI" panose="020B0604030504040204" pitchFamily="50" charset="-128"/>
                      </a:rPr>
                      <m:t>か</m:t>
                    </m:r>
                    <m:r>
                      <a:rPr lang="ja-JP" altLang="en-US" sz="2400" i="1" dirty="0" smtClean="0">
                        <a:solidFill>
                          <a:schemeClr val="bg2"/>
                        </a:solidFill>
                        <a:latin typeface="Cambria Math" panose="02040503050406030204" pitchFamily="18" charset="0"/>
                        <a:ea typeface="Meiryo UI" panose="020B0604030504040204" pitchFamily="50" charset="-128"/>
                      </a:rPr>
                      <m:t>ら</m:t>
                    </m:r>
                  </m:oMath>
                </a14:m>
                <a:r>
                  <a:rPr lang="ja-JP" altLang="en-US" sz="2400" dirty="0">
                    <a:solidFill>
                      <a:schemeClr val="bg2"/>
                    </a:solidFill>
                    <a:latin typeface="Meiryo UI" panose="020B0604030504040204" pitchFamily="50" charset="-128"/>
                    <a:ea typeface="Meiryo UI" panose="020B0604030504040204" pitchFamily="50" charset="-128"/>
                  </a:rPr>
                  <a:t>発生させる</a:t>
                </a:r>
                <a:endParaRPr lang="en-US" altLang="ja-JP" sz="2400" dirty="0">
                  <a:solidFill>
                    <a:schemeClr val="bg2"/>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rPr>
                  <a:t>③正準方程式に従って、</a:t>
                </a:r>
                <a:endParaRPr lang="en-US" altLang="ja-JP" sz="2400" dirty="0">
                  <a:solidFill>
                    <a:schemeClr val="tx1"/>
                  </a:solidFill>
                  <a:latin typeface="Meiryo UI" panose="020B0604030504040204" pitchFamily="50" charset="-128"/>
                  <a:ea typeface="Meiryo UI" panose="020B0604030504040204" pitchFamily="50" charset="-128"/>
                </a:endParaRPr>
              </a:p>
              <a:p>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と</a:t>
                </a:r>
                <a:r>
                  <a:rPr lang="en-US" altLang="ja-JP" sz="2400" dirty="0">
                    <a:solidFill>
                      <a:schemeClr val="tx1"/>
                    </a:solidFill>
                    <a:latin typeface="Meiryo UI" panose="020B0604030504040204" pitchFamily="50" charset="-128"/>
                    <a:ea typeface="Meiryo UI" panose="020B0604030504040204" pitchFamily="50" charset="-128"/>
                  </a:rPr>
                  <a:t>p</a:t>
                </a:r>
                <a:r>
                  <a:rPr lang="ja-JP" altLang="en-US" sz="2400" dirty="0">
                    <a:solidFill>
                      <a:schemeClr val="tx1"/>
                    </a:solidFill>
                    <a:latin typeface="Meiryo UI" panose="020B0604030504040204" pitchFamily="50" charset="-128"/>
                    <a:ea typeface="Meiryo UI" panose="020B0604030504040204" pitchFamily="50" charset="-128"/>
                  </a:rPr>
                  <a:t>を</a:t>
                </a:r>
                <a:r>
                  <a:rPr lang="en-US" altLang="ja-JP" sz="2400" dirty="0">
                    <a:solidFill>
                      <a:schemeClr val="tx1"/>
                    </a:solidFill>
                    <a:latin typeface="Meiryo UI" panose="020B0604030504040204" pitchFamily="50" charset="-128"/>
                    <a:ea typeface="Meiryo UI" panose="020B0604030504040204" pitchFamily="50" charset="-128"/>
                  </a:rPr>
                  <a:t>L</a:t>
                </a:r>
                <a:r>
                  <a:rPr lang="ja-JP" altLang="en-US" sz="2400" dirty="0">
                    <a:solidFill>
                      <a:schemeClr val="tx1"/>
                    </a:solidFill>
                    <a:latin typeface="Meiryo UI" panose="020B0604030504040204" pitchFamily="50" charset="-128"/>
                    <a:ea typeface="Meiryo UI" panose="020B0604030504040204" pitchFamily="50" charset="-128"/>
                  </a:rPr>
                  <a:t>回更新</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p:sp>
            <p:nvSpPr>
              <p:cNvPr id="17" name="正方形/長方形 16">
                <a:extLst>
                  <a:ext uri="{FF2B5EF4-FFF2-40B4-BE49-F238E27FC236}">
                    <a16:creationId xmlns:a16="http://schemas.microsoft.com/office/drawing/2014/main" id="{8E4E0E5C-6F30-4F0E-B868-940DB858F6E0}"/>
                  </a:ext>
                </a:extLst>
              </p:cNvPr>
              <p:cNvSpPr>
                <a:spLocks noRot="1" noChangeAspect="1" noMove="1" noResize="1" noEditPoints="1" noAdjustHandles="1" noChangeArrowheads="1" noChangeShapeType="1" noTextEdit="1"/>
              </p:cNvSpPr>
              <p:nvPr/>
            </p:nvSpPr>
            <p:spPr>
              <a:xfrm>
                <a:off x="7550330" y="1701107"/>
                <a:ext cx="4005943" cy="3904610"/>
              </a:xfrm>
              <a:prstGeom prst="rect">
                <a:avLst/>
              </a:prstGeom>
              <a:blipFill>
                <a:blip r:embed="rId5"/>
                <a:stretch>
                  <a:fillRect l="-2435" r="-1065"/>
                </a:stretch>
              </a:blipFill>
              <a:ln>
                <a:noFill/>
              </a:ln>
              <a:effectLst/>
            </p:spPr>
            <p:txBody>
              <a:bodyPr/>
              <a:lstStyle/>
              <a:p>
                <a:r>
                  <a:rPr lang="ja-JP" altLang="en-US">
                    <a:noFill/>
                  </a:rPr>
                  <a:t> </a:t>
                </a:r>
              </a:p>
            </p:txBody>
          </p:sp>
        </mc:Fallback>
      </mc:AlternateContent>
      <p:pic>
        <p:nvPicPr>
          <p:cNvPr id="20" name="図 19">
            <a:extLst>
              <a:ext uri="{FF2B5EF4-FFF2-40B4-BE49-F238E27FC236}">
                <a16:creationId xmlns:a16="http://schemas.microsoft.com/office/drawing/2014/main" id="{32D7E883-4A70-4439-8CFD-58D0459356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3883" y="4848531"/>
            <a:ext cx="3202472" cy="594325"/>
          </a:xfrm>
          <a:prstGeom prst="rect">
            <a:avLst/>
          </a:prstGeom>
        </p:spPr>
      </p:pic>
      <p:sp>
        <p:nvSpPr>
          <p:cNvPr id="9" name="楕円 8">
            <a:extLst>
              <a:ext uri="{FF2B5EF4-FFF2-40B4-BE49-F238E27FC236}">
                <a16:creationId xmlns:a16="http://schemas.microsoft.com/office/drawing/2014/main" id="{B2DDE36E-A842-45B4-B535-25923B54318F}"/>
              </a:ext>
            </a:extLst>
          </p:cNvPr>
          <p:cNvSpPr>
            <a:spLocks noChangeAspect="1"/>
          </p:cNvSpPr>
          <p:nvPr/>
        </p:nvSpPr>
        <p:spPr>
          <a:xfrm>
            <a:off x="2612366" y="484853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211DBC8-C127-4F1A-A8DA-44E4C88CC88E}"/>
              </a:ext>
            </a:extLst>
          </p:cNvPr>
          <p:cNvSpPr>
            <a:spLocks noChangeAspect="1"/>
          </p:cNvSpPr>
          <p:nvPr/>
        </p:nvSpPr>
        <p:spPr>
          <a:xfrm>
            <a:off x="3356949" y="5298856"/>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0461EF86-B29D-4CF5-AB09-70CC6A4C7515}"/>
              </a:ext>
            </a:extLst>
          </p:cNvPr>
          <p:cNvCxnSpPr>
            <a:cxnSpLocks/>
          </p:cNvCxnSpPr>
          <p:nvPr/>
        </p:nvCxnSpPr>
        <p:spPr>
          <a:xfrm>
            <a:off x="2803697" y="5039042"/>
            <a:ext cx="431487" cy="293759"/>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18" name="直線コネクタ 17">
            <a:extLst>
              <a:ext uri="{FF2B5EF4-FFF2-40B4-BE49-F238E27FC236}">
                <a16:creationId xmlns:a16="http://schemas.microsoft.com/office/drawing/2014/main" id="{A5217DE4-9AA0-40EC-ADEE-2777D8A7E49E}"/>
              </a:ext>
            </a:extLst>
          </p:cNvPr>
          <p:cNvCxnSpPr>
            <a:cxnSpLocks/>
          </p:cNvCxnSpPr>
          <p:nvPr/>
        </p:nvCxnSpPr>
        <p:spPr>
          <a:xfrm flipV="1">
            <a:off x="6080650" y="2363652"/>
            <a:ext cx="210069" cy="335644"/>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19" name="正方形/長方形 18">
            <a:extLst>
              <a:ext uri="{FF2B5EF4-FFF2-40B4-BE49-F238E27FC236}">
                <a16:creationId xmlns:a16="http://schemas.microsoft.com/office/drawing/2014/main" id="{AA8FF1BB-E795-420A-BB6B-1BDFB060E04D}"/>
              </a:ext>
            </a:extLst>
          </p:cNvPr>
          <p:cNvSpPr/>
          <p:nvPr/>
        </p:nvSpPr>
        <p:spPr>
          <a:xfrm>
            <a:off x="5575391" y="1621276"/>
            <a:ext cx="3909728" cy="830997"/>
          </a:xfrm>
          <a:prstGeom prst="rect">
            <a:avLst/>
          </a:prstGeom>
        </p:spPr>
        <p:txBody>
          <a:bodyPr wrap="square">
            <a:spAutoFit/>
          </a:bodyPr>
          <a:lstStyle/>
          <a:p>
            <a:r>
              <a:rPr lang="ja-JP" altLang="en-US" sz="2400" dirty="0">
                <a:solidFill>
                  <a:schemeClr val="accent2"/>
                </a:solidFill>
                <a:latin typeface="Meiryo UI" panose="020B0604030504040204" pitchFamily="50" charset="-128"/>
                <a:ea typeface="Meiryo UI" panose="020B0604030504040204" pitchFamily="50" charset="-128"/>
              </a:rPr>
              <a:t>ハミルトニアン</a:t>
            </a:r>
            <a:endParaRPr lang="en-US" altLang="ja-JP" sz="2400" dirty="0">
              <a:solidFill>
                <a:schemeClr val="accent2"/>
              </a:solidFill>
              <a:latin typeface="Meiryo UI" panose="020B0604030504040204" pitchFamily="50" charset="-128"/>
              <a:ea typeface="Meiryo UI" panose="020B0604030504040204" pitchFamily="50" charset="-128"/>
            </a:endParaRPr>
          </a:p>
          <a:p>
            <a:r>
              <a:rPr lang="ja-JP" altLang="en-US" sz="2400" dirty="0">
                <a:solidFill>
                  <a:schemeClr val="accent2"/>
                </a:solidFill>
                <a:latin typeface="Meiryo UI" panose="020B0604030504040204" pitchFamily="50" charset="-128"/>
                <a:ea typeface="Meiryo UI" panose="020B0604030504040204" pitchFamily="50" charset="-128"/>
              </a:rPr>
              <a:t>等高線</a:t>
            </a:r>
            <a:endParaRPr lang="en-US" altLang="ja-JP" sz="24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0126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スポーツ, 運動競技 が含まれている画像&#10;&#10;非常に高い精度で生成された説明">
            <a:extLst>
              <a:ext uri="{FF2B5EF4-FFF2-40B4-BE49-F238E27FC236}">
                <a16:creationId xmlns:a16="http://schemas.microsoft.com/office/drawing/2014/main" id="{AB842347-35E7-4F24-9980-A292FD3F6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09" y="1276858"/>
            <a:ext cx="7764290" cy="5176193"/>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アルゴリズムの中身</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8E4E0E5C-6F30-4F0E-B868-940DB858F6E0}"/>
                  </a:ext>
                </a:extLst>
              </p:cNvPr>
              <p:cNvSpPr/>
              <p:nvPr/>
            </p:nvSpPr>
            <p:spPr>
              <a:xfrm>
                <a:off x="7550330" y="1701107"/>
                <a:ext cx="4005943" cy="390461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ja-JP" altLang="en-US" sz="2400" dirty="0">
                    <a:solidFill>
                      <a:schemeClr val="bg2"/>
                    </a:solidFill>
                    <a:latin typeface="Meiryo UI" panose="020B0604030504040204" pitchFamily="50" charset="-128"/>
                    <a:ea typeface="Meiryo UI" panose="020B0604030504040204" pitchFamily="50" charset="-128"/>
                  </a:rPr>
                  <a:t>①初期値</a:t>
                </a:r>
                <a:r>
                  <a:rPr lang="en-US" altLang="ja-JP" sz="2400" dirty="0">
                    <a:solidFill>
                      <a:schemeClr val="bg2"/>
                    </a:solidFill>
                    <a:latin typeface="Meiryo UI" panose="020B0604030504040204" pitchFamily="50" charset="-128"/>
                    <a:ea typeface="Meiryo UI" panose="020B0604030504040204" pitchFamily="50" charset="-128"/>
                  </a:rPr>
                  <a:t>θ</a:t>
                </a:r>
                <a:r>
                  <a:rPr lang="ja-JP" altLang="en-US" sz="2400" dirty="0">
                    <a:solidFill>
                      <a:schemeClr val="bg2"/>
                    </a:solidFill>
                    <a:latin typeface="Meiryo UI" panose="020B0604030504040204" pitchFamily="50" charset="-128"/>
                    <a:ea typeface="Meiryo UI" panose="020B0604030504040204" pitchFamily="50" charset="-128"/>
                  </a:rPr>
                  <a:t>を適当に決める</a:t>
                </a:r>
                <a:endParaRPr lang="en-US" altLang="ja-JP" sz="2400" dirty="0">
                  <a:solidFill>
                    <a:schemeClr val="bg2"/>
                  </a:solidFill>
                  <a:latin typeface="Meiryo UI" panose="020B0604030504040204" pitchFamily="50" charset="-128"/>
                  <a:ea typeface="Meiryo UI" panose="020B0604030504040204" pitchFamily="50" charset="-128"/>
                </a:endParaRPr>
              </a:p>
              <a:p>
                <a:endParaRPr lang="en-US" altLang="ja-JP" sz="2400" dirty="0">
                  <a:solidFill>
                    <a:schemeClr val="bg2"/>
                  </a:solidFill>
                  <a:latin typeface="Meiryo UI" panose="020B0604030504040204" pitchFamily="50" charset="-128"/>
                  <a:ea typeface="Meiryo UI" panose="020B0604030504040204" pitchFamily="50" charset="-128"/>
                </a:endParaRPr>
              </a:p>
              <a:p>
                <a:r>
                  <a:rPr lang="ja-JP" altLang="en-US" sz="2400" dirty="0">
                    <a:solidFill>
                      <a:schemeClr val="bg2"/>
                    </a:solidFill>
                    <a:latin typeface="Meiryo UI" panose="020B0604030504040204" pitchFamily="50" charset="-128"/>
                    <a:ea typeface="Meiryo UI" panose="020B0604030504040204" pitchFamily="50" charset="-128"/>
                  </a:rPr>
                  <a:t>②</a:t>
                </a:r>
                <a:r>
                  <a:rPr lang="en-US" altLang="ja-JP" sz="2400" dirty="0">
                    <a:solidFill>
                      <a:schemeClr val="bg2"/>
                    </a:solidFill>
                    <a:latin typeface="Meiryo UI" panose="020B0604030504040204" pitchFamily="50" charset="-128"/>
                    <a:ea typeface="Meiryo UI" panose="020B0604030504040204" pitchFamily="50" charset="-128"/>
                  </a:rPr>
                  <a:t>p</a:t>
                </a:r>
                <a:r>
                  <a:rPr lang="ja-JP" altLang="en-US" sz="2400" dirty="0">
                    <a:solidFill>
                      <a:schemeClr val="bg2"/>
                    </a:solidFill>
                    <a:latin typeface="Meiryo UI" panose="020B0604030504040204" pitchFamily="50" charset="-128"/>
                    <a:ea typeface="Meiryo UI" panose="020B0604030504040204" pitchFamily="50" charset="-128"/>
                  </a:rPr>
                  <a:t>を</a:t>
                </a:r>
                <a14:m>
                  <m:oMath xmlns:m="http://schemas.openxmlformats.org/officeDocument/2006/math">
                    <m:r>
                      <a:rPr lang="en-US" altLang="ja-JP" sz="2400" i="1">
                        <a:solidFill>
                          <a:schemeClr val="bg2"/>
                        </a:solidFill>
                        <a:latin typeface="Cambria Math" panose="02040503050406030204" pitchFamily="18" charset="0"/>
                        <a:ea typeface="Meiryo UI" panose="020B0604030504040204" pitchFamily="50" charset="-128"/>
                      </a:rPr>
                      <m:t>𝑁𝑜𝑟𝑚𝑎𝑙</m:t>
                    </m:r>
                    <m:d>
                      <m:dPr>
                        <m:ctrlPr>
                          <a:rPr lang="en-US" altLang="ja-JP" sz="2400" i="1">
                            <a:solidFill>
                              <a:schemeClr val="bg2"/>
                            </a:solidFill>
                            <a:latin typeface="Cambria Math" panose="02040503050406030204" pitchFamily="18" charset="0"/>
                            <a:ea typeface="Meiryo UI" panose="020B0604030504040204" pitchFamily="50" charset="-128"/>
                          </a:rPr>
                        </m:ctrlPr>
                      </m:dPr>
                      <m:e>
                        <m:r>
                          <a:rPr lang="en-US" altLang="ja-JP" sz="2400" i="1">
                            <a:solidFill>
                              <a:schemeClr val="bg2"/>
                            </a:solidFill>
                            <a:latin typeface="Cambria Math" panose="02040503050406030204" pitchFamily="18" charset="0"/>
                            <a:ea typeface="Meiryo UI" panose="020B0604030504040204" pitchFamily="50" charset="-128"/>
                          </a:rPr>
                          <m:t>𝑝</m:t>
                        </m:r>
                      </m:e>
                      <m:e>
                        <m:r>
                          <a:rPr lang="en-US" altLang="ja-JP" sz="2400" i="1">
                            <a:solidFill>
                              <a:schemeClr val="bg2"/>
                            </a:solidFill>
                            <a:latin typeface="Cambria Math" panose="02040503050406030204" pitchFamily="18" charset="0"/>
                            <a:ea typeface="Meiryo UI" panose="020B0604030504040204" pitchFamily="50" charset="-128"/>
                          </a:rPr>
                          <m:t>0</m:t>
                        </m:r>
                        <m:r>
                          <a:rPr lang="en-US" altLang="ja-JP" sz="2400" i="1">
                            <a:solidFill>
                              <a:schemeClr val="bg2"/>
                            </a:solidFill>
                            <a:latin typeface="Cambria Math" panose="02040503050406030204" pitchFamily="18" charset="0"/>
                            <a:ea typeface="Meiryo UI" panose="020B0604030504040204" pitchFamily="50" charset="-128"/>
                          </a:rPr>
                          <m:t>,</m:t>
                        </m:r>
                        <m:r>
                          <a:rPr lang="en-US" altLang="ja-JP" sz="2400" i="1">
                            <a:solidFill>
                              <a:schemeClr val="bg2"/>
                            </a:solidFill>
                            <a:latin typeface="Cambria Math" panose="02040503050406030204" pitchFamily="18" charset="0"/>
                            <a:ea typeface="Meiryo UI" panose="020B0604030504040204" pitchFamily="50" charset="-128"/>
                          </a:rPr>
                          <m:t>1</m:t>
                        </m:r>
                      </m:e>
                    </m:d>
                    <m:r>
                      <a:rPr lang="ja-JP" altLang="en-US" sz="2400" i="1" smtClean="0">
                        <a:solidFill>
                          <a:schemeClr val="bg2"/>
                        </a:solidFill>
                        <a:latin typeface="Cambria Math" panose="02040503050406030204" pitchFamily="18" charset="0"/>
                        <a:ea typeface="Meiryo UI" panose="020B0604030504040204" pitchFamily="50" charset="-128"/>
                      </a:rPr>
                      <m:t>か</m:t>
                    </m:r>
                    <m:r>
                      <a:rPr lang="ja-JP" altLang="en-US" sz="2400" i="1" dirty="0" smtClean="0">
                        <a:solidFill>
                          <a:schemeClr val="bg2"/>
                        </a:solidFill>
                        <a:latin typeface="Cambria Math" panose="02040503050406030204" pitchFamily="18" charset="0"/>
                        <a:ea typeface="Meiryo UI" panose="020B0604030504040204" pitchFamily="50" charset="-128"/>
                      </a:rPr>
                      <m:t>ら</m:t>
                    </m:r>
                  </m:oMath>
                </a14:m>
                <a:r>
                  <a:rPr lang="ja-JP" altLang="en-US" sz="2400" dirty="0">
                    <a:solidFill>
                      <a:schemeClr val="bg2"/>
                    </a:solidFill>
                    <a:latin typeface="Meiryo UI" panose="020B0604030504040204" pitchFamily="50" charset="-128"/>
                    <a:ea typeface="Meiryo UI" panose="020B0604030504040204" pitchFamily="50" charset="-128"/>
                  </a:rPr>
                  <a:t>発生させる</a:t>
                </a:r>
                <a:endParaRPr lang="en-US" altLang="ja-JP" sz="2400" dirty="0">
                  <a:solidFill>
                    <a:schemeClr val="bg2"/>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rPr>
                  <a:t>③正準方程式に従って、</a:t>
                </a:r>
                <a:endParaRPr lang="en-US" altLang="ja-JP" sz="2400" dirty="0">
                  <a:solidFill>
                    <a:schemeClr val="tx1"/>
                  </a:solidFill>
                  <a:latin typeface="Meiryo UI" panose="020B0604030504040204" pitchFamily="50" charset="-128"/>
                  <a:ea typeface="Meiryo UI" panose="020B0604030504040204" pitchFamily="50" charset="-128"/>
                </a:endParaRPr>
              </a:p>
              <a:p>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と</a:t>
                </a:r>
                <a:r>
                  <a:rPr lang="en-US" altLang="ja-JP" sz="2400" dirty="0">
                    <a:solidFill>
                      <a:schemeClr val="tx1"/>
                    </a:solidFill>
                    <a:latin typeface="Meiryo UI" panose="020B0604030504040204" pitchFamily="50" charset="-128"/>
                    <a:ea typeface="Meiryo UI" panose="020B0604030504040204" pitchFamily="50" charset="-128"/>
                  </a:rPr>
                  <a:t>p</a:t>
                </a:r>
                <a:r>
                  <a:rPr lang="ja-JP" altLang="en-US" sz="2400" dirty="0">
                    <a:solidFill>
                      <a:schemeClr val="tx1"/>
                    </a:solidFill>
                    <a:latin typeface="Meiryo UI" panose="020B0604030504040204" pitchFamily="50" charset="-128"/>
                    <a:ea typeface="Meiryo UI" panose="020B0604030504040204" pitchFamily="50" charset="-128"/>
                  </a:rPr>
                  <a:t>を</a:t>
                </a:r>
                <a:r>
                  <a:rPr lang="en-US" altLang="ja-JP" sz="2400" dirty="0">
                    <a:solidFill>
                      <a:schemeClr val="tx1"/>
                    </a:solidFill>
                    <a:latin typeface="Meiryo UI" panose="020B0604030504040204" pitchFamily="50" charset="-128"/>
                    <a:ea typeface="Meiryo UI" panose="020B0604030504040204" pitchFamily="50" charset="-128"/>
                  </a:rPr>
                  <a:t>L</a:t>
                </a:r>
                <a:r>
                  <a:rPr lang="ja-JP" altLang="en-US" sz="2400" dirty="0">
                    <a:solidFill>
                      <a:schemeClr val="tx1"/>
                    </a:solidFill>
                    <a:latin typeface="Meiryo UI" panose="020B0604030504040204" pitchFamily="50" charset="-128"/>
                    <a:ea typeface="Meiryo UI" panose="020B0604030504040204" pitchFamily="50" charset="-128"/>
                  </a:rPr>
                  <a:t>回更新</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p:sp>
            <p:nvSpPr>
              <p:cNvPr id="17" name="正方形/長方形 16">
                <a:extLst>
                  <a:ext uri="{FF2B5EF4-FFF2-40B4-BE49-F238E27FC236}">
                    <a16:creationId xmlns:a16="http://schemas.microsoft.com/office/drawing/2014/main" id="{8E4E0E5C-6F30-4F0E-B868-940DB858F6E0}"/>
                  </a:ext>
                </a:extLst>
              </p:cNvPr>
              <p:cNvSpPr>
                <a:spLocks noRot="1" noChangeAspect="1" noMove="1" noResize="1" noEditPoints="1" noAdjustHandles="1" noChangeArrowheads="1" noChangeShapeType="1" noTextEdit="1"/>
              </p:cNvSpPr>
              <p:nvPr/>
            </p:nvSpPr>
            <p:spPr>
              <a:xfrm>
                <a:off x="7550330" y="1701107"/>
                <a:ext cx="4005943" cy="3904610"/>
              </a:xfrm>
              <a:prstGeom prst="rect">
                <a:avLst/>
              </a:prstGeom>
              <a:blipFill>
                <a:blip r:embed="rId5"/>
                <a:stretch>
                  <a:fillRect l="-2435" r="-1065"/>
                </a:stretch>
              </a:blipFill>
              <a:ln>
                <a:noFill/>
              </a:ln>
              <a:effectLst/>
            </p:spPr>
            <p:txBody>
              <a:bodyPr/>
              <a:lstStyle/>
              <a:p>
                <a:r>
                  <a:rPr lang="ja-JP" altLang="en-US">
                    <a:noFill/>
                  </a:rPr>
                  <a:t> </a:t>
                </a:r>
              </a:p>
            </p:txBody>
          </p:sp>
        </mc:Fallback>
      </mc:AlternateContent>
      <p:pic>
        <p:nvPicPr>
          <p:cNvPr id="20" name="図 19">
            <a:extLst>
              <a:ext uri="{FF2B5EF4-FFF2-40B4-BE49-F238E27FC236}">
                <a16:creationId xmlns:a16="http://schemas.microsoft.com/office/drawing/2014/main" id="{32D7E883-4A70-4439-8CFD-58D0459356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3883" y="4848531"/>
            <a:ext cx="3202472" cy="594325"/>
          </a:xfrm>
          <a:prstGeom prst="rect">
            <a:avLst/>
          </a:prstGeom>
        </p:spPr>
      </p:pic>
      <p:sp>
        <p:nvSpPr>
          <p:cNvPr id="9" name="楕円 8">
            <a:extLst>
              <a:ext uri="{FF2B5EF4-FFF2-40B4-BE49-F238E27FC236}">
                <a16:creationId xmlns:a16="http://schemas.microsoft.com/office/drawing/2014/main" id="{B2DDE36E-A842-45B4-B535-25923B54318F}"/>
              </a:ext>
            </a:extLst>
          </p:cNvPr>
          <p:cNvSpPr>
            <a:spLocks noChangeAspect="1"/>
          </p:cNvSpPr>
          <p:nvPr/>
        </p:nvSpPr>
        <p:spPr>
          <a:xfrm>
            <a:off x="2612366" y="484853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211DBC8-C127-4F1A-A8DA-44E4C88CC88E}"/>
              </a:ext>
            </a:extLst>
          </p:cNvPr>
          <p:cNvSpPr>
            <a:spLocks noChangeAspect="1"/>
          </p:cNvSpPr>
          <p:nvPr/>
        </p:nvSpPr>
        <p:spPr>
          <a:xfrm>
            <a:off x="3356949" y="5298856"/>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15F14C7-EC73-4326-9895-8A0021DF91D3}"/>
              </a:ext>
            </a:extLst>
          </p:cNvPr>
          <p:cNvSpPr>
            <a:spLocks noChangeAspect="1"/>
          </p:cNvSpPr>
          <p:nvPr/>
        </p:nvSpPr>
        <p:spPr>
          <a:xfrm>
            <a:off x="4367774" y="5370856"/>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0461EF86-B29D-4CF5-AB09-70CC6A4C7515}"/>
              </a:ext>
            </a:extLst>
          </p:cNvPr>
          <p:cNvCxnSpPr>
            <a:cxnSpLocks/>
          </p:cNvCxnSpPr>
          <p:nvPr/>
        </p:nvCxnSpPr>
        <p:spPr>
          <a:xfrm>
            <a:off x="2803697" y="5039042"/>
            <a:ext cx="431487" cy="293759"/>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18" name="直線コネクタ 17">
            <a:extLst>
              <a:ext uri="{FF2B5EF4-FFF2-40B4-BE49-F238E27FC236}">
                <a16:creationId xmlns:a16="http://schemas.microsoft.com/office/drawing/2014/main" id="{A5217DE4-9AA0-40EC-ADEE-2777D8A7E49E}"/>
              </a:ext>
            </a:extLst>
          </p:cNvPr>
          <p:cNvCxnSpPr>
            <a:cxnSpLocks/>
          </p:cNvCxnSpPr>
          <p:nvPr/>
        </p:nvCxnSpPr>
        <p:spPr>
          <a:xfrm flipV="1">
            <a:off x="6080650" y="2363652"/>
            <a:ext cx="210069" cy="335644"/>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19" name="正方形/長方形 18">
            <a:extLst>
              <a:ext uri="{FF2B5EF4-FFF2-40B4-BE49-F238E27FC236}">
                <a16:creationId xmlns:a16="http://schemas.microsoft.com/office/drawing/2014/main" id="{AA8FF1BB-E795-420A-BB6B-1BDFB060E04D}"/>
              </a:ext>
            </a:extLst>
          </p:cNvPr>
          <p:cNvSpPr/>
          <p:nvPr/>
        </p:nvSpPr>
        <p:spPr>
          <a:xfrm>
            <a:off x="5575391" y="1621276"/>
            <a:ext cx="3909728" cy="830997"/>
          </a:xfrm>
          <a:prstGeom prst="rect">
            <a:avLst/>
          </a:prstGeom>
        </p:spPr>
        <p:txBody>
          <a:bodyPr wrap="square">
            <a:spAutoFit/>
          </a:bodyPr>
          <a:lstStyle/>
          <a:p>
            <a:r>
              <a:rPr lang="ja-JP" altLang="en-US" sz="2400" dirty="0">
                <a:solidFill>
                  <a:schemeClr val="accent2"/>
                </a:solidFill>
                <a:latin typeface="Meiryo UI" panose="020B0604030504040204" pitchFamily="50" charset="-128"/>
                <a:ea typeface="Meiryo UI" panose="020B0604030504040204" pitchFamily="50" charset="-128"/>
              </a:rPr>
              <a:t>ハミルトニアン</a:t>
            </a:r>
            <a:endParaRPr lang="en-US" altLang="ja-JP" sz="2400" dirty="0">
              <a:solidFill>
                <a:schemeClr val="accent2"/>
              </a:solidFill>
              <a:latin typeface="Meiryo UI" panose="020B0604030504040204" pitchFamily="50" charset="-128"/>
              <a:ea typeface="Meiryo UI" panose="020B0604030504040204" pitchFamily="50" charset="-128"/>
            </a:endParaRPr>
          </a:p>
          <a:p>
            <a:r>
              <a:rPr lang="ja-JP" altLang="en-US" sz="2400" dirty="0">
                <a:solidFill>
                  <a:schemeClr val="accent2"/>
                </a:solidFill>
                <a:latin typeface="Meiryo UI" panose="020B0604030504040204" pitchFamily="50" charset="-128"/>
                <a:ea typeface="Meiryo UI" panose="020B0604030504040204" pitchFamily="50" charset="-128"/>
              </a:rPr>
              <a:t>等高線</a:t>
            </a:r>
            <a:endParaRPr lang="en-US" altLang="ja-JP" sz="2400" dirty="0">
              <a:solidFill>
                <a:schemeClr val="accent2"/>
              </a:solidFill>
              <a:latin typeface="Meiryo UI" panose="020B0604030504040204" pitchFamily="50" charset="-128"/>
              <a:ea typeface="Meiryo UI" panose="020B0604030504040204" pitchFamily="50" charset="-128"/>
            </a:endParaRPr>
          </a:p>
        </p:txBody>
      </p:sp>
      <p:cxnSp>
        <p:nvCxnSpPr>
          <p:cNvPr id="22" name="直線矢印コネクタ 21">
            <a:extLst>
              <a:ext uri="{FF2B5EF4-FFF2-40B4-BE49-F238E27FC236}">
                <a16:creationId xmlns:a16="http://schemas.microsoft.com/office/drawing/2014/main" id="{05C8B005-A25B-4931-B17A-583EA3EA9C82}"/>
              </a:ext>
            </a:extLst>
          </p:cNvPr>
          <p:cNvCxnSpPr>
            <a:cxnSpLocks/>
          </p:cNvCxnSpPr>
          <p:nvPr/>
        </p:nvCxnSpPr>
        <p:spPr>
          <a:xfrm>
            <a:off x="3622714" y="5377232"/>
            <a:ext cx="608695" cy="65624"/>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638286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スポーツ, 運動競技 が含まれている画像&#10;&#10;非常に高い精度で生成された説明">
            <a:extLst>
              <a:ext uri="{FF2B5EF4-FFF2-40B4-BE49-F238E27FC236}">
                <a16:creationId xmlns:a16="http://schemas.microsoft.com/office/drawing/2014/main" id="{AB842347-35E7-4F24-9980-A292FD3F6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09" y="1276858"/>
            <a:ext cx="7764290" cy="5176193"/>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アルゴリズムの中身</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8E4E0E5C-6F30-4F0E-B868-940DB858F6E0}"/>
                  </a:ext>
                </a:extLst>
              </p:cNvPr>
              <p:cNvSpPr/>
              <p:nvPr/>
            </p:nvSpPr>
            <p:spPr>
              <a:xfrm>
                <a:off x="7550330" y="1701107"/>
                <a:ext cx="4005943" cy="390461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ja-JP" altLang="en-US" sz="2400" dirty="0">
                    <a:solidFill>
                      <a:schemeClr val="bg2"/>
                    </a:solidFill>
                    <a:latin typeface="Meiryo UI" panose="020B0604030504040204" pitchFamily="50" charset="-128"/>
                    <a:ea typeface="Meiryo UI" panose="020B0604030504040204" pitchFamily="50" charset="-128"/>
                  </a:rPr>
                  <a:t>①初期値</a:t>
                </a:r>
                <a:r>
                  <a:rPr lang="en-US" altLang="ja-JP" sz="2400" dirty="0">
                    <a:solidFill>
                      <a:schemeClr val="bg2"/>
                    </a:solidFill>
                    <a:latin typeface="Meiryo UI" panose="020B0604030504040204" pitchFamily="50" charset="-128"/>
                    <a:ea typeface="Meiryo UI" panose="020B0604030504040204" pitchFamily="50" charset="-128"/>
                  </a:rPr>
                  <a:t>θ</a:t>
                </a:r>
                <a:r>
                  <a:rPr lang="ja-JP" altLang="en-US" sz="2400" dirty="0">
                    <a:solidFill>
                      <a:schemeClr val="bg2"/>
                    </a:solidFill>
                    <a:latin typeface="Meiryo UI" panose="020B0604030504040204" pitchFamily="50" charset="-128"/>
                    <a:ea typeface="Meiryo UI" panose="020B0604030504040204" pitchFamily="50" charset="-128"/>
                  </a:rPr>
                  <a:t>を適当に決める</a:t>
                </a:r>
                <a:endParaRPr lang="en-US" altLang="ja-JP" sz="2400" dirty="0">
                  <a:solidFill>
                    <a:schemeClr val="bg2"/>
                  </a:solidFill>
                  <a:latin typeface="Meiryo UI" panose="020B0604030504040204" pitchFamily="50" charset="-128"/>
                  <a:ea typeface="Meiryo UI" panose="020B0604030504040204" pitchFamily="50" charset="-128"/>
                </a:endParaRPr>
              </a:p>
              <a:p>
                <a:endParaRPr lang="en-US" altLang="ja-JP" sz="2400" dirty="0">
                  <a:solidFill>
                    <a:schemeClr val="bg2"/>
                  </a:solidFill>
                  <a:latin typeface="Meiryo UI" panose="020B0604030504040204" pitchFamily="50" charset="-128"/>
                  <a:ea typeface="Meiryo UI" panose="020B0604030504040204" pitchFamily="50" charset="-128"/>
                </a:endParaRPr>
              </a:p>
              <a:p>
                <a:r>
                  <a:rPr lang="ja-JP" altLang="en-US" sz="2400" dirty="0">
                    <a:solidFill>
                      <a:schemeClr val="bg2"/>
                    </a:solidFill>
                    <a:latin typeface="Meiryo UI" panose="020B0604030504040204" pitchFamily="50" charset="-128"/>
                    <a:ea typeface="Meiryo UI" panose="020B0604030504040204" pitchFamily="50" charset="-128"/>
                  </a:rPr>
                  <a:t>②</a:t>
                </a:r>
                <a:r>
                  <a:rPr lang="en-US" altLang="ja-JP" sz="2400" dirty="0">
                    <a:solidFill>
                      <a:schemeClr val="bg2"/>
                    </a:solidFill>
                    <a:latin typeface="Meiryo UI" panose="020B0604030504040204" pitchFamily="50" charset="-128"/>
                    <a:ea typeface="Meiryo UI" panose="020B0604030504040204" pitchFamily="50" charset="-128"/>
                  </a:rPr>
                  <a:t>p</a:t>
                </a:r>
                <a:r>
                  <a:rPr lang="ja-JP" altLang="en-US" sz="2400" dirty="0">
                    <a:solidFill>
                      <a:schemeClr val="bg2"/>
                    </a:solidFill>
                    <a:latin typeface="Meiryo UI" panose="020B0604030504040204" pitchFamily="50" charset="-128"/>
                    <a:ea typeface="Meiryo UI" panose="020B0604030504040204" pitchFamily="50" charset="-128"/>
                  </a:rPr>
                  <a:t>を</a:t>
                </a:r>
                <a14:m>
                  <m:oMath xmlns:m="http://schemas.openxmlformats.org/officeDocument/2006/math">
                    <m:r>
                      <a:rPr lang="en-US" altLang="ja-JP" sz="2400" i="1">
                        <a:solidFill>
                          <a:schemeClr val="bg2"/>
                        </a:solidFill>
                        <a:latin typeface="Cambria Math" panose="02040503050406030204" pitchFamily="18" charset="0"/>
                        <a:ea typeface="Meiryo UI" panose="020B0604030504040204" pitchFamily="50" charset="-128"/>
                      </a:rPr>
                      <m:t>𝑁𝑜𝑟𝑚𝑎𝑙</m:t>
                    </m:r>
                    <m:d>
                      <m:dPr>
                        <m:ctrlPr>
                          <a:rPr lang="en-US" altLang="ja-JP" sz="2400" i="1">
                            <a:solidFill>
                              <a:schemeClr val="bg2"/>
                            </a:solidFill>
                            <a:latin typeface="Cambria Math" panose="02040503050406030204" pitchFamily="18" charset="0"/>
                            <a:ea typeface="Meiryo UI" panose="020B0604030504040204" pitchFamily="50" charset="-128"/>
                          </a:rPr>
                        </m:ctrlPr>
                      </m:dPr>
                      <m:e>
                        <m:r>
                          <a:rPr lang="en-US" altLang="ja-JP" sz="2400" i="1">
                            <a:solidFill>
                              <a:schemeClr val="bg2"/>
                            </a:solidFill>
                            <a:latin typeface="Cambria Math" panose="02040503050406030204" pitchFamily="18" charset="0"/>
                            <a:ea typeface="Meiryo UI" panose="020B0604030504040204" pitchFamily="50" charset="-128"/>
                          </a:rPr>
                          <m:t>𝑝</m:t>
                        </m:r>
                      </m:e>
                      <m:e>
                        <m:r>
                          <a:rPr lang="en-US" altLang="ja-JP" sz="2400" i="1">
                            <a:solidFill>
                              <a:schemeClr val="bg2"/>
                            </a:solidFill>
                            <a:latin typeface="Cambria Math" panose="02040503050406030204" pitchFamily="18" charset="0"/>
                            <a:ea typeface="Meiryo UI" panose="020B0604030504040204" pitchFamily="50" charset="-128"/>
                          </a:rPr>
                          <m:t>0</m:t>
                        </m:r>
                        <m:r>
                          <a:rPr lang="en-US" altLang="ja-JP" sz="2400" i="1">
                            <a:solidFill>
                              <a:schemeClr val="bg2"/>
                            </a:solidFill>
                            <a:latin typeface="Cambria Math" panose="02040503050406030204" pitchFamily="18" charset="0"/>
                            <a:ea typeface="Meiryo UI" panose="020B0604030504040204" pitchFamily="50" charset="-128"/>
                          </a:rPr>
                          <m:t>,</m:t>
                        </m:r>
                        <m:r>
                          <a:rPr lang="en-US" altLang="ja-JP" sz="2400" i="1">
                            <a:solidFill>
                              <a:schemeClr val="bg2"/>
                            </a:solidFill>
                            <a:latin typeface="Cambria Math" panose="02040503050406030204" pitchFamily="18" charset="0"/>
                            <a:ea typeface="Meiryo UI" panose="020B0604030504040204" pitchFamily="50" charset="-128"/>
                          </a:rPr>
                          <m:t>1</m:t>
                        </m:r>
                      </m:e>
                    </m:d>
                    <m:r>
                      <a:rPr lang="ja-JP" altLang="en-US" sz="2400" i="1" smtClean="0">
                        <a:solidFill>
                          <a:schemeClr val="bg2"/>
                        </a:solidFill>
                        <a:latin typeface="Cambria Math" panose="02040503050406030204" pitchFamily="18" charset="0"/>
                        <a:ea typeface="Meiryo UI" panose="020B0604030504040204" pitchFamily="50" charset="-128"/>
                      </a:rPr>
                      <m:t>か</m:t>
                    </m:r>
                    <m:r>
                      <a:rPr lang="ja-JP" altLang="en-US" sz="2400" i="1" dirty="0" smtClean="0">
                        <a:solidFill>
                          <a:schemeClr val="bg2"/>
                        </a:solidFill>
                        <a:latin typeface="Cambria Math" panose="02040503050406030204" pitchFamily="18" charset="0"/>
                        <a:ea typeface="Meiryo UI" panose="020B0604030504040204" pitchFamily="50" charset="-128"/>
                      </a:rPr>
                      <m:t>ら</m:t>
                    </m:r>
                  </m:oMath>
                </a14:m>
                <a:r>
                  <a:rPr lang="ja-JP" altLang="en-US" sz="2400" dirty="0">
                    <a:solidFill>
                      <a:schemeClr val="bg2"/>
                    </a:solidFill>
                    <a:latin typeface="Meiryo UI" panose="020B0604030504040204" pitchFamily="50" charset="-128"/>
                    <a:ea typeface="Meiryo UI" panose="020B0604030504040204" pitchFamily="50" charset="-128"/>
                  </a:rPr>
                  <a:t>発生させる</a:t>
                </a:r>
                <a:endParaRPr lang="en-US" altLang="ja-JP" sz="2400" dirty="0">
                  <a:solidFill>
                    <a:schemeClr val="bg2"/>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rPr>
                  <a:t>③正準方程式に従って、</a:t>
                </a:r>
                <a:endParaRPr lang="en-US" altLang="ja-JP" sz="2400" dirty="0">
                  <a:solidFill>
                    <a:schemeClr val="tx1"/>
                  </a:solidFill>
                  <a:latin typeface="Meiryo UI" panose="020B0604030504040204" pitchFamily="50" charset="-128"/>
                  <a:ea typeface="Meiryo UI" panose="020B0604030504040204" pitchFamily="50" charset="-128"/>
                </a:endParaRPr>
              </a:p>
              <a:p>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と</a:t>
                </a:r>
                <a:r>
                  <a:rPr lang="en-US" altLang="ja-JP" sz="2400" dirty="0">
                    <a:solidFill>
                      <a:schemeClr val="tx1"/>
                    </a:solidFill>
                    <a:latin typeface="Meiryo UI" panose="020B0604030504040204" pitchFamily="50" charset="-128"/>
                    <a:ea typeface="Meiryo UI" panose="020B0604030504040204" pitchFamily="50" charset="-128"/>
                  </a:rPr>
                  <a:t>p</a:t>
                </a:r>
                <a:r>
                  <a:rPr lang="ja-JP" altLang="en-US" sz="2400" dirty="0">
                    <a:solidFill>
                      <a:schemeClr val="tx1"/>
                    </a:solidFill>
                    <a:latin typeface="Meiryo UI" panose="020B0604030504040204" pitchFamily="50" charset="-128"/>
                    <a:ea typeface="Meiryo UI" panose="020B0604030504040204" pitchFamily="50" charset="-128"/>
                  </a:rPr>
                  <a:t>を</a:t>
                </a:r>
                <a:r>
                  <a:rPr lang="en-US" altLang="ja-JP" sz="2400" dirty="0">
                    <a:solidFill>
                      <a:schemeClr val="tx1"/>
                    </a:solidFill>
                    <a:latin typeface="Meiryo UI" panose="020B0604030504040204" pitchFamily="50" charset="-128"/>
                    <a:ea typeface="Meiryo UI" panose="020B0604030504040204" pitchFamily="50" charset="-128"/>
                  </a:rPr>
                  <a:t>L</a:t>
                </a:r>
                <a:r>
                  <a:rPr lang="ja-JP" altLang="en-US" sz="2400" dirty="0">
                    <a:solidFill>
                      <a:schemeClr val="tx1"/>
                    </a:solidFill>
                    <a:latin typeface="Meiryo UI" panose="020B0604030504040204" pitchFamily="50" charset="-128"/>
                    <a:ea typeface="Meiryo UI" panose="020B0604030504040204" pitchFamily="50" charset="-128"/>
                  </a:rPr>
                  <a:t>回更新</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p:sp>
            <p:nvSpPr>
              <p:cNvPr id="17" name="正方形/長方形 16">
                <a:extLst>
                  <a:ext uri="{FF2B5EF4-FFF2-40B4-BE49-F238E27FC236}">
                    <a16:creationId xmlns:a16="http://schemas.microsoft.com/office/drawing/2014/main" id="{8E4E0E5C-6F30-4F0E-B868-940DB858F6E0}"/>
                  </a:ext>
                </a:extLst>
              </p:cNvPr>
              <p:cNvSpPr>
                <a:spLocks noRot="1" noChangeAspect="1" noMove="1" noResize="1" noEditPoints="1" noAdjustHandles="1" noChangeArrowheads="1" noChangeShapeType="1" noTextEdit="1"/>
              </p:cNvSpPr>
              <p:nvPr/>
            </p:nvSpPr>
            <p:spPr>
              <a:xfrm>
                <a:off x="7550330" y="1701107"/>
                <a:ext cx="4005943" cy="3904610"/>
              </a:xfrm>
              <a:prstGeom prst="rect">
                <a:avLst/>
              </a:prstGeom>
              <a:blipFill>
                <a:blip r:embed="rId5"/>
                <a:stretch>
                  <a:fillRect l="-2435" r="-1065"/>
                </a:stretch>
              </a:blipFill>
              <a:ln>
                <a:noFill/>
              </a:ln>
              <a:effectLst/>
            </p:spPr>
            <p:txBody>
              <a:bodyPr/>
              <a:lstStyle/>
              <a:p>
                <a:r>
                  <a:rPr lang="ja-JP" altLang="en-US">
                    <a:noFill/>
                  </a:rPr>
                  <a:t> </a:t>
                </a:r>
              </a:p>
            </p:txBody>
          </p:sp>
        </mc:Fallback>
      </mc:AlternateContent>
      <p:pic>
        <p:nvPicPr>
          <p:cNvPr id="20" name="図 19">
            <a:extLst>
              <a:ext uri="{FF2B5EF4-FFF2-40B4-BE49-F238E27FC236}">
                <a16:creationId xmlns:a16="http://schemas.microsoft.com/office/drawing/2014/main" id="{32D7E883-4A70-4439-8CFD-58D0459356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3883" y="4848531"/>
            <a:ext cx="3202472" cy="594325"/>
          </a:xfrm>
          <a:prstGeom prst="rect">
            <a:avLst/>
          </a:prstGeom>
        </p:spPr>
      </p:pic>
      <p:sp>
        <p:nvSpPr>
          <p:cNvPr id="9" name="楕円 8">
            <a:extLst>
              <a:ext uri="{FF2B5EF4-FFF2-40B4-BE49-F238E27FC236}">
                <a16:creationId xmlns:a16="http://schemas.microsoft.com/office/drawing/2014/main" id="{B2DDE36E-A842-45B4-B535-25923B54318F}"/>
              </a:ext>
            </a:extLst>
          </p:cNvPr>
          <p:cNvSpPr>
            <a:spLocks noChangeAspect="1"/>
          </p:cNvSpPr>
          <p:nvPr/>
        </p:nvSpPr>
        <p:spPr>
          <a:xfrm>
            <a:off x="2612366" y="484853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211DBC8-C127-4F1A-A8DA-44E4C88CC88E}"/>
              </a:ext>
            </a:extLst>
          </p:cNvPr>
          <p:cNvSpPr>
            <a:spLocks noChangeAspect="1"/>
          </p:cNvSpPr>
          <p:nvPr/>
        </p:nvSpPr>
        <p:spPr>
          <a:xfrm>
            <a:off x="3356949" y="5298856"/>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15F14C7-EC73-4326-9895-8A0021DF91D3}"/>
              </a:ext>
            </a:extLst>
          </p:cNvPr>
          <p:cNvSpPr>
            <a:spLocks noChangeAspect="1"/>
          </p:cNvSpPr>
          <p:nvPr/>
        </p:nvSpPr>
        <p:spPr>
          <a:xfrm>
            <a:off x="4367774" y="5370856"/>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C49253F-E01F-4C45-A7BF-73873C4E2E8A}"/>
              </a:ext>
            </a:extLst>
          </p:cNvPr>
          <p:cNvSpPr>
            <a:spLocks noChangeAspect="1"/>
          </p:cNvSpPr>
          <p:nvPr/>
        </p:nvSpPr>
        <p:spPr>
          <a:xfrm>
            <a:off x="5309639" y="5160962"/>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0461EF86-B29D-4CF5-AB09-70CC6A4C7515}"/>
              </a:ext>
            </a:extLst>
          </p:cNvPr>
          <p:cNvCxnSpPr>
            <a:cxnSpLocks/>
          </p:cNvCxnSpPr>
          <p:nvPr/>
        </p:nvCxnSpPr>
        <p:spPr>
          <a:xfrm>
            <a:off x="2803697" y="5039042"/>
            <a:ext cx="431487" cy="293759"/>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18" name="直線コネクタ 17">
            <a:extLst>
              <a:ext uri="{FF2B5EF4-FFF2-40B4-BE49-F238E27FC236}">
                <a16:creationId xmlns:a16="http://schemas.microsoft.com/office/drawing/2014/main" id="{A5217DE4-9AA0-40EC-ADEE-2777D8A7E49E}"/>
              </a:ext>
            </a:extLst>
          </p:cNvPr>
          <p:cNvCxnSpPr>
            <a:cxnSpLocks/>
          </p:cNvCxnSpPr>
          <p:nvPr/>
        </p:nvCxnSpPr>
        <p:spPr>
          <a:xfrm flipV="1">
            <a:off x="6080650" y="2363652"/>
            <a:ext cx="210069" cy="335644"/>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19" name="正方形/長方形 18">
            <a:extLst>
              <a:ext uri="{FF2B5EF4-FFF2-40B4-BE49-F238E27FC236}">
                <a16:creationId xmlns:a16="http://schemas.microsoft.com/office/drawing/2014/main" id="{AA8FF1BB-E795-420A-BB6B-1BDFB060E04D}"/>
              </a:ext>
            </a:extLst>
          </p:cNvPr>
          <p:cNvSpPr/>
          <p:nvPr/>
        </p:nvSpPr>
        <p:spPr>
          <a:xfrm>
            <a:off x="5575391" y="1621276"/>
            <a:ext cx="3909728" cy="830997"/>
          </a:xfrm>
          <a:prstGeom prst="rect">
            <a:avLst/>
          </a:prstGeom>
        </p:spPr>
        <p:txBody>
          <a:bodyPr wrap="square">
            <a:spAutoFit/>
          </a:bodyPr>
          <a:lstStyle/>
          <a:p>
            <a:r>
              <a:rPr lang="ja-JP" altLang="en-US" sz="2400" dirty="0">
                <a:solidFill>
                  <a:schemeClr val="accent2"/>
                </a:solidFill>
                <a:latin typeface="Meiryo UI" panose="020B0604030504040204" pitchFamily="50" charset="-128"/>
                <a:ea typeface="Meiryo UI" panose="020B0604030504040204" pitchFamily="50" charset="-128"/>
              </a:rPr>
              <a:t>ハミルトニアン</a:t>
            </a:r>
            <a:endParaRPr lang="en-US" altLang="ja-JP" sz="2400" dirty="0">
              <a:solidFill>
                <a:schemeClr val="accent2"/>
              </a:solidFill>
              <a:latin typeface="Meiryo UI" panose="020B0604030504040204" pitchFamily="50" charset="-128"/>
              <a:ea typeface="Meiryo UI" panose="020B0604030504040204" pitchFamily="50" charset="-128"/>
            </a:endParaRPr>
          </a:p>
          <a:p>
            <a:r>
              <a:rPr lang="ja-JP" altLang="en-US" sz="2400" dirty="0">
                <a:solidFill>
                  <a:schemeClr val="accent2"/>
                </a:solidFill>
                <a:latin typeface="Meiryo UI" panose="020B0604030504040204" pitchFamily="50" charset="-128"/>
                <a:ea typeface="Meiryo UI" panose="020B0604030504040204" pitchFamily="50" charset="-128"/>
              </a:rPr>
              <a:t>等高線</a:t>
            </a:r>
            <a:endParaRPr lang="en-US" altLang="ja-JP" sz="2400" dirty="0">
              <a:solidFill>
                <a:schemeClr val="accent2"/>
              </a:solidFill>
              <a:latin typeface="Meiryo UI" panose="020B0604030504040204" pitchFamily="50" charset="-128"/>
              <a:ea typeface="Meiryo UI" panose="020B0604030504040204" pitchFamily="50" charset="-128"/>
            </a:endParaRPr>
          </a:p>
        </p:txBody>
      </p:sp>
      <p:cxnSp>
        <p:nvCxnSpPr>
          <p:cNvPr id="22" name="直線矢印コネクタ 21">
            <a:extLst>
              <a:ext uri="{FF2B5EF4-FFF2-40B4-BE49-F238E27FC236}">
                <a16:creationId xmlns:a16="http://schemas.microsoft.com/office/drawing/2014/main" id="{05C8B005-A25B-4931-B17A-583EA3EA9C82}"/>
              </a:ext>
            </a:extLst>
          </p:cNvPr>
          <p:cNvCxnSpPr>
            <a:cxnSpLocks/>
          </p:cNvCxnSpPr>
          <p:nvPr/>
        </p:nvCxnSpPr>
        <p:spPr>
          <a:xfrm>
            <a:off x="3622714" y="5377232"/>
            <a:ext cx="608695" cy="65624"/>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3" name="直線矢印コネクタ 22">
            <a:extLst>
              <a:ext uri="{FF2B5EF4-FFF2-40B4-BE49-F238E27FC236}">
                <a16:creationId xmlns:a16="http://schemas.microsoft.com/office/drawing/2014/main" id="{D3BCB0B6-78E4-411A-A24B-8A3B9A554004}"/>
              </a:ext>
            </a:extLst>
          </p:cNvPr>
          <p:cNvCxnSpPr>
            <a:cxnSpLocks/>
          </p:cNvCxnSpPr>
          <p:nvPr/>
        </p:nvCxnSpPr>
        <p:spPr>
          <a:xfrm flipV="1">
            <a:off x="4624026" y="5298856"/>
            <a:ext cx="568672" cy="104363"/>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66805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スポーツ, 運動競技 が含まれている画像&#10;&#10;非常に高い精度で生成された説明">
            <a:extLst>
              <a:ext uri="{FF2B5EF4-FFF2-40B4-BE49-F238E27FC236}">
                <a16:creationId xmlns:a16="http://schemas.microsoft.com/office/drawing/2014/main" id="{AB842347-35E7-4F24-9980-A292FD3F6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09" y="1276858"/>
            <a:ext cx="7764290" cy="5176193"/>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アルゴリズムの中身</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8E4E0E5C-6F30-4F0E-B868-940DB858F6E0}"/>
                  </a:ext>
                </a:extLst>
              </p:cNvPr>
              <p:cNvSpPr/>
              <p:nvPr/>
            </p:nvSpPr>
            <p:spPr>
              <a:xfrm>
                <a:off x="7550330" y="1701107"/>
                <a:ext cx="4005943" cy="390461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ja-JP" altLang="en-US" sz="2400" dirty="0">
                    <a:solidFill>
                      <a:schemeClr val="bg2"/>
                    </a:solidFill>
                    <a:latin typeface="Meiryo UI" panose="020B0604030504040204" pitchFamily="50" charset="-128"/>
                    <a:ea typeface="Meiryo UI" panose="020B0604030504040204" pitchFamily="50" charset="-128"/>
                  </a:rPr>
                  <a:t>①初期値</a:t>
                </a:r>
                <a:r>
                  <a:rPr lang="en-US" altLang="ja-JP" sz="2400" dirty="0">
                    <a:solidFill>
                      <a:schemeClr val="bg2"/>
                    </a:solidFill>
                    <a:latin typeface="Meiryo UI" panose="020B0604030504040204" pitchFamily="50" charset="-128"/>
                    <a:ea typeface="Meiryo UI" panose="020B0604030504040204" pitchFamily="50" charset="-128"/>
                  </a:rPr>
                  <a:t>θ</a:t>
                </a:r>
                <a:r>
                  <a:rPr lang="ja-JP" altLang="en-US" sz="2400" dirty="0">
                    <a:solidFill>
                      <a:schemeClr val="bg2"/>
                    </a:solidFill>
                    <a:latin typeface="Meiryo UI" panose="020B0604030504040204" pitchFamily="50" charset="-128"/>
                    <a:ea typeface="Meiryo UI" panose="020B0604030504040204" pitchFamily="50" charset="-128"/>
                  </a:rPr>
                  <a:t>を適当に決める</a:t>
                </a:r>
                <a:endParaRPr lang="en-US" altLang="ja-JP" sz="2400" dirty="0">
                  <a:solidFill>
                    <a:schemeClr val="bg2"/>
                  </a:solidFill>
                  <a:latin typeface="Meiryo UI" panose="020B0604030504040204" pitchFamily="50" charset="-128"/>
                  <a:ea typeface="Meiryo UI" panose="020B0604030504040204" pitchFamily="50" charset="-128"/>
                </a:endParaRPr>
              </a:p>
              <a:p>
                <a:endParaRPr lang="en-US" altLang="ja-JP" sz="2400" dirty="0">
                  <a:solidFill>
                    <a:schemeClr val="bg2"/>
                  </a:solidFill>
                  <a:latin typeface="Meiryo UI" panose="020B0604030504040204" pitchFamily="50" charset="-128"/>
                  <a:ea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rPr>
                  <a:t>②</a:t>
                </a:r>
                <a:r>
                  <a:rPr lang="en-US" altLang="ja-JP" sz="2400" dirty="0">
                    <a:solidFill>
                      <a:schemeClr val="tx1"/>
                    </a:solidFill>
                    <a:latin typeface="Meiryo UI" panose="020B0604030504040204" pitchFamily="50" charset="-128"/>
                    <a:ea typeface="Meiryo UI" panose="020B0604030504040204" pitchFamily="50" charset="-128"/>
                  </a:rPr>
                  <a:t>p</a:t>
                </a:r>
                <a:r>
                  <a:rPr lang="ja-JP" altLang="en-US" sz="2400" dirty="0">
                    <a:solidFill>
                      <a:schemeClr val="tx1"/>
                    </a:solidFill>
                    <a:latin typeface="Meiryo UI" panose="020B0604030504040204" pitchFamily="50" charset="-128"/>
                    <a:ea typeface="Meiryo UI" panose="020B0604030504040204" pitchFamily="50" charset="-128"/>
                  </a:rPr>
                  <a:t>を</a:t>
                </a:r>
                <a14:m>
                  <m:oMath xmlns:m="http://schemas.openxmlformats.org/officeDocument/2006/math">
                    <m:r>
                      <a:rPr lang="en-US" altLang="ja-JP" sz="2400" i="1">
                        <a:solidFill>
                          <a:schemeClr val="tx1"/>
                        </a:solidFill>
                        <a:latin typeface="Cambria Math" panose="02040503050406030204" pitchFamily="18" charset="0"/>
                        <a:ea typeface="Meiryo UI" panose="020B0604030504040204" pitchFamily="50" charset="-128"/>
                      </a:rPr>
                      <m:t>𝑁𝑜𝑟𝑚𝑎𝑙</m:t>
                    </m:r>
                    <m:d>
                      <m:dPr>
                        <m:ctrlPr>
                          <a:rPr lang="en-US" altLang="ja-JP" sz="2400" i="1">
                            <a:solidFill>
                              <a:schemeClr val="tx1"/>
                            </a:solidFill>
                            <a:latin typeface="Cambria Math" panose="02040503050406030204" pitchFamily="18" charset="0"/>
                            <a:ea typeface="Meiryo UI" panose="020B0604030504040204" pitchFamily="50" charset="-128"/>
                          </a:rPr>
                        </m:ctrlPr>
                      </m:dPr>
                      <m:e>
                        <m:r>
                          <a:rPr lang="en-US" altLang="ja-JP" sz="2400" i="1">
                            <a:solidFill>
                              <a:schemeClr val="tx1"/>
                            </a:solidFill>
                            <a:latin typeface="Cambria Math" panose="02040503050406030204" pitchFamily="18" charset="0"/>
                            <a:ea typeface="Meiryo UI" panose="020B0604030504040204" pitchFamily="50" charset="-128"/>
                          </a:rPr>
                          <m:t>𝑝</m:t>
                        </m:r>
                      </m:e>
                      <m:e>
                        <m:r>
                          <a:rPr lang="en-US" altLang="ja-JP" sz="2400" i="1">
                            <a:solidFill>
                              <a:schemeClr val="tx1"/>
                            </a:solidFill>
                            <a:latin typeface="Cambria Math" panose="02040503050406030204" pitchFamily="18" charset="0"/>
                            <a:ea typeface="Meiryo UI" panose="020B0604030504040204" pitchFamily="50" charset="-128"/>
                          </a:rPr>
                          <m:t>0</m:t>
                        </m:r>
                        <m:r>
                          <a:rPr lang="en-US" altLang="ja-JP" sz="2400" i="1">
                            <a:solidFill>
                              <a:schemeClr val="tx1"/>
                            </a:solidFill>
                            <a:latin typeface="Cambria Math" panose="02040503050406030204" pitchFamily="18" charset="0"/>
                            <a:ea typeface="Meiryo UI" panose="020B0604030504040204" pitchFamily="50" charset="-128"/>
                          </a:rPr>
                          <m:t>,</m:t>
                        </m:r>
                        <m:r>
                          <a:rPr lang="en-US" altLang="ja-JP" sz="2400" i="1">
                            <a:solidFill>
                              <a:schemeClr val="tx1"/>
                            </a:solidFill>
                            <a:latin typeface="Cambria Math" panose="02040503050406030204" pitchFamily="18" charset="0"/>
                            <a:ea typeface="Meiryo UI" panose="020B0604030504040204" pitchFamily="50" charset="-128"/>
                          </a:rPr>
                          <m:t>1</m:t>
                        </m:r>
                      </m:e>
                    </m:d>
                    <m:r>
                      <a:rPr lang="ja-JP" altLang="en-US" sz="2400" i="1" smtClean="0">
                        <a:solidFill>
                          <a:schemeClr val="tx1"/>
                        </a:solidFill>
                        <a:latin typeface="Cambria Math" panose="02040503050406030204" pitchFamily="18" charset="0"/>
                        <a:ea typeface="Meiryo UI" panose="020B0604030504040204" pitchFamily="50" charset="-128"/>
                      </a:rPr>
                      <m:t>か</m:t>
                    </m:r>
                    <m:r>
                      <a:rPr lang="ja-JP" altLang="en-US" sz="2400" i="1" dirty="0" smtClean="0">
                        <a:solidFill>
                          <a:schemeClr val="tx1"/>
                        </a:solidFill>
                        <a:latin typeface="Cambria Math" panose="02040503050406030204" pitchFamily="18" charset="0"/>
                        <a:ea typeface="Meiryo UI" panose="020B0604030504040204" pitchFamily="50" charset="-128"/>
                      </a:rPr>
                      <m:t>ら</m:t>
                    </m:r>
                  </m:oMath>
                </a14:m>
                <a:r>
                  <a:rPr lang="ja-JP" altLang="en-US" sz="2400" dirty="0">
                    <a:solidFill>
                      <a:schemeClr val="tx1"/>
                    </a:solidFill>
                    <a:latin typeface="Meiryo UI" panose="020B0604030504040204" pitchFamily="50" charset="-128"/>
                    <a:ea typeface="Meiryo UI" panose="020B0604030504040204" pitchFamily="50" charset="-128"/>
                  </a:rPr>
                  <a:t>発生させる</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bg2"/>
                    </a:solidFill>
                    <a:latin typeface="Meiryo UI" panose="020B0604030504040204" pitchFamily="50" charset="-128"/>
                    <a:ea typeface="Meiryo UI" panose="020B0604030504040204" pitchFamily="50" charset="-128"/>
                  </a:rPr>
                  <a:t>③正準方程式に従って、</a:t>
                </a:r>
                <a:endParaRPr lang="en-US" altLang="ja-JP" sz="2400" dirty="0">
                  <a:solidFill>
                    <a:schemeClr val="bg2"/>
                  </a:solidFill>
                  <a:latin typeface="Meiryo UI" panose="020B0604030504040204" pitchFamily="50" charset="-128"/>
                  <a:ea typeface="Meiryo UI" panose="020B0604030504040204" pitchFamily="50" charset="-128"/>
                </a:endParaRPr>
              </a:p>
              <a:p>
                <a:r>
                  <a:rPr lang="en-US" altLang="ja-JP" sz="2400" dirty="0">
                    <a:solidFill>
                      <a:schemeClr val="bg2"/>
                    </a:solidFill>
                    <a:latin typeface="Meiryo UI" panose="020B0604030504040204" pitchFamily="50" charset="-128"/>
                    <a:ea typeface="Meiryo UI" panose="020B0604030504040204" pitchFamily="50" charset="-128"/>
                  </a:rPr>
                  <a:t>θ</a:t>
                </a:r>
                <a:r>
                  <a:rPr lang="ja-JP" altLang="en-US" sz="2400" dirty="0">
                    <a:solidFill>
                      <a:schemeClr val="bg2"/>
                    </a:solidFill>
                    <a:latin typeface="Meiryo UI" panose="020B0604030504040204" pitchFamily="50" charset="-128"/>
                    <a:ea typeface="Meiryo UI" panose="020B0604030504040204" pitchFamily="50" charset="-128"/>
                  </a:rPr>
                  <a:t>と</a:t>
                </a:r>
                <a:r>
                  <a:rPr lang="en-US" altLang="ja-JP" sz="2400" dirty="0">
                    <a:solidFill>
                      <a:schemeClr val="bg2"/>
                    </a:solidFill>
                    <a:latin typeface="Meiryo UI" panose="020B0604030504040204" pitchFamily="50" charset="-128"/>
                    <a:ea typeface="Meiryo UI" panose="020B0604030504040204" pitchFamily="50" charset="-128"/>
                  </a:rPr>
                  <a:t>p</a:t>
                </a:r>
                <a:r>
                  <a:rPr lang="ja-JP" altLang="en-US" sz="2400" dirty="0">
                    <a:solidFill>
                      <a:schemeClr val="bg2"/>
                    </a:solidFill>
                    <a:latin typeface="Meiryo UI" panose="020B0604030504040204" pitchFamily="50" charset="-128"/>
                    <a:ea typeface="Meiryo UI" panose="020B0604030504040204" pitchFamily="50" charset="-128"/>
                  </a:rPr>
                  <a:t>を</a:t>
                </a:r>
                <a:r>
                  <a:rPr lang="en-US" altLang="ja-JP" sz="2400" dirty="0">
                    <a:solidFill>
                      <a:schemeClr val="bg2"/>
                    </a:solidFill>
                    <a:latin typeface="Meiryo UI" panose="020B0604030504040204" pitchFamily="50" charset="-128"/>
                    <a:ea typeface="Meiryo UI" panose="020B0604030504040204" pitchFamily="50" charset="-128"/>
                  </a:rPr>
                  <a:t>L</a:t>
                </a:r>
                <a:r>
                  <a:rPr lang="ja-JP" altLang="en-US" sz="2400" dirty="0">
                    <a:solidFill>
                      <a:schemeClr val="bg2"/>
                    </a:solidFill>
                    <a:latin typeface="Meiryo UI" panose="020B0604030504040204" pitchFamily="50" charset="-128"/>
                    <a:ea typeface="Meiryo UI" panose="020B0604030504040204" pitchFamily="50" charset="-128"/>
                  </a:rPr>
                  <a:t>回更新</a:t>
                </a:r>
                <a:endParaRPr lang="en-US" altLang="ja-JP" sz="2400" dirty="0">
                  <a:solidFill>
                    <a:schemeClr val="bg2"/>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p:sp>
            <p:nvSpPr>
              <p:cNvPr id="17" name="正方形/長方形 16">
                <a:extLst>
                  <a:ext uri="{FF2B5EF4-FFF2-40B4-BE49-F238E27FC236}">
                    <a16:creationId xmlns:a16="http://schemas.microsoft.com/office/drawing/2014/main" id="{8E4E0E5C-6F30-4F0E-B868-940DB858F6E0}"/>
                  </a:ext>
                </a:extLst>
              </p:cNvPr>
              <p:cNvSpPr>
                <a:spLocks noRot="1" noChangeAspect="1" noMove="1" noResize="1" noEditPoints="1" noAdjustHandles="1" noChangeArrowheads="1" noChangeShapeType="1" noTextEdit="1"/>
              </p:cNvSpPr>
              <p:nvPr/>
            </p:nvSpPr>
            <p:spPr>
              <a:xfrm>
                <a:off x="7550330" y="1701107"/>
                <a:ext cx="4005943" cy="3904610"/>
              </a:xfrm>
              <a:prstGeom prst="rect">
                <a:avLst/>
              </a:prstGeom>
              <a:blipFill>
                <a:blip r:embed="rId5"/>
                <a:stretch>
                  <a:fillRect l="-2435" r="-1065"/>
                </a:stretch>
              </a:blipFill>
              <a:ln>
                <a:noFill/>
              </a:ln>
              <a:effectLst/>
            </p:spPr>
            <p:txBody>
              <a:bodyPr/>
              <a:lstStyle/>
              <a:p>
                <a:r>
                  <a:rPr lang="ja-JP" altLang="en-US">
                    <a:noFill/>
                  </a:rPr>
                  <a:t> </a:t>
                </a:r>
              </a:p>
            </p:txBody>
          </p:sp>
        </mc:Fallback>
      </mc:AlternateContent>
      <p:pic>
        <p:nvPicPr>
          <p:cNvPr id="20" name="図 19">
            <a:extLst>
              <a:ext uri="{FF2B5EF4-FFF2-40B4-BE49-F238E27FC236}">
                <a16:creationId xmlns:a16="http://schemas.microsoft.com/office/drawing/2014/main" id="{32D7E883-4A70-4439-8CFD-58D0459356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3883" y="4848531"/>
            <a:ext cx="3202472" cy="594325"/>
          </a:xfrm>
          <a:prstGeom prst="rect">
            <a:avLst/>
          </a:prstGeom>
        </p:spPr>
      </p:pic>
      <p:sp>
        <p:nvSpPr>
          <p:cNvPr id="9" name="楕円 8">
            <a:extLst>
              <a:ext uri="{FF2B5EF4-FFF2-40B4-BE49-F238E27FC236}">
                <a16:creationId xmlns:a16="http://schemas.microsoft.com/office/drawing/2014/main" id="{B2DDE36E-A842-45B4-B535-25923B54318F}"/>
              </a:ext>
            </a:extLst>
          </p:cNvPr>
          <p:cNvSpPr>
            <a:spLocks noChangeAspect="1"/>
          </p:cNvSpPr>
          <p:nvPr/>
        </p:nvSpPr>
        <p:spPr>
          <a:xfrm>
            <a:off x="2612366" y="484853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211DBC8-C127-4F1A-A8DA-44E4C88CC88E}"/>
              </a:ext>
            </a:extLst>
          </p:cNvPr>
          <p:cNvSpPr>
            <a:spLocks noChangeAspect="1"/>
          </p:cNvSpPr>
          <p:nvPr/>
        </p:nvSpPr>
        <p:spPr>
          <a:xfrm>
            <a:off x="3356949" y="5298856"/>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15F14C7-EC73-4326-9895-8A0021DF91D3}"/>
              </a:ext>
            </a:extLst>
          </p:cNvPr>
          <p:cNvSpPr>
            <a:spLocks noChangeAspect="1"/>
          </p:cNvSpPr>
          <p:nvPr/>
        </p:nvSpPr>
        <p:spPr>
          <a:xfrm>
            <a:off x="4367774" y="5370856"/>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C49253F-E01F-4C45-A7BF-73873C4E2E8A}"/>
              </a:ext>
            </a:extLst>
          </p:cNvPr>
          <p:cNvSpPr>
            <a:spLocks noChangeAspect="1"/>
          </p:cNvSpPr>
          <p:nvPr/>
        </p:nvSpPr>
        <p:spPr>
          <a:xfrm>
            <a:off x="5309639" y="5160962"/>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0461EF86-B29D-4CF5-AB09-70CC6A4C7515}"/>
              </a:ext>
            </a:extLst>
          </p:cNvPr>
          <p:cNvCxnSpPr>
            <a:cxnSpLocks/>
          </p:cNvCxnSpPr>
          <p:nvPr/>
        </p:nvCxnSpPr>
        <p:spPr>
          <a:xfrm>
            <a:off x="2803697" y="5039042"/>
            <a:ext cx="431487" cy="293759"/>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18" name="直線コネクタ 17">
            <a:extLst>
              <a:ext uri="{FF2B5EF4-FFF2-40B4-BE49-F238E27FC236}">
                <a16:creationId xmlns:a16="http://schemas.microsoft.com/office/drawing/2014/main" id="{A5217DE4-9AA0-40EC-ADEE-2777D8A7E49E}"/>
              </a:ext>
            </a:extLst>
          </p:cNvPr>
          <p:cNvCxnSpPr>
            <a:cxnSpLocks/>
          </p:cNvCxnSpPr>
          <p:nvPr/>
        </p:nvCxnSpPr>
        <p:spPr>
          <a:xfrm flipV="1">
            <a:off x="6080650" y="2363652"/>
            <a:ext cx="210069" cy="335644"/>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19" name="正方形/長方形 18">
            <a:extLst>
              <a:ext uri="{FF2B5EF4-FFF2-40B4-BE49-F238E27FC236}">
                <a16:creationId xmlns:a16="http://schemas.microsoft.com/office/drawing/2014/main" id="{AA8FF1BB-E795-420A-BB6B-1BDFB060E04D}"/>
              </a:ext>
            </a:extLst>
          </p:cNvPr>
          <p:cNvSpPr/>
          <p:nvPr/>
        </p:nvSpPr>
        <p:spPr>
          <a:xfrm>
            <a:off x="5575391" y="1621276"/>
            <a:ext cx="3909728" cy="830997"/>
          </a:xfrm>
          <a:prstGeom prst="rect">
            <a:avLst/>
          </a:prstGeom>
        </p:spPr>
        <p:txBody>
          <a:bodyPr wrap="square">
            <a:spAutoFit/>
          </a:bodyPr>
          <a:lstStyle/>
          <a:p>
            <a:r>
              <a:rPr lang="ja-JP" altLang="en-US" sz="2400" dirty="0">
                <a:solidFill>
                  <a:schemeClr val="accent2"/>
                </a:solidFill>
                <a:latin typeface="Meiryo UI" panose="020B0604030504040204" pitchFamily="50" charset="-128"/>
                <a:ea typeface="Meiryo UI" panose="020B0604030504040204" pitchFamily="50" charset="-128"/>
              </a:rPr>
              <a:t>ハミルトニアン</a:t>
            </a:r>
            <a:endParaRPr lang="en-US" altLang="ja-JP" sz="2400" dirty="0">
              <a:solidFill>
                <a:schemeClr val="accent2"/>
              </a:solidFill>
              <a:latin typeface="Meiryo UI" panose="020B0604030504040204" pitchFamily="50" charset="-128"/>
              <a:ea typeface="Meiryo UI" panose="020B0604030504040204" pitchFamily="50" charset="-128"/>
            </a:endParaRPr>
          </a:p>
          <a:p>
            <a:r>
              <a:rPr lang="ja-JP" altLang="en-US" sz="2400" dirty="0">
                <a:solidFill>
                  <a:schemeClr val="accent2"/>
                </a:solidFill>
                <a:latin typeface="Meiryo UI" panose="020B0604030504040204" pitchFamily="50" charset="-128"/>
                <a:ea typeface="Meiryo UI" panose="020B0604030504040204" pitchFamily="50" charset="-128"/>
              </a:rPr>
              <a:t>等高線</a:t>
            </a:r>
            <a:endParaRPr lang="en-US" altLang="ja-JP" sz="2400" dirty="0">
              <a:solidFill>
                <a:schemeClr val="accent2"/>
              </a:solidFill>
              <a:latin typeface="Meiryo UI" panose="020B0604030504040204" pitchFamily="50" charset="-128"/>
              <a:ea typeface="Meiryo UI" panose="020B0604030504040204" pitchFamily="50" charset="-128"/>
            </a:endParaRPr>
          </a:p>
        </p:txBody>
      </p:sp>
      <p:cxnSp>
        <p:nvCxnSpPr>
          <p:cNvPr id="22" name="直線矢印コネクタ 21">
            <a:extLst>
              <a:ext uri="{FF2B5EF4-FFF2-40B4-BE49-F238E27FC236}">
                <a16:creationId xmlns:a16="http://schemas.microsoft.com/office/drawing/2014/main" id="{05C8B005-A25B-4931-B17A-583EA3EA9C82}"/>
              </a:ext>
            </a:extLst>
          </p:cNvPr>
          <p:cNvCxnSpPr>
            <a:cxnSpLocks/>
          </p:cNvCxnSpPr>
          <p:nvPr/>
        </p:nvCxnSpPr>
        <p:spPr>
          <a:xfrm>
            <a:off x="3622714" y="5377232"/>
            <a:ext cx="608695" cy="65624"/>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3" name="直線矢印コネクタ 22">
            <a:extLst>
              <a:ext uri="{FF2B5EF4-FFF2-40B4-BE49-F238E27FC236}">
                <a16:creationId xmlns:a16="http://schemas.microsoft.com/office/drawing/2014/main" id="{D3BCB0B6-78E4-411A-A24B-8A3B9A554004}"/>
              </a:ext>
            </a:extLst>
          </p:cNvPr>
          <p:cNvCxnSpPr>
            <a:cxnSpLocks/>
          </p:cNvCxnSpPr>
          <p:nvPr/>
        </p:nvCxnSpPr>
        <p:spPr>
          <a:xfrm flipV="1">
            <a:off x="4624026" y="5298856"/>
            <a:ext cx="568672" cy="104363"/>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4" name="直線矢印コネクタ 23">
            <a:extLst>
              <a:ext uri="{FF2B5EF4-FFF2-40B4-BE49-F238E27FC236}">
                <a16:creationId xmlns:a16="http://schemas.microsoft.com/office/drawing/2014/main" id="{545EFF47-9573-423E-B761-F29F5CD43232}"/>
              </a:ext>
            </a:extLst>
          </p:cNvPr>
          <p:cNvCxnSpPr>
            <a:cxnSpLocks/>
          </p:cNvCxnSpPr>
          <p:nvPr/>
        </p:nvCxnSpPr>
        <p:spPr>
          <a:xfrm flipV="1">
            <a:off x="5381639" y="4467499"/>
            <a:ext cx="0" cy="606379"/>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25" name="楕円 24">
            <a:extLst>
              <a:ext uri="{FF2B5EF4-FFF2-40B4-BE49-F238E27FC236}">
                <a16:creationId xmlns:a16="http://schemas.microsoft.com/office/drawing/2014/main" id="{9B064B3F-DBD7-4DB2-A146-4F6550878C99}"/>
              </a:ext>
            </a:extLst>
          </p:cNvPr>
          <p:cNvSpPr>
            <a:spLocks noChangeAspect="1"/>
          </p:cNvSpPr>
          <p:nvPr/>
        </p:nvSpPr>
        <p:spPr>
          <a:xfrm>
            <a:off x="5314656" y="427762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15297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スポーツ, 運動競技 が含まれている画像&#10;&#10;非常に高い精度で生成された説明">
            <a:extLst>
              <a:ext uri="{FF2B5EF4-FFF2-40B4-BE49-F238E27FC236}">
                <a16:creationId xmlns:a16="http://schemas.microsoft.com/office/drawing/2014/main" id="{AB842347-35E7-4F24-9980-A292FD3F6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09" y="1276858"/>
            <a:ext cx="7764290" cy="5176193"/>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アルゴリズムの中身</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8E4E0E5C-6F30-4F0E-B868-940DB858F6E0}"/>
                  </a:ext>
                </a:extLst>
              </p:cNvPr>
              <p:cNvSpPr/>
              <p:nvPr/>
            </p:nvSpPr>
            <p:spPr>
              <a:xfrm>
                <a:off x="7550330" y="1701107"/>
                <a:ext cx="4005943" cy="390461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ja-JP" altLang="en-US" sz="2400" dirty="0">
                    <a:solidFill>
                      <a:schemeClr val="bg2"/>
                    </a:solidFill>
                    <a:latin typeface="Meiryo UI" panose="020B0604030504040204" pitchFamily="50" charset="-128"/>
                    <a:ea typeface="Meiryo UI" panose="020B0604030504040204" pitchFamily="50" charset="-128"/>
                  </a:rPr>
                  <a:t>①初期値</a:t>
                </a:r>
                <a:r>
                  <a:rPr lang="en-US" altLang="ja-JP" sz="2400" dirty="0">
                    <a:solidFill>
                      <a:schemeClr val="bg2"/>
                    </a:solidFill>
                    <a:latin typeface="Meiryo UI" panose="020B0604030504040204" pitchFamily="50" charset="-128"/>
                    <a:ea typeface="Meiryo UI" panose="020B0604030504040204" pitchFamily="50" charset="-128"/>
                  </a:rPr>
                  <a:t>θ</a:t>
                </a:r>
                <a:r>
                  <a:rPr lang="ja-JP" altLang="en-US" sz="2400" dirty="0">
                    <a:solidFill>
                      <a:schemeClr val="bg2"/>
                    </a:solidFill>
                    <a:latin typeface="Meiryo UI" panose="020B0604030504040204" pitchFamily="50" charset="-128"/>
                    <a:ea typeface="Meiryo UI" panose="020B0604030504040204" pitchFamily="50" charset="-128"/>
                  </a:rPr>
                  <a:t>を適当に決める</a:t>
                </a:r>
                <a:endParaRPr lang="en-US" altLang="ja-JP" sz="2400" dirty="0">
                  <a:solidFill>
                    <a:schemeClr val="bg2"/>
                  </a:solidFill>
                  <a:latin typeface="Meiryo UI" panose="020B0604030504040204" pitchFamily="50" charset="-128"/>
                  <a:ea typeface="Meiryo UI" panose="020B0604030504040204" pitchFamily="50" charset="-128"/>
                </a:endParaRPr>
              </a:p>
              <a:p>
                <a:endParaRPr lang="en-US" altLang="ja-JP" sz="2400" dirty="0">
                  <a:solidFill>
                    <a:schemeClr val="bg2"/>
                  </a:solidFill>
                  <a:latin typeface="Meiryo UI" panose="020B0604030504040204" pitchFamily="50" charset="-128"/>
                  <a:ea typeface="Meiryo UI" panose="020B0604030504040204" pitchFamily="50" charset="-128"/>
                </a:endParaRPr>
              </a:p>
              <a:p>
                <a:r>
                  <a:rPr lang="ja-JP" altLang="en-US" sz="2400" dirty="0">
                    <a:solidFill>
                      <a:schemeClr val="bg2"/>
                    </a:solidFill>
                    <a:latin typeface="Meiryo UI" panose="020B0604030504040204" pitchFamily="50" charset="-128"/>
                    <a:ea typeface="Meiryo UI" panose="020B0604030504040204" pitchFamily="50" charset="-128"/>
                  </a:rPr>
                  <a:t>②</a:t>
                </a:r>
                <a:r>
                  <a:rPr lang="en-US" altLang="ja-JP" sz="2400" dirty="0">
                    <a:solidFill>
                      <a:schemeClr val="bg2"/>
                    </a:solidFill>
                    <a:latin typeface="Meiryo UI" panose="020B0604030504040204" pitchFamily="50" charset="-128"/>
                    <a:ea typeface="Meiryo UI" panose="020B0604030504040204" pitchFamily="50" charset="-128"/>
                  </a:rPr>
                  <a:t>p</a:t>
                </a:r>
                <a:r>
                  <a:rPr lang="ja-JP" altLang="en-US" sz="2400" dirty="0">
                    <a:solidFill>
                      <a:schemeClr val="bg2"/>
                    </a:solidFill>
                    <a:latin typeface="Meiryo UI" panose="020B0604030504040204" pitchFamily="50" charset="-128"/>
                    <a:ea typeface="Meiryo UI" panose="020B0604030504040204" pitchFamily="50" charset="-128"/>
                  </a:rPr>
                  <a:t>を</a:t>
                </a:r>
                <a14:m>
                  <m:oMath xmlns:m="http://schemas.openxmlformats.org/officeDocument/2006/math">
                    <m:r>
                      <a:rPr lang="en-US" altLang="ja-JP" sz="2400" i="1">
                        <a:solidFill>
                          <a:schemeClr val="bg2"/>
                        </a:solidFill>
                        <a:latin typeface="Cambria Math" panose="02040503050406030204" pitchFamily="18" charset="0"/>
                        <a:ea typeface="Meiryo UI" panose="020B0604030504040204" pitchFamily="50" charset="-128"/>
                      </a:rPr>
                      <m:t>𝑁𝑜𝑟𝑚𝑎𝑙</m:t>
                    </m:r>
                    <m:d>
                      <m:dPr>
                        <m:ctrlPr>
                          <a:rPr lang="en-US" altLang="ja-JP" sz="2400" i="1">
                            <a:solidFill>
                              <a:schemeClr val="bg2"/>
                            </a:solidFill>
                            <a:latin typeface="Cambria Math" panose="02040503050406030204" pitchFamily="18" charset="0"/>
                            <a:ea typeface="Meiryo UI" panose="020B0604030504040204" pitchFamily="50" charset="-128"/>
                          </a:rPr>
                        </m:ctrlPr>
                      </m:dPr>
                      <m:e>
                        <m:r>
                          <a:rPr lang="en-US" altLang="ja-JP" sz="2400" i="1">
                            <a:solidFill>
                              <a:schemeClr val="bg2"/>
                            </a:solidFill>
                            <a:latin typeface="Cambria Math" panose="02040503050406030204" pitchFamily="18" charset="0"/>
                            <a:ea typeface="Meiryo UI" panose="020B0604030504040204" pitchFamily="50" charset="-128"/>
                          </a:rPr>
                          <m:t>𝑝</m:t>
                        </m:r>
                      </m:e>
                      <m:e>
                        <m:r>
                          <a:rPr lang="en-US" altLang="ja-JP" sz="2400" i="1">
                            <a:solidFill>
                              <a:schemeClr val="bg2"/>
                            </a:solidFill>
                            <a:latin typeface="Cambria Math" panose="02040503050406030204" pitchFamily="18" charset="0"/>
                            <a:ea typeface="Meiryo UI" panose="020B0604030504040204" pitchFamily="50" charset="-128"/>
                          </a:rPr>
                          <m:t>0</m:t>
                        </m:r>
                        <m:r>
                          <a:rPr lang="en-US" altLang="ja-JP" sz="2400" i="1">
                            <a:solidFill>
                              <a:schemeClr val="bg2"/>
                            </a:solidFill>
                            <a:latin typeface="Cambria Math" panose="02040503050406030204" pitchFamily="18" charset="0"/>
                            <a:ea typeface="Meiryo UI" panose="020B0604030504040204" pitchFamily="50" charset="-128"/>
                          </a:rPr>
                          <m:t>,</m:t>
                        </m:r>
                        <m:r>
                          <a:rPr lang="en-US" altLang="ja-JP" sz="2400" i="1">
                            <a:solidFill>
                              <a:schemeClr val="bg2"/>
                            </a:solidFill>
                            <a:latin typeface="Cambria Math" panose="02040503050406030204" pitchFamily="18" charset="0"/>
                            <a:ea typeface="Meiryo UI" panose="020B0604030504040204" pitchFamily="50" charset="-128"/>
                          </a:rPr>
                          <m:t>1</m:t>
                        </m:r>
                      </m:e>
                    </m:d>
                    <m:r>
                      <a:rPr lang="ja-JP" altLang="en-US" sz="2400" i="1" smtClean="0">
                        <a:solidFill>
                          <a:schemeClr val="bg2"/>
                        </a:solidFill>
                        <a:latin typeface="Cambria Math" panose="02040503050406030204" pitchFamily="18" charset="0"/>
                        <a:ea typeface="Meiryo UI" panose="020B0604030504040204" pitchFamily="50" charset="-128"/>
                      </a:rPr>
                      <m:t>か</m:t>
                    </m:r>
                    <m:r>
                      <a:rPr lang="ja-JP" altLang="en-US" sz="2400" i="1" dirty="0" smtClean="0">
                        <a:solidFill>
                          <a:schemeClr val="bg2"/>
                        </a:solidFill>
                        <a:latin typeface="Cambria Math" panose="02040503050406030204" pitchFamily="18" charset="0"/>
                        <a:ea typeface="Meiryo UI" panose="020B0604030504040204" pitchFamily="50" charset="-128"/>
                      </a:rPr>
                      <m:t>ら</m:t>
                    </m:r>
                  </m:oMath>
                </a14:m>
                <a:r>
                  <a:rPr lang="ja-JP" altLang="en-US" sz="2400" dirty="0">
                    <a:solidFill>
                      <a:schemeClr val="bg2"/>
                    </a:solidFill>
                    <a:latin typeface="Meiryo UI" panose="020B0604030504040204" pitchFamily="50" charset="-128"/>
                    <a:ea typeface="Meiryo UI" panose="020B0604030504040204" pitchFamily="50" charset="-128"/>
                  </a:rPr>
                  <a:t>発生させる</a:t>
                </a:r>
                <a:endParaRPr lang="en-US" altLang="ja-JP" sz="2400" dirty="0">
                  <a:solidFill>
                    <a:schemeClr val="bg2"/>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rPr>
                  <a:t>③正準方程式に従って、</a:t>
                </a:r>
                <a:endParaRPr lang="en-US" altLang="ja-JP" sz="2400" dirty="0">
                  <a:solidFill>
                    <a:schemeClr val="tx1"/>
                  </a:solidFill>
                  <a:latin typeface="Meiryo UI" panose="020B0604030504040204" pitchFamily="50" charset="-128"/>
                  <a:ea typeface="Meiryo UI" panose="020B0604030504040204" pitchFamily="50" charset="-128"/>
                </a:endParaRPr>
              </a:p>
              <a:p>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と</a:t>
                </a:r>
                <a:r>
                  <a:rPr lang="en-US" altLang="ja-JP" sz="2400" dirty="0">
                    <a:solidFill>
                      <a:schemeClr val="tx1"/>
                    </a:solidFill>
                    <a:latin typeface="Meiryo UI" panose="020B0604030504040204" pitchFamily="50" charset="-128"/>
                    <a:ea typeface="Meiryo UI" panose="020B0604030504040204" pitchFamily="50" charset="-128"/>
                  </a:rPr>
                  <a:t>p</a:t>
                </a:r>
                <a:r>
                  <a:rPr lang="ja-JP" altLang="en-US" sz="2400" dirty="0">
                    <a:solidFill>
                      <a:schemeClr val="tx1"/>
                    </a:solidFill>
                    <a:latin typeface="Meiryo UI" panose="020B0604030504040204" pitchFamily="50" charset="-128"/>
                    <a:ea typeface="Meiryo UI" panose="020B0604030504040204" pitchFamily="50" charset="-128"/>
                  </a:rPr>
                  <a:t>を</a:t>
                </a:r>
                <a:r>
                  <a:rPr lang="en-US" altLang="ja-JP" sz="2400" dirty="0">
                    <a:solidFill>
                      <a:schemeClr val="tx1"/>
                    </a:solidFill>
                    <a:latin typeface="Meiryo UI" panose="020B0604030504040204" pitchFamily="50" charset="-128"/>
                    <a:ea typeface="Meiryo UI" panose="020B0604030504040204" pitchFamily="50" charset="-128"/>
                  </a:rPr>
                  <a:t>L</a:t>
                </a:r>
                <a:r>
                  <a:rPr lang="ja-JP" altLang="en-US" sz="2400" dirty="0">
                    <a:solidFill>
                      <a:schemeClr val="tx1"/>
                    </a:solidFill>
                    <a:latin typeface="Meiryo UI" panose="020B0604030504040204" pitchFamily="50" charset="-128"/>
                    <a:ea typeface="Meiryo UI" panose="020B0604030504040204" pitchFamily="50" charset="-128"/>
                  </a:rPr>
                  <a:t>回更新</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p:sp>
            <p:nvSpPr>
              <p:cNvPr id="17" name="正方形/長方形 16">
                <a:extLst>
                  <a:ext uri="{FF2B5EF4-FFF2-40B4-BE49-F238E27FC236}">
                    <a16:creationId xmlns:a16="http://schemas.microsoft.com/office/drawing/2014/main" id="{8E4E0E5C-6F30-4F0E-B868-940DB858F6E0}"/>
                  </a:ext>
                </a:extLst>
              </p:cNvPr>
              <p:cNvSpPr>
                <a:spLocks noRot="1" noChangeAspect="1" noMove="1" noResize="1" noEditPoints="1" noAdjustHandles="1" noChangeArrowheads="1" noChangeShapeType="1" noTextEdit="1"/>
              </p:cNvSpPr>
              <p:nvPr/>
            </p:nvSpPr>
            <p:spPr>
              <a:xfrm>
                <a:off x="7550330" y="1701107"/>
                <a:ext cx="4005943" cy="3904610"/>
              </a:xfrm>
              <a:prstGeom prst="rect">
                <a:avLst/>
              </a:prstGeom>
              <a:blipFill>
                <a:blip r:embed="rId5"/>
                <a:stretch>
                  <a:fillRect l="-2435" r="-1065"/>
                </a:stretch>
              </a:blipFill>
              <a:ln>
                <a:noFill/>
              </a:ln>
              <a:effectLst/>
            </p:spPr>
            <p:txBody>
              <a:bodyPr/>
              <a:lstStyle/>
              <a:p>
                <a:r>
                  <a:rPr lang="ja-JP" altLang="en-US">
                    <a:noFill/>
                  </a:rPr>
                  <a:t> </a:t>
                </a:r>
              </a:p>
            </p:txBody>
          </p:sp>
        </mc:Fallback>
      </mc:AlternateContent>
      <p:pic>
        <p:nvPicPr>
          <p:cNvPr id="20" name="図 19">
            <a:extLst>
              <a:ext uri="{FF2B5EF4-FFF2-40B4-BE49-F238E27FC236}">
                <a16:creationId xmlns:a16="http://schemas.microsoft.com/office/drawing/2014/main" id="{32D7E883-4A70-4439-8CFD-58D0459356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3883" y="4848531"/>
            <a:ext cx="3202472" cy="594325"/>
          </a:xfrm>
          <a:prstGeom prst="rect">
            <a:avLst/>
          </a:prstGeom>
        </p:spPr>
      </p:pic>
      <p:sp>
        <p:nvSpPr>
          <p:cNvPr id="9" name="楕円 8">
            <a:extLst>
              <a:ext uri="{FF2B5EF4-FFF2-40B4-BE49-F238E27FC236}">
                <a16:creationId xmlns:a16="http://schemas.microsoft.com/office/drawing/2014/main" id="{B2DDE36E-A842-45B4-B535-25923B54318F}"/>
              </a:ext>
            </a:extLst>
          </p:cNvPr>
          <p:cNvSpPr>
            <a:spLocks noChangeAspect="1"/>
          </p:cNvSpPr>
          <p:nvPr/>
        </p:nvSpPr>
        <p:spPr>
          <a:xfrm>
            <a:off x="2612366" y="484853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211DBC8-C127-4F1A-A8DA-44E4C88CC88E}"/>
              </a:ext>
            </a:extLst>
          </p:cNvPr>
          <p:cNvSpPr>
            <a:spLocks noChangeAspect="1"/>
          </p:cNvSpPr>
          <p:nvPr/>
        </p:nvSpPr>
        <p:spPr>
          <a:xfrm>
            <a:off x="3356949" y="5298856"/>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15F14C7-EC73-4326-9895-8A0021DF91D3}"/>
              </a:ext>
            </a:extLst>
          </p:cNvPr>
          <p:cNvSpPr>
            <a:spLocks noChangeAspect="1"/>
          </p:cNvSpPr>
          <p:nvPr/>
        </p:nvSpPr>
        <p:spPr>
          <a:xfrm>
            <a:off x="4367774" y="5370856"/>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C49253F-E01F-4C45-A7BF-73873C4E2E8A}"/>
              </a:ext>
            </a:extLst>
          </p:cNvPr>
          <p:cNvSpPr>
            <a:spLocks noChangeAspect="1"/>
          </p:cNvSpPr>
          <p:nvPr/>
        </p:nvSpPr>
        <p:spPr>
          <a:xfrm>
            <a:off x="5309639" y="5160962"/>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0461EF86-B29D-4CF5-AB09-70CC6A4C7515}"/>
              </a:ext>
            </a:extLst>
          </p:cNvPr>
          <p:cNvCxnSpPr>
            <a:cxnSpLocks/>
          </p:cNvCxnSpPr>
          <p:nvPr/>
        </p:nvCxnSpPr>
        <p:spPr>
          <a:xfrm>
            <a:off x="2803697" y="5039042"/>
            <a:ext cx="431487" cy="293759"/>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18" name="直線コネクタ 17">
            <a:extLst>
              <a:ext uri="{FF2B5EF4-FFF2-40B4-BE49-F238E27FC236}">
                <a16:creationId xmlns:a16="http://schemas.microsoft.com/office/drawing/2014/main" id="{A5217DE4-9AA0-40EC-ADEE-2777D8A7E49E}"/>
              </a:ext>
            </a:extLst>
          </p:cNvPr>
          <p:cNvCxnSpPr>
            <a:cxnSpLocks/>
          </p:cNvCxnSpPr>
          <p:nvPr/>
        </p:nvCxnSpPr>
        <p:spPr>
          <a:xfrm flipV="1">
            <a:off x="6080650" y="2363652"/>
            <a:ext cx="210069" cy="335644"/>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19" name="正方形/長方形 18">
            <a:extLst>
              <a:ext uri="{FF2B5EF4-FFF2-40B4-BE49-F238E27FC236}">
                <a16:creationId xmlns:a16="http://schemas.microsoft.com/office/drawing/2014/main" id="{AA8FF1BB-E795-420A-BB6B-1BDFB060E04D}"/>
              </a:ext>
            </a:extLst>
          </p:cNvPr>
          <p:cNvSpPr/>
          <p:nvPr/>
        </p:nvSpPr>
        <p:spPr>
          <a:xfrm>
            <a:off x="5575391" y="1621276"/>
            <a:ext cx="3909728" cy="830997"/>
          </a:xfrm>
          <a:prstGeom prst="rect">
            <a:avLst/>
          </a:prstGeom>
        </p:spPr>
        <p:txBody>
          <a:bodyPr wrap="square">
            <a:spAutoFit/>
          </a:bodyPr>
          <a:lstStyle/>
          <a:p>
            <a:r>
              <a:rPr lang="ja-JP" altLang="en-US" sz="2400" dirty="0">
                <a:solidFill>
                  <a:schemeClr val="accent2"/>
                </a:solidFill>
                <a:latin typeface="Meiryo UI" panose="020B0604030504040204" pitchFamily="50" charset="-128"/>
                <a:ea typeface="Meiryo UI" panose="020B0604030504040204" pitchFamily="50" charset="-128"/>
              </a:rPr>
              <a:t>ハミルトニアン</a:t>
            </a:r>
            <a:endParaRPr lang="en-US" altLang="ja-JP" sz="2400" dirty="0">
              <a:solidFill>
                <a:schemeClr val="accent2"/>
              </a:solidFill>
              <a:latin typeface="Meiryo UI" panose="020B0604030504040204" pitchFamily="50" charset="-128"/>
              <a:ea typeface="Meiryo UI" panose="020B0604030504040204" pitchFamily="50" charset="-128"/>
            </a:endParaRPr>
          </a:p>
          <a:p>
            <a:r>
              <a:rPr lang="ja-JP" altLang="en-US" sz="2400" dirty="0">
                <a:solidFill>
                  <a:schemeClr val="accent2"/>
                </a:solidFill>
                <a:latin typeface="Meiryo UI" panose="020B0604030504040204" pitchFamily="50" charset="-128"/>
                <a:ea typeface="Meiryo UI" panose="020B0604030504040204" pitchFamily="50" charset="-128"/>
              </a:rPr>
              <a:t>等高線</a:t>
            </a:r>
            <a:endParaRPr lang="en-US" altLang="ja-JP" sz="2400" dirty="0">
              <a:solidFill>
                <a:schemeClr val="accent2"/>
              </a:solidFill>
              <a:latin typeface="Meiryo UI" panose="020B0604030504040204" pitchFamily="50" charset="-128"/>
              <a:ea typeface="Meiryo UI" panose="020B0604030504040204" pitchFamily="50" charset="-128"/>
            </a:endParaRPr>
          </a:p>
        </p:txBody>
      </p:sp>
      <p:cxnSp>
        <p:nvCxnSpPr>
          <p:cNvPr id="22" name="直線矢印コネクタ 21">
            <a:extLst>
              <a:ext uri="{FF2B5EF4-FFF2-40B4-BE49-F238E27FC236}">
                <a16:creationId xmlns:a16="http://schemas.microsoft.com/office/drawing/2014/main" id="{05C8B005-A25B-4931-B17A-583EA3EA9C82}"/>
              </a:ext>
            </a:extLst>
          </p:cNvPr>
          <p:cNvCxnSpPr>
            <a:cxnSpLocks/>
          </p:cNvCxnSpPr>
          <p:nvPr/>
        </p:nvCxnSpPr>
        <p:spPr>
          <a:xfrm>
            <a:off x="3622714" y="5377232"/>
            <a:ext cx="608695" cy="65624"/>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3" name="直線矢印コネクタ 22">
            <a:extLst>
              <a:ext uri="{FF2B5EF4-FFF2-40B4-BE49-F238E27FC236}">
                <a16:creationId xmlns:a16="http://schemas.microsoft.com/office/drawing/2014/main" id="{D3BCB0B6-78E4-411A-A24B-8A3B9A554004}"/>
              </a:ext>
            </a:extLst>
          </p:cNvPr>
          <p:cNvCxnSpPr>
            <a:cxnSpLocks/>
          </p:cNvCxnSpPr>
          <p:nvPr/>
        </p:nvCxnSpPr>
        <p:spPr>
          <a:xfrm flipV="1">
            <a:off x="4624026" y="5298856"/>
            <a:ext cx="568672" cy="104363"/>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4" name="直線矢印コネクタ 23">
            <a:extLst>
              <a:ext uri="{FF2B5EF4-FFF2-40B4-BE49-F238E27FC236}">
                <a16:creationId xmlns:a16="http://schemas.microsoft.com/office/drawing/2014/main" id="{545EFF47-9573-423E-B761-F29F5CD43232}"/>
              </a:ext>
            </a:extLst>
          </p:cNvPr>
          <p:cNvCxnSpPr>
            <a:cxnSpLocks/>
          </p:cNvCxnSpPr>
          <p:nvPr/>
        </p:nvCxnSpPr>
        <p:spPr>
          <a:xfrm flipV="1">
            <a:off x="5381639" y="4467499"/>
            <a:ext cx="0" cy="606379"/>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25" name="楕円 24">
            <a:extLst>
              <a:ext uri="{FF2B5EF4-FFF2-40B4-BE49-F238E27FC236}">
                <a16:creationId xmlns:a16="http://schemas.microsoft.com/office/drawing/2014/main" id="{9B064B3F-DBD7-4DB2-A146-4F6550878C99}"/>
              </a:ext>
            </a:extLst>
          </p:cNvPr>
          <p:cNvSpPr>
            <a:spLocks noChangeAspect="1"/>
          </p:cNvSpPr>
          <p:nvPr/>
        </p:nvSpPr>
        <p:spPr>
          <a:xfrm>
            <a:off x="5314656" y="427762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44A3F8F8-D23E-4AF6-ADB2-5543264423C8}"/>
              </a:ext>
            </a:extLst>
          </p:cNvPr>
          <p:cNvSpPr>
            <a:spLocks noChangeAspect="1"/>
          </p:cNvSpPr>
          <p:nvPr/>
        </p:nvSpPr>
        <p:spPr>
          <a:xfrm>
            <a:off x="5612329" y="3646538"/>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20C627B3-B1B2-478D-BE25-D70EE6349793}"/>
              </a:ext>
            </a:extLst>
          </p:cNvPr>
          <p:cNvCxnSpPr>
            <a:cxnSpLocks/>
          </p:cNvCxnSpPr>
          <p:nvPr/>
        </p:nvCxnSpPr>
        <p:spPr>
          <a:xfrm flipV="1">
            <a:off x="5475525" y="3825315"/>
            <a:ext cx="280804" cy="451561"/>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109544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スポーツ, 運動競技 が含まれている画像&#10;&#10;非常に高い精度で生成された説明">
            <a:extLst>
              <a:ext uri="{FF2B5EF4-FFF2-40B4-BE49-F238E27FC236}">
                <a16:creationId xmlns:a16="http://schemas.microsoft.com/office/drawing/2014/main" id="{AB842347-35E7-4F24-9980-A292FD3F6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09" y="1276858"/>
            <a:ext cx="7764290" cy="5176193"/>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アルゴリズムの中身</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8E4E0E5C-6F30-4F0E-B868-940DB858F6E0}"/>
                  </a:ext>
                </a:extLst>
              </p:cNvPr>
              <p:cNvSpPr/>
              <p:nvPr/>
            </p:nvSpPr>
            <p:spPr>
              <a:xfrm>
                <a:off x="7550330" y="1701107"/>
                <a:ext cx="4005943" cy="390461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ja-JP" altLang="en-US" sz="2400" dirty="0">
                    <a:solidFill>
                      <a:schemeClr val="bg2"/>
                    </a:solidFill>
                    <a:latin typeface="Meiryo UI" panose="020B0604030504040204" pitchFamily="50" charset="-128"/>
                    <a:ea typeface="Meiryo UI" panose="020B0604030504040204" pitchFamily="50" charset="-128"/>
                  </a:rPr>
                  <a:t>①初期値</a:t>
                </a:r>
                <a:r>
                  <a:rPr lang="en-US" altLang="ja-JP" sz="2400" dirty="0">
                    <a:solidFill>
                      <a:schemeClr val="bg2"/>
                    </a:solidFill>
                    <a:latin typeface="Meiryo UI" panose="020B0604030504040204" pitchFamily="50" charset="-128"/>
                    <a:ea typeface="Meiryo UI" panose="020B0604030504040204" pitchFamily="50" charset="-128"/>
                  </a:rPr>
                  <a:t>θ</a:t>
                </a:r>
                <a:r>
                  <a:rPr lang="ja-JP" altLang="en-US" sz="2400" dirty="0">
                    <a:solidFill>
                      <a:schemeClr val="bg2"/>
                    </a:solidFill>
                    <a:latin typeface="Meiryo UI" panose="020B0604030504040204" pitchFamily="50" charset="-128"/>
                    <a:ea typeface="Meiryo UI" panose="020B0604030504040204" pitchFamily="50" charset="-128"/>
                  </a:rPr>
                  <a:t>を適当に決める</a:t>
                </a:r>
                <a:endParaRPr lang="en-US" altLang="ja-JP" sz="2400" dirty="0">
                  <a:solidFill>
                    <a:schemeClr val="bg2"/>
                  </a:solidFill>
                  <a:latin typeface="Meiryo UI" panose="020B0604030504040204" pitchFamily="50" charset="-128"/>
                  <a:ea typeface="Meiryo UI" panose="020B0604030504040204" pitchFamily="50" charset="-128"/>
                </a:endParaRPr>
              </a:p>
              <a:p>
                <a:endParaRPr lang="en-US" altLang="ja-JP" sz="2400" dirty="0">
                  <a:solidFill>
                    <a:schemeClr val="bg2"/>
                  </a:solidFill>
                  <a:latin typeface="Meiryo UI" panose="020B0604030504040204" pitchFamily="50" charset="-128"/>
                  <a:ea typeface="Meiryo UI" panose="020B0604030504040204" pitchFamily="50" charset="-128"/>
                </a:endParaRPr>
              </a:p>
              <a:p>
                <a:r>
                  <a:rPr lang="ja-JP" altLang="en-US" sz="2400" dirty="0">
                    <a:solidFill>
                      <a:schemeClr val="bg2"/>
                    </a:solidFill>
                    <a:latin typeface="Meiryo UI" panose="020B0604030504040204" pitchFamily="50" charset="-128"/>
                    <a:ea typeface="Meiryo UI" panose="020B0604030504040204" pitchFamily="50" charset="-128"/>
                  </a:rPr>
                  <a:t>②</a:t>
                </a:r>
                <a:r>
                  <a:rPr lang="en-US" altLang="ja-JP" sz="2400" dirty="0">
                    <a:solidFill>
                      <a:schemeClr val="bg2"/>
                    </a:solidFill>
                    <a:latin typeface="Meiryo UI" panose="020B0604030504040204" pitchFamily="50" charset="-128"/>
                    <a:ea typeface="Meiryo UI" panose="020B0604030504040204" pitchFamily="50" charset="-128"/>
                  </a:rPr>
                  <a:t>p</a:t>
                </a:r>
                <a:r>
                  <a:rPr lang="ja-JP" altLang="en-US" sz="2400" dirty="0">
                    <a:solidFill>
                      <a:schemeClr val="bg2"/>
                    </a:solidFill>
                    <a:latin typeface="Meiryo UI" panose="020B0604030504040204" pitchFamily="50" charset="-128"/>
                    <a:ea typeface="Meiryo UI" panose="020B0604030504040204" pitchFamily="50" charset="-128"/>
                  </a:rPr>
                  <a:t>を</a:t>
                </a:r>
                <a14:m>
                  <m:oMath xmlns:m="http://schemas.openxmlformats.org/officeDocument/2006/math">
                    <m:r>
                      <a:rPr lang="en-US" altLang="ja-JP" sz="2400" i="1">
                        <a:solidFill>
                          <a:schemeClr val="bg2"/>
                        </a:solidFill>
                        <a:latin typeface="Cambria Math" panose="02040503050406030204" pitchFamily="18" charset="0"/>
                        <a:ea typeface="Meiryo UI" panose="020B0604030504040204" pitchFamily="50" charset="-128"/>
                      </a:rPr>
                      <m:t>𝑁𝑜𝑟𝑚𝑎𝑙</m:t>
                    </m:r>
                    <m:d>
                      <m:dPr>
                        <m:ctrlPr>
                          <a:rPr lang="en-US" altLang="ja-JP" sz="2400" i="1">
                            <a:solidFill>
                              <a:schemeClr val="bg2"/>
                            </a:solidFill>
                            <a:latin typeface="Cambria Math" panose="02040503050406030204" pitchFamily="18" charset="0"/>
                            <a:ea typeface="Meiryo UI" panose="020B0604030504040204" pitchFamily="50" charset="-128"/>
                          </a:rPr>
                        </m:ctrlPr>
                      </m:dPr>
                      <m:e>
                        <m:r>
                          <a:rPr lang="en-US" altLang="ja-JP" sz="2400" i="1">
                            <a:solidFill>
                              <a:schemeClr val="bg2"/>
                            </a:solidFill>
                            <a:latin typeface="Cambria Math" panose="02040503050406030204" pitchFamily="18" charset="0"/>
                            <a:ea typeface="Meiryo UI" panose="020B0604030504040204" pitchFamily="50" charset="-128"/>
                          </a:rPr>
                          <m:t>𝑝</m:t>
                        </m:r>
                      </m:e>
                      <m:e>
                        <m:r>
                          <a:rPr lang="en-US" altLang="ja-JP" sz="2400" i="1">
                            <a:solidFill>
                              <a:schemeClr val="bg2"/>
                            </a:solidFill>
                            <a:latin typeface="Cambria Math" panose="02040503050406030204" pitchFamily="18" charset="0"/>
                            <a:ea typeface="Meiryo UI" panose="020B0604030504040204" pitchFamily="50" charset="-128"/>
                          </a:rPr>
                          <m:t>0</m:t>
                        </m:r>
                        <m:r>
                          <a:rPr lang="en-US" altLang="ja-JP" sz="2400" i="1">
                            <a:solidFill>
                              <a:schemeClr val="bg2"/>
                            </a:solidFill>
                            <a:latin typeface="Cambria Math" panose="02040503050406030204" pitchFamily="18" charset="0"/>
                            <a:ea typeface="Meiryo UI" panose="020B0604030504040204" pitchFamily="50" charset="-128"/>
                          </a:rPr>
                          <m:t>,</m:t>
                        </m:r>
                        <m:r>
                          <a:rPr lang="en-US" altLang="ja-JP" sz="2400" i="1">
                            <a:solidFill>
                              <a:schemeClr val="bg2"/>
                            </a:solidFill>
                            <a:latin typeface="Cambria Math" panose="02040503050406030204" pitchFamily="18" charset="0"/>
                            <a:ea typeface="Meiryo UI" panose="020B0604030504040204" pitchFamily="50" charset="-128"/>
                          </a:rPr>
                          <m:t>1</m:t>
                        </m:r>
                      </m:e>
                    </m:d>
                    <m:r>
                      <a:rPr lang="ja-JP" altLang="en-US" sz="2400" i="1" smtClean="0">
                        <a:solidFill>
                          <a:schemeClr val="bg2"/>
                        </a:solidFill>
                        <a:latin typeface="Cambria Math" panose="02040503050406030204" pitchFamily="18" charset="0"/>
                        <a:ea typeface="Meiryo UI" panose="020B0604030504040204" pitchFamily="50" charset="-128"/>
                      </a:rPr>
                      <m:t>か</m:t>
                    </m:r>
                    <m:r>
                      <a:rPr lang="ja-JP" altLang="en-US" sz="2400" i="1" dirty="0" smtClean="0">
                        <a:solidFill>
                          <a:schemeClr val="bg2"/>
                        </a:solidFill>
                        <a:latin typeface="Cambria Math" panose="02040503050406030204" pitchFamily="18" charset="0"/>
                        <a:ea typeface="Meiryo UI" panose="020B0604030504040204" pitchFamily="50" charset="-128"/>
                      </a:rPr>
                      <m:t>ら</m:t>
                    </m:r>
                  </m:oMath>
                </a14:m>
                <a:r>
                  <a:rPr lang="ja-JP" altLang="en-US" sz="2400" dirty="0">
                    <a:solidFill>
                      <a:schemeClr val="bg2"/>
                    </a:solidFill>
                    <a:latin typeface="Meiryo UI" panose="020B0604030504040204" pitchFamily="50" charset="-128"/>
                    <a:ea typeface="Meiryo UI" panose="020B0604030504040204" pitchFamily="50" charset="-128"/>
                  </a:rPr>
                  <a:t>発生させる</a:t>
                </a:r>
                <a:endParaRPr lang="en-US" altLang="ja-JP" sz="2400" dirty="0">
                  <a:solidFill>
                    <a:schemeClr val="bg2"/>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rPr>
                  <a:t>③正準方程式に従って、</a:t>
                </a:r>
                <a:endParaRPr lang="en-US" altLang="ja-JP" sz="2400" dirty="0">
                  <a:solidFill>
                    <a:schemeClr val="tx1"/>
                  </a:solidFill>
                  <a:latin typeface="Meiryo UI" panose="020B0604030504040204" pitchFamily="50" charset="-128"/>
                  <a:ea typeface="Meiryo UI" panose="020B0604030504040204" pitchFamily="50" charset="-128"/>
                </a:endParaRPr>
              </a:p>
              <a:p>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と</a:t>
                </a:r>
                <a:r>
                  <a:rPr lang="en-US" altLang="ja-JP" sz="2400" dirty="0">
                    <a:solidFill>
                      <a:schemeClr val="tx1"/>
                    </a:solidFill>
                    <a:latin typeface="Meiryo UI" panose="020B0604030504040204" pitchFamily="50" charset="-128"/>
                    <a:ea typeface="Meiryo UI" panose="020B0604030504040204" pitchFamily="50" charset="-128"/>
                  </a:rPr>
                  <a:t>p</a:t>
                </a:r>
                <a:r>
                  <a:rPr lang="ja-JP" altLang="en-US" sz="2400" dirty="0">
                    <a:solidFill>
                      <a:schemeClr val="tx1"/>
                    </a:solidFill>
                    <a:latin typeface="Meiryo UI" panose="020B0604030504040204" pitchFamily="50" charset="-128"/>
                    <a:ea typeface="Meiryo UI" panose="020B0604030504040204" pitchFamily="50" charset="-128"/>
                  </a:rPr>
                  <a:t>を</a:t>
                </a:r>
                <a:r>
                  <a:rPr lang="en-US" altLang="ja-JP" sz="2400" dirty="0">
                    <a:solidFill>
                      <a:schemeClr val="tx1"/>
                    </a:solidFill>
                    <a:latin typeface="Meiryo UI" panose="020B0604030504040204" pitchFamily="50" charset="-128"/>
                    <a:ea typeface="Meiryo UI" panose="020B0604030504040204" pitchFamily="50" charset="-128"/>
                  </a:rPr>
                  <a:t>L</a:t>
                </a:r>
                <a:r>
                  <a:rPr lang="ja-JP" altLang="en-US" sz="2400" dirty="0">
                    <a:solidFill>
                      <a:schemeClr val="tx1"/>
                    </a:solidFill>
                    <a:latin typeface="Meiryo UI" panose="020B0604030504040204" pitchFamily="50" charset="-128"/>
                    <a:ea typeface="Meiryo UI" panose="020B0604030504040204" pitchFamily="50" charset="-128"/>
                  </a:rPr>
                  <a:t>回更新</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p:sp>
            <p:nvSpPr>
              <p:cNvPr id="17" name="正方形/長方形 16">
                <a:extLst>
                  <a:ext uri="{FF2B5EF4-FFF2-40B4-BE49-F238E27FC236}">
                    <a16:creationId xmlns:a16="http://schemas.microsoft.com/office/drawing/2014/main" id="{8E4E0E5C-6F30-4F0E-B868-940DB858F6E0}"/>
                  </a:ext>
                </a:extLst>
              </p:cNvPr>
              <p:cNvSpPr>
                <a:spLocks noRot="1" noChangeAspect="1" noMove="1" noResize="1" noEditPoints="1" noAdjustHandles="1" noChangeArrowheads="1" noChangeShapeType="1" noTextEdit="1"/>
              </p:cNvSpPr>
              <p:nvPr/>
            </p:nvSpPr>
            <p:spPr>
              <a:xfrm>
                <a:off x="7550330" y="1701107"/>
                <a:ext cx="4005943" cy="3904610"/>
              </a:xfrm>
              <a:prstGeom prst="rect">
                <a:avLst/>
              </a:prstGeom>
              <a:blipFill>
                <a:blip r:embed="rId5"/>
                <a:stretch>
                  <a:fillRect l="-2435" r="-1065"/>
                </a:stretch>
              </a:blipFill>
              <a:ln>
                <a:noFill/>
              </a:ln>
              <a:effectLst/>
            </p:spPr>
            <p:txBody>
              <a:bodyPr/>
              <a:lstStyle/>
              <a:p>
                <a:r>
                  <a:rPr lang="ja-JP" altLang="en-US">
                    <a:noFill/>
                  </a:rPr>
                  <a:t> </a:t>
                </a:r>
              </a:p>
            </p:txBody>
          </p:sp>
        </mc:Fallback>
      </mc:AlternateContent>
      <p:pic>
        <p:nvPicPr>
          <p:cNvPr id="20" name="図 19">
            <a:extLst>
              <a:ext uri="{FF2B5EF4-FFF2-40B4-BE49-F238E27FC236}">
                <a16:creationId xmlns:a16="http://schemas.microsoft.com/office/drawing/2014/main" id="{32D7E883-4A70-4439-8CFD-58D0459356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3883" y="4848531"/>
            <a:ext cx="3202472" cy="594325"/>
          </a:xfrm>
          <a:prstGeom prst="rect">
            <a:avLst/>
          </a:prstGeom>
        </p:spPr>
      </p:pic>
      <p:sp>
        <p:nvSpPr>
          <p:cNvPr id="9" name="楕円 8">
            <a:extLst>
              <a:ext uri="{FF2B5EF4-FFF2-40B4-BE49-F238E27FC236}">
                <a16:creationId xmlns:a16="http://schemas.microsoft.com/office/drawing/2014/main" id="{B2DDE36E-A842-45B4-B535-25923B54318F}"/>
              </a:ext>
            </a:extLst>
          </p:cNvPr>
          <p:cNvSpPr>
            <a:spLocks noChangeAspect="1"/>
          </p:cNvSpPr>
          <p:nvPr/>
        </p:nvSpPr>
        <p:spPr>
          <a:xfrm>
            <a:off x="2612366" y="484853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211DBC8-C127-4F1A-A8DA-44E4C88CC88E}"/>
              </a:ext>
            </a:extLst>
          </p:cNvPr>
          <p:cNvSpPr>
            <a:spLocks noChangeAspect="1"/>
          </p:cNvSpPr>
          <p:nvPr/>
        </p:nvSpPr>
        <p:spPr>
          <a:xfrm>
            <a:off x="3356949" y="5298856"/>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15F14C7-EC73-4326-9895-8A0021DF91D3}"/>
              </a:ext>
            </a:extLst>
          </p:cNvPr>
          <p:cNvSpPr>
            <a:spLocks noChangeAspect="1"/>
          </p:cNvSpPr>
          <p:nvPr/>
        </p:nvSpPr>
        <p:spPr>
          <a:xfrm>
            <a:off x="4367774" y="5370856"/>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C49253F-E01F-4C45-A7BF-73873C4E2E8A}"/>
              </a:ext>
            </a:extLst>
          </p:cNvPr>
          <p:cNvSpPr>
            <a:spLocks noChangeAspect="1"/>
          </p:cNvSpPr>
          <p:nvPr/>
        </p:nvSpPr>
        <p:spPr>
          <a:xfrm>
            <a:off x="5309639" y="5160962"/>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0461EF86-B29D-4CF5-AB09-70CC6A4C7515}"/>
              </a:ext>
            </a:extLst>
          </p:cNvPr>
          <p:cNvCxnSpPr>
            <a:cxnSpLocks/>
          </p:cNvCxnSpPr>
          <p:nvPr/>
        </p:nvCxnSpPr>
        <p:spPr>
          <a:xfrm>
            <a:off x="2803697" y="5039042"/>
            <a:ext cx="431487" cy="293759"/>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18" name="直線コネクタ 17">
            <a:extLst>
              <a:ext uri="{FF2B5EF4-FFF2-40B4-BE49-F238E27FC236}">
                <a16:creationId xmlns:a16="http://schemas.microsoft.com/office/drawing/2014/main" id="{A5217DE4-9AA0-40EC-ADEE-2777D8A7E49E}"/>
              </a:ext>
            </a:extLst>
          </p:cNvPr>
          <p:cNvCxnSpPr>
            <a:cxnSpLocks/>
          </p:cNvCxnSpPr>
          <p:nvPr/>
        </p:nvCxnSpPr>
        <p:spPr>
          <a:xfrm flipV="1">
            <a:off x="6080650" y="2363652"/>
            <a:ext cx="210069" cy="335644"/>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19" name="正方形/長方形 18">
            <a:extLst>
              <a:ext uri="{FF2B5EF4-FFF2-40B4-BE49-F238E27FC236}">
                <a16:creationId xmlns:a16="http://schemas.microsoft.com/office/drawing/2014/main" id="{AA8FF1BB-E795-420A-BB6B-1BDFB060E04D}"/>
              </a:ext>
            </a:extLst>
          </p:cNvPr>
          <p:cNvSpPr/>
          <p:nvPr/>
        </p:nvSpPr>
        <p:spPr>
          <a:xfrm>
            <a:off x="5575391" y="1621276"/>
            <a:ext cx="3909728" cy="830997"/>
          </a:xfrm>
          <a:prstGeom prst="rect">
            <a:avLst/>
          </a:prstGeom>
        </p:spPr>
        <p:txBody>
          <a:bodyPr wrap="square">
            <a:spAutoFit/>
          </a:bodyPr>
          <a:lstStyle/>
          <a:p>
            <a:r>
              <a:rPr lang="ja-JP" altLang="en-US" sz="2400" dirty="0">
                <a:solidFill>
                  <a:schemeClr val="accent2"/>
                </a:solidFill>
                <a:latin typeface="Meiryo UI" panose="020B0604030504040204" pitchFamily="50" charset="-128"/>
                <a:ea typeface="Meiryo UI" panose="020B0604030504040204" pitchFamily="50" charset="-128"/>
              </a:rPr>
              <a:t>ハミルトニアン</a:t>
            </a:r>
            <a:endParaRPr lang="en-US" altLang="ja-JP" sz="2400" dirty="0">
              <a:solidFill>
                <a:schemeClr val="accent2"/>
              </a:solidFill>
              <a:latin typeface="Meiryo UI" panose="020B0604030504040204" pitchFamily="50" charset="-128"/>
              <a:ea typeface="Meiryo UI" panose="020B0604030504040204" pitchFamily="50" charset="-128"/>
            </a:endParaRPr>
          </a:p>
          <a:p>
            <a:r>
              <a:rPr lang="ja-JP" altLang="en-US" sz="2400" dirty="0">
                <a:solidFill>
                  <a:schemeClr val="accent2"/>
                </a:solidFill>
                <a:latin typeface="Meiryo UI" panose="020B0604030504040204" pitchFamily="50" charset="-128"/>
                <a:ea typeface="Meiryo UI" panose="020B0604030504040204" pitchFamily="50" charset="-128"/>
              </a:rPr>
              <a:t>等高線</a:t>
            </a:r>
            <a:endParaRPr lang="en-US" altLang="ja-JP" sz="2400" dirty="0">
              <a:solidFill>
                <a:schemeClr val="accent2"/>
              </a:solidFill>
              <a:latin typeface="Meiryo UI" panose="020B0604030504040204" pitchFamily="50" charset="-128"/>
              <a:ea typeface="Meiryo UI" panose="020B0604030504040204" pitchFamily="50" charset="-128"/>
            </a:endParaRPr>
          </a:p>
        </p:txBody>
      </p:sp>
      <p:cxnSp>
        <p:nvCxnSpPr>
          <p:cNvPr id="22" name="直線矢印コネクタ 21">
            <a:extLst>
              <a:ext uri="{FF2B5EF4-FFF2-40B4-BE49-F238E27FC236}">
                <a16:creationId xmlns:a16="http://schemas.microsoft.com/office/drawing/2014/main" id="{05C8B005-A25B-4931-B17A-583EA3EA9C82}"/>
              </a:ext>
            </a:extLst>
          </p:cNvPr>
          <p:cNvCxnSpPr>
            <a:cxnSpLocks/>
          </p:cNvCxnSpPr>
          <p:nvPr/>
        </p:nvCxnSpPr>
        <p:spPr>
          <a:xfrm>
            <a:off x="3622714" y="5377232"/>
            <a:ext cx="608695" cy="65624"/>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3" name="直線矢印コネクタ 22">
            <a:extLst>
              <a:ext uri="{FF2B5EF4-FFF2-40B4-BE49-F238E27FC236}">
                <a16:creationId xmlns:a16="http://schemas.microsoft.com/office/drawing/2014/main" id="{D3BCB0B6-78E4-411A-A24B-8A3B9A554004}"/>
              </a:ext>
            </a:extLst>
          </p:cNvPr>
          <p:cNvCxnSpPr>
            <a:cxnSpLocks/>
          </p:cNvCxnSpPr>
          <p:nvPr/>
        </p:nvCxnSpPr>
        <p:spPr>
          <a:xfrm flipV="1">
            <a:off x="4624026" y="5298856"/>
            <a:ext cx="568672" cy="104363"/>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4" name="直線矢印コネクタ 23">
            <a:extLst>
              <a:ext uri="{FF2B5EF4-FFF2-40B4-BE49-F238E27FC236}">
                <a16:creationId xmlns:a16="http://schemas.microsoft.com/office/drawing/2014/main" id="{545EFF47-9573-423E-B761-F29F5CD43232}"/>
              </a:ext>
            </a:extLst>
          </p:cNvPr>
          <p:cNvCxnSpPr>
            <a:cxnSpLocks/>
          </p:cNvCxnSpPr>
          <p:nvPr/>
        </p:nvCxnSpPr>
        <p:spPr>
          <a:xfrm flipV="1">
            <a:off x="5381639" y="4467499"/>
            <a:ext cx="0" cy="606379"/>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25" name="楕円 24">
            <a:extLst>
              <a:ext uri="{FF2B5EF4-FFF2-40B4-BE49-F238E27FC236}">
                <a16:creationId xmlns:a16="http://schemas.microsoft.com/office/drawing/2014/main" id="{9B064B3F-DBD7-4DB2-A146-4F6550878C99}"/>
              </a:ext>
            </a:extLst>
          </p:cNvPr>
          <p:cNvSpPr>
            <a:spLocks noChangeAspect="1"/>
          </p:cNvSpPr>
          <p:nvPr/>
        </p:nvSpPr>
        <p:spPr>
          <a:xfrm>
            <a:off x="5314656" y="427762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44A3F8F8-D23E-4AF6-ADB2-5543264423C8}"/>
              </a:ext>
            </a:extLst>
          </p:cNvPr>
          <p:cNvSpPr>
            <a:spLocks noChangeAspect="1"/>
          </p:cNvSpPr>
          <p:nvPr/>
        </p:nvSpPr>
        <p:spPr>
          <a:xfrm>
            <a:off x="5612329" y="3646538"/>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3142C4B-7CDF-4A3E-B1E6-60AA35C51865}"/>
              </a:ext>
            </a:extLst>
          </p:cNvPr>
          <p:cNvSpPr>
            <a:spLocks noChangeAspect="1"/>
          </p:cNvSpPr>
          <p:nvPr/>
        </p:nvSpPr>
        <p:spPr>
          <a:xfrm>
            <a:off x="5050591" y="311709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20C627B3-B1B2-478D-BE25-D70EE6349793}"/>
              </a:ext>
            </a:extLst>
          </p:cNvPr>
          <p:cNvCxnSpPr>
            <a:cxnSpLocks/>
          </p:cNvCxnSpPr>
          <p:nvPr/>
        </p:nvCxnSpPr>
        <p:spPr>
          <a:xfrm flipV="1">
            <a:off x="5475525" y="3825315"/>
            <a:ext cx="280804" cy="451561"/>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9" name="直線矢印コネクタ 28">
            <a:extLst>
              <a:ext uri="{FF2B5EF4-FFF2-40B4-BE49-F238E27FC236}">
                <a16:creationId xmlns:a16="http://schemas.microsoft.com/office/drawing/2014/main" id="{F2764AD9-2A34-466A-91BA-9C93AA4702C4}"/>
              </a:ext>
            </a:extLst>
          </p:cNvPr>
          <p:cNvCxnSpPr>
            <a:cxnSpLocks/>
          </p:cNvCxnSpPr>
          <p:nvPr/>
        </p:nvCxnSpPr>
        <p:spPr>
          <a:xfrm flipH="1" flipV="1">
            <a:off x="5230783" y="3173764"/>
            <a:ext cx="381546" cy="392225"/>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22402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スポーツ, 運動競技 が含まれている画像&#10;&#10;非常に高い精度で生成された説明">
            <a:extLst>
              <a:ext uri="{FF2B5EF4-FFF2-40B4-BE49-F238E27FC236}">
                <a16:creationId xmlns:a16="http://schemas.microsoft.com/office/drawing/2014/main" id="{AB842347-35E7-4F24-9980-A292FD3F6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09" y="1276858"/>
            <a:ext cx="7764290" cy="5176193"/>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アルゴリズムの中身</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8E4E0E5C-6F30-4F0E-B868-940DB858F6E0}"/>
                  </a:ext>
                </a:extLst>
              </p:cNvPr>
              <p:cNvSpPr/>
              <p:nvPr/>
            </p:nvSpPr>
            <p:spPr>
              <a:xfrm>
                <a:off x="7550330" y="1701107"/>
                <a:ext cx="4005943" cy="390461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ja-JP" altLang="en-US" sz="2400" dirty="0">
                    <a:solidFill>
                      <a:schemeClr val="bg2"/>
                    </a:solidFill>
                    <a:latin typeface="Meiryo UI" panose="020B0604030504040204" pitchFamily="50" charset="-128"/>
                    <a:ea typeface="Meiryo UI" panose="020B0604030504040204" pitchFamily="50" charset="-128"/>
                  </a:rPr>
                  <a:t>①初期値</a:t>
                </a:r>
                <a:r>
                  <a:rPr lang="en-US" altLang="ja-JP" sz="2400" dirty="0">
                    <a:solidFill>
                      <a:schemeClr val="bg2"/>
                    </a:solidFill>
                    <a:latin typeface="Meiryo UI" panose="020B0604030504040204" pitchFamily="50" charset="-128"/>
                    <a:ea typeface="Meiryo UI" panose="020B0604030504040204" pitchFamily="50" charset="-128"/>
                  </a:rPr>
                  <a:t>θ</a:t>
                </a:r>
                <a:r>
                  <a:rPr lang="ja-JP" altLang="en-US" sz="2400" dirty="0">
                    <a:solidFill>
                      <a:schemeClr val="bg2"/>
                    </a:solidFill>
                    <a:latin typeface="Meiryo UI" panose="020B0604030504040204" pitchFamily="50" charset="-128"/>
                    <a:ea typeface="Meiryo UI" panose="020B0604030504040204" pitchFamily="50" charset="-128"/>
                  </a:rPr>
                  <a:t>を適当に決める</a:t>
                </a:r>
                <a:endParaRPr lang="en-US" altLang="ja-JP" sz="2400" dirty="0">
                  <a:solidFill>
                    <a:schemeClr val="bg2"/>
                  </a:solidFill>
                  <a:latin typeface="Meiryo UI" panose="020B0604030504040204" pitchFamily="50" charset="-128"/>
                  <a:ea typeface="Meiryo UI" panose="020B0604030504040204" pitchFamily="50" charset="-128"/>
                </a:endParaRPr>
              </a:p>
              <a:p>
                <a:endParaRPr lang="en-US" altLang="ja-JP" sz="2400" dirty="0">
                  <a:solidFill>
                    <a:schemeClr val="bg2"/>
                  </a:solidFill>
                  <a:latin typeface="Meiryo UI" panose="020B0604030504040204" pitchFamily="50" charset="-128"/>
                  <a:ea typeface="Meiryo UI" panose="020B0604030504040204" pitchFamily="50" charset="-128"/>
                </a:endParaRPr>
              </a:p>
              <a:p>
                <a:r>
                  <a:rPr lang="ja-JP" altLang="en-US" sz="2400" dirty="0">
                    <a:solidFill>
                      <a:schemeClr val="bg2"/>
                    </a:solidFill>
                    <a:latin typeface="Meiryo UI" panose="020B0604030504040204" pitchFamily="50" charset="-128"/>
                    <a:ea typeface="Meiryo UI" panose="020B0604030504040204" pitchFamily="50" charset="-128"/>
                  </a:rPr>
                  <a:t>②</a:t>
                </a:r>
                <a:r>
                  <a:rPr lang="en-US" altLang="ja-JP" sz="2400" dirty="0">
                    <a:solidFill>
                      <a:schemeClr val="bg2"/>
                    </a:solidFill>
                    <a:latin typeface="Meiryo UI" panose="020B0604030504040204" pitchFamily="50" charset="-128"/>
                    <a:ea typeface="Meiryo UI" panose="020B0604030504040204" pitchFamily="50" charset="-128"/>
                  </a:rPr>
                  <a:t>p</a:t>
                </a:r>
                <a:r>
                  <a:rPr lang="ja-JP" altLang="en-US" sz="2400" dirty="0">
                    <a:solidFill>
                      <a:schemeClr val="bg2"/>
                    </a:solidFill>
                    <a:latin typeface="Meiryo UI" panose="020B0604030504040204" pitchFamily="50" charset="-128"/>
                    <a:ea typeface="Meiryo UI" panose="020B0604030504040204" pitchFamily="50" charset="-128"/>
                  </a:rPr>
                  <a:t>を</a:t>
                </a:r>
                <a14:m>
                  <m:oMath xmlns:m="http://schemas.openxmlformats.org/officeDocument/2006/math">
                    <m:r>
                      <a:rPr lang="en-US" altLang="ja-JP" sz="2400" i="1">
                        <a:solidFill>
                          <a:schemeClr val="bg2"/>
                        </a:solidFill>
                        <a:latin typeface="Cambria Math" panose="02040503050406030204" pitchFamily="18" charset="0"/>
                        <a:ea typeface="Meiryo UI" panose="020B0604030504040204" pitchFamily="50" charset="-128"/>
                      </a:rPr>
                      <m:t>𝑁𝑜𝑟𝑚𝑎𝑙</m:t>
                    </m:r>
                    <m:d>
                      <m:dPr>
                        <m:ctrlPr>
                          <a:rPr lang="en-US" altLang="ja-JP" sz="2400" i="1">
                            <a:solidFill>
                              <a:schemeClr val="bg2"/>
                            </a:solidFill>
                            <a:latin typeface="Cambria Math" panose="02040503050406030204" pitchFamily="18" charset="0"/>
                            <a:ea typeface="Meiryo UI" panose="020B0604030504040204" pitchFamily="50" charset="-128"/>
                          </a:rPr>
                        </m:ctrlPr>
                      </m:dPr>
                      <m:e>
                        <m:r>
                          <a:rPr lang="en-US" altLang="ja-JP" sz="2400" i="1">
                            <a:solidFill>
                              <a:schemeClr val="bg2"/>
                            </a:solidFill>
                            <a:latin typeface="Cambria Math" panose="02040503050406030204" pitchFamily="18" charset="0"/>
                            <a:ea typeface="Meiryo UI" panose="020B0604030504040204" pitchFamily="50" charset="-128"/>
                          </a:rPr>
                          <m:t>𝑝</m:t>
                        </m:r>
                      </m:e>
                      <m:e>
                        <m:r>
                          <a:rPr lang="en-US" altLang="ja-JP" sz="2400" i="1">
                            <a:solidFill>
                              <a:schemeClr val="bg2"/>
                            </a:solidFill>
                            <a:latin typeface="Cambria Math" panose="02040503050406030204" pitchFamily="18" charset="0"/>
                            <a:ea typeface="Meiryo UI" panose="020B0604030504040204" pitchFamily="50" charset="-128"/>
                          </a:rPr>
                          <m:t>0</m:t>
                        </m:r>
                        <m:r>
                          <a:rPr lang="en-US" altLang="ja-JP" sz="2400" i="1">
                            <a:solidFill>
                              <a:schemeClr val="bg2"/>
                            </a:solidFill>
                            <a:latin typeface="Cambria Math" panose="02040503050406030204" pitchFamily="18" charset="0"/>
                            <a:ea typeface="Meiryo UI" panose="020B0604030504040204" pitchFamily="50" charset="-128"/>
                          </a:rPr>
                          <m:t>,</m:t>
                        </m:r>
                        <m:r>
                          <a:rPr lang="en-US" altLang="ja-JP" sz="2400" i="1">
                            <a:solidFill>
                              <a:schemeClr val="bg2"/>
                            </a:solidFill>
                            <a:latin typeface="Cambria Math" panose="02040503050406030204" pitchFamily="18" charset="0"/>
                            <a:ea typeface="Meiryo UI" panose="020B0604030504040204" pitchFamily="50" charset="-128"/>
                          </a:rPr>
                          <m:t>1</m:t>
                        </m:r>
                      </m:e>
                    </m:d>
                    <m:r>
                      <a:rPr lang="ja-JP" altLang="en-US" sz="2400" i="1" smtClean="0">
                        <a:solidFill>
                          <a:schemeClr val="bg2"/>
                        </a:solidFill>
                        <a:latin typeface="Cambria Math" panose="02040503050406030204" pitchFamily="18" charset="0"/>
                        <a:ea typeface="Meiryo UI" panose="020B0604030504040204" pitchFamily="50" charset="-128"/>
                      </a:rPr>
                      <m:t>か</m:t>
                    </m:r>
                    <m:r>
                      <a:rPr lang="ja-JP" altLang="en-US" sz="2400" i="1" dirty="0" smtClean="0">
                        <a:solidFill>
                          <a:schemeClr val="bg2"/>
                        </a:solidFill>
                        <a:latin typeface="Cambria Math" panose="02040503050406030204" pitchFamily="18" charset="0"/>
                        <a:ea typeface="Meiryo UI" panose="020B0604030504040204" pitchFamily="50" charset="-128"/>
                      </a:rPr>
                      <m:t>ら</m:t>
                    </m:r>
                  </m:oMath>
                </a14:m>
                <a:r>
                  <a:rPr lang="ja-JP" altLang="en-US" sz="2400" dirty="0">
                    <a:solidFill>
                      <a:schemeClr val="bg2"/>
                    </a:solidFill>
                    <a:latin typeface="Meiryo UI" panose="020B0604030504040204" pitchFamily="50" charset="-128"/>
                    <a:ea typeface="Meiryo UI" panose="020B0604030504040204" pitchFamily="50" charset="-128"/>
                  </a:rPr>
                  <a:t>発生させる</a:t>
                </a:r>
                <a:endParaRPr lang="en-US" altLang="ja-JP" sz="2400" dirty="0">
                  <a:solidFill>
                    <a:schemeClr val="bg2"/>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rPr>
                  <a:t>③正準方程式に従って、</a:t>
                </a:r>
                <a:endParaRPr lang="en-US" altLang="ja-JP" sz="2400" dirty="0">
                  <a:solidFill>
                    <a:schemeClr val="tx1"/>
                  </a:solidFill>
                  <a:latin typeface="Meiryo UI" panose="020B0604030504040204" pitchFamily="50" charset="-128"/>
                  <a:ea typeface="Meiryo UI" panose="020B0604030504040204" pitchFamily="50" charset="-128"/>
                </a:endParaRPr>
              </a:p>
              <a:p>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と</a:t>
                </a:r>
                <a:r>
                  <a:rPr lang="en-US" altLang="ja-JP" sz="2400" dirty="0">
                    <a:solidFill>
                      <a:schemeClr val="tx1"/>
                    </a:solidFill>
                    <a:latin typeface="Meiryo UI" panose="020B0604030504040204" pitchFamily="50" charset="-128"/>
                    <a:ea typeface="Meiryo UI" panose="020B0604030504040204" pitchFamily="50" charset="-128"/>
                  </a:rPr>
                  <a:t>p</a:t>
                </a:r>
                <a:r>
                  <a:rPr lang="ja-JP" altLang="en-US" sz="2400" dirty="0">
                    <a:solidFill>
                      <a:schemeClr val="tx1"/>
                    </a:solidFill>
                    <a:latin typeface="Meiryo UI" panose="020B0604030504040204" pitchFamily="50" charset="-128"/>
                    <a:ea typeface="Meiryo UI" panose="020B0604030504040204" pitchFamily="50" charset="-128"/>
                  </a:rPr>
                  <a:t>を</a:t>
                </a:r>
                <a:r>
                  <a:rPr lang="en-US" altLang="ja-JP" sz="2400" dirty="0">
                    <a:solidFill>
                      <a:schemeClr val="tx1"/>
                    </a:solidFill>
                    <a:latin typeface="Meiryo UI" panose="020B0604030504040204" pitchFamily="50" charset="-128"/>
                    <a:ea typeface="Meiryo UI" panose="020B0604030504040204" pitchFamily="50" charset="-128"/>
                  </a:rPr>
                  <a:t>L</a:t>
                </a:r>
                <a:r>
                  <a:rPr lang="ja-JP" altLang="en-US" sz="2400" dirty="0">
                    <a:solidFill>
                      <a:schemeClr val="tx1"/>
                    </a:solidFill>
                    <a:latin typeface="Meiryo UI" panose="020B0604030504040204" pitchFamily="50" charset="-128"/>
                    <a:ea typeface="Meiryo UI" panose="020B0604030504040204" pitchFamily="50" charset="-128"/>
                  </a:rPr>
                  <a:t>回更新</a:t>
                </a:r>
                <a:endParaRPr lang="en-US" altLang="ja-JP" sz="2400" dirty="0">
                  <a:solidFill>
                    <a:schemeClr val="tx1"/>
                  </a:solidFill>
                  <a:latin typeface="Meiryo UI" panose="020B0604030504040204" pitchFamily="50" charset="-128"/>
                  <a:ea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p:sp>
            <p:nvSpPr>
              <p:cNvPr id="17" name="正方形/長方形 16">
                <a:extLst>
                  <a:ext uri="{FF2B5EF4-FFF2-40B4-BE49-F238E27FC236}">
                    <a16:creationId xmlns:a16="http://schemas.microsoft.com/office/drawing/2014/main" id="{8E4E0E5C-6F30-4F0E-B868-940DB858F6E0}"/>
                  </a:ext>
                </a:extLst>
              </p:cNvPr>
              <p:cNvSpPr>
                <a:spLocks noRot="1" noChangeAspect="1" noMove="1" noResize="1" noEditPoints="1" noAdjustHandles="1" noChangeArrowheads="1" noChangeShapeType="1" noTextEdit="1"/>
              </p:cNvSpPr>
              <p:nvPr/>
            </p:nvSpPr>
            <p:spPr>
              <a:xfrm>
                <a:off x="7550330" y="1701107"/>
                <a:ext cx="4005943" cy="3904610"/>
              </a:xfrm>
              <a:prstGeom prst="rect">
                <a:avLst/>
              </a:prstGeom>
              <a:blipFill>
                <a:blip r:embed="rId5"/>
                <a:stretch>
                  <a:fillRect l="-2435" r="-1065"/>
                </a:stretch>
              </a:blipFill>
              <a:ln>
                <a:noFill/>
              </a:ln>
              <a:effectLst/>
            </p:spPr>
            <p:txBody>
              <a:bodyPr/>
              <a:lstStyle/>
              <a:p>
                <a:r>
                  <a:rPr lang="ja-JP" altLang="en-US">
                    <a:noFill/>
                  </a:rPr>
                  <a:t> </a:t>
                </a:r>
              </a:p>
            </p:txBody>
          </p:sp>
        </mc:Fallback>
      </mc:AlternateContent>
      <p:pic>
        <p:nvPicPr>
          <p:cNvPr id="20" name="図 19">
            <a:extLst>
              <a:ext uri="{FF2B5EF4-FFF2-40B4-BE49-F238E27FC236}">
                <a16:creationId xmlns:a16="http://schemas.microsoft.com/office/drawing/2014/main" id="{32D7E883-4A70-4439-8CFD-58D0459356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3883" y="4848531"/>
            <a:ext cx="3202472" cy="594325"/>
          </a:xfrm>
          <a:prstGeom prst="rect">
            <a:avLst/>
          </a:prstGeom>
        </p:spPr>
      </p:pic>
      <p:sp>
        <p:nvSpPr>
          <p:cNvPr id="9" name="楕円 8">
            <a:extLst>
              <a:ext uri="{FF2B5EF4-FFF2-40B4-BE49-F238E27FC236}">
                <a16:creationId xmlns:a16="http://schemas.microsoft.com/office/drawing/2014/main" id="{B2DDE36E-A842-45B4-B535-25923B54318F}"/>
              </a:ext>
            </a:extLst>
          </p:cNvPr>
          <p:cNvSpPr>
            <a:spLocks noChangeAspect="1"/>
          </p:cNvSpPr>
          <p:nvPr/>
        </p:nvSpPr>
        <p:spPr>
          <a:xfrm>
            <a:off x="2612366" y="484853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211DBC8-C127-4F1A-A8DA-44E4C88CC88E}"/>
              </a:ext>
            </a:extLst>
          </p:cNvPr>
          <p:cNvSpPr>
            <a:spLocks noChangeAspect="1"/>
          </p:cNvSpPr>
          <p:nvPr/>
        </p:nvSpPr>
        <p:spPr>
          <a:xfrm>
            <a:off x="3356949" y="5298856"/>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15F14C7-EC73-4326-9895-8A0021DF91D3}"/>
              </a:ext>
            </a:extLst>
          </p:cNvPr>
          <p:cNvSpPr>
            <a:spLocks noChangeAspect="1"/>
          </p:cNvSpPr>
          <p:nvPr/>
        </p:nvSpPr>
        <p:spPr>
          <a:xfrm>
            <a:off x="4367774" y="5370856"/>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C49253F-E01F-4C45-A7BF-73873C4E2E8A}"/>
              </a:ext>
            </a:extLst>
          </p:cNvPr>
          <p:cNvSpPr>
            <a:spLocks noChangeAspect="1"/>
          </p:cNvSpPr>
          <p:nvPr/>
        </p:nvSpPr>
        <p:spPr>
          <a:xfrm>
            <a:off x="5309639" y="5160962"/>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0461EF86-B29D-4CF5-AB09-70CC6A4C7515}"/>
              </a:ext>
            </a:extLst>
          </p:cNvPr>
          <p:cNvCxnSpPr>
            <a:cxnSpLocks/>
          </p:cNvCxnSpPr>
          <p:nvPr/>
        </p:nvCxnSpPr>
        <p:spPr>
          <a:xfrm>
            <a:off x="2803697" y="5039042"/>
            <a:ext cx="431487" cy="293759"/>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18" name="直線コネクタ 17">
            <a:extLst>
              <a:ext uri="{FF2B5EF4-FFF2-40B4-BE49-F238E27FC236}">
                <a16:creationId xmlns:a16="http://schemas.microsoft.com/office/drawing/2014/main" id="{A5217DE4-9AA0-40EC-ADEE-2777D8A7E49E}"/>
              </a:ext>
            </a:extLst>
          </p:cNvPr>
          <p:cNvCxnSpPr>
            <a:cxnSpLocks/>
          </p:cNvCxnSpPr>
          <p:nvPr/>
        </p:nvCxnSpPr>
        <p:spPr>
          <a:xfrm flipV="1">
            <a:off x="6080650" y="2363652"/>
            <a:ext cx="210069" cy="335644"/>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19" name="正方形/長方形 18">
            <a:extLst>
              <a:ext uri="{FF2B5EF4-FFF2-40B4-BE49-F238E27FC236}">
                <a16:creationId xmlns:a16="http://schemas.microsoft.com/office/drawing/2014/main" id="{AA8FF1BB-E795-420A-BB6B-1BDFB060E04D}"/>
              </a:ext>
            </a:extLst>
          </p:cNvPr>
          <p:cNvSpPr/>
          <p:nvPr/>
        </p:nvSpPr>
        <p:spPr>
          <a:xfrm>
            <a:off x="5575391" y="1621276"/>
            <a:ext cx="3909728" cy="830997"/>
          </a:xfrm>
          <a:prstGeom prst="rect">
            <a:avLst/>
          </a:prstGeom>
        </p:spPr>
        <p:txBody>
          <a:bodyPr wrap="square">
            <a:spAutoFit/>
          </a:bodyPr>
          <a:lstStyle/>
          <a:p>
            <a:r>
              <a:rPr lang="ja-JP" altLang="en-US" sz="2400" dirty="0">
                <a:solidFill>
                  <a:schemeClr val="accent2"/>
                </a:solidFill>
                <a:latin typeface="Meiryo UI" panose="020B0604030504040204" pitchFamily="50" charset="-128"/>
                <a:ea typeface="Meiryo UI" panose="020B0604030504040204" pitchFamily="50" charset="-128"/>
              </a:rPr>
              <a:t>ハミルトニアン</a:t>
            </a:r>
            <a:endParaRPr lang="en-US" altLang="ja-JP" sz="2400" dirty="0">
              <a:solidFill>
                <a:schemeClr val="accent2"/>
              </a:solidFill>
              <a:latin typeface="Meiryo UI" panose="020B0604030504040204" pitchFamily="50" charset="-128"/>
              <a:ea typeface="Meiryo UI" panose="020B0604030504040204" pitchFamily="50" charset="-128"/>
            </a:endParaRPr>
          </a:p>
          <a:p>
            <a:r>
              <a:rPr lang="ja-JP" altLang="en-US" sz="2400" dirty="0">
                <a:solidFill>
                  <a:schemeClr val="accent2"/>
                </a:solidFill>
                <a:latin typeface="Meiryo UI" panose="020B0604030504040204" pitchFamily="50" charset="-128"/>
                <a:ea typeface="Meiryo UI" panose="020B0604030504040204" pitchFamily="50" charset="-128"/>
              </a:rPr>
              <a:t>等高線</a:t>
            </a:r>
            <a:endParaRPr lang="en-US" altLang="ja-JP" sz="2400" dirty="0">
              <a:solidFill>
                <a:schemeClr val="accent2"/>
              </a:solidFill>
              <a:latin typeface="Meiryo UI" panose="020B0604030504040204" pitchFamily="50" charset="-128"/>
              <a:ea typeface="Meiryo UI" panose="020B0604030504040204" pitchFamily="50" charset="-128"/>
            </a:endParaRPr>
          </a:p>
        </p:txBody>
      </p:sp>
      <p:cxnSp>
        <p:nvCxnSpPr>
          <p:cNvPr id="22" name="直線矢印コネクタ 21">
            <a:extLst>
              <a:ext uri="{FF2B5EF4-FFF2-40B4-BE49-F238E27FC236}">
                <a16:creationId xmlns:a16="http://schemas.microsoft.com/office/drawing/2014/main" id="{05C8B005-A25B-4931-B17A-583EA3EA9C82}"/>
              </a:ext>
            </a:extLst>
          </p:cNvPr>
          <p:cNvCxnSpPr>
            <a:cxnSpLocks/>
          </p:cNvCxnSpPr>
          <p:nvPr/>
        </p:nvCxnSpPr>
        <p:spPr>
          <a:xfrm>
            <a:off x="3622714" y="5377232"/>
            <a:ext cx="608695" cy="65624"/>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3" name="直線矢印コネクタ 22">
            <a:extLst>
              <a:ext uri="{FF2B5EF4-FFF2-40B4-BE49-F238E27FC236}">
                <a16:creationId xmlns:a16="http://schemas.microsoft.com/office/drawing/2014/main" id="{D3BCB0B6-78E4-411A-A24B-8A3B9A554004}"/>
              </a:ext>
            </a:extLst>
          </p:cNvPr>
          <p:cNvCxnSpPr>
            <a:cxnSpLocks/>
          </p:cNvCxnSpPr>
          <p:nvPr/>
        </p:nvCxnSpPr>
        <p:spPr>
          <a:xfrm flipV="1">
            <a:off x="4624026" y="5298856"/>
            <a:ext cx="568672" cy="104363"/>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4" name="直線矢印コネクタ 23">
            <a:extLst>
              <a:ext uri="{FF2B5EF4-FFF2-40B4-BE49-F238E27FC236}">
                <a16:creationId xmlns:a16="http://schemas.microsoft.com/office/drawing/2014/main" id="{545EFF47-9573-423E-B761-F29F5CD43232}"/>
              </a:ext>
            </a:extLst>
          </p:cNvPr>
          <p:cNvCxnSpPr>
            <a:cxnSpLocks/>
          </p:cNvCxnSpPr>
          <p:nvPr/>
        </p:nvCxnSpPr>
        <p:spPr>
          <a:xfrm flipV="1">
            <a:off x="5381639" y="4467499"/>
            <a:ext cx="0" cy="606379"/>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25" name="楕円 24">
            <a:extLst>
              <a:ext uri="{FF2B5EF4-FFF2-40B4-BE49-F238E27FC236}">
                <a16:creationId xmlns:a16="http://schemas.microsoft.com/office/drawing/2014/main" id="{9B064B3F-DBD7-4DB2-A146-4F6550878C99}"/>
              </a:ext>
            </a:extLst>
          </p:cNvPr>
          <p:cNvSpPr>
            <a:spLocks noChangeAspect="1"/>
          </p:cNvSpPr>
          <p:nvPr/>
        </p:nvSpPr>
        <p:spPr>
          <a:xfrm>
            <a:off x="5314656" y="427762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44A3F8F8-D23E-4AF6-ADB2-5543264423C8}"/>
              </a:ext>
            </a:extLst>
          </p:cNvPr>
          <p:cNvSpPr>
            <a:spLocks noChangeAspect="1"/>
          </p:cNvSpPr>
          <p:nvPr/>
        </p:nvSpPr>
        <p:spPr>
          <a:xfrm>
            <a:off x="5612329" y="3646538"/>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3142C4B-7CDF-4A3E-B1E6-60AA35C51865}"/>
              </a:ext>
            </a:extLst>
          </p:cNvPr>
          <p:cNvSpPr>
            <a:spLocks noChangeAspect="1"/>
          </p:cNvSpPr>
          <p:nvPr/>
        </p:nvSpPr>
        <p:spPr>
          <a:xfrm>
            <a:off x="5050591" y="311709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20C627B3-B1B2-478D-BE25-D70EE6349793}"/>
              </a:ext>
            </a:extLst>
          </p:cNvPr>
          <p:cNvCxnSpPr>
            <a:cxnSpLocks/>
          </p:cNvCxnSpPr>
          <p:nvPr/>
        </p:nvCxnSpPr>
        <p:spPr>
          <a:xfrm flipV="1">
            <a:off x="5475525" y="3825315"/>
            <a:ext cx="280804" cy="451561"/>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9" name="直線矢印コネクタ 28">
            <a:extLst>
              <a:ext uri="{FF2B5EF4-FFF2-40B4-BE49-F238E27FC236}">
                <a16:creationId xmlns:a16="http://schemas.microsoft.com/office/drawing/2014/main" id="{F2764AD9-2A34-466A-91BA-9C93AA4702C4}"/>
              </a:ext>
            </a:extLst>
          </p:cNvPr>
          <p:cNvCxnSpPr>
            <a:cxnSpLocks/>
          </p:cNvCxnSpPr>
          <p:nvPr/>
        </p:nvCxnSpPr>
        <p:spPr>
          <a:xfrm flipH="1" flipV="1">
            <a:off x="5230783" y="3173764"/>
            <a:ext cx="381546" cy="392225"/>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30" name="楕円 29">
            <a:extLst>
              <a:ext uri="{FF2B5EF4-FFF2-40B4-BE49-F238E27FC236}">
                <a16:creationId xmlns:a16="http://schemas.microsoft.com/office/drawing/2014/main" id="{CB561E9B-8785-411D-B6B9-027C034C735D}"/>
              </a:ext>
            </a:extLst>
          </p:cNvPr>
          <p:cNvSpPr>
            <a:spLocks noChangeAspect="1"/>
          </p:cNvSpPr>
          <p:nvPr/>
        </p:nvSpPr>
        <p:spPr>
          <a:xfrm>
            <a:off x="4287340" y="2865037"/>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720A9951-FEE5-4CE9-A138-6FCF58B0AF6B}"/>
              </a:ext>
            </a:extLst>
          </p:cNvPr>
          <p:cNvCxnSpPr>
            <a:cxnSpLocks/>
          </p:cNvCxnSpPr>
          <p:nvPr/>
        </p:nvCxnSpPr>
        <p:spPr>
          <a:xfrm flipH="1" flipV="1">
            <a:off x="4439774" y="2937037"/>
            <a:ext cx="558485" cy="168036"/>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301429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スポーツ, 運動競技 が含まれている画像&#10;&#10;非常に高い精度で生成された説明">
            <a:extLst>
              <a:ext uri="{FF2B5EF4-FFF2-40B4-BE49-F238E27FC236}">
                <a16:creationId xmlns:a16="http://schemas.microsoft.com/office/drawing/2014/main" id="{AB842347-35E7-4F24-9980-A292FD3F6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09" y="1276858"/>
            <a:ext cx="7764290" cy="5176193"/>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特徴</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8E4E0E5C-6F30-4F0E-B868-940DB858F6E0}"/>
              </a:ext>
            </a:extLst>
          </p:cNvPr>
          <p:cNvSpPr/>
          <p:nvPr/>
        </p:nvSpPr>
        <p:spPr>
          <a:xfrm>
            <a:off x="7369596" y="3126853"/>
            <a:ext cx="4675369" cy="130664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342900" indent="-342900">
              <a:buFont typeface="Wingdings" panose="05000000000000000000" pitchFamily="2" charset="2"/>
              <a:buChar char="p"/>
            </a:pPr>
            <a:r>
              <a:rPr lang="ja-JP" altLang="en-US" sz="2400" dirty="0">
                <a:solidFill>
                  <a:schemeClr val="tx1"/>
                </a:solidFill>
                <a:latin typeface="Meiryo UI" panose="020B0604030504040204" pitchFamily="50" charset="-128"/>
                <a:ea typeface="Meiryo UI" panose="020B0604030504040204" pitchFamily="50" charset="-128"/>
              </a:rPr>
              <a:t>事後分布の傾き具合で</a:t>
            </a:r>
            <a:r>
              <a:rPr lang="en-US" altLang="ja-JP" sz="2400" dirty="0">
                <a:solidFill>
                  <a:schemeClr val="tx1"/>
                </a:solidFill>
                <a:latin typeface="Meiryo UI" panose="020B0604030504040204" pitchFamily="50" charset="-128"/>
                <a:ea typeface="Meiryo UI" panose="020B0604030504040204" pitchFamily="50" charset="-128"/>
              </a:rPr>
              <a:t>p</a:t>
            </a:r>
            <a:r>
              <a:rPr lang="ja-JP" altLang="en-US" sz="2400" dirty="0">
                <a:solidFill>
                  <a:schemeClr val="tx1"/>
                </a:solidFill>
                <a:latin typeface="Meiryo UI" panose="020B0604030504040204" pitchFamily="50" charset="-128"/>
                <a:ea typeface="Meiryo UI" panose="020B0604030504040204" pitchFamily="50" charset="-128"/>
              </a:rPr>
              <a:t>が決まる</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移動距離≠一定</a:t>
            </a:r>
            <a:r>
              <a:rPr lang="en-US" altLang="ja-JP" sz="2400" dirty="0">
                <a:solidFill>
                  <a:schemeClr val="tx1"/>
                </a:solidFill>
                <a:latin typeface="Meiryo UI" panose="020B0604030504040204" pitchFamily="50" charset="-128"/>
                <a:ea typeface="Meiryo UI" panose="020B0604030504040204" pitchFamily="50" charset="-128"/>
              </a:rPr>
              <a:t>)</a:t>
            </a:r>
          </a:p>
          <a:p>
            <a:pPr marL="342900" indent="-342900">
              <a:buFont typeface="Wingdings" panose="05000000000000000000" pitchFamily="2" charset="2"/>
              <a:buChar char="p"/>
            </a:pPr>
            <a:r>
              <a:rPr lang="ja-JP" altLang="en-US" sz="2400" dirty="0">
                <a:solidFill>
                  <a:schemeClr val="tx1"/>
                </a:solidFill>
                <a:latin typeface="Meiryo UI" panose="020B0604030504040204" pitchFamily="50" charset="-128"/>
                <a:ea typeface="Meiryo UI" panose="020B0604030504040204" pitchFamily="50" charset="-128"/>
              </a:rPr>
              <a:t>受容確率が極めて高い</a:t>
            </a:r>
            <a:endParaRPr lang="en-US" altLang="ja-JP" sz="2400" dirty="0">
              <a:solidFill>
                <a:schemeClr val="tx1"/>
              </a:solidFill>
              <a:latin typeface="Meiryo UI" panose="020B0604030504040204" pitchFamily="50" charset="-128"/>
              <a:ea typeface="Meiryo UI" panose="020B0604030504040204" pitchFamily="50" charset="-128"/>
            </a:endParaRPr>
          </a:p>
        </p:txBody>
      </p:sp>
      <p:pic>
        <p:nvPicPr>
          <p:cNvPr id="20" name="図 19">
            <a:extLst>
              <a:ext uri="{FF2B5EF4-FFF2-40B4-BE49-F238E27FC236}">
                <a16:creationId xmlns:a16="http://schemas.microsoft.com/office/drawing/2014/main" id="{32D7E883-4A70-4439-8CFD-58D0459356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4516" y="1223362"/>
            <a:ext cx="2911338" cy="540295"/>
          </a:xfrm>
          <a:prstGeom prst="rect">
            <a:avLst/>
          </a:prstGeom>
        </p:spPr>
      </p:pic>
      <p:sp>
        <p:nvSpPr>
          <p:cNvPr id="9" name="楕円 8">
            <a:extLst>
              <a:ext uri="{FF2B5EF4-FFF2-40B4-BE49-F238E27FC236}">
                <a16:creationId xmlns:a16="http://schemas.microsoft.com/office/drawing/2014/main" id="{B2DDE36E-A842-45B4-B535-25923B54318F}"/>
              </a:ext>
            </a:extLst>
          </p:cNvPr>
          <p:cNvSpPr>
            <a:spLocks noChangeAspect="1"/>
          </p:cNvSpPr>
          <p:nvPr/>
        </p:nvSpPr>
        <p:spPr>
          <a:xfrm>
            <a:off x="2612366" y="484853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211DBC8-C127-4F1A-A8DA-44E4C88CC88E}"/>
              </a:ext>
            </a:extLst>
          </p:cNvPr>
          <p:cNvSpPr>
            <a:spLocks noChangeAspect="1"/>
          </p:cNvSpPr>
          <p:nvPr/>
        </p:nvSpPr>
        <p:spPr>
          <a:xfrm>
            <a:off x="3356949" y="5298856"/>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15F14C7-EC73-4326-9895-8A0021DF91D3}"/>
              </a:ext>
            </a:extLst>
          </p:cNvPr>
          <p:cNvSpPr>
            <a:spLocks noChangeAspect="1"/>
          </p:cNvSpPr>
          <p:nvPr/>
        </p:nvSpPr>
        <p:spPr>
          <a:xfrm>
            <a:off x="4367774" y="5370856"/>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C49253F-E01F-4C45-A7BF-73873C4E2E8A}"/>
              </a:ext>
            </a:extLst>
          </p:cNvPr>
          <p:cNvSpPr>
            <a:spLocks noChangeAspect="1"/>
          </p:cNvSpPr>
          <p:nvPr/>
        </p:nvSpPr>
        <p:spPr>
          <a:xfrm>
            <a:off x="5309639" y="5160962"/>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0461EF86-B29D-4CF5-AB09-70CC6A4C7515}"/>
              </a:ext>
            </a:extLst>
          </p:cNvPr>
          <p:cNvCxnSpPr>
            <a:cxnSpLocks/>
          </p:cNvCxnSpPr>
          <p:nvPr/>
        </p:nvCxnSpPr>
        <p:spPr>
          <a:xfrm>
            <a:off x="2803697" y="5039042"/>
            <a:ext cx="431487" cy="293759"/>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18" name="直線コネクタ 17">
            <a:extLst>
              <a:ext uri="{FF2B5EF4-FFF2-40B4-BE49-F238E27FC236}">
                <a16:creationId xmlns:a16="http://schemas.microsoft.com/office/drawing/2014/main" id="{A5217DE4-9AA0-40EC-ADEE-2777D8A7E49E}"/>
              </a:ext>
            </a:extLst>
          </p:cNvPr>
          <p:cNvCxnSpPr>
            <a:cxnSpLocks/>
          </p:cNvCxnSpPr>
          <p:nvPr/>
        </p:nvCxnSpPr>
        <p:spPr>
          <a:xfrm flipV="1">
            <a:off x="6080650" y="2363652"/>
            <a:ext cx="210069" cy="335644"/>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19" name="正方形/長方形 18">
            <a:extLst>
              <a:ext uri="{FF2B5EF4-FFF2-40B4-BE49-F238E27FC236}">
                <a16:creationId xmlns:a16="http://schemas.microsoft.com/office/drawing/2014/main" id="{AA8FF1BB-E795-420A-BB6B-1BDFB060E04D}"/>
              </a:ext>
            </a:extLst>
          </p:cNvPr>
          <p:cNvSpPr/>
          <p:nvPr/>
        </p:nvSpPr>
        <p:spPr>
          <a:xfrm>
            <a:off x="5575391" y="1621276"/>
            <a:ext cx="3909728" cy="830997"/>
          </a:xfrm>
          <a:prstGeom prst="rect">
            <a:avLst/>
          </a:prstGeom>
        </p:spPr>
        <p:txBody>
          <a:bodyPr wrap="square">
            <a:spAutoFit/>
          </a:bodyPr>
          <a:lstStyle/>
          <a:p>
            <a:r>
              <a:rPr lang="ja-JP" altLang="en-US" sz="2400" dirty="0">
                <a:solidFill>
                  <a:schemeClr val="accent2"/>
                </a:solidFill>
                <a:latin typeface="Meiryo UI" panose="020B0604030504040204" pitchFamily="50" charset="-128"/>
                <a:ea typeface="Meiryo UI" panose="020B0604030504040204" pitchFamily="50" charset="-128"/>
              </a:rPr>
              <a:t>ハミルトニアン</a:t>
            </a:r>
            <a:endParaRPr lang="en-US" altLang="ja-JP" sz="2400" dirty="0">
              <a:solidFill>
                <a:schemeClr val="accent2"/>
              </a:solidFill>
              <a:latin typeface="Meiryo UI" panose="020B0604030504040204" pitchFamily="50" charset="-128"/>
              <a:ea typeface="Meiryo UI" panose="020B0604030504040204" pitchFamily="50" charset="-128"/>
            </a:endParaRPr>
          </a:p>
          <a:p>
            <a:r>
              <a:rPr lang="ja-JP" altLang="en-US" sz="2400" dirty="0">
                <a:solidFill>
                  <a:schemeClr val="accent2"/>
                </a:solidFill>
                <a:latin typeface="Meiryo UI" panose="020B0604030504040204" pitchFamily="50" charset="-128"/>
                <a:ea typeface="Meiryo UI" panose="020B0604030504040204" pitchFamily="50" charset="-128"/>
              </a:rPr>
              <a:t>等高線</a:t>
            </a:r>
            <a:endParaRPr lang="en-US" altLang="ja-JP" sz="2400" dirty="0">
              <a:solidFill>
                <a:schemeClr val="accent2"/>
              </a:solidFill>
              <a:latin typeface="Meiryo UI" panose="020B0604030504040204" pitchFamily="50" charset="-128"/>
              <a:ea typeface="Meiryo UI" panose="020B0604030504040204" pitchFamily="50" charset="-128"/>
            </a:endParaRPr>
          </a:p>
        </p:txBody>
      </p:sp>
      <p:cxnSp>
        <p:nvCxnSpPr>
          <p:cNvPr id="22" name="直線矢印コネクタ 21">
            <a:extLst>
              <a:ext uri="{FF2B5EF4-FFF2-40B4-BE49-F238E27FC236}">
                <a16:creationId xmlns:a16="http://schemas.microsoft.com/office/drawing/2014/main" id="{05C8B005-A25B-4931-B17A-583EA3EA9C82}"/>
              </a:ext>
            </a:extLst>
          </p:cNvPr>
          <p:cNvCxnSpPr>
            <a:cxnSpLocks/>
          </p:cNvCxnSpPr>
          <p:nvPr/>
        </p:nvCxnSpPr>
        <p:spPr>
          <a:xfrm>
            <a:off x="3622714" y="5377232"/>
            <a:ext cx="608695" cy="65624"/>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3" name="直線矢印コネクタ 22">
            <a:extLst>
              <a:ext uri="{FF2B5EF4-FFF2-40B4-BE49-F238E27FC236}">
                <a16:creationId xmlns:a16="http://schemas.microsoft.com/office/drawing/2014/main" id="{D3BCB0B6-78E4-411A-A24B-8A3B9A554004}"/>
              </a:ext>
            </a:extLst>
          </p:cNvPr>
          <p:cNvCxnSpPr>
            <a:cxnSpLocks/>
          </p:cNvCxnSpPr>
          <p:nvPr/>
        </p:nvCxnSpPr>
        <p:spPr>
          <a:xfrm flipV="1">
            <a:off x="4624026" y="5298856"/>
            <a:ext cx="568672" cy="104363"/>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4" name="直線矢印コネクタ 23">
            <a:extLst>
              <a:ext uri="{FF2B5EF4-FFF2-40B4-BE49-F238E27FC236}">
                <a16:creationId xmlns:a16="http://schemas.microsoft.com/office/drawing/2014/main" id="{545EFF47-9573-423E-B761-F29F5CD43232}"/>
              </a:ext>
            </a:extLst>
          </p:cNvPr>
          <p:cNvCxnSpPr>
            <a:cxnSpLocks/>
          </p:cNvCxnSpPr>
          <p:nvPr/>
        </p:nvCxnSpPr>
        <p:spPr>
          <a:xfrm flipV="1">
            <a:off x="5381639" y="4467499"/>
            <a:ext cx="0" cy="606379"/>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25" name="楕円 24">
            <a:extLst>
              <a:ext uri="{FF2B5EF4-FFF2-40B4-BE49-F238E27FC236}">
                <a16:creationId xmlns:a16="http://schemas.microsoft.com/office/drawing/2014/main" id="{9B064B3F-DBD7-4DB2-A146-4F6550878C99}"/>
              </a:ext>
            </a:extLst>
          </p:cNvPr>
          <p:cNvSpPr>
            <a:spLocks noChangeAspect="1"/>
          </p:cNvSpPr>
          <p:nvPr/>
        </p:nvSpPr>
        <p:spPr>
          <a:xfrm>
            <a:off x="5314656" y="427762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44A3F8F8-D23E-4AF6-ADB2-5543264423C8}"/>
              </a:ext>
            </a:extLst>
          </p:cNvPr>
          <p:cNvSpPr>
            <a:spLocks noChangeAspect="1"/>
          </p:cNvSpPr>
          <p:nvPr/>
        </p:nvSpPr>
        <p:spPr>
          <a:xfrm>
            <a:off x="5612329" y="3646538"/>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3142C4B-7CDF-4A3E-B1E6-60AA35C51865}"/>
              </a:ext>
            </a:extLst>
          </p:cNvPr>
          <p:cNvSpPr>
            <a:spLocks noChangeAspect="1"/>
          </p:cNvSpPr>
          <p:nvPr/>
        </p:nvSpPr>
        <p:spPr>
          <a:xfrm>
            <a:off x="5050591" y="311709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20C627B3-B1B2-478D-BE25-D70EE6349793}"/>
              </a:ext>
            </a:extLst>
          </p:cNvPr>
          <p:cNvCxnSpPr>
            <a:cxnSpLocks/>
          </p:cNvCxnSpPr>
          <p:nvPr/>
        </p:nvCxnSpPr>
        <p:spPr>
          <a:xfrm flipV="1">
            <a:off x="5475525" y="3825315"/>
            <a:ext cx="280804" cy="451561"/>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9" name="直線矢印コネクタ 28">
            <a:extLst>
              <a:ext uri="{FF2B5EF4-FFF2-40B4-BE49-F238E27FC236}">
                <a16:creationId xmlns:a16="http://schemas.microsoft.com/office/drawing/2014/main" id="{F2764AD9-2A34-466A-91BA-9C93AA4702C4}"/>
              </a:ext>
            </a:extLst>
          </p:cNvPr>
          <p:cNvCxnSpPr>
            <a:cxnSpLocks/>
          </p:cNvCxnSpPr>
          <p:nvPr/>
        </p:nvCxnSpPr>
        <p:spPr>
          <a:xfrm flipH="1" flipV="1">
            <a:off x="5230783" y="3173764"/>
            <a:ext cx="381546" cy="392225"/>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30" name="楕円 29">
            <a:extLst>
              <a:ext uri="{FF2B5EF4-FFF2-40B4-BE49-F238E27FC236}">
                <a16:creationId xmlns:a16="http://schemas.microsoft.com/office/drawing/2014/main" id="{CB561E9B-8785-411D-B6B9-027C034C735D}"/>
              </a:ext>
            </a:extLst>
          </p:cNvPr>
          <p:cNvSpPr>
            <a:spLocks noChangeAspect="1"/>
          </p:cNvSpPr>
          <p:nvPr/>
        </p:nvSpPr>
        <p:spPr>
          <a:xfrm>
            <a:off x="4287340" y="2865037"/>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720A9951-FEE5-4CE9-A138-6FCF58B0AF6B}"/>
              </a:ext>
            </a:extLst>
          </p:cNvPr>
          <p:cNvCxnSpPr>
            <a:cxnSpLocks/>
          </p:cNvCxnSpPr>
          <p:nvPr/>
        </p:nvCxnSpPr>
        <p:spPr>
          <a:xfrm flipH="1" flipV="1">
            <a:off x="4439774" y="2937037"/>
            <a:ext cx="558485" cy="168036"/>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32" name="正方形/長方形 31">
            <a:extLst>
              <a:ext uri="{FF2B5EF4-FFF2-40B4-BE49-F238E27FC236}">
                <a16:creationId xmlns:a16="http://schemas.microsoft.com/office/drawing/2014/main" id="{7F223D99-5521-496E-924A-5A57DB53B763}"/>
              </a:ext>
            </a:extLst>
          </p:cNvPr>
          <p:cNvSpPr/>
          <p:nvPr/>
        </p:nvSpPr>
        <p:spPr>
          <a:xfrm>
            <a:off x="7414745" y="5088076"/>
            <a:ext cx="3875316" cy="123163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342900" indent="-342900">
              <a:buFont typeface="Wingdings" panose="05000000000000000000" pitchFamily="2" charset="2"/>
              <a:buChar char="p"/>
            </a:pPr>
            <a:r>
              <a:rPr lang="ja-JP" altLang="en-US" sz="2400" dirty="0">
                <a:solidFill>
                  <a:schemeClr val="tx1"/>
                </a:solidFill>
                <a:latin typeface="Meiryo UI" panose="020B0604030504040204" pitchFamily="50" charset="-128"/>
                <a:ea typeface="Meiryo UI" panose="020B0604030504040204" pitchFamily="50" charset="-128"/>
              </a:rPr>
              <a:t>傾きが計算できないとダメ</a:t>
            </a:r>
            <a:endParaRPr lang="en-US" altLang="ja-JP" sz="2400" dirty="0">
              <a:solidFill>
                <a:schemeClr val="tx1"/>
              </a:solidFill>
              <a:latin typeface="Meiryo UI" panose="020B0604030504040204" pitchFamily="50" charset="-128"/>
              <a:ea typeface="Meiryo UI" panose="020B0604030504040204" pitchFamily="50" charset="-128"/>
            </a:endParaRPr>
          </a:p>
          <a:p>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連続量である必要</a:t>
            </a:r>
            <a:r>
              <a:rPr lang="en-US" altLang="ja-JP" sz="2400" dirty="0">
                <a:solidFill>
                  <a:schemeClr val="tx1"/>
                </a:solidFill>
                <a:latin typeface="Meiryo UI" panose="020B0604030504040204" pitchFamily="50" charset="-128"/>
                <a:ea typeface="Meiryo UI" panose="020B0604030504040204" pitchFamily="50" charset="-128"/>
              </a:rPr>
              <a:t>)</a:t>
            </a:r>
          </a:p>
        </p:txBody>
      </p:sp>
      <p:pic>
        <p:nvPicPr>
          <p:cNvPr id="4" name="図 3">
            <a:extLst>
              <a:ext uri="{FF2B5EF4-FFF2-40B4-BE49-F238E27FC236}">
                <a16:creationId xmlns:a16="http://schemas.microsoft.com/office/drawing/2014/main" id="{D878D572-04C1-4A53-88A0-406CEAB7D4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4516" y="1934710"/>
            <a:ext cx="3144928" cy="576570"/>
          </a:xfrm>
          <a:prstGeom prst="rect">
            <a:avLst/>
          </a:prstGeom>
        </p:spPr>
      </p:pic>
      <p:sp>
        <p:nvSpPr>
          <p:cNvPr id="34" name="正方形/長方形 33">
            <a:extLst>
              <a:ext uri="{FF2B5EF4-FFF2-40B4-BE49-F238E27FC236}">
                <a16:creationId xmlns:a16="http://schemas.microsoft.com/office/drawing/2014/main" id="{B3B3310E-27CC-4421-94CD-CC7203881FB6}"/>
              </a:ext>
            </a:extLst>
          </p:cNvPr>
          <p:cNvSpPr/>
          <p:nvPr/>
        </p:nvSpPr>
        <p:spPr>
          <a:xfrm>
            <a:off x="9171831" y="2575826"/>
            <a:ext cx="1605102" cy="474384"/>
          </a:xfrm>
          <a:prstGeom prst="rect">
            <a:avLst/>
          </a:prstGeom>
        </p:spPr>
        <p:txBody>
          <a:bodyPr wrap="square">
            <a:spAutoFit/>
          </a:bodyPr>
          <a:lstStyle/>
          <a:p>
            <a:r>
              <a:rPr lang="ja-JP" altLang="en-US" sz="2400" dirty="0">
                <a:solidFill>
                  <a:schemeClr val="accent2"/>
                </a:solidFill>
                <a:latin typeface="Meiryo UI" panose="020B0604030504040204" pitchFamily="50" charset="-128"/>
                <a:ea typeface="Meiryo UI" panose="020B0604030504040204" pitchFamily="50" charset="-128"/>
              </a:rPr>
              <a:t>メリット</a:t>
            </a:r>
            <a:endParaRPr lang="en-US" altLang="ja-JP" sz="2400" dirty="0">
              <a:solidFill>
                <a:schemeClr val="accent2"/>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32DDA6B3-8E76-4F2D-B796-1A2A7A77E07A}"/>
              </a:ext>
            </a:extLst>
          </p:cNvPr>
          <p:cNvSpPr/>
          <p:nvPr/>
        </p:nvSpPr>
        <p:spPr>
          <a:xfrm>
            <a:off x="9170752" y="4587205"/>
            <a:ext cx="1605102" cy="474384"/>
          </a:xfrm>
          <a:prstGeom prst="rect">
            <a:avLst/>
          </a:prstGeom>
        </p:spPr>
        <p:txBody>
          <a:bodyPr wrap="square">
            <a:spAutoFit/>
          </a:bodyPr>
          <a:lstStyle/>
          <a:p>
            <a:r>
              <a:rPr lang="ja-JP" altLang="en-US" sz="2400" dirty="0">
                <a:solidFill>
                  <a:schemeClr val="accent1"/>
                </a:solidFill>
                <a:latin typeface="Meiryo UI" panose="020B0604030504040204" pitchFamily="50" charset="-128"/>
                <a:ea typeface="Meiryo UI" panose="020B0604030504040204" pitchFamily="50" charset="-128"/>
              </a:rPr>
              <a:t>デメリット</a:t>
            </a:r>
            <a:endParaRPr lang="en-US" altLang="ja-JP" sz="2400" dirty="0">
              <a:solidFill>
                <a:schemeClr val="accent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13716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7119463"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まとめ</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8" name="正方形/長方形 17">
                <a:extLst>
                  <a:ext uri="{FF2B5EF4-FFF2-40B4-BE49-F238E27FC236}">
                    <a16:creationId xmlns:a16="http://schemas.microsoft.com/office/drawing/2014/main" id="{86C5780A-2D6C-4E01-8C12-F54BE594E76E}"/>
                  </a:ext>
                </a:extLst>
              </p:cNvPr>
              <p:cNvSpPr/>
              <p:nvPr/>
            </p:nvSpPr>
            <p:spPr>
              <a:xfrm>
                <a:off x="208425" y="1276858"/>
                <a:ext cx="5608901" cy="3492859"/>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ハミルトン力学を</a:t>
                </a:r>
                <a:r>
                  <a:rPr lang="en-US" altLang="ja-JP" sz="2000" dirty="0">
                    <a:solidFill>
                      <a:schemeClr val="tx1"/>
                    </a:solidFill>
                    <a:latin typeface="Meiryo UI" panose="020B0604030504040204" pitchFamily="50" charset="-128"/>
                    <a:ea typeface="Meiryo UI" panose="020B0604030504040204" pitchFamily="50" charset="-128"/>
                  </a:rPr>
                  <a:t>MCMC</a:t>
                </a:r>
                <a:r>
                  <a:rPr lang="ja-JP" altLang="en-US" sz="2000" dirty="0">
                    <a:solidFill>
                      <a:schemeClr val="tx1"/>
                    </a:solidFill>
                    <a:latin typeface="Meiryo UI" panose="020B0604030504040204" pitchFamily="50" charset="-128"/>
                    <a:ea typeface="Meiryo UI" panose="020B0604030504040204" pitchFamily="50" charset="-128"/>
                  </a:rPr>
                  <a:t>に適用し、ハミルトニアン</a:t>
                </a:r>
                <a14:m>
                  <m:oMath xmlns:m="http://schemas.openxmlformats.org/officeDocument/2006/math">
                    <m:r>
                      <a:rPr lang="en-US" altLang="ja-JP" sz="2000" b="0" i="1" smtClean="0">
                        <a:solidFill>
                          <a:schemeClr val="tx1"/>
                        </a:solidFill>
                        <a:latin typeface="Cambria Math" panose="02040503050406030204" pitchFamily="18" charset="0"/>
                        <a:ea typeface="Meiryo UI" panose="020B0604030504040204" pitchFamily="50" charset="-128"/>
                      </a:rPr>
                      <m:t>𝐻</m:t>
                    </m:r>
                    <m:r>
                      <a:rPr lang="en-US" altLang="ja-JP" sz="2000" b="0" i="1" smtClean="0">
                        <a:solidFill>
                          <a:schemeClr val="tx1"/>
                        </a:solidFill>
                        <a:latin typeface="Cambria Math" panose="02040503050406030204" pitchFamily="18" charset="0"/>
                        <a:ea typeface="Meiryo UI" panose="020B0604030504040204" pitchFamily="50" charset="-128"/>
                      </a:rPr>
                      <m:t>(</m:t>
                    </m:r>
                    <m:r>
                      <a:rPr lang="ja-JP" altLang="en-US" sz="2000" i="1">
                        <a:solidFill>
                          <a:schemeClr val="tx1"/>
                        </a:solidFill>
                        <a:latin typeface="Cambria Math" panose="02040503050406030204" pitchFamily="18" charset="0"/>
                        <a:ea typeface="Meiryo UI" panose="020B0604030504040204" pitchFamily="50" charset="-128"/>
                      </a:rPr>
                      <m:t>𝜃</m:t>
                    </m:r>
                    <m:r>
                      <a:rPr lang="en-US" altLang="ja-JP" sz="2000" b="0" i="1" smtClean="0">
                        <a:solidFill>
                          <a:schemeClr val="tx1"/>
                        </a:solidFill>
                        <a:latin typeface="Cambria Math" panose="02040503050406030204" pitchFamily="18" charset="0"/>
                        <a:ea typeface="Meiryo UI" panose="020B0604030504040204" pitchFamily="50" charset="-128"/>
                      </a:rPr>
                      <m:t>,</m:t>
                    </m:r>
                    <m:r>
                      <a:rPr lang="en-US" altLang="ja-JP" sz="2000" b="0" i="1" smtClean="0">
                        <a:solidFill>
                          <a:schemeClr val="tx1"/>
                        </a:solidFill>
                        <a:latin typeface="Cambria Math" panose="02040503050406030204" pitchFamily="18" charset="0"/>
                        <a:ea typeface="Meiryo UI" panose="020B0604030504040204" pitchFamily="50" charset="-128"/>
                      </a:rPr>
                      <m:t>𝑝</m:t>
                    </m:r>
                    <m:r>
                      <a:rPr lang="en-US" altLang="ja-JP" sz="2000" b="0" i="1" smtClean="0">
                        <a:solidFill>
                          <a:schemeClr val="tx1"/>
                        </a:solidFill>
                        <a:latin typeface="Cambria Math" panose="02040503050406030204" pitchFamily="18" charset="0"/>
                        <a:ea typeface="Meiryo UI" panose="020B0604030504040204" pitchFamily="50" charset="-128"/>
                      </a:rPr>
                      <m:t>)=</m:t>
                    </m:r>
                    <m:f>
                      <m:fPr>
                        <m:ctrlPr>
                          <a:rPr lang="en-US" altLang="ja-JP" sz="2000" b="0" i="1" smtClean="0">
                            <a:solidFill>
                              <a:schemeClr val="tx1"/>
                            </a:solidFill>
                            <a:latin typeface="Cambria Math" panose="02040503050406030204" pitchFamily="18" charset="0"/>
                            <a:ea typeface="Meiryo UI" panose="020B0604030504040204" pitchFamily="50" charset="-128"/>
                          </a:rPr>
                        </m:ctrlPr>
                      </m:fPr>
                      <m:num>
                        <m:r>
                          <a:rPr lang="en-US" altLang="ja-JP" sz="2000" b="0" i="1" smtClean="0">
                            <a:solidFill>
                              <a:schemeClr val="tx1"/>
                            </a:solidFill>
                            <a:latin typeface="Cambria Math" panose="02040503050406030204" pitchFamily="18" charset="0"/>
                            <a:ea typeface="Meiryo UI" panose="020B0604030504040204" pitchFamily="50" charset="-128"/>
                          </a:rPr>
                          <m:t>1</m:t>
                        </m:r>
                      </m:num>
                      <m:den>
                        <m:r>
                          <a:rPr lang="en-US" altLang="ja-JP" sz="2000" b="0" i="1" smtClean="0">
                            <a:solidFill>
                              <a:schemeClr val="tx1"/>
                            </a:solidFill>
                            <a:latin typeface="Cambria Math" panose="02040503050406030204" pitchFamily="18" charset="0"/>
                            <a:ea typeface="Meiryo UI" panose="020B0604030504040204" pitchFamily="50" charset="-128"/>
                          </a:rPr>
                          <m:t>2</m:t>
                        </m:r>
                      </m:den>
                    </m:f>
                    <m:sSup>
                      <m:sSupPr>
                        <m:ctrlPr>
                          <a:rPr lang="en-US" altLang="ja-JP" sz="2000" b="0" i="1" smtClean="0">
                            <a:solidFill>
                              <a:schemeClr val="tx1"/>
                            </a:solidFill>
                            <a:latin typeface="Cambria Math" panose="02040503050406030204" pitchFamily="18" charset="0"/>
                            <a:ea typeface="Meiryo UI" panose="020B0604030504040204" pitchFamily="50" charset="-128"/>
                          </a:rPr>
                        </m:ctrlPr>
                      </m:sSupPr>
                      <m:e>
                        <m:r>
                          <a:rPr lang="en-US" altLang="ja-JP" sz="2000" b="0" i="1" smtClean="0">
                            <a:solidFill>
                              <a:schemeClr val="tx1"/>
                            </a:solidFill>
                            <a:latin typeface="Cambria Math" panose="02040503050406030204" pitchFamily="18" charset="0"/>
                            <a:ea typeface="Meiryo UI" panose="020B0604030504040204" pitchFamily="50" charset="-128"/>
                          </a:rPr>
                          <m:t>𝑝</m:t>
                        </m:r>
                      </m:e>
                      <m:sup>
                        <m:r>
                          <a:rPr lang="en-US" altLang="ja-JP" sz="2000" b="0" i="1" smtClean="0">
                            <a:solidFill>
                              <a:schemeClr val="tx1"/>
                            </a:solidFill>
                            <a:latin typeface="Cambria Math" panose="02040503050406030204" pitchFamily="18" charset="0"/>
                            <a:ea typeface="Meiryo UI" panose="020B0604030504040204" pitchFamily="50" charset="-128"/>
                          </a:rPr>
                          <m:t>2</m:t>
                        </m:r>
                      </m:sup>
                    </m:sSup>
                    <m:r>
                      <a:rPr lang="en-US" altLang="ja-JP" sz="2000" b="0" i="1" smtClean="0">
                        <a:solidFill>
                          <a:schemeClr val="tx1"/>
                        </a:solidFill>
                        <a:latin typeface="Cambria Math" panose="02040503050406030204" pitchFamily="18" charset="0"/>
                        <a:ea typeface="Meiryo UI" panose="020B0604030504040204" pitchFamily="50" charset="-128"/>
                      </a:rPr>
                      <m:t>−</m:t>
                    </m:r>
                    <m:func>
                      <m:funcPr>
                        <m:ctrlPr>
                          <a:rPr lang="en-US" altLang="ja-JP" sz="2000" b="0" i="1" smtClean="0">
                            <a:solidFill>
                              <a:schemeClr val="tx1"/>
                            </a:solidFill>
                            <a:latin typeface="Cambria Math" panose="02040503050406030204" pitchFamily="18" charset="0"/>
                            <a:ea typeface="Meiryo UI" panose="020B0604030504040204" pitchFamily="50" charset="-128"/>
                          </a:rPr>
                        </m:ctrlPr>
                      </m:funcPr>
                      <m:fName>
                        <m:r>
                          <m:rPr>
                            <m:sty m:val="p"/>
                          </m:rPr>
                          <a:rPr lang="en-US" altLang="ja-JP" sz="2000" b="0" i="0" smtClean="0">
                            <a:solidFill>
                              <a:schemeClr val="tx1"/>
                            </a:solidFill>
                            <a:latin typeface="Cambria Math" panose="02040503050406030204" pitchFamily="18" charset="0"/>
                            <a:ea typeface="Meiryo UI" panose="020B0604030504040204" pitchFamily="50" charset="-128"/>
                          </a:rPr>
                          <m:t>log</m:t>
                        </m:r>
                      </m:fName>
                      <m:e>
                        <m:r>
                          <a:rPr lang="en-US" altLang="ja-JP" sz="2000" b="0" i="1" smtClean="0">
                            <a:solidFill>
                              <a:schemeClr val="tx1"/>
                            </a:solidFill>
                            <a:latin typeface="Cambria Math" panose="02040503050406030204" pitchFamily="18" charset="0"/>
                            <a:ea typeface="Meiryo UI" panose="020B0604030504040204" pitchFamily="50" charset="-128"/>
                          </a:rPr>
                          <m:t>𝑓</m:t>
                        </m:r>
                        <m:r>
                          <a:rPr lang="en-US" altLang="ja-JP" sz="2000" b="0" i="1" smtClean="0">
                            <a:solidFill>
                              <a:schemeClr val="tx1"/>
                            </a:solidFill>
                            <a:latin typeface="Cambria Math" panose="02040503050406030204" pitchFamily="18" charset="0"/>
                            <a:ea typeface="Meiryo UI" panose="020B0604030504040204" pitchFamily="50" charset="-128"/>
                          </a:rPr>
                          <m:t>(</m:t>
                        </m:r>
                        <m:r>
                          <a:rPr lang="ja-JP" altLang="en-US" sz="2000" b="0" i="1" smtClean="0">
                            <a:solidFill>
                              <a:schemeClr val="tx1"/>
                            </a:solidFill>
                            <a:latin typeface="Cambria Math" panose="02040503050406030204" pitchFamily="18" charset="0"/>
                            <a:ea typeface="Meiryo UI" panose="020B0604030504040204" pitchFamily="50" charset="-128"/>
                          </a:rPr>
                          <m:t>𝜃</m:t>
                        </m:r>
                        <m:r>
                          <a:rPr lang="en-US" altLang="ja-JP" sz="2000" b="0" i="1" smtClean="0">
                            <a:solidFill>
                              <a:schemeClr val="tx1"/>
                            </a:solidFill>
                            <a:latin typeface="Cambria Math" panose="02040503050406030204" pitchFamily="18" charset="0"/>
                            <a:ea typeface="Meiryo UI" panose="020B0604030504040204" pitchFamily="50" charset="-128"/>
                          </a:rPr>
                          <m:t>|</m:t>
                        </m:r>
                        <m:r>
                          <a:rPr lang="en-US" altLang="ja-JP" sz="2000" b="0" i="1" smtClean="0">
                            <a:solidFill>
                              <a:schemeClr val="tx1"/>
                            </a:solidFill>
                            <a:latin typeface="Cambria Math" panose="02040503050406030204" pitchFamily="18" charset="0"/>
                            <a:ea typeface="Meiryo UI" panose="020B0604030504040204" pitchFamily="50" charset="-128"/>
                          </a:rPr>
                          <m:t>𝐷</m:t>
                        </m:r>
                        <m:r>
                          <a:rPr lang="en-US" altLang="ja-JP" sz="2000" b="0" i="1" smtClean="0">
                            <a:solidFill>
                              <a:schemeClr val="tx1"/>
                            </a:solidFill>
                            <a:latin typeface="Cambria Math" panose="02040503050406030204" pitchFamily="18" charset="0"/>
                            <a:ea typeface="Meiryo UI" panose="020B0604030504040204" pitchFamily="50" charset="-128"/>
                          </a:rPr>
                          <m:t>)</m:t>
                        </m:r>
                      </m:e>
                    </m:func>
                  </m:oMath>
                </a14:m>
                <a:r>
                  <a:rPr lang="ja-JP" altLang="en-US" sz="2000" dirty="0">
                    <a:solidFill>
                      <a:schemeClr val="tx1"/>
                    </a:solidFill>
                    <a:latin typeface="Meiryo UI" panose="020B0604030504040204" pitchFamily="50" charset="-128"/>
                    <a:ea typeface="Meiryo UI" panose="020B0604030504040204" pitchFamily="50" charset="-128"/>
                  </a:rPr>
                  <a:t>を構成した。その際に、運動量</a:t>
                </a:r>
                <a:r>
                  <a:rPr lang="en-US" altLang="ja-JP" sz="2000" dirty="0">
                    <a:solidFill>
                      <a:schemeClr val="tx1"/>
                    </a:solidFill>
                    <a:latin typeface="Meiryo UI" panose="020B0604030504040204" pitchFamily="50" charset="-128"/>
                    <a:ea typeface="Meiryo UI" panose="020B0604030504040204" pitchFamily="50" charset="-128"/>
                  </a:rPr>
                  <a:t>p</a:t>
                </a:r>
                <a:r>
                  <a:rPr lang="ja-JP" altLang="en-US" sz="2000" dirty="0">
                    <a:solidFill>
                      <a:schemeClr val="tx1"/>
                    </a:solidFill>
                    <a:latin typeface="Meiryo UI" panose="020B0604030504040204" pitchFamily="50" charset="-128"/>
                    <a:ea typeface="Meiryo UI" panose="020B0604030504040204" pitchFamily="50" charset="-128"/>
                  </a:rPr>
                  <a:t>を導入し、正準方程式を</a:t>
                </a:r>
                <a:r>
                  <a:rPr lang="en-US" altLang="ja-JP" sz="2000" dirty="0">
                    <a:solidFill>
                      <a:schemeClr val="tx1"/>
                    </a:solidFill>
                    <a:latin typeface="Meiryo UI" panose="020B0604030504040204" pitchFamily="50" charset="-128"/>
                    <a:ea typeface="Meiryo UI" panose="020B0604030504040204" pitchFamily="50" charset="-128"/>
                  </a:rPr>
                  <a:t>Leap-flog</a:t>
                </a:r>
                <a:r>
                  <a:rPr lang="ja-JP" altLang="en-US" sz="2000" dirty="0">
                    <a:solidFill>
                      <a:schemeClr val="tx1"/>
                    </a:solidFill>
                    <a:latin typeface="Meiryo UI" panose="020B0604030504040204" pitchFamily="50" charset="-128"/>
                    <a:ea typeface="Meiryo UI" panose="020B0604030504040204" pitchFamily="50" charset="-128"/>
                  </a:rPr>
                  <a:t>法で更新するというハミルトニアンモンテカルロのアルゴリズムについて学習した</a:t>
                </a: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ハミルトニアンモンテカルロでは理論上詳細つり合いを満たしており、数値誤差のみから棄却されるので、受容確率が高い、また移動距離も事後分布の傾きから決定できるというメリットがある</a:t>
                </a:r>
                <a:endParaRPr lang="en-US" altLang="ja-JP" sz="2000" dirty="0">
                  <a:solidFill>
                    <a:schemeClr val="tx1"/>
                  </a:solidFill>
                  <a:latin typeface="Meiryo UI" panose="020B0604030504040204" pitchFamily="50" charset="-128"/>
                  <a:ea typeface="Meiryo UI" panose="020B0604030504040204" pitchFamily="50" charset="-128"/>
                </a:endParaRPr>
              </a:p>
            </p:txBody>
          </p:sp>
        </mc:Choice>
        <mc:Fallback>
          <p:sp>
            <p:nvSpPr>
              <p:cNvPr id="18" name="正方形/長方形 17">
                <a:extLst>
                  <a:ext uri="{FF2B5EF4-FFF2-40B4-BE49-F238E27FC236}">
                    <a16:creationId xmlns:a16="http://schemas.microsoft.com/office/drawing/2014/main" id="{86C5780A-2D6C-4E01-8C12-F54BE594E76E}"/>
                  </a:ext>
                </a:extLst>
              </p:cNvPr>
              <p:cNvSpPr>
                <a:spLocks noRot="1" noChangeAspect="1" noMove="1" noResize="1" noEditPoints="1" noAdjustHandles="1" noChangeArrowheads="1" noChangeShapeType="1" noTextEdit="1"/>
              </p:cNvSpPr>
              <p:nvPr/>
            </p:nvSpPr>
            <p:spPr>
              <a:xfrm>
                <a:off x="208425" y="1276858"/>
                <a:ext cx="5608901" cy="3492859"/>
              </a:xfrm>
              <a:prstGeom prst="rect">
                <a:avLst/>
              </a:prstGeom>
              <a:blipFill>
                <a:blip r:embed="rId4"/>
                <a:stretch>
                  <a:fillRect l="-978" r="-1304"/>
                </a:stretch>
              </a:blipFill>
              <a:ln>
                <a:noFill/>
              </a:ln>
              <a:effectLst/>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95BCAF4A-E074-4920-A57D-119DA3303190}"/>
              </a:ext>
            </a:extLst>
          </p:cNvPr>
          <p:cNvSpPr/>
          <p:nvPr/>
        </p:nvSpPr>
        <p:spPr>
          <a:xfrm>
            <a:off x="208425" y="4924001"/>
            <a:ext cx="5700005" cy="150861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次回</a:t>
            </a:r>
            <a:endParaRPr lang="en-US" altLang="ja-JP" sz="2000" dirty="0">
              <a:solidFill>
                <a:schemeClr val="tx1"/>
              </a:solidFill>
              <a:latin typeface="Meiryo UI" panose="020B0604030504040204" pitchFamily="50" charset="-128"/>
              <a:ea typeface="Meiryo UI" panose="020B0604030504040204" pitchFamily="50" charset="-128"/>
            </a:endParaRPr>
          </a:p>
          <a:p>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Leap-flog</a:t>
            </a:r>
            <a:r>
              <a:rPr lang="ja-JP" altLang="en-US" sz="2000" dirty="0">
                <a:solidFill>
                  <a:schemeClr val="tx1"/>
                </a:solidFill>
                <a:latin typeface="Meiryo UI" panose="020B0604030504040204" pitchFamily="50" charset="-128"/>
                <a:ea typeface="Meiryo UI" panose="020B0604030504040204" pitchFamily="50" charset="-128"/>
              </a:rPr>
              <a:t>法とは何かを学習しましょう</a:t>
            </a:r>
            <a:endParaRPr lang="en-US" altLang="ja-JP" sz="2000" dirty="0">
              <a:solidFill>
                <a:schemeClr val="tx1"/>
              </a:solidFill>
              <a:latin typeface="Meiryo UI" panose="020B0604030504040204" pitchFamily="50" charset="-128"/>
              <a:ea typeface="Meiryo UI" panose="020B0604030504040204" pitchFamily="50" charset="-128"/>
            </a:endParaRPr>
          </a:p>
        </p:txBody>
      </p:sp>
      <p:pic>
        <p:nvPicPr>
          <p:cNvPr id="2" name="図 1">
            <a:extLst>
              <a:ext uri="{FF2B5EF4-FFF2-40B4-BE49-F238E27FC236}">
                <a16:creationId xmlns:a16="http://schemas.microsoft.com/office/drawing/2014/main" id="{E419CEEF-A315-4FBC-B9A4-5EE57C396F3A}"/>
              </a:ext>
            </a:extLst>
          </p:cNvPr>
          <p:cNvPicPr>
            <a:picLocks noChangeAspect="1"/>
          </p:cNvPicPr>
          <p:nvPr/>
        </p:nvPicPr>
        <p:blipFill>
          <a:blip r:embed="rId5"/>
          <a:stretch>
            <a:fillRect/>
          </a:stretch>
        </p:blipFill>
        <p:spPr>
          <a:xfrm>
            <a:off x="6364634" y="1447202"/>
            <a:ext cx="5489065" cy="2394711"/>
          </a:xfrm>
          <a:prstGeom prst="rect">
            <a:avLst/>
          </a:prstGeom>
        </p:spPr>
      </p:pic>
      <p:pic>
        <p:nvPicPr>
          <p:cNvPr id="3" name="図 2">
            <a:extLst>
              <a:ext uri="{FF2B5EF4-FFF2-40B4-BE49-F238E27FC236}">
                <a16:creationId xmlns:a16="http://schemas.microsoft.com/office/drawing/2014/main" id="{FE4329FB-CE3B-4CEA-B2F2-E32A2B12DD91}"/>
              </a:ext>
            </a:extLst>
          </p:cNvPr>
          <p:cNvPicPr>
            <a:picLocks noChangeAspect="1"/>
          </p:cNvPicPr>
          <p:nvPr/>
        </p:nvPicPr>
        <p:blipFill>
          <a:blip r:embed="rId6"/>
          <a:stretch>
            <a:fillRect/>
          </a:stretch>
        </p:blipFill>
        <p:spPr>
          <a:xfrm>
            <a:off x="6296376" y="4069582"/>
            <a:ext cx="5557323" cy="2440217"/>
          </a:xfrm>
          <a:prstGeom prst="rect">
            <a:avLst/>
          </a:prstGeom>
        </p:spPr>
      </p:pic>
    </p:spTree>
    <p:extLst>
      <p:ext uri="{BB962C8B-B14F-4D97-AF65-F5344CB8AC3E}">
        <p14:creationId xmlns:p14="http://schemas.microsoft.com/office/powerpoint/2010/main" val="38945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7075920"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ハミルトン力学の手続き</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前回の復習</a:t>
            </a:r>
            <a:r>
              <a:rPr lang="en-US" altLang="ja-JP" sz="2000" dirty="0">
                <a:solidFill>
                  <a:schemeClr val="tx1"/>
                </a:solidFill>
                <a:latin typeface="Meiryo UI" panose="020B0604030504040204" pitchFamily="50" charset="-128"/>
                <a:ea typeface="Meiryo UI" panose="020B0604030504040204" pitchFamily="50" charset="-128"/>
              </a:rPr>
              <a:t>)</a:t>
            </a:r>
          </a:p>
        </p:txBody>
      </p:sp>
      <p:sp>
        <p:nvSpPr>
          <p:cNvPr id="17" name="正方形/長方形 16">
            <a:extLst>
              <a:ext uri="{FF2B5EF4-FFF2-40B4-BE49-F238E27FC236}">
                <a16:creationId xmlns:a16="http://schemas.microsoft.com/office/drawing/2014/main" id="{B73647E1-94AB-4F76-883D-5BFE2FC8D702}"/>
              </a:ext>
            </a:extLst>
          </p:cNvPr>
          <p:cNvSpPr/>
          <p:nvPr/>
        </p:nvSpPr>
        <p:spPr>
          <a:xfrm>
            <a:off x="1515291" y="1812254"/>
            <a:ext cx="9204960" cy="103307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prstClr val="black"/>
                </a:solidFill>
                <a:latin typeface="Meiryo UI" panose="020B0604030504040204" pitchFamily="50" charset="-128"/>
                <a:ea typeface="Meiryo UI" panose="020B0604030504040204" pitchFamily="50" charset="-128"/>
              </a:rPr>
              <a:t>①ハミルトニアンを構成する</a:t>
            </a:r>
            <a:endParaRPr lang="en-US" altLang="ja-JP" sz="2400" dirty="0">
              <a:solidFill>
                <a:prstClr val="black"/>
              </a:solidFill>
              <a:latin typeface="Meiryo UI" panose="020B0604030504040204" pitchFamily="50" charset="-128"/>
              <a:ea typeface="Meiryo UI" panose="020B0604030504040204" pitchFamily="50" charset="-128"/>
            </a:endParaRPr>
          </a:p>
          <a:p>
            <a:r>
              <a:rPr lang="en-US" altLang="ja-JP" sz="2400" dirty="0">
                <a:solidFill>
                  <a:prstClr val="black"/>
                </a:solidFill>
                <a:latin typeface="Meiryo UI" panose="020B0604030504040204" pitchFamily="50" charset="-128"/>
                <a:ea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rPr>
              <a:t>ポテンシャルが決まれば、構成できる</a:t>
            </a:r>
            <a:r>
              <a:rPr lang="en-US" altLang="ja-JP" sz="2400" dirty="0">
                <a:solidFill>
                  <a:prstClr val="black"/>
                </a:solidFill>
                <a:latin typeface="Meiryo UI" panose="020B0604030504040204" pitchFamily="50" charset="-128"/>
                <a:ea typeface="Meiryo UI" panose="020B0604030504040204" pitchFamily="50" charset="-128"/>
              </a:rPr>
              <a:t>)</a:t>
            </a:r>
          </a:p>
        </p:txBody>
      </p:sp>
      <p:pic>
        <p:nvPicPr>
          <p:cNvPr id="18" name="図 17">
            <a:extLst>
              <a:ext uri="{FF2B5EF4-FFF2-40B4-BE49-F238E27FC236}">
                <a16:creationId xmlns:a16="http://schemas.microsoft.com/office/drawing/2014/main" id="{89281984-6DEA-49BD-8987-AEE3BF5118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0363" y="1926418"/>
            <a:ext cx="3843797" cy="671994"/>
          </a:xfrm>
          <a:prstGeom prst="rect">
            <a:avLst/>
          </a:prstGeom>
        </p:spPr>
      </p:pic>
      <p:sp>
        <p:nvSpPr>
          <p:cNvPr id="20" name="正方形/長方形 19">
            <a:extLst>
              <a:ext uri="{FF2B5EF4-FFF2-40B4-BE49-F238E27FC236}">
                <a16:creationId xmlns:a16="http://schemas.microsoft.com/office/drawing/2014/main" id="{60B39BE7-0EAB-4856-8AC8-68880F1A10F1}"/>
              </a:ext>
            </a:extLst>
          </p:cNvPr>
          <p:cNvSpPr/>
          <p:nvPr/>
        </p:nvSpPr>
        <p:spPr>
          <a:xfrm>
            <a:off x="1515291" y="3192563"/>
            <a:ext cx="9204960" cy="103307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prstClr val="black"/>
                </a:solidFill>
                <a:latin typeface="Meiryo UI" panose="020B0604030504040204" pitchFamily="50" charset="-128"/>
                <a:ea typeface="Meiryo UI" panose="020B0604030504040204" pitchFamily="50" charset="-128"/>
              </a:rPr>
              <a:t>②正準方程式を解く</a:t>
            </a:r>
            <a:endParaRPr lang="en-US" altLang="ja-JP" sz="2400" dirty="0">
              <a:solidFill>
                <a:prstClr val="black"/>
              </a:solidFill>
              <a:latin typeface="Meiryo UI" panose="020B0604030504040204" pitchFamily="50" charset="-128"/>
              <a:ea typeface="Meiryo UI" panose="020B0604030504040204" pitchFamily="50" charset="-128"/>
            </a:endParaRPr>
          </a:p>
          <a:p>
            <a:pPr lvl="0"/>
            <a:r>
              <a:rPr lang="en-US" altLang="ja-JP" sz="2400" dirty="0">
                <a:solidFill>
                  <a:prstClr val="black"/>
                </a:solidFill>
                <a:latin typeface="Meiryo UI" panose="020B0604030504040204" pitchFamily="50" charset="-128"/>
                <a:ea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rPr>
              <a:t>解析的、数値的に</a:t>
            </a:r>
            <a:r>
              <a:rPr lang="en-US" altLang="ja-JP" sz="2400" dirty="0">
                <a:solidFill>
                  <a:prstClr val="black"/>
                </a:solidFill>
                <a:latin typeface="Meiryo UI" panose="020B0604030504040204" pitchFamily="50" charset="-128"/>
                <a:ea typeface="Meiryo UI" panose="020B0604030504040204" pitchFamily="50" charset="-128"/>
              </a:rPr>
              <a:t>)</a:t>
            </a:r>
          </a:p>
        </p:txBody>
      </p:sp>
      <p:sp>
        <p:nvSpPr>
          <p:cNvPr id="22" name="正方形/長方形 21">
            <a:extLst>
              <a:ext uri="{FF2B5EF4-FFF2-40B4-BE49-F238E27FC236}">
                <a16:creationId xmlns:a16="http://schemas.microsoft.com/office/drawing/2014/main" id="{658E8F2F-D28B-42E4-A093-F52EF1A7DEB0}"/>
              </a:ext>
            </a:extLst>
          </p:cNvPr>
          <p:cNvSpPr/>
          <p:nvPr/>
        </p:nvSpPr>
        <p:spPr>
          <a:xfrm>
            <a:off x="1515291" y="4572872"/>
            <a:ext cx="9204960" cy="103307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prstClr val="black"/>
                </a:solidFill>
                <a:latin typeface="Meiryo UI" panose="020B0604030504040204" pitchFamily="50" charset="-128"/>
                <a:ea typeface="Meiryo UI" panose="020B0604030504040204" pitchFamily="50" charset="-128"/>
              </a:rPr>
              <a:t>③</a:t>
            </a:r>
            <a:r>
              <a:rPr lang="en-US" altLang="ja-JP" sz="2400" dirty="0">
                <a:solidFill>
                  <a:prstClr val="black"/>
                </a:solidFill>
                <a:latin typeface="Meiryo UI" panose="020B0604030504040204" pitchFamily="50" charset="-128"/>
                <a:ea typeface="Meiryo UI" panose="020B0604030504040204" pitchFamily="50" charset="-128"/>
              </a:rPr>
              <a:t>(</a:t>
            </a:r>
            <a:r>
              <a:rPr lang="en-US" altLang="ja-JP" sz="2400" dirty="0" err="1">
                <a:solidFill>
                  <a:prstClr val="black"/>
                </a:solidFill>
                <a:latin typeface="Meiryo UI" panose="020B0604030504040204" pitchFamily="50" charset="-128"/>
                <a:ea typeface="Meiryo UI" panose="020B0604030504040204" pitchFamily="50" charset="-128"/>
              </a:rPr>
              <a:t>q,p</a:t>
            </a:r>
            <a:r>
              <a:rPr lang="en-US" altLang="ja-JP" sz="2400" dirty="0">
                <a:solidFill>
                  <a:prstClr val="black"/>
                </a:solidFill>
                <a:latin typeface="Meiryo UI" panose="020B0604030504040204" pitchFamily="50" charset="-128"/>
                <a:ea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rPr>
              <a:t>の経路が位相空間上に決まる</a:t>
            </a:r>
            <a:endParaRPr lang="en-US" altLang="ja-JP" sz="2400" dirty="0">
              <a:solidFill>
                <a:prstClr val="black"/>
              </a:solidFill>
              <a:latin typeface="Meiryo UI" panose="020B0604030504040204" pitchFamily="50" charset="-128"/>
              <a:ea typeface="Meiryo UI" panose="020B0604030504040204" pitchFamily="50" charset="-128"/>
            </a:endParaRPr>
          </a:p>
        </p:txBody>
      </p:sp>
      <p:pic>
        <p:nvPicPr>
          <p:cNvPr id="23" name="図 22">
            <a:extLst>
              <a:ext uri="{FF2B5EF4-FFF2-40B4-BE49-F238E27FC236}">
                <a16:creationId xmlns:a16="http://schemas.microsoft.com/office/drawing/2014/main" id="{F3EF8F0B-6A35-4FCB-9350-D24B93F193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5436" y="3381335"/>
            <a:ext cx="1756856" cy="793208"/>
          </a:xfrm>
          <a:prstGeom prst="rect">
            <a:avLst/>
          </a:prstGeom>
        </p:spPr>
      </p:pic>
      <p:pic>
        <p:nvPicPr>
          <p:cNvPr id="24" name="図 23">
            <a:extLst>
              <a:ext uri="{FF2B5EF4-FFF2-40B4-BE49-F238E27FC236}">
                <a16:creationId xmlns:a16="http://schemas.microsoft.com/office/drawing/2014/main" id="{EB0746E9-7904-404D-A1BE-E07E10BD91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4988" y="3381335"/>
            <a:ext cx="2202566" cy="793186"/>
          </a:xfrm>
          <a:prstGeom prst="rect">
            <a:avLst/>
          </a:prstGeom>
        </p:spPr>
      </p:pic>
      <p:sp>
        <p:nvSpPr>
          <p:cNvPr id="11" name="テキスト ボックス 10">
            <a:extLst>
              <a:ext uri="{FF2B5EF4-FFF2-40B4-BE49-F238E27FC236}">
                <a16:creationId xmlns:a16="http://schemas.microsoft.com/office/drawing/2014/main" id="{F5BE9DE1-F0C8-4359-A7C9-1C34F37EF94A}"/>
              </a:ext>
            </a:extLst>
          </p:cNvPr>
          <p:cNvSpPr txBox="1"/>
          <p:nvPr/>
        </p:nvSpPr>
        <p:spPr>
          <a:xfrm>
            <a:off x="2700079" y="5817610"/>
            <a:ext cx="6444393" cy="646331"/>
          </a:xfrm>
          <a:prstGeom prst="rect">
            <a:avLst/>
          </a:prstGeom>
          <a:noFill/>
        </p:spPr>
        <p:txBody>
          <a:bodyPr wrap="none" rtlCol="0">
            <a:spAutoFit/>
          </a:bodyPr>
          <a:lstStyle/>
          <a:p>
            <a:r>
              <a:rPr kumimoji="1" lang="ja-JP" altLang="en-US" sz="3600" dirty="0">
                <a:solidFill>
                  <a:schemeClr val="accent2"/>
                </a:solidFill>
                <a:latin typeface="Meiryo UI" panose="020B0604030504040204" pitchFamily="50" charset="-128"/>
                <a:ea typeface="Meiryo UI" panose="020B0604030504040204" pitchFamily="50" charset="-128"/>
              </a:rPr>
              <a:t>どうやって</a:t>
            </a:r>
            <a:r>
              <a:rPr kumimoji="1" lang="en-US" altLang="ja-JP" sz="3600" dirty="0">
                <a:solidFill>
                  <a:schemeClr val="accent2"/>
                </a:solidFill>
                <a:latin typeface="Meiryo UI" panose="020B0604030504040204" pitchFamily="50" charset="-128"/>
                <a:ea typeface="Meiryo UI" panose="020B0604030504040204" pitchFamily="50" charset="-128"/>
              </a:rPr>
              <a:t>MCMC</a:t>
            </a:r>
            <a:r>
              <a:rPr kumimoji="1" lang="ja-JP" altLang="en-US" sz="3600" dirty="0">
                <a:solidFill>
                  <a:schemeClr val="accent2"/>
                </a:solidFill>
                <a:latin typeface="Meiryo UI" panose="020B0604030504040204" pitchFamily="50" charset="-128"/>
                <a:ea typeface="Meiryo UI" panose="020B0604030504040204" pitchFamily="50" charset="-128"/>
              </a:rPr>
              <a:t>に利用するのか？</a:t>
            </a:r>
          </a:p>
        </p:txBody>
      </p:sp>
    </p:spTree>
    <p:extLst>
      <p:ext uri="{BB962C8B-B14F-4D97-AF65-F5344CB8AC3E}">
        <p14:creationId xmlns:p14="http://schemas.microsoft.com/office/powerpoint/2010/main" val="285031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図 53" descr="物体, ラケットボール が含まれている画像&#10;&#10;高い精度で生成された説明">
            <a:extLst>
              <a:ext uri="{FF2B5EF4-FFF2-40B4-BE49-F238E27FC236}">
                <a16:creationId xmlns:a16="http://schemas.microsoft.com/office/drawing/2014/main" id="{AEEB5695-A7E1-4483-A3C3-042199A81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40" y="1523993"/>
            <a:ext cx="6684875" cy="4456583"/>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ハミルトニアンモンテカルロの発想</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再掲</a:t>
            </a:r>
            <a:r>
              <a:rPr lang="en-US" altLang="ja-JP" sz="2000" dirty="0">
                <a:solidFill>
                  <a:schemeClr val="tx1"/>
                </a:solidFill>
                <a:latin typeface="Meiryo UI" panose="020B0604030504040204" pitchFamily="50" charset="-128"/>
                <a:ea typeface="Meiryo UI" panose="020B0604030504040204" pitchFamily="50" charset="-128"/>
              </a:rPr>
              <a:t>)</a:t>
            </a:r>
          </a:p>
        </p:txBody>
      </p:sp>
      <p:sp>
        <p:nvSpPr>
          <p:cNvPr id="50" name="テキスト ボックス 49">
            <a:extLst>
              <a:ext uri="{FF2B5EF4-FFF2-40B4-BE49-F238E27FC236}">
                <a16:creationId xmlns:a16="http://schemas.microsoft.com/office/drawing/2014/main" id="{391C71C7-2172-4C30-BB4A-F3D312EFE7AF}"/>
              </a:ext>
            </a:extLst>
          </p:cNvPr>
          <p:cNvSpPr txBox="1"/>
          <p:nvPr/>
        </p:nvSpPr>
        <p:spPr>
          <a:xfrm>
            <a:off x="6669652" y="1731426"/>
            <a:ext cx="1303562"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もしも、</a:t>
            </a:r>
            <a:endParaRPr kumimoji="1" lang="ja-JP" altLang="en-US" sz="3000" dirty="0">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3385D877-A35A-46AD-A253-5B2730F073E5}"/>
              </a:ext>
            </a:extLst>
          </p:cNvPr>
          <p:cNvSpPr/>
          <p:nvPr/>
        </p:nvSpPr>
        <p:spPr>
          <a:xfrm>
            <a:off x="6744678" y="2426374"/>
            <a:ext cx="5181822" cy="198613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事後分布の傾き具合で</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移動距離を変えられたら</a:t>
            </a:r>
            <a:r>
              <a:rPr lang="en-US" altLang="ja-JP" sz="3000" dirty="0">
                <a:solidFill>
                  <a:schemeClr val="tx1"/>
                </a:solidFill>
                <a:latin typeface="Meiryo UI" panose="020B0604030504040204" pitchFamily="50" charset="-128"/>
                <a:ea typeface="Meiryo UI" panose="020B0604030504040204" pitchFamily="50" charset="-128"/>
              </a:rPr>
              <a:t>…</a:t>
            </a:r>
          </a:p>
          <a:p>
            <a:pPr algn="ctr"/>
            <a:r>
              <a:rPr lang="ja-JP" altLang="en-US" sz="3000" dirty="0">
                <a:solidFill>
                  <a:schemeClr val="tx1"/>
                </a:solidFill>
                <a:latin typeface="Meiryo UI" panose="020B0604030504040204" pitchFamily="50" charset="-128"/>
                <a:ea typeface="Meiryo UI" panose="020B0604030504040204" pitchFamily="50" charset="-128"/>
              </a:rPr>
              <a:t>（左図のようなイメージ）</a:t>
            </a:r>
          </a:p>
        </p:txBody>
      </p:sp>
      <p:sp>
        <p:nvSpPr>
          <p:cNvPr id="17" name="テキスト ボックス 16">
            <a:extLst>
              <a:ext uri="{FF2B5EF4-FFF2-40B4-BE49-F238E27FC236}">
                <a16:creationId xmlns:a16="http://schemas.microsoft.com/office/drawing/2014/main" id="{6650056B-2453-4ADA-9371-94753EE0163F}"/>
              </a:ext>
            </a:extLst>
          </p:cNvPr>
          <p:cNvSpPr txBox="1"/>
          <p:nvPr/>
        </p:nvSpPr>
        <p:spPr>
          <a:xfrm>
            <a:off x="7676495" y="4770591"/>
            <a:ext cx="3097323" cy="1015663"/>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これがハミルトニアン</a:t>
            </a:r>
            <a:endParaRPr lang="en-US" altLang="ja-JP" sz="3000" dirty="0">
              <a:solidFill>
                <a:schemeClr val="accent2"/>
              </a:solidFill>
              <a:latin typeface="Meiryo UI" panose="020B0604030504040204" pitchFamily="50" charset="-128"/>
              <a:ea typeface="Meiryo UI" panose="020B0604030504040204" pitchFamily="50" charset="-128"/>
            </a:endParaRPr>
          </a:p>
          <a:p>
            <a:r>
              <a:rPr lang="ja-JP" altLang="en-US" sz="3000" dirty="0">
                <a:solidFill>
                  <a:schemeClr val="accent2"/>
                </a:solidFill>
                <a:latin typeface="Meiryo UI" panose="020B0604030504040204" pitchFamily="50" charset="-128"/>
                <a:ea typeface="Meiryo UI" panose="020B0604030504040204" pitchFamily="50" charset="-128"/>
              </a:rPr>
              <a:t>モンテカルロの</a:t>
            </a:r>
            <a:r>
              <a:rPr kumimoji="1" lang="ja-JP" altLang="en-US" sz="3000" dirty="0">
                <a:solidFill>
                  <a:schemeClr val="accent2"/>
                </a:solidFill>
                <a:latin typeface="Meiryo UI" panose="020B0604030504040204" pitchFamily="50" charset="-128"/>
                <a:ea typeface="Meiryo UI" panose="020B0604030504040204" pitchFamily="50" charset="-128"/>
              </a:rPr>
              <a:t>発想</a:t>
            </a:r>
          </a:p>
        </p:txBody>
      </p:sp>
      <p:sp>
        <p:nvSpPr>
          <p:cNvPr id="18" name="楕円 17">
            <a:extLst>
              <a:ext uri="{FF2B5EF4-FFF2-40B4-BE49-F238E27FC236}">
                <a16:creationId xmlns:a16="http://schemas.microsoft.com/office/drawing/2014/main" id="{F63FB28A-DED1-4D7E-B7B3-34A56FC81509}"/>
              </a:ext>
            </a:extLst>
          </p:cNvPr>
          <p:cNvSpPr>
            <a:spLocks noChangeAspect="1"/>
          </p:cNvSpPr>
          <p:nvPr/>
        </p:nvSpPr>
        <p:spPr>
          <a:xfrm>
            <a:off x="5358725" y="2136992"/>
            <a:ext cx="201177" cy="201177"/>
          </a:xfrm>
          <a:prstGeom prst="ellipse">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8D7CC5BA-B87C-4EFE-8386-767C869E5E84}"/>
              </a:ext>
            </a:extLst>
          </p:cNvPr>
          <p:cNvCxnSpPr>
            <a:cxnSpLocks/>
          </p:cNvCxnSpPr>
          <p:nvPr/>
        </p:nvCxnSpPr>
        <p:spPr>
          <a:xfrm flipH="1">
            <a:off x="4929051" y="2252800"/>
            <a:ext cx="429675" cy="46263"/>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24" name="直線矢印コネクタ 23">
            <a:extLst>
              <a:ext uri="{FF2B5EF4-FFF2-40B4-BE49-F238E27FC236}">
                <a16:creationId xmlns:a16="http://schemas.microsoft.com/office/drawing/2014/main" id="{DB1F1E43-8F15-4DB4-B642-1AF0D120B38D}"/>
              </a:ext>
            </a:extLst>
          </p:cNvPr>
          <p:cNvCxnSpPr>
            <a:cxnSpLocks/>
          </p:cNvCxnSpPr>
          <p:nvPr/>
        </p:nvCxnSpPr>
        <p:spPr>
          <a:xfrm flipH="1">
            <a:off x="4241074" y="2338169"/>
            <a:ext cx="607505" cy="176411"/>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26" name="直線矢印コネクタ 25">
            <a:extLst>
              <a:ext uri="{FF2B5EF4-FFF2-40B4-BE49-F238E27FC236}">
                <a16:creationId xmlns:a16="http://schemas.microsoft.com/office/drawing/2014/main" id="{96AC1378-2720-49FF-B8D3-38BF96EFD6B1}"/>
              </a:ext>
            </a:extLst>
          </p:cNvPr>
          <p:cNvCxnSpPr>
            <a:cxnSpLocks/>
          </p:cNvCxnSpPr>
          <p:nvPr/>
        </p:nvCxnSpPr>
        <p:spPr>
          <a:xfrm flipH="1">
            <a:off x="3385514" y="2567324"/>
            <a:ext cx="802262" cy="437133"/>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28" name="直線矢印コネクタ 27">
            <a:extLst>
              <a:ext uri="{FF2B5EF4-FFF2-40B4-BE49-F238E27FC236}">
                <a16:creationId xmlns:a16="http://schemas.microsoft.com/office/drawing/2014/main" id="{610E81EA-759E-42A1-B4F8-A05BE451A469}"/>
              </a:ext>
            </a:extLst>
          </p:cNvPr>
          <p:cNvCxnSpPr>
            <a:cxnSpLocks/>
          </p:cNvCxnSpPr>
          <p:nvPr/>
        </p:nvCxnSpPr>
        <p:spPr>
          <a:xfrm flipH="1">
            <a:off x="2760617" y="3093945"/>
            <a:ext cx="760953" cy="972958"/>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31" name="直線矢印コネクタ 30">
            <a:extLst>
              <a:ext uri="{FF2B5EF4-FFF2-40B4-BE49-F238E27FC236}">
                <a16:creationId xmlns:a16="http://schemas.microsoft.com/office/drawing/2014/main" id="{D77BF3FB-B3B1-4EF1-919D-9911DF4EA6A2}"/>
              </a:ext>
            </a:extLst>
          </p:cNvPr>
          <p:cNvCxnSpPr>
            <a:cxnSpLocks/>
          </p:cNvCxnSpPr>
          <p:nvPr/>
        </p:nvCxnSpPr>
        <p:spPr>
          <a:xfrm flipH="1">
            <a:off x="2246811" y="4051123"/>
            <a:ext cx="686932" cy="965014"/>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36" name="直線矢印コネクタ 35">
            <a:extLst>
              <a:ext uri="{FF2B5EF4-FFF2-40B4-BE49-F238E27FC236}">
                <a16:creationId xmlns:a16="http://schemas.microsoft.com/office/drawing/2014/main" id="{167067A2-939F-4E1F-9491-37015AE7F8EF}"/>
              </a:ext>
            </a:extLst>
          </p:cNvPr>
          <p:cNvCxnSpPr>
            <a:cxnSpLocks/>
          </p:cNvCxnSpPr>
          <p:nvPr/>
        </p:nvCxnSpPr>
        <p:spPr>
          <a:xfrm>
            <a:off x="1622515" y="4001483"/>
            <a:ext cx="303592" cy="985223"/>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41" name="直線矢印コネクタ 40">
            <a:extLst>
              <a:ext uri="{FF2B5EF4-FFF2-40B4-BE49-F238E27FC236}">
                <a16:creationId xmlns:a16="http://schemas.microsoft.com/office/drawing/2014/main" id="{C92A063B-E605-46DD-AEA7-5F82E31BF8F6}"/>
              </a:ext>
            </a:extLst>
          </p:cNvPr>
          <p:cNvCxnSpPr>
            <a:cxnSpLocks/>
          </p:cNvCxnSpPr>
          <p:nvPr/>
        </p:nvCxnSpPr>
        <p:spPr>
          <a:xfrm>
            <a:off x="1541569" y="3093945"/>
            <a:ext cx="157461" cy="757579"/>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
        <p:nvSpPr>
          <p:cNvPr id="46" name="楕円 45">
            <a:extLst>
              <a:ext uri="{FF2B5EF4-FFF2-40B4-BE49-F238E27FC236}">
                <a16:creationId xmlns:a16="http://schemas.microsoft.com/office/drawing/2014/main" id="{32BD91E3-D51F-4C97-AAEA-214CC4FEFCBD}"/>
              </a:ext>
            </a:extLst>
          </p:cNvPr>
          <p:cNvSpPr>
            <a:spLocks noChangeAspect="1"/>
          </p:cNvSpPr>
          <p:nvPr/>
        </p:nvSpPr>
        <p:spPr>
          <a:xfrm>
            <a:off x="998663" y="2021141"/>
            <a:ext cx="201177" cy="201177"/>
          </a:xfrm>
          <a:prstGeom prst="ellipse">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51" name="直線矢印コネクタ 50">
            <a:extLst>
              <a:ext uri="{FF2B5EF4-FFF2-40B4-BE49-F238E27FC236}">
                <a16:creationId xmlns:a16="http://schemas.microsoft.com/office/drawing/2014/main" id="{E1BF32D8-A00C-4619-BBE1-90424BB28169}"/>
              </a:ext>
            </a:extLst>
          </p:cNvPr>
          <p:cNvCxnSpPr>
            <a:cxnSpLocks/>
          </p:cNvCxnSpPr>
          <p:nvPr/>
        </p:nvCxnSpPr>
        <p:spPr>
          <a:xfrm>
            <a:off x="1238122" y="2176027"/>
            <a:ext cx="246727" cy="162142"/>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2" name="直線矢印コネクタ 51">
            <a:extLst>
              <a:ext uri="{FF2B5EF4-FFF2-40B4-BE49-F238E27FC236}">
                <a16:creationId xmlns:a16="http://schemas.microsoft.com/office/drawing/2014/main" id="{EACF7007-6DB7-4F83-947A-581555793DED}"/>
              </a:ext>
            </a:extLst>
          </p:cNvPr>
          <p:cNvCxnSpPr>
            <a:cxnSpLocks/>
          </p:cNvCxnSpPr>
          <p:nvPr/>
        </p:nvCxnSpPr>
        <p:spPr>
          <a:xfrm>
            <a:off x="1421908" y="2388447"/>
            <a:ext cx="125882" cy="616010"/>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7170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図 53" descr="物体, ラケットボール が含まれている画像&#10;&#10;高い精度で生成された説明">
            <a:extLst>
              <a:ext uri="{FF2B5EF4-FFF2-40B4-BE49-F238E27FC236}">
                <a16:creationId xmlns:a16="http://schemas.microsoft.com/office/drawing/2014/main" id="{AEEB5695-A7E1-4483-A3C3-042199A81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40" y="1523993"/>
            <a:ext cx="6684875" cy="4456583"/>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ハミルトニアンモンテカルロの発想</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再掲</a:t>
            </a:r>
            <a:r>
              <a:rPr lang="en-US" altLang="ja-JP" sz="2000" dirty="0">
                <a:solidFill>
                  <a:schemeClr val="tx1"/>
                </a:solidFill>
                <a:latin typeface="Meiryo UI" panose="020B0604030504040204" pitchFamily="50" charset="-128"/>
                <a:ea typeface="Meiryo UI" panose="020B0604030504040204" pitchFamily="50" charset="-128"/>
              </a:rPr>
              <a:t>)</a:t>
            </a:r>
          </a:p>
        </p:txBody>
      </p:sp>
      <p:sp>
        <p:nvSpPr>
          <p:cNvPr id="50" name="テキスト ボックス 49">
            <a:extLst>
              <a:ext uri="{FF2B5EF4-FFF2-40B4-BE49-F238E27FC236}">
                <a16:creationId xmlns:a16="http://schemas.microsoft.com/office/drawing/2014/main" id="{391C71C7-2172-4C30-BB4A-F3D312EFE7AF}"/>
              </a:ext>
            </a:extLst>
          </p:cNvPr>
          <p:cNvSpPr txBox="1"/>
          <p:nvPr/>
        </p:nvSpPr>
        <p:spPr>
          <a:xfrm>
            <a:off x="6669652" y="1731426"/>
            <a:ext cx="1303562"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もしも、</a:t>
            </a:r>
            <a:endParaRPr kumimoji="1" lang="ja-JP" altLang="en-US" sz="3000" dirty="0">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3385D877-A35A-46AD-A253-5B2730F073E5}"/>
              </a:ext>
            </a:extLst>
          </p:cNvPr>
          <p:cNvSpPr/>
          <p:nvPr/>
        </p:nvSpPr>
        <p:spPr>
          <a:xfrm>
            <a:off x="6744678" y="2426374"/>
            <a:ext cx="5181822" cy="198613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事後分布の傾き具合で</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移動距離を変えられたら</a:t>
            </a:r>
            <a:r>
              <a:rPr lang="en-US" altLang="ja-JP" sz="3000" dirty="0">
                <a:solidFill>
                  <a:schemeClr val="tx1"/>
                </a:solidFill>
                <a:latin typeface="Meiryo UI" panose="020B0604030504040204" pitchFamily="50" charset="-128"/>
                <a:ea typeface="Meiryo UI" panose="020B0604030504040204" pitchFamily="50" charset="-128"/>
              </a:rPr>
              <a:t>…</a:t>
            </a:r>
          </a:p>
          <a:p>
            <a:pPr algn="ctr"/>
            <a:r>
              <a:rPr lang="ja-JP" altLang="en-US" sz="3000" dirty="0">
                <a:solidFill>
                  <a:schemeClr val="tx1"/>
                </a:solidFill>
                <a:latin typeface="Meiryo UI" panose="020B0604030504040204" pitchFamily="50" charset="-128"/>
                <a:ea typeface="Meiryo UI" panose="020B0604030504040204" pitchFamily="50" charset="-128"/>
              </a:rPr>
              <a:t>（左図のようなイメージ）</a:t>
            </a:r>
          </a:p>
        </p:txBody>
      </p:sp>
      <p:sp>
        <p:nvSpPr>
          <p:cNvPr id="17" name="テキスト ボックス 16">
            <a:extLst>
              <a:ext uri="{FF2B5EF4-FFF2-40B4-BE49-F238E27FC236}">
                <a16:creationId xmlns:a16="http://schemas.microsoft.com/office/drawing/2014/main" id="{6650056B-2453-4ADA-9371-94753EE0163F}"/>
              </a:ext>
            </a:extLst>
          </p:cNvPr>
          <p:cNvSpPr txBox="1"/>
          <p:nvPr/>
        </p:nvSpPr>
        <p:spPr>
          <a:xfrm>
            <a:off x="7676495" y="4770591"/>
            <a:ext cx="3097323" cy="1015663"/>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これがハミルトニアン</a:t>
            </a:r>
            <a:endParaRPr lang="en-US" altLang="ja-JP" sz="3000" dirty="0">
              <a:solidFill>
                <a:schemeClr val="accent2"/>
              </a:solidFill>
              <a:latin typeface="Meiryo UI" panose="020B0604030504040204" pitchFamily="50" charset="-128"/>
              <a:ea typeface="Meiryo UI" panose="020B0604030504040204" pitchFamily="50" charset="-128"/>
            </a:endParaRPr>
          </a:p>
          <a:p>
            <a:r>
              <a:rPr lang="ja-JP" altLang="en-US" sz="3000" dirty="0">
                <a:solidFill>
                  <a:schemeClr val="accent2"/>
                </a:solidFill>
                <a:latin typeface="Meiryo UI" panose="020B0604030504040204" pitchFamily="50" charset="-128"/>
                <a:ea typeface="Meiryo UI" panose="020B0604030504040204" pitchFamily="50" charset="-128"/>
              </a:rPr>
              <a:t>モンテカルロの</a:t>
            </a:r>
            <a:r>
              <a:rPr kumimoji="1" lang="ja-JP" altLang="en-US" sz="3000" dirty="0">
                <a:solidFill>
                  <a:schemeClr val="accent2"/>
                </a:solidFill>
                <a:latin typeface="Meiryo UI" panose="020B0604030504040204" pitchFamily="50" charset="-128"/>
                <a:ea typeface="Meiryo UI" panose="020B0604030504040204" pitchFamily="50" charset="-128"/>
              </a:rPr>
              <a:t>発想</a:t>
            </a:r>
          </a:p>
        </p:txBody>
      </p:sp>
      <p:sp>
        <p:nvSpPr>
          <p:cNvPr id="18" name="楕円 17">
            <a:extLst>
              <a:ext uri="{FF2B5EF4-FFF2-40B4-BE49-F238E27FC236}">
                <a16:creationId xmlns:a16="http://schemas.microsoft.com/office/drawing/2014/main" id="{F63FB28A-DED1-4D7E-B7B3-34A56FC81509}"/>
              </a:ext>
            </a:extLst>
          </p:cNvPr>
          <p:cNvSpPr>
            <a:spLocks noChangeAspect="1"/>
          </p:cNvSpPr>
          <p:nvPr/>
        </p:nvSpPr>
        <p:spPr>
          <a:xfrm>
            <a:off x="5358725" y="2136992"/>
            <a:ext cx="201177" cy="201177"/>
          </a:xfrm>
          <a:prstGeom prst="ellipse">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8D7CC5BA-B87C-4EFE-8386-767C869E5E84}"/>
              </a:ext>
            </a:extLst>
          </p:cNvPr>
          <p:cNvCxnSpPr>
            <a:cxnSpLocks/>
          </p:cNvCxnSpPr>
          <p:nvPr/>
        </p:nvCxnSpPr>
        <p:spPr>
          <a:xfrm flipH="1">
            <a:off x="4929051" y="2252800"/>
            <a:ext cx="429675" cy="46263"/>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24" name="直線矢印コネクタ 23">
            <a:extLst>
              <a:ext uri="{FF2B5EF4-FFF2-40B4-BE49-F238E27FC236}">
                <a16:creationId xmlns:a16="http://schemas.microsoft.com/office/drawing/2014/main" id="{DB1F1E43-8F15-4DB4-B642-1AF0D120B38D}"/>
              </a:ext>
            </a:extLst>
          </p:cNvPr>
          <p:cNvCxnSpPr>
            <a:cxnSpLocks/>
          </p:cNvCxnSpPr>
          <p:nvPr/>
        </p:nvCxnSpPr>
        <p:spPr>
          <a:xfrm flipH="1">
            <a:off x="4241074" y="2338169"/>
            <a:ext cx="607505" cy="176411"/>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26" name="直線矢印コネクタ 25">
            <a:extLst>
              <a:ext uri="{FF2B5EF4-FFF2-40B4-BE49-F238E27FC236}">
                <a16:creationId xmlns:a16="http://schemas.microsoft.com/office/drawing/2014/main" id="{96AC1378-2720-49FF-B8D3-38BF96EFD6B1}"/>
              </a:ext>
            </a:extLst>
          </p:cNvPr>
          <p:cNvCxnSpPr>
            <a:cxnSpLocks/>
          </p:cNvCxnSpPr>
          <p:nvPr/>
        </p:nvCxnSpPr>
        <p:spPr>
          <a:xfrm flipH="1">
            <a:off x="3385514" y="2567324"/>
            <a:ext cx="802262" cy="437133"/>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28" name="直線矢印コネクタ 27">
            <a:extLst>
              <a:ext uri="{FF2B5EF4-FFF2-40B4-BE49-F238E27FC236}">
                <a16:creationId xmlns:a16="http://schemas.microsoft.com/office/drawing/2014/main" id="{610E81EA-759E-42A1-B4F8-A05BE451A469}"/>
              </a:ext>
            </a:extLst>
          </p:cNvPr>
          <p:cNvCxnSpPr>
            <a:cxnSpLocks/>
          </p:cNvCxnSpPr>
          <p:nvPr/>
        </p:nvCxnSpPr>
        <p:spPr>
          <a:xfrm flipH="1">
            <a:off x="2760617" y="3093945"/>
            <a:ext cx="760953" cy="972958"/>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31" name="直線矢印コネクタ 30">
            <a:extLst>
              <a:ext uri="{FF2B5EF4-FFF2-40B4-BE49-F238E27FC236}">
                <a16:creationId xmlns:a16="http://schemas.microsoft.com/office/drawing/2014/main" id="{D77BF3FB-B3B1-4EF1-919D-9911DF4EA6A2}"/>
              </a:ext>
            </a:extLst>
          </p:cNvPr>
          <p:cNvCxnSpPr>
            <a:cxnSpLocks/>
          </p:cNvCxnSpPr>
          <p:nvPr/>
        </p:nvCxnSpPr>
        <p:spPr>
          <a:xfrm flipH="1">
            <a:off x="2246811" y="4051123"/>
            <a:ext cx="686932" cy="965014"/>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36" name="直線矢印コネクタ 35">
            <a:extLst>
              <a:ext uri="{FF2B5EF4-FFF2-40B4-BE49-F238E27FC236}">
                <a16:creationId xmlns:a16="http://schemas.microsoft.com/office/drawing/2014/main" id="{167067A2-939F-4E1F-9491-37015AE7F8EF}"/>
              </a:ext>
            </a:extLst>
          </p:cNvPr>
          <p:cNvCxnSpPr>
            <a:cxnSpLocks/>
          </p:cNvCxnSpPr>
          <p:nvPr/>
        </p:nvCxnSpPr>
        <p:spPr>
          <a:xfrm>
            <a:off x="1622515" y="4001483"/>
            <a:ext cx="303592" cy="985223"/>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41" name="直線矢印コネクタ 40">
            <a:extLst>
              <a:ext uri="{FF2B5EF4-FFF2-40B4-BE49-F238E27FC236}">
                <a16:creationId xmlns:a16="http://schemas.microsoft.com/office/drawing/2014/main" id="{C92A063B-E605-46DD-AEA7-5F82E31BF8F6}"/>
              </a:ext>
            </a:extLst>
          </p:cNvPr>
          <p:cNvCxnSpPr>
            <a:cxnSpLocks/>
          </p:cNvCxnSpPr>
          <p:nvPr/>
        </p:nvCxnSpPr>
        <p:spPr>
          <a:xfrm>
            <a:off x="1541569" y="3093945"/>
            <a:ext cx="157461" cy="757579"/>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
        <p:nvSpPr>
          <p:cNvPr id="46" name="楕円 45">
            <a:extLst>
              <a:ext uri="{FF2B5EF4-FFF2-40B4-BE49-F238E27FC236}">
                <a16:creationId xmlns:a16="http://schemas.microsoft.com/office/drawing/2014/main" id="{32BD91E3-D51F-4C97-AAEA-214CC4FEFCBD}"/>
              </a:ext>
            </a:extLst>
          </p:cNvPr>
          <p:cNvSpPr>
            <a:spLocks noChangeAspect="1"/>
          </p:cNvSpPr>
          <p:nvPr/>
        </p:nvSpPr>
        <p:spPr>
          <a:xfrm>
            <a:off x="998663" y="2021141"/>
            <a:ext cx="201177" cy="201177"/>
          </a:xfrm>
          <a:prstGeom prst="ellipse">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51" name="直線矢印コネクタ 50">
            <a:extLst>
              <a:ext uri="{FF2B5EF4-FFF2-40B4-BE49-F238E27FC236}">
                <a16:creationId xmlns:a16="http://schemas.microsoft.com/office/drawing/2014/main" id="{E1BF32D8-A00C-4619-BBE1-90424BB28169}"/>
              </a:ext>
            </a:extLst>
          </p:cNvPr>
          <p:cNvCxnSpPr>
            <a:cxnSpLocks/>
          </p:cNvCxnSpPr>
          <p:nvPr/>
        </p:nvCxnSpPr>
        <p:spPr>
          <a:xfrm>
            <a:off x="1238122" y="2176027"/>
            <a:ext cx="246727" cy="162142"/>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52" name="直線矢印コネクタ 51">
            <a:extLst>
              <a:ext uri="{FF2B5EF4-FFF2-40B4-BE49-F238E27FC236}">
                <a16:creationId xmlns:a16="http://schemas.microsoft.com/office/drawing/2014/main" id="{EACF7007-6DB7-4F83-947A-581555793DED}"/>
              </a:ext>
            </a:extLst>
          </p:cNvPr>
          <p:cNvCxnSpPr>
            <a:cxnSpLocks/>
          </p:cNvCxnSpPr>
          <p:nvPr/>
        </p:nvCxnSpPr>
        <p:spPr>
          <a:xfrm>
            <a:off x="1421908" y="2388447"/>
            <a:ext cx="125882" cy="616010"/>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
        <p:nvSpPr>
          <p:cNvPr id="20" name="テキスト ボックス 19">
            <a:extLst>
              <a:ext uri="{FF2B5EF4-FFF2-40B4-BE49-F238E27FC236}">
                <a16:creationId xmlns:a16="http://schemas.microsoft.com/office/drawing/2014/main" id="{55ABC59E-EB67-456C-80B5-2D59191B9DE7}"/>
              </a:ext>
            </a:extLst>
          </p:cNvPr>
          <p:cNvSpPr txBox="1"/>
          <p:nvPr/>
        </p:nvSpPr>
        <p:spPr>
          <a:xfrm>
            <a:off x="1421908" y="6078612"/>
            <a:ext cx="9158276"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ここで、運動量</a:t>
            </a:r>
            <a:r>
              <a:rPr lang="en-US" altLang="ja-JP" sz="3000" dirty="0">
                <a:solidFill>
                  <a:schemeClr val="accent2"/>
                </a:solidFill>
                <a:latin typeface="Meiryo UI" panose="020B0604030504040204" pitchFamily="50" charset="-128"/>
                <a:ea typeface="Meiryo UI" panose="020B0604030504040204" pitchFamily="50" charset="-128"/>
              </a:rPr>
              <a:t>p</a:t>
            </a:r>
            <a:r>
              <a:rPr lang="ja-JP" altLang="en-US" sz="3000" dirty="0">
                <a:solidFill>
                  <a:schemeClr val="accent2"/>
                </a:solidFill>
                <a:latin typeface="Meiryo UI" panose="020B0604030504040204" pitchFamily="50" charset="-128"/>
                <a:ea typeface="Meiryo UI" panose="020B0604030504040204" pitchFamily="50" charset="-128"/>
              </a:rPr>
              <a:t>を導入して、一定の移動距離から脱却する</a:t>
            </a:r>
            <a:endParaRPr kumimoji="1" lang="ja-JP" altLang="en-US" sz="30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5543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2" name="正方形/長方形 21">
                <a:extLst>
                  <a:ext uri="{FF2B5EF4-FFF2-40B4-BE49-F238E27FC236}">
                    <a16:creationId xmlns:a16="http://schemas.microsoft.com/office/drawing/2014/main" id="{BA516B1C-05E5-4069-ABEB-7F7C2140DEBE}"/>
                  </a:ext>
                </a:extLst>
              </p:cNvPr>
              <p:cNvSpPr/>
              <p:nvPr/>
            </p:nvSpPr>
            <p:spPr>
              <a:xfrm>
                <a:off x="256623" y="1942980"/>
                <a:ext cx="5691330" cy="1565714"/>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 xmlns:m="http://schemas.openxmlformats.org/officeDocument/2006/math">
                    <m:r>
                      <a:rPr lang="en-US" altLang="ja-JP" sz="3000" i="1" smtClean="0">
                        <a:solidFill>
                          <a:schemeClr val="tx1"/>
                        </a:solidFill>
                        <a:latin typeface="Cambria Math" panose="02040503050406030204" pitchFamily="18" charset="0"/>
                        <a:ea typeface="Meiryo UI" panose="020B0604030504040204" pitchFamily="50" charset="-128"/>
                      </a:rPr>
                      <m:t>𝑁𝑜𝑟𝑚𝑎𝑙</m:t>
                    </m:r>
                    <m:d>
                      <m:dPr>
                        <m:ctrlPr>
                          <a:rPr lang="en-US" altLang="ja-JP" sz="3000" i="1">
                            <a:solidFill>
                              <a:schemeClr val="tx1"/>
                            </a:solidFill>
                            <a:latin typeface="Cambria Math" panose="02040503050406030204" pitchFamily="18" charset="0"/>
                            <a:ea typeface="Meiryo UI" panose="020B0604030504040204" pitchFamily="50" charset="-128"/>
                          </a:rPr>
                        </m:ctrlPr>
                      </m:dPr>
                      <m:e>
                        <m:r>
                          <a:rPr lang="en-US" altLang="ja-JP" sz="3000" b="0" i="1" smtClean="0">
                            <a:solidFill>
                              <a:schemeClr val="tx1"/>
                            </a:solidFill>
                            <a:latin typeface="Cambria Math" panose="02040503050406030204" pitchFamily="18" charset="0"/>
                            <a:ea typeface="Meiryo UI" panose="020B0604030504040204" pitchFamily="50" charset="-128"/>
                          </a:rPr>
                          <m:t>𝑝</m:t>
                        </m:r>
                      </m:e>
                      <m:e>
                        <m:r>
                          <a:rPr lang="en-US" altLang="ja-JP" sz="3000" b="0" i="1" smtClean="0">
                            <a:solidFill>
                              <a:schemeClr val="tx1"/>
                            </a:solidFill>
                            <a:latin typeface="Cambria Math" panose="02040503050406030204" pitchFamily="18" charset="0"/>
                            <a:ea typeface="Meiryo UI" panose="020B0604030504040204" pitchFamily="50" charset="-128"/>
                          </a:rPr>
                          <m:t>0</m:t>
                        </m:r>
                        <m:r>
                          <a:rPr lang="en-US" altLang="ja-JP" sz="3000" i="1">
                            <a:solidFill>
                              <a:schemeClr val="tx1"/>
                            </a:solidFill>
                            <a:latin typeface="Cambria Math" panose="02040503050406030204" pitchFamily="18" charset="0"/>
                            <a:ea typeface="Meiryo UI" panose="020B0604030504040204" pitchFamily="50" charset="-128"/>
                          </a:rPr>
                          <m:t>,</m:t>
                        </m:r>
                        <m:r>
                          <a:rPr lang="en-US" altLang="ja-JP" sz="3000" b="0" i="1" smtClean="0">
                            <a:solidFill>
                              <a:schemeClr val="tx1"/>
                            </a:solidFill>
                            <a:latin typeface="Cambria Math" panose="02040503050406030204" pitchFamily="18" charset="0"/>
                            <a:ea typeface="Meiryo UI" panose="020B0604030504040204" pitchFamily="50" charset="-128"/>
                          </a:rPr>
                          <m:t>1</m:t>
                        </m:r>
                      </m:e>
                    </m:d>
                  </m:oMath>
                </a14:m>
                <a:r>
                  <a:rPr lang="ja-JP" altLang="en-US" sz="3000" dirty="0">
                    <a:solidFill>
                      <a:prstClr val="black"/>
                    </a:solidFill>
                    <a:latin typeface="Meiryo UI" panose="020B0604030504040204" pitchFamily="50" charset="-128"/>
                    <a:ea typeface="Meiryo UI" panose="020B0604030504040204" pitchFamily="50" charset="-128"/>
                  </a:rPr>
                  <a:t>に従うとすると</a:t>
                </a:r>
                <a:endParaRPr lang="en-US" altLang="ja-JP" sz="3000" dirty="0">
                  <a:solidFill>
                    <a:prstClr val="black"/>
                  </a:solidFill>
                  <a:latin typeface="Meiryo UI" panose="020B0604030504040204" pitchFamily="50" charset="-128"/>
                  <a:ea typeface="Meiryo UI" panose="020B0604030504040204" pitchFamily="50" charset="-128"/>
                </a:endParaRPr>
              </a:p>
              <a:p>
                <a:pPr lvl="0"/>
                <a14:m>
                  <m:oMathPara xmlns:m="http://schemas.openxmlformats.org/officeDocument/2006/math">
                    <m:oMathParaPr>
                      <m:jc m:val="centerGroup"/>
                    </m:oMathParaPr>
                    <m:oMath xmlns:m="http://schemas.openxmlformats.org/officeDocument/2006/math">
                      <m:r>
                        <a:rPr lang="en-US" altLang="ja-JP" sz="3000" b="0" i="1" smtClean="0">
                          <a:solidFill>
                            <a:prstClr val="black"/>
                          </a:solidFill>
                          <a:latin typeface="Cambria Math" panose="02040503050406030204" pitchFamily="18" charset="0"/>
                          <a:ea typeface="Cambria Math" panose="02040503050406030204" pitchFamily="18" charset="0"/>
                        </a:rPr>
                        <m:t>𝑓</m:t>
                      </m:r>
                      <m:r>
                        <a:rPr lang="en-US" altLang="ja-JP" sz="3000" b="0" i="1" smtClean="0">
                          <a:solidFill>
                            <a:prstClr val="black"/>
                          </a:solidFill>
                          <a:latin typeface="Cambria Math" panose="02040503050406030204" pitchFamily="18" charset="0"/>
                          <a:ea typeface="Cambria Math" panose="02040503050406030204" pitchFamily="18" charset="0"/>
                        </a:rPr>
                        <m:t>(</m:t>
                      </m:r>
                      <m:r>
                        <a:rPr lang="en-US" altLang="ja-JP" sz="3000" b="0" i="1" smtClean="0">
                          <a:solidFill>
                            <a:prstClr val="black"/>
                          </a:solidFill>
                          <a:latin typeface="Cambria Math" panose="02040503050406030204" pitchFamily="18" charset="0"/>
                          <a:ea typeface="Cambria Math" panose="02040503050406030204" pitchFamily="18" charset="0"/>
                        </a:rPr>
                        <m:t>𝑝</m:t>
                      </m:r>
                      <m:r>
                        <a:rPr lang="en-US" altLang="ja-JP" sz="3000" b="0" i="1" smtClean="0">
                          <a:solidFill>
                            <a:prstClr val="black"/>
                          </a:solidFill>
                          <a:latin typeface="Cambria Math" panose="02040503050406030204" pitchFamily="18" charset="0"/>
                          <a:ea typeface="Cambria Math" panose="02040503050406030204" pitchFamily="18" charset="0"/>
                        </a:rPr>
                        <m:t>)∝</m:t>
                      </m:r>
                      <m:r>
                        <m:rPr>
                          <m:sty m:val="p"/>
                        </m:rPr>
                        <a:rPr lang="en-US" altLang="ja-JP" sz="3200">
                          <a:solidFill>
                            <a:prstClr val="black"/>
                          </a:solidFill>
                          <a:latin typeface="Cambria Math" panose="02040503050406030204" pitchFamily="18" charset="0"/>
                          <a:ea typeface="Meiryo UI" panose="020B0604030504040204" pitchFamily="50" charset="-128"/>
                        </a:rPr>
                        <m:t>exp</m:t>
                      </m:r>
                      <m:d>
                        <m:dPr>
                          <m:ctrlPr>
                            <a:rPr lang="en-US" altLang="ja-JP" sz="3200" i="1" smtClean="0">
                              <a:solidFill>
                                <a:prstClr val="black"/>
                              </a:solidFill>
                              <a:latin typeface="Cambria Math" panose="02040503050406030204" pitchFamily="18" charset="0"/>
                              <a:ea typeface="Meiryo UI" panose="020B0604030504040204" pitchFamily="50" charset="-128"/>
                            </a:rPr>
                          </m:ctrlPr>
                        </m:dPr>
                        <m:e>
                          <m:r>
                            <a:rPr lang="en-US" altLang="ja-JP" sz="3200" i="1">
                              <a:solidFill>
                                <a:prstClr val="black"/>
                              </a:solidFill>
                              <a:latin typeface="Cambria Math" panose="02040503050406030204" pitchFamily="18" charset="0"/>
                              <a:ea typeface="Cambria Math" panose="02040503050406030204" pitchFamily="18" charset="0"/>
                            </a:rPr>
                            <m:t>−</m:t>
                          </m:r>
                          <m:f>
                            <m:fPr>
                              <m:ctrlPr>
                                <a:rPr lang="en-US" altLang="ja-JP" sz="3200" i="1">
                                  <a:solidFill>
                                    <a:prstClr val="black"/>
                                  </a:solidFill>
                                  <a:latin typeface="Cambria Math" panose="02040503050406030204" pitchFamily="18" charset="0"/>
                                  <a:ea typeface="Cambria Math" panose="02040503050406030204" pitchFamily="18" charset="0"/>
                                </a:rPr>
                              </m:ctrlPr>
                            </m:fPr>
                            <m:num>
                              <m:r>
                                <a:rPr lang="en-US" altLang="ja-JP" sz="3200" i="1">
                                  <a:solidFill>
                                    <a:prstClr val="black"/>
                                  </a:solidFill>
                                  <a:latin typeface="Cambria Math" panose="02040503050406030204" pitchFamily="18" charset="0"/>
                                  <a:ea typeface="Cambria Math" panose="02040503050406030204" pitchFamily="18" charset="0"/>
                                </a:rPr>
                                <m:t>1</m:t>
                              </m:r>
                            </m:num>
                            <m:den>
                              <m:r>
                                <a:rPr lang="en-US" altLang="ja-JP" sz="3200" i="1">
                                  <a:solidFill>
                                    <a:prstClr val="black"/>
                                  </a:solidFill>
                                  <a:latin typeface="Cambria Math" panose="02040503050406030204" pitchFamily="18" charset="0"/>
                                  <a:ea typeface="Cambria Math" panose="02040503050406030204" pitchFamily="18" charset="0"/>
                                </a:rPr>
                                <m:t>2</m:t>
                              </m:r>
                            </m:den>
                          </m:f>
                          <m:sSup>
                            <m:sSupPr>
                              <m:ctrlPr>
                                <a:rPr lang="en-US" altLang="ja-JP" sz="3200" i="1">
                                  <a:solidFill>
                                    <a:prstClr val="black"/>
                                  </a:solidFill>
                                  <a:latin typeface="Cambria Math" panose="02040503050406030204" pitchFamily="18" charset="0"/>
                                  <a:ea typeface="Cambria Math" panose="02040503050406030204" pitchFamily="18" charset="0"/>
                                </a:rPr>
                              </m:ctrlPr>
                            </m:sSupPr>
                            <m:e>
                              <m:r>
                                <a:rPr lang="en-US" altLang="ja-JP" sz="3200" i="1">
                                  <a:solidFill>
                                    <a:prstClr val="black"/>
                                  </a:solidFill>
                                  <a:latin typeface="Cambria Math" panose="02040503050406030204" pitchFamily="18" charset="0"/>
                                  <a:ea typeface="Cambria Math" panose="02040503050406030204" pitchFamily="18" charset="0"/>
                                </a:rPr>
                                <m:t>𝑝</m:t>
                              </m:r>
                            </m:e>
                            <m:sup>
                              <m:r>
                                <a:rPr lang="en-US" altLang="ja-JP" sz="3200" i="1">
                                  <a:solidFill>
                                    <a:prstClr val="black"/>
                                  </a:solidFill>
                                  <a:latin typeface="Cambria Math" panose="02040503050406030204" pitchFamily="18" charset="0"/>
                                  <a:ea typeface="Cambria Math" panose="02040503050406030204" pitchFamily="18" charset="0"/>
                                </a:rPr>
                                <m:t>2</m:t>
                              </m:r>
                            </m:sup>
                          </m:sSup>
                        </m:e>
                      </m:d>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22" name="正方形/長方形 21">
                <a:extLst>
                  <a:ext uri="{FF2B5EF4-FFF2-40B4-BE49-F238E27FC236}">
                    <a16:creationId xmlns:a16="http://schemas.microsoft.com/office/drawing/2014/main" id="{BA516B1C-05E5-4069-ABEB-7F7C2140DEBE}"/>
                  </a:ext>
                </a:extLst>
              </p:cNvPr>
              <p:cNvSpPr>
                <a:spLocks noRot="1" noChangeAspect="1" noMove="1" noResize="1" noEditPoints="1" noAdjustHandles="1" noChangeArrowheads="1" noChangeShapeType="1" noTextEdit="1"/>
              </p:cNvSpPr>
              <p:nvPr/>
            </p:nvSpPr>
            <p:spPr>
              <a:xfrm>
                <a:off x="256623" y="1942980"/>
                <a:ext cx="5691330" cy="1565714"/>
              </a:xfrm>
              <a:prstGeom prst="rect">
                <a:avLst/>
              </a:prstGeom>
              <a:blipFill>
                <a:blip r:embed="rId2"/>
                <a:stretch>
                  <a:fillRect t="-8171"/>
                </a:stretch>
              </a:blipFill>
              <a:ln>
                <a:noFill/>
              </a:ln>
              <a:effectLst/>
            </p:spPr>
            <p:txBody>
              <a:bodyPr/>
              <a:lstStyle/>
              <a:p>
                <a:r>
                  <a:rPr lang="ja-JP" altLang="en-US">
                    <a:noFill/>
                  </a:rPr>
                  <a:t> </a:t>
                </a:r>
              </a:p>
            </p:txBody>
          </p:sp>
        </mc:Fallback>
      </mc:AlternateContent>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ハミルトニアンを導出する</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B0994AB3-B3C8-4501-B23A-1EEF0057DA93}"/>
              </a:ext>
            </a:extLst>
          </p:cNvPr>
          <p:cNvSpPr txBox="1"/>
          <p:nvPr/>
        </p:nvSpPr>
        <p:spPr>
          <a:xfrm>
            <a:off x="204095" y="1369784"/>
            <a:ext cx="1901483"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運動量</a:t>
            </a:r>
            <a:r>
              <a:rPr kumimoji="1" lang="en-US" altLang="ja-JP" sz="3000" dirty="0">
                <a:latin typeface="Meiryo UI" panose="020B0604030504040204" pitchFamily="50" charset="-128"/>
                <a:ea typeface="Meiryo UI" panose="020B0604030504040204" pitchFamily="50" charset="-128"/>
              </a:rPr>
              <a:t>p</a:t>
            </a:r>
            <a:r>
              <a:rPr kumimoji="1" lang="ja-JP" altLang="en-US" sz="3000" dirty="0">
                <a:latin typeface="Meiryo UI" panose="020B0604030504040204" pitchFamily="50" charset="-128"/>
                <a:ea typeface="Meiryo UI" panose="020B0604030504040204" pitchFamily="50" charset="-128"/>
              </a:rPr>
              <a:t>は</a:t>
            </a:r>
          </a:p>
        </p:txBody>
      </p:sp>
    </p:spTree>
    <p:extLst>
      <p:ext uri="{BB962C8B-B14F-4D97-AF65-F5344CB8AC3E}">
        <p14:creationId xmlns:p14="http://schemas.microsoft.com/office/powerpoint/2010/main" val="83508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2" name="正方形/長方形 21">
                <a:extLst>
                  <a:ext uri="{FF2B5EF4-FFF2-40B4-BE49-F238E27FC236}">
                    <a16:creationId xmlns:a16="http://schemas.microsoft.com/office/drawing/2014/main" id="{BA516B1C-05E5-4069-ABEB-7F7C2140DEBE}"/>
                  </a:ext>
                </a:extLst>
              </p:cNvPr>
              <p:cNvSpPr/>
              <p:nvPr/>
            </p:nvSpPr>
            <p:spPr>
              <a:xfrm>
                <a:off x="256623" y="1942980"/>
                <a:ext cx="5691330" cy="1565714"/>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 xmlns:m="http://schemas.openxmlformats.org/officeDocument/2006/math">
                    <m:r>
                      <a:rPr lang="en-US" altLang="ja-JP" sz="3000" i="1" smtClean="0">
                        <a:solidFill>
                          <a:schemeClr val="tx1"/>
                        </a:solidFill>
                        <a:latin typeface="Cambria Math" panose="02040503050406030204" pitchFamily="18" charset="0"/>
                        <a:ea typeface="Meiryo UI" panose="020B0604030504040204" pitchFamily="50" charset="-128"/>
                      </a:rPr>
                      <m:t>𝑁𝑜𝑟𝑚𝑎𝑙</m:t>
                    </m:r>
                    <m:d>
                      <m:dPr>
                        <m:ctrlPr>
                          <a:rPr lang="en-US" altLang="ja-JP" sz="3000" i="1">
                            <a:solidFill>
                              <a:schemeClr val="tx1"/>
                            </a:solidFill>
                            <a:latin typeface="Cambria Math" panose="02040503050406030204" pitchFamily="18" charset="0"/>
                            <a:ea typeface="Meiryo UI" panose="020B0604030504040204" pitchFamily="50" charset="-128"/>
                          </a:rPr>
                        </m:ctrlPr>
                      </m:dPr>
                      <m:e>
                        <m:r>
                          <a:rPr lang="en-US" altLang="ja-JP" sz="3000" b="0" i="1" smtClean="0">
                            <a:solidFill>
                              <a:schemeClr val="tx1"/>
                            </a:solidFill>
                            <a:latin typeface="Cambria Math" panose="02040503050406030204" pitchFamily="18" charset="0"/>
                            <a:ea typeface="Meiryo UI" panose="020B0604030504040204" pitchFamily="50" charset="-128"/>
                          </a:rPr>
                          <m:t>𝑝</m:t>
                        </m:r>
                      </m:e>
                      <m:e>
                        <m:r>
                          <a:rPr lang="en-US" altLang="ja-JP" sz="3000" b="0" i="1" smtClean="0">
                            <a:solidFill>
                              <a:schemeClr val="tx1"/>
                            </a:solidFill>
                            <a:latin typeface="Cambria Math" panose="02040503050406030204" pitchFamily="18" charset="0"/>
                            <a:ea typeface="Meiryo UI" panose="020B0604030504040204" pitchFamily="50" charset="-128"/>
                          </a:rPr>
                          <m:t>0</m:t>
                        </m:r>
                        <m:r>
                          <a:rPr lang="en-US" altLang="ja-JP" sz="3000" i="1">
                            <a:solidFill>
                              <a:schemeClr val="tx1"/>
                            </a:solidFill>
                            <a:latin typeface="Cambria Math" panose="02040503050406030204" pitchFamily="18" charset="0"/>
                            <a:ea typeface="Meiryo UI" panose="020B0604030504040204" pitchFamily="50" charset="-128"/>
                          </a:rPr>
                          <m:t>,</m:t>
                        </m:r>
                        <m:r>
                          <a:rPr lang="en-US" altLang="ja-JP" sz="3000" b="0" i="1" smtClean="0">
                            <a:solidFill>
                              <a:schemeClr val="tx1"/>
                            </a:solidFill>
                            <a:latin typeface="Cambria Math" panose="02040503050406030204" pitchFamily="18" charset="0"/>
                            <a:ea typeface="Meiryo UI" panose="020B0604030504040204" pitchFamily="50" charset="-128"/>
                          </a:rPr>
                          <m:t>1</m:t>
                        </m:r>
                      </m:e>
                    </m:d>
                  </m:oMath>
                </a14:m>
                <a:r>
                  <a:rPr lang="ja-JP" altLang="en-US" sz="3000" dirty="0">
                    <a:solidFill>
                      <a:prstClr val="black"/>
                    </a:solidFill>
                    <a:latin typeface="Meiryo UI" panose="020B0604030504040204" pitchFamily="50" charset="-128"/>
                    <a:ea typeface="Meiryo UI" panose="020B0604030504040204" pitchFamily="50" charset="-128"/>
                  </a:rPr>
                  <a:t>に従うとすると</a:t>
                </a:r>
                <a:endParaRPr lang="en-US" altLang="ja-JP" sz="3000" dirty="0">
                  <a:solidFill>
                    <a:prstClr val="black"/>
                  </a:solidFill>
                  <a:latin typeface="Meiryo UI" panose="020B0604030504040204" pitchFamily="50" charset="-128"/>
                  <a:ea typeface="Meiryo UI" panose="020B0604030504040204" pitchFamily="50" charset="-128"/>
                </a:endParaRPr>
              </a:p>
              <a:p>
                <a:pPr lvl="0"/>
                <a14:m>
                  <m:oMathPara xmlns:m="http://schemas.openxmlformats.org/officeDocument/2006/math">
                    <m:oMathParaPr>
                      <m:jc m:val="centerGroup"/>
                    </m:oMathParaPr>
                    <m:oMath xmlns:m="http://schemas.openxmlformats.org/officeDocument/2006/math">
                      <m:r>
                        <a:rPr lang="en-US" altLang="ja-JP" sz="3000" b="0" i="1" smtClean="0">
                          <a:solidFill>
                            <a:prstClr val="black"/>
                          </a:solidFill>
                          <a:latin typeface="Cambria Math" panose="02040503050406030204" pitchFamily="18" charset="0"/>
                          <a:ea typeface="Cambria Math" panose="02040503050406030204" pitchFamily="18" charset="0"/>
                        </a:rPr>
                        <m:t>𝑓</m:t>
                      </m:r>
                      <m:r>
                        <a:rPr lang="en-US" altLang="ja-JP" sz="3000" b="0" i="1" smtClean="0">
                          <a:solidFill>
                            <a:prstClr val="black"/>
                          </a:solidFill>
                          <a:latin typeface="Cambria Math" panose="02040503050406030204" pitchFamily="18" charset="0"/>
                          <a:ea typeface="Cambria Math" panose="02040503050406030204" pitchFamily="18" charset="0"/>
                        </a:rPr>
                        <m:t>(</m:t>
                      </m:r>
                      <m:r>
                        <a:rPr lang="en-US" altLang="ja-JP" sz="3000" b="0" i="1" smtClean="0">
                          <a:solidFill>
                            <a:prstClr val="black"/>
                          </a:solidFill>
                          <a:latin typeface="Cambria Math" panose="02040503050406030204" pitchFamily="18" charset="0"/>
                          <a:ea typeface="Cambria Math" panose="02040503050406030204" pitchFamily="18" charset="0"/>
                        </a:rPr>
                        <m:t>𝑝</m:t>
                      </m:r>
                      <m:r>
                        <a:rPr lang="en-US" altLang="ja-JP" sz="3000" b="0" i="1" smtClean="0">
                          <a:solidFill>
                            <a:prstClr val="black"/>
                          </a:solidFill>
                          <a:latin typeface="Cambria Math" panose="02040503050406030204" pitchFamily="18" charset="0"/>
                          <a:ea typeface="Cambria Math" panose="02040503050406030204" pitchFamily="18" charset="0"/>
                        </a:rPr>
                        <m:t>)∝</m:t>
                      </m:r>
                      <m:r>
                        <m:rPr>
                          <m:sty m:val="p"/>
                        </m:rPr>
                        <a:rPr lang="en-US" altLang="ja-JP" sz="3200">
                          <a:solidFill>
                            <a:prstClr val="black"/>
                          </a:solidFill>
                          <a:latin typeface="Cambria Math" panose="02040503050406030204" pitchFamily="18" charset="0"/>
                          <a:ea typeface="Meiryo UI" panose="020B0604030504040204" pitchFamily="50" charset="-128"/>
                        </a:rPr>
                        <m:t>exp</m:t>
                      </m:r>
                      <m:d>
                        <m:dPr>
                          <m:ctrlPr>
                            <a:rPr lang="en-US" altLang="ja-JP" sz="3200" i="1" smtClean="0">
                              <a:solidFill>
                                <a:prstClr val="black"/>
                              </a:solidFill>
                              <a:latin typeface="Cambria Math" panose="02040503050406030204" pitchFamily="18" charset="0"/>
                              <a:ea typeface="Meiryo UI" panose="020B0604030504040204" pitchFamily="50" charset="-128"/>
                            </a:rPr>
                          </m:ctrlPr>
                        </m:dPr>
                        <m:e>
                          <m:r>
                            <a:rPr lang="en-US" altLang="ja-JP" sz="3200" i="1">
                              <a:solidFill>
                                <a:prstClr val="black"/>
                              </a:solidFill>
                              <a:latin typeface="Cambria Math" panose="02040503050406030204" pitchFamily="18" charset="0"/>
                              <a:ea typeface="Cambria Math" panose="02040503050406030204" pitchFamily="18" charset="0"/>
                            </a:rPr>
                            <m:t>−</m:t>
                          </m:r>
                          <m:f>
                            <m:fPr>
                              <m:ctrlPr>
                                <a:rPr lang="en-US" altLang="ja-JP" sz="3200" i="1">
                                  <a:solidFill>
                                    <a:prstClr val="black"/>
                                  </a:solidFill>
                                  <a:latin typeface="Cambria Math" panose="02040503050406030204" pitchFamily="18" charset="0"/>
                                  <a:ea typeface="Cambria Math" panose="02040503050406030204" pitchFamily="18" charset="0"/>
                                </a:rPr>
                              </m:ctrlPr>
                            </m:fPr>
                            <m:num>
                              <m:r>
                                <a:rPr lang="en-US" altLang="ja-JP" sz="3200" i="1">
                                  <a:solidFill>
                                    <a:prstClr val="black"/>
                                  </a:solidFill>
                                  <a:latin typeface="Cambria Math" panose="02040503050406030204" pitchFamily="18" charset="0"/>
                                  <a:ea typeface="Cambria Math" panose="02040503050406030204" pitchFamily="18" charset="0"/>
                                </a:rPr>
                                <m:t>1</m:t>
                              </m:r>
                            </m:num>
                            <m:den>
                              <m:r>
                                <a:rPr lang="en-US" altLang="ja-JP" sz="3200" i="1">
                                  <a:solidFill>
                                    <a:prstClr val="black"/>
                                  </a:solidFill>
                                  <a:latin typeface="Cambria Math" panose="02040503050406030204" pitchFamily="18" charset="0"/>
                                  <a:ea typeface="Cambria Math" panose="02040503050406030204" pitchFamily="18" charset="0"/>
                                </a:rPr>
                                <m:t>2</m:t>
                              </m:r>
                            </m:den>
                          </m:f>
                          <m:sSup>
                            <m:sSupPr>
                              <m:ctrlPr>
                                <a:rPr lang="en-US" altLang="ja-JP" sz="3200" i="1">
                                  <a:solidFill>
                                    <a:prstClr val="black"/>
                                  </a:solidFill>
                                  <a:latin typeface="Cambria Math" panose="02040503050406030204" pitchFamily="18" charset="0"/>
                                  <a:ea typeface="Cambria Math" panose="02040503050406030204" pitchFamily="18" charset="0"/>
                                </a:rPr>
                              </m:ctrlPr>
                            </m:sSupPr>
                            <m:e>
                              <m:r>
                                <a:rPr lang="en-US" altLang="ja-JP" sz="3200" i="1">
                                  <a:solidFill>
                                    <a:prstClr val="black"/>
                                  </a:solidFill>
                                  <a:latin typeface="Cambria Math" panose="02040503050406030204" pitchFamily="18" charset="0"/>
                                  <a:ea typeface="Cambria Math" panose="02040503050406030204" pitchFamily="18" charset="0"/>
                                </a:rPr>
                                <m:t>𝑝</m:t>
                              </m:r>
                            </m:e>
                            <m:sup>
                              <m:r>
                                <a:rPr lang="en-US" altLang="ja-JP" sz="3200" i="1">
                                  <a:solidFill>
                                    <a:prstClr val="black"/>
                                  </a:solidFill>
                                  <a:latin typeface="Cambria Math" panose="02040503050406030204" pitchFamily="18" charset="0"/>
                                  <a:ea typeface="Cambria Math" panose="02040503050406030204" pitchFamily="18" charset="0"/>
                                </a:rPr>
                                <m:t>2</m:t>
                              </m:r>
                            </m:sup>
                          </m:sSup>
                        </m:e>
                      </m:d>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22" name="正方形/長方形 21">
                <a:extLst>
                  <a:ext uri="{FF2B5EF4-FFF2-40B4-BE49-F238E27FC236}">
                    <a16:creationId xmlns:a16="http://schemas.microsoft.com/office/drawing/2014/main" id="{BA516B1C-05E5-4069-ABEB-7F7C2140DEBE}"/>
                  </a:ext>
                </a:extLst>
              </p:cNvPr>
              <p:cNvSpPr>
                <a:spLocks noRot="1" noChangeAspect="1" noMove="1" noResize="1" noEditPoints="1" noAdjustHandles="1" noChangeArrowheads="1" noChangeShapeType="1" noTextEdit="1"/>
              </p:cNvSpPr>
              <p:nvPr/>
            </p:nvSpPr>
            <p:spPr>
              <a:xfrm>
                <a:off x="256623" y="1942980"/>
                <a:ext cx="5691330" cy="1565714"/>
              </a:xfrm>
              <a:prstGeom prst="rect">
                <a:avLst/>
              </a:prstGeom>
              <a:blipFill>
                <a:blip r:embed="rId2"/>
                <a:stretch>
                  <a:fillRect t="-8171"/>
                </a:stretch>
              </a:blipFill>
              <a:ln>
                <a:noFill/>
              </a:ln>
              <a:effectLst/>
            </p:spPr>
            <p:txBody>
              <a:bodyPr/>
              <a:lstStyle/>
              <a:p>
                <a:r>
                  <a:rPr lang="ja-JP" altLang="en-US">
                    <a:noFill/>
                  </a:rPr>
                  <a:t> </a:t>
                </a:r>
              </a:p>
            </p:txBody>
          </p:sp>
        </mc:Fallback>
      </mc:AlternateContent>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ハミルトニアンを導出する</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B0994AB3-B3C8-4501-B23A-1EEF0057DA93}"/>
              </a:ext>
            </a:extLst>
          </p:cNvPr>
          <p:cNvSpPr txBox="1"/>
          <p:nvPr/>
        </p:nvSpPr>
        <p:spPr>
          <a:xfrm>
            <a:off x="204095" y="1369784"/>
            <a:ext cx="1901483"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運動量</a:t>
            </a:r>
            <a:r>
              <a:rPr kumimoji="1" lang="en-US" altLang="ja-JP" sz="3000" dirty="0">
                <a:latin typeface="Meiryo UI" panose="020B0604030504040204" pitchFamily="50" charset="-128"/>
                <a:ea typeface="Meiryo UI" panose="020B0604030504040204" pitchFamily="50" charset="-128"/>
              </a:rPr>
              <a:t>p</a:t>
            </a:r>
            <a:r>
              <a:rPr kumimoji="1" lang="ja-JP" altLang="en-US" sz="3000" dirty="0">
                <a:latin typeface="Meiryo UI" panose="020B0604030504040204" pitchFamily="50" charset="-128"/>
                <a:ea typeface="Meiryo UI" panose="020B0604030504040204" pitchFamily="50" charset="-128"/>
              </a:rPr>
              <a:t>は</a:t>
            </a:r>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D3B5F5C9-DD29-4F7E-9697-AD902ED5EF82}"/>
                  </a:ext>
                </a:extLst>
              </p:cNvPr>
              <p:cNvSpPr/>
              <p:nvPr/>
            </p:nvSpPr>
            <p:spPr>
              <a:xfrm>
                <a:off x="204095" y="3641487"/>
                <a:ext cx="3685881" cy="553998"/>
              </a:xfrm>
              <a:prstGeom prst="rect">
                <a:avLst/>
              </a:prstGeom>
            </p:spPr>
            <p:txBody>
              <a:bodyPr wrap="none">
                <a:spAutoFit/>
              </a:bodyPr>
              <a:lstStyle/>
              <a:p>
                <a:pPr lvl="0"/>
                <a:r>
                  <a:rPr lang="ja-JP" altLang="en-US" sz="3000" dirty="0">
                    <a:solidFill>
                      <a:prstClr val="black"/>
                    </a:solidFill>
                    <a:latin typeface="Meiryo UI" panose="020B0604030504040204" pitchFamily="50" charset="-128"/>
                    <a:ea typeface="Meiryo UI" panose="020B0604030504040204" pitchFamily="50" charset="-128"/>
                  </a:rPr>
                  <a:t>同時分布</a:t>
                </a:r>
                <a14:m>
                  <m:oMath xmlns:m="http://schemas.openxmlformats.org/officeDocument/2006/math">
                    <m:r>
                      <a:rPr lang="en-US" altLang="ja-JP" sz="3000" i="1">
                        <a:solidFill>
                          <a:prstClr val="black"/>
                        </a:solidFill>
                        <a:latin typeface="Cambria Math" panose="02040503050406030204" pitchFamily="18" charset="0"/>
                        <a:ea typeface="Meiryo UI" panose="020B0604030504040204" pitchFamily="50" charset="-128"/>
                      </a:rPr>
                      <m:t>𝑓</m:t>
                    </m:r>
                    <m:d>
                      <m:dPr>
                        <m:ctrlPr>
                          <a:rPr lang="en-US" altLang="ja-JP" sz="3000" i="1">
                            <a:solidFill>
                              <a:prstClr val="black"/>
                            </a:solidFill>
                            <a:latin typeface="Cambria Math" panose="02040503050406030204" pitchFamily="18" charset="0"/>
                            <a:ea typeface="Meiryo UI" panose="020B0604030504040204" pitchFamily="50" charset="-128"/>
                          </a:rPr>
                        </m:ctrlPr>
                      </m:dPr>
                      <m:e>
                        <m:r>
                          <a:rPr lang="ja-JP" altLang="en-US" sz="3000" i="1">
                            <a:solidFill>
                              <a:prstClr val="black"/>
                            </a:solidFill>
                            <a:latin typeface="Cambria Math" panose="02040503050406030204" pitchFamily="18" charset="0"/>
                            <a:ea typeface="Meiryo UI" panose="020B0604030504040204" pitchFamily="50" charset="-128"/>
                          </a:rPr>
                          <m:t>𝜃</m:t>
                        </m:r>
                        <m:r>
                          <a:rPr lang="en-US" altLang="ja-JP" sz="3000" i="1">
                            <a:solidFill>
                              <a:prstClr val="black"/>
                            </a:solidFill>
                            <a:latin typeface="Cambria Math" panose="02040503050406030204" pitchFamily="18" charset="0"/>
                            <a:ea typeface="Meiryo UI" panose="020B0604030504040204" pitchFamily="50" charset="-128"/>
                          </a:rPr>
                          <m:t>,</m:t>
                        </m:r>
                        <m:r>
                          <a:rPr lang="en-US" altLang="ja-JP" sz="3000" i="1">
                            <a:solidFill>
                              <a:prstClr val="black"/>
                            </a:solidFill>
                            <a:latin typeface="Cambria Math" panose="02040503050406030204" pitchFamily="18" charset="0"/>
                            <a:ea typeface="Meiryo UI" panose="020B0604030504040204" pitchFamily="50" charset="-128"/>
                          </a:rPr>
                          <m:t>𝑝</m:t>
                        </m:r>
                      </m:e>
                      <m:e>
                        <m:r>
                          <a:rPr lang="en-US" altLang="ja-JP" sz="3000" i="1">
                            <a:solidFill>
                              <a:prstClr val="black"/>
                            </a:solidFill>
                            <a:latin typeface="Cambria Math" panose="02040503050406030204" pitchFamily="18" charset="0"/>
                            <a:ea typeface="Meiryo UI" panose="020B0604030504040204" pitchFamily="50" charset="-128"/>
                          </a:rPr>
                          <m:t>𝐷</m:t>
                        </m:r>
                      </m:e>
                    </m:d>
                  </m:oMath>
                </a14:m>
                <a:r>
                  <a:rPr lang="ja-JP" altLang="en-US" sz="3000" dirty="0">
                    <a:solidFill>
                      <a:prstClr val="black"/>
                    </a:solidFill>
                    <a:latin typeface="Meiryo UI" panose="020B0604030504040204" pitchFamily="50" charset="-128"/>
                    <a:ea typeface="Meiryo UI" panose="020B0604030504040204" pitchFamily="50" charset="-128"/>
                  </a:rPr>
                  <a:t>は</a:t>
                </a:r>
              </a:p>
            </p:txBody>
          </p:sp>
        </mc:Choice>
        <mc:Fallback>
          <p:sp>
            <p:nvSpPr>
              <p:cNvPr id="3" name="正方形/長方形 2">
                <a:extLst>
                  <a:ext uri="{FF2B5EF4-FFF2-40B4-BE49-F238E27FC236}">
                    <a16:creationId xmlns:a16="http://schemas.microsoft.com/office/drawing/2014/main" id="{D3B5F5C9-DD29-4F7E-9697-AD902ED5EF82}"/>
                  </a:ext>
                </a:extLst>
              </p:cNvPr>
              <p:cNvSpPr>
                <a:spLocks noRot="1" noChangeAspect="1" noMove="1" noResize="1" noEditPoints="1" noAdjustHandles="1" noChangeArrowheads="1" noChangeShapeType="1" noTextEdit="1"/>
              </p:cNvSpPr>
              <p:nvPr/>
            </p:nvSpPr>
            <p:spPr>
              <a:xfrm>
                <a:off x="204095" y="3641487"/>
                <a:ext cx="3685881" cy="553998"/>
              </a:xfrm>
              <a:prstGeom prst="rect">
                <a:avLst/>
              </a:prstGeom>
              <a:blipFill>
                <a:blip r:embed="rId5"/>
                <a:stretch>
                  <a:fillRect l="-3802" t="-16484" r="-661" b="-3076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正方形/長方形 28">
                <a:extLst>
                  <a:ext uri="{FF2B5EF4-FFF2-40B4-BE49-F238E27FC236}">
                    <a16:creationId xmlns:a16="http://schemas.microsoft.com/office/drawing/2014/main" id="{BC077E9C-5275-4D84-BF0D-7BD1E4103448}"/>
                  </a:ext>
                </a:extLst>
              </p:cNvPr>
              <p:cNvSpPr/>
              <p:nvPr/>
            </p:nvSpPr>
            <p:spPr>
              <a:xfrm>
                <a:off x="256623" y="4328278"/>
                <a:ext cx="5691330" cy="7288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Meiryo UI" panose="020B0604030504040204" pitchFamily="50" charset="-128"/>
                        </a:rPr>
                        <m:t>𝑓</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r>
                            <a:rPr lang="en-US" altLang="ja-JP" sz="3200" i="1">
                              <a:solidFill>
                                <a:prstClr val="black"/>
                              </a:solidFill>
                              <a:latin typeface="Cambria Math" panose="02040503050406030204" pitchFamily="18" charset="0"/>
                              <a:ea typeface="Meiryo UI" panose="020B0604030504040204" pitchFamily="50" charset="-128"/>
                            </a:rPr>
                            <m:t>,</m:t>
                          </m:r>
                          <m:r>
                            <a:rPr lang="en-US" altLang="ja-JP" sz="3200" i="1">
                              <a:solidFill>
                                <a:prstClr val="black"/>
                              </a:solidFill>
                              <a:latin typeface="Cambria Math" panose="02040503050406030204" pitchFamily="18" charset="0"/>
                              <a:ea typeface="Meiryo UI" panose="020B0604030504040204" pitchFamily="50" charset="-128"/>
                            </a:rPr>
                            <m:t>𝑝</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b="0" i="1" smtClean="0">
                          <a:solidFill>
                            <a:prstClr val="black"/>
                          </a:solidFill>
                          <a:latin typeface="Cambria Math" panose="02040503050406030204" pitchFamily="18" charset="0"/>
                          <a:ea typeface="Meiryo UI" panose="020B0604030504040204" pitchFamily="50" charset="-128"/>
                        </a:rPr>
                        <m:t>=</m:t>
                      </m:r>
                      <m:r>
                        <a:rPr lang="en-US" altLang="ja-JP" sz="2800" i="1">
                          <a:solidFill>
                            <a:prstClr val="black"/>
                          </a:solidFill>
                          <a:latin typeface="Cambria Math" panose="02040503050406030204" pitchFamily="18" charset="0"/>
                          <a:ea typeface="Meiryo UI" panose="020B0604030504040204" pitchFamily="50" charset="-128"/>
                        </a:rPr>
                        <m:t>𝑓</m:t>
                      </m:r>
                      <m:d>
                        <m:dPr>
                          <m:ctrlPr>
                            <a:rPr lang="en-US" altLang="ja-JP" sz="2800" i="1">
                              <a:solidFill>
                                <a:prstClr val="black"/>
                              </a:solidFill>
                              <a:latin typeface="Cambria Math" panose="02040503050406030204" pitchFamily="18" charset="0"/>
                              <a:ea typeface="Meiryo UI" panose="020B0604030504040204" pitchFamily="50" charset="-128"/>
                            </a:rPr>
                          </m:ctrlPr>
                        </m:dPr>
                        <m:e>
                          <m:r>
                            <a:rPr lang="ja-JP" altLang="en-US" sz="2800" i="1">
                              <a:solidFill>
                                <a:prstClr val="black"/>
                              </a:solidFill>
                              <a:latin typeface="Cambria Math" panose="02040503050406030204" pitchFamily="18" charset="0"/>
                              <a:ea typeface="Meiryo UI" panose="020B0604030504040204" pitchFamily="50" charset="-128"/>
                            </a:rPr>
                            <m:t>𝜃</m:t>
                          </m:r>
                        </m:e>
                        <m:e>
                          <m:r>
                            <a:rPr lang="en-US" altLang="ja-JP" sz="2800" i="1">
                              <a:solidFill>
                                <a:prstClr val="black"/>
                              </a:solidFill>
                              <a:latin typeface="Cambria Math" panose="02040503050406030204" pitchFamily="18" charset="0"/>
                              <a:ea typeface="Meiryo UI" panose="020B0604030504040204" pitchFamily="50" charset="-128"/>
                            </a:rPr>
                            <m:t>𝐷</m:t>
                          </m:r>
                        </m:e>
                      </m:d>
                      <m:r>
                        <a:rPr lang="en-US" altLang="ja-JP" sz="2800" b="0" i="1" smtClean="0">
                          <a:solidFill>
                            <a:prstClr val="black"/>
                          </a:solidFill>
                          <a:latin typeface="Cambria Math" panose="02040503050406030204" pitchFamily="18" charset="0"/>
                          <a:ea typeface="Meiryo UI" panose="020B0604030504040204" pitchFamily="50" charset="-128"/>
                        </a:rPr>
                        <m:t>𝑓</m:t>
                      </m:r>
                      <m:r>
                        <a:rPr lang="en-US" altLang="ja-JP" sz="2800" b="0" i="1" smtClean="0">
                          <a:solidFill>
                            <a:prstClr val="black"/>
                          </a:solidFill>
                          <a:latin typeface="Cambria Math" panose="02040503050406030204" pitchFamily="18" charset="0"/>
                          <a:ea typeface="Meiryo UI" panose="020B0604030504040204" pitchFamily="50" charset="-128"/>
                        </a:rPr>
                        <m:t>(</m:t>
                      </m:r>
                      <m:r>
                        <a:rPr lang="en-US" altLang="ja-JP" sz="2800" b="0" i="1" smtClean="0">
                          <a:solidFill>
                            <a:prstClr val="black"/>
                          </a:solidFill>
                          <a:latin typeface="Cambria Math" panose="02040503050406030204" pitchFamily="18" charset="0"/>
                          <a:ea typeface="Meiryo UI" panose="020B0604030504040204" pitchFamily="50" charset="-128"/>
                        </a:rPr>
                        <m:t>𝑝</m:t>
                      </m:r>
                      <m:r>
                        <a:rPr lang="en-US" altLang="ja-JP" sz="2800" b="0" i="1" smtClean="0">
                          <a:solidFill>
                            <a:prstClr val="black"/>
                          </a:solidFill>
                          <a:latin typeface="Cambria Math" panose="02040503050406030204" pitchFamily="18" charset="0"/>
                          <a:ea typeface="Meiryo UI" panose="020B0604030504040204" pitchFamily="50" charset="-128"/>
                        </a:rPr>
                        <m:t>)</m:t>
                      </m:r>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29" name="正方形/長方形 28">
                <a:extLst>
                  <a:ext uri="{FF2B5EF4-FFF2-40B4-BE49-F238E27FC236}">
                    <a16:creationId xmlns:a16="http://schemas.microsoft.com/office/drawing/2014/main" id="{BC077E9C-5275-4D84-BF0D-7BD1E4103448}"/>
                  </a:ext>
                </a:extLst>
              </p:cNvPr>
              <p:cNvSpPr>
                <a:spLocks noRot="1" noChangeAspect="1" noMove="1" noResize="1" noEditPoints="1" noAdjustHandles="1" noChangeArrowheads="1" noChangeShapeType="1" noTextEdit="1"/>
              </p:cNvSpPr>
              <p:nvPr/>
            </p:nvSpPr>
            <p:spPr>
              <a:xfrm>
                <a:off x="256623" y="4328278"/>
                <a:ext cx="5691330" cy="728860"/>
              </a:xfrm>
              <a:prstGeom prst="rect">
                <a:avLst/>
              </a:prstGeom>
              <a:blipFill>
                <a:blip r:embed="rId6"/>
                <a:stretch>
                  <a:fillRect/>
                </a:stretch>
              </a:blipFill>
              <a:ln>
                <a:noFill/>
              </a:ln>
              <a:effectLst/>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正方形/長方形 31">
                <a:extLst>
                  <a:ext uri="{FF2B5EF4-FFF2-40B4-BE49-F238E27FC236}">
                    <a16:creationId xmlns:a16="http://schemas.microsoft.com/office/drawing/2014/main" id="{5256D5BB-CBCC-492A-92FB-B6EF4C233116}"/>
                  </a:ext>
                </a:extLst>
              </p:cNvPr>
              <p:cNvSpPr/>
              <p:nvPr/>
            </p:nvSpPr>
            <p:spPr>
              <a:xfrm>
                <a:off x="260494" y="5333699"/>
                <a:ext cx="5687459" cy="7288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Meiryo UI" panose="020B0604030504040204" pitchFamily="50" charset="-128"/>
                        </a:rPr>
                        <m:t>𝑓</m:t>
                      </m:r>
                      <m:r>
                        <a:rPr lang="en-US" altLang="ja-JP" sz="3200" b="0" i="1" smtClean="0">
                          <a:solidFill>
                            <a:prstClr val="black"/>
                          </a:solidFill>
                          <a:latin typeface="Cambria Math" panose="02040503050406030204" pitchFamily="18" charset="0"/>
                          <a:ea typeface="Meiryo UI" panose="020B0604030504040204" pitchFamily="50" charset="-128"/>
                        </a:rPr>
                        <m:t>=</m:t>
                      </m:r>
                      <m:func>
                        <m:funcPr>
                          <m:ctrlPr>
                            <a:rPr lang="en-US" altLang="ja-JP" sz="3200" b="0" i="1" smtClean="0">
                              <a:solidFill>
                                <a:prstClr val="black"/>
                              </a:solidFill>
                              <a:latin typeface="Cambria Math" panose="02040503050406030204" pitchFamily="18" charset="0"/>
                              <a:ea typeface="Meiryo UI" panose="020B0604030504040204" pitchFamily="50" charset="-128"/>
                            </a:rPr>
                          </m:ctrlPr>
                        </m:funcPr>
                        <m:fName>
                          <m:r>
                            <m:rPr>
                              <m:sty m:val="p"/>
                            </m:rPr>
                            <a:rPr lang="en-US" altLang="ja-JP" sz="3200" b="0" i="0" smtClean="0">
                              <a:solidFill>
                                <a:prstClr val="black"/>
                              </a:solidFill>
                              <a:latin typeface="Cambria Math" panose="02040503050406030204" pitchFamily="18" charset="0"/>
                              <a:ea typeface="Meiryo UI" panose="020B0604030504040204" pitchFamily="50" charset="-128"/>
                            </a:rPr>
                            <m:t>exp</m:t>
                          </m:r>
                          <m:r>
                            <a:rPr lang="en-US" altLang="ja-JP" sz="3200" b="0" i="0" smtClean="0">
                              <a:solidFill>
                                <a:prstClr val="black"/>
                              </a:solidFill>
                              <a:latin typeface="Cambria Math" panose="02040503050406030204" pitchFamily="18" charset="0"/>
                              <a:ea typeface="Meiryo UI" panose="020B0604030504040204" pitchFamily="50" charset="-128"/>
                            </a:rPr>
                            <m:t>(</m:t>
                          </m:r>
                          <m:r>
                            <m:rPr>
                              <m:sty m:val="p"/>
                            </m:rPr>
                            <a:rPr lang="en-US" altLang="ja-JP" sz="3200" b="0" i="0" smtClean="0">
                              <a:solidFill>
                                <a:prstClr val="black"/>
                              </a:solidFill>
                              <a:latin typeface="Cambria Math" panose="02040503050406030204" pitchFamily="18" charset="0"/>
                              <a:ea typeface="Meiryo UI" panose="020B0604030504040204" pitchFamily="50" charset="-128"/>
                            </a:rPr>
                            <m:t>log</m:t>
                          </m:r>
                        </m:fName>
                        <m:e>
                          <m:r>
                            <a:rPr lang="en-US" altLang="ja-JP" sz="3200" b="0" i="1" smtClean="0">
                              <a:solidFill>
                                <a:prstClr val="black"/>
                              </a:solidFill>
                              <a:latin typeface="Cambria Math" panose="02040503050406030204" pitchFamily="18" charset="0"/>
                              <a:ea typeface="Meiryo UI" panose="020B0604030504040204" pitchFamily="50" charset="-128"/>
                            </a:rPr>
                            <m:t>(</m:t>
                          </m:r>
                          <m:r>
                            <a:rPr lang="en-US" altLang="ja-JP" sz="3200" b="0" i="1" smtClean="0">
                              <a:solidFill>
                                <a:prstClr val="black"/>
                              </a:solidFill>
                              <a:latin typeface="Cambria Math" panose="02040503050406030204" pitchFamily="18" charset="0"/>
                              <a:ea typeface="Meiryo UI" panose="020B0604030504040204" pitchFamily="50" charset="-128"/>
                            </a:rPr>
                            <m:t>𝑓</m:t>
                          </m:r>
                          <m:r>
                            <a:rPr lang="en-US" altLang="ja-JP" sz="3200" b="0" i="1" smtClean="0">
                              <a:solidFill>
                                <a:prstClr val="black"/>
                              </a:solidFill>
                              <a:latin typeface="Cambria Math" panose="02040503050406030204" pitchFamily="18" charset="0"/>
                              <a:ea typeface="Meiryo UI" panose="020B0604030504040204" pitchFamily="50" charset="-128"/>
                            </a:rPr>
                            <m:t>)),</m:t>
                          </m:r>
                        </m:e>
                      </m:func>
                      <m:func>
                        <m:funcPr>
                          <m:ctrlPr>
                            <a:rPr lang="en-US" altLang="ja-JP" sz="2800" i="1">
                              <a:solidFill>
                                <a:prstClr val="black"/>
                              </a:solidFill>
                              <a:latin typeface="Cambria Math" panose="02040503050406030204" pitchFamily="18" charset="0"/>
                              <a:ea typeface="Meiryo UI" panose="020B0604030504040204" pitchFamily="50" charset="-128"/>
                            </a:rPr>
                          </m:ctrlPr>
                        </m:funcPr>
                        <m:fName>
                          <m:r>
                            <a:rPr lang="en-US" altLang="ja-JP" sz="2800" b="0" i="1" smtClean="0">
                              <a:solidFill>
                                <a:prstClr val="black"/>
                              </a:solidFill>
                              <a:latin typeface="Cambria Math" panose="02040503050406030204" pitchFamily="18" charset="0"/>
                              <a:ea typeface="Meiryo UI" panose="020B0604030504040204" pitchFamily="50" charset="-128"/>
                            </a:rPr>
                            <m:t>𝑓</m:t>
                          </m:r>
                          <m:r>
                            <a:rPr lang="en-US" altLang="ja-JP" sz="2800" b="0" i="1" smtClean="0">
                              <a:solidFill>
                                <a:prstClr val="black"/>
                              </a:solidFill>
                              <a:latin typeface="Cambria Math" panose="02040503050406030204" pitchFamily="18" charset="0"/>
                              <a:ea typeface="Meiryo UI" panose="020B0604030504040204" pitchFamily="50" charset="-128"/>
                            </a:rPr>
                            <m:t>=</m:t>
                          </m:r>
                          <m:r>
                            <m:rPr>
                              <m:sty m:val="p"/>
                            </m:rPr>
                            <a:rPr lang="en-US" altLang="ja-JP" sz="2800">
                              <a:solidFill>
                                <a:prstClr val="black"/>
                              </a:solidFill>
                              <a:latin typeface="Cambria Math" panose="02040503050406030204" pitchFamily="18" charset="0"/>
                              <a:ea typeface="Meiryo UI" panose="020B0604030504040204" pitchFamily="50" charset="-128"/>
                            </a:rPr>
                            <m:t>log</m:t>
                          </m:r>
                        </m:fName>
                        <m:e>
                          <m:r>
                            <a:rPr lang="en-US" altLang="ja-JP" sz="2800" b="0" i="0" smtClean="0">
                              <a:solidFill>
                                <a:prstClr val="black"/>
                              </a:solidFill>
                              <a:latin typeface="Cambria Math" panose="02040503050406030204" pitchFamily="18" charset="0"/>
                              <a:ea typeface="Meiryo UI" panose="020B0604030504040204" pitchFamily="50" charset="-128"/>
                            </a:rPr>
                            <m:t>(</m:t>
                          </m:r>
                          <m:r>
                            <m:rPr>
                              <m:sty m:val="p"/>
                            </m:rPr>
                            <a:rPr lang="en-US" altLang="ja-JP" sz="2800">
                              <a:solidFill>
                                <a:prstClr val="black"/>
                              </a:solidFill>
                              <a:latin typeface="Cambria Math" panose="02040503050406030204" pitchFamily="18" charset="0"/>
                              <a:ea typeface="Meiryo UI" panose="020B0604030504040204" pitchFamily="50" charset="-128"/>
                            </a:rPr>
                            <m:t>exp</m:t>
                          </m:r>
                          <m:d>
                            <m:dPr>
                              <m:ctrlPr>
                                <a:rPr lang="en-US" altLang="ja-JP" sz="2800" b="0" i="1" smtClean="0">
                                  <a:solidFill>
                                    <a:prstClr val="black"/>
                                  </a:solidFill>
                                  <a:latin typeface="Cambria Math" panose="02040503050406030204" pitchFamily="18" charset="0"/>
                                  <a:ea typeface="Meiryo UI" panose="020B0604030504040204" pitchFamily="50" charset="-128"/>
                                </a:rPr>
                              </m:ctrlPr>
                            </m:dPr>
                            <m:e>
                              <m:r>
                                <a:rPr lang="en-US" altLang="ja-JP" sz="2800" i="1">
                                  <a:solidFill>
                                    <a:prstClr val="black"/>
                                  </a:solidFill>
                                  <a:latin typeface="Cambria Math" panose="02040503050406030204" pitchFamily="18" charset="0"/>
                                  <a:ea typeface="Meiryo UI" panose="020B0604030504040204" pitchFamily="50" charset="-128"/>
                                </a:rPr>
                                <m:t>𝑓</m:t>
                              </m:r>
                            </m:e>
                          </m:d>
                          <m:r>
                            <a:rPr lang="en-US" altLang="ja-JP" sz="2800" b="0" i="1" smtClean="0">
                              <a:solidFill>
                                <a:prstClr val="black"/>
                              </a:solidFill>
                              <a:latin typeface="Cambria Math" panose="02040503050406030204" pitchFamily="18" charset="0"/>
                              <a:ea typeface="Meiryo UI" panose="020B0604030504040204" pitchFamily="50" charset="-128"/>
                            </a:rPr>
                            <m:t>)</m:t>
                          </m:r>
                        </m:e>
                      </m:func>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32" name="正方形/長方形 31">
                <a:extLst>
                  <a:ext uri="{FF2B5EF4-FFF2-40B4-BE49-F238E27FC236}">
                    <a16:creationId xmlns:a16="http://schemas.microsoft.com/office/drawing/2014/main" id="{5256D5BB-CBCC-492A-92FB-B6EF4C233116}"/>
                  </a:ext>
                </a:extLst>
              </p:cNvPr>
              <p:cNvSpPr>
                <a:spLocks noRot="1" noChangeAspect="1" noMove="1" noResize="1" noEditPoints="1" noAdjustHandles="1" noChangeArrowheads="1" noChangeShapeType="1" noTextEdit="1"/>
              </p:cNvSpPr>
              <p:nvPr/>
            </p:nvSpPr>
            <p:spPr>
              <a:xfrm>
                <a:off x="260494" y="5333699"/>
                <a:ext cx="5687459" cy="728860"/>
              </a:xfrm>
              <a:prstGeom prst="rect">
                <a:avLst/>
              </a:prstGeom>
              <a:blipFill>
                <a:blip r:embed="rId7"/>
                <a:stretch>
                  <a:fillRect/>
                </a:stretch>
              </a:blipFill>
              <a:ln>
                <a:noFill/>
              </a:ln>
              <a:effectLst/>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B8FDFDC5-4600-4E08-A098-2848C56B8FCE}"/>
              </a:ext>
            </a:extLst>
          </p:cNvPr>
          <p:cNvSpPr txBox="1"/>
          <p:nvPr/>
        </p:nvSpPr>
        <p:spPr>
          <a:xfrm>
            <a:off x="2843122" y="6172561"/>
            <a:ext cx="2973891"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という性質を使って</a:t>
            </a:r>
          </a:p>
        </p:txBody>
      </p:sp>
    </p:spTree>
    <p:extLst>
      <p:ext uri="{BB962C8B-B14F-4D97-AF65-F5344CB8AC3E}">
        <p14:creationId xmlns:p14="http://schemas.microsoft.com/office/powerpoint/2010/main" val="635500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2" name="正方形/長方形 21">
                <a:extLst>
                  <a:ext uri="{FF2B5EF4-FFF2-40B4-BE49-F238E27FC236}">
                    <a16:creationId xmlns:a16="http://schemas.microsoft.com/office/drawing/2014/main" id="{BA516B1C-05E5-4069-ABEB-7F7C2140DEBE}"/>
                  </a:ext>
                </a:extLst>
              </p:cNvPr>
              <p:cNvSpPr/>
              <p:nvPr/>
            </p:nvSpPr>
            <p:spPr>
              <a:xfrm>
                <a:off x="256623" y="1942980"/>
                <a:ext cx="5691330" cy="1565714"/>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 xmlns:m="http://schemas.openxmlformats.org/officeDocument/2006/math">
                    <m:r>
                      <a:rPr lang="en-US" altLang="ja-JP" sz="3000" i="1" smtClean="0">
                        <a:solidFill>
                          <a:schemeClr val="tx1"/>
                        </a:solidFill>
                        <a:latin typeface="Cambria Math" panose="02040503050406030204" pitchFamily="18" charset="0"/>
                        <a:ea typeface="Meiryo UI" panose="020B0604030504040204" pitchFamily="50" charset="-128"/>
                      </a:rPr>
                      <m:t>𝑁𝑜𝑟𝑚𝑎𝑙</m:t>
                    </m:r>
                    <m:d>
                      <m:dPr>
                        <m:ctrlPr>
                          <a:rPr lang="en-US" altLang="ja-JP" sz="3000" i="1">
                            <a:solidFill>
                              <a:schemeClr val="tx1"/>
                            </a:solidFill>
                            <a:latin typeface="Cambria Math" panose="02040503050406030204" pitchFamily="18" charset="0"/>
                            <a:ea typeface="Meiryo UI" panose="020B0604030504040204" pitchFamily="50" charset="-128"/>
                          </a:rPr>
                        </m:ctrlPr>
                      </m:dPr>
                      <m:e>
                        <m:r>
                          <a:rPr lang="en-US" altLang="ja-JP" sz="3000" b="0" i="1" smtClean="0">
                            <a:solidFill>
                              <a:schemeClr val="tx1"/>
                            </a:solidFill>
                            <a:latin typeface="Cambria Math" panose="02040503050406030204" pitchFamily="18" charset="0"/>
                            <a:ea typeface="Meiryo UI" panose="020B0604030504040204" pitchFamily="50" charset="-128"/>
                          </a:rPr>
                          <m:t>𝑝</m:t>
                        </m:r>
                      </m:e>
                      <m:e>
                        <m:r>
                          <a:rPr lang="en-US" altLang="ja-JP" sz="3000" b="0" i="1" smtClean="0">
                            <a:solidFill>
                              <a:schemeClr val="tx1"/>
                            </a:solidFill>
                            <a:latin typeface="Cambria Math" panose="02040503050406030204" pitchFamily="18" charset="0"/>
                            <a:ea typeface="Meiryo UI" panose="020B0604030504040204" pitchFamily="50" charset="-128"/>
                          </a:rPr>
                          <m:t>0</m:t>
                        </m:r>
                        <m:r>
                          <a:rPr lang="en-US" altLang="ja-JP" sz="3000" i="1">
                            <a:solidFill>
                              <a:schemeClr val="tx1"/>
                            </a:solidFill>
                            <a:latin typeface="Cambria Math" panose="02040503050406030204" pitchFamily="18" charset="0"/>
                            <a:ea typeface="Meiryo UI" panose="020B0604030504040204" pitchFamily="50" charset="-128"/>
                          </a:rPr>
                          <m:t>,</m:t>
                        </m:r>
                        <m:r>
                          <a:rPr lang="en-US" altLang="ja-JP" sz="3000" b="0" i="1" smtClean="0">
                            <a:solidFill>
                              <a:schemeClr val="tx1"/>
                            </a:solidFill>
                            <a:latin typeface="Cambria Math" panose="02040503050406030204" pitchFamily="18" charset="0"/>
                            <a:ea typeface="Meiryo UI" panose="020B0604030504040204" pitchFamily="50" charset="-128"/>
                          </a:rPr>
                          <m:t>1</m:t>
                        </m:r>
                      </m:e>
                    </m:d>
                  </m:oMath>
                </a14:m>
                <a:r>
                  <a:rPr lang="ja-JP" altLang="en-US" sz="3000" dirty="0">
                    <a:solidFill>
                      <a:prstClr val="black"/>
                    </a:solidFill>
                    <a:latin typeface="Meiryo UI" panose="020B0604030504040204" pitchFamily="50" charset="-128"/>
                    <a:ea typeface="Meiryo UI" panose="020B0604030504040204" pitchFamily="50" charset="-128"/>
                  </a:rPr>
                  <a:t>に従うとすると</a:t>
                </a:r>
                <a:endParaRPr lang="en-US" altLang="ja-JP" sz="3000" dirty="0">
                  <a:solidFill>
                    <a:prstClr val="black"/>
                  </a:solidFill>
                  <a:latin typeface="Meiryo UI" panose="020B0604030504040204" pitchFamily="50" charset="-128"/>
                  <a:ea typeface="Meiryo UI" panose="020B0604030504040204" pitchFamily="50" charset="-128"/>
                </a:endParaRPr>
              </a:p>
              <a:p>
                <a:pPr lvl="0"/>
                <a14:m>
                  <m:oMathPara xmlns:m="http://schemas.openxmlformats.org/officeDocument/2006/math">
                    <m:oMathParaPr>
                      <m:jc m:val="centerGroup"/>
                    </m:oMathParaPr>
                    <m:oMath xmlns:m="http://schemas.openxmlformats.org/officeDocument/2006/math">
                      <m:r>
                        <a:rPr lang="en-US" altLang="ja-JP" sz="3000" b="0" i="1" smtClean="0">
                          <a:solidFill>
                            <a:prstClr val="black"/>
                          </a:solidFill>
                          <a:latin typeface="Cambria Math" panose="02040503050406030204" pitchFamily="18" charset="0"/>
                          <a:ea typeface="Cambria Math" panose="02040503050406030204" pitchFamily="18" charset="0"/>
                        </a:rPr>
                        <m:t>𝑓</m:t>
                      </m:r>
                      <m:r>
                        <a:rPr lang="en-US" altLang="ja-JP" sz="3000" b="0" i="1" smtClean="0">
                          <a:solidFill>
                            <a:prstClr val="black"/>
                          </a:solidFill>
                          <a:latin typeface="Cambria Math" panose="02040503050406030204" pitchFamily="18" charset="0"/>
                          <a:ea typeface="Cambria Math" panose="02040503050406030204" pitchFamily="18" charset="0"/>
                        </a:rPr>
                        <m:t>(</m:t>
                      </m:r>
                      <m:r>
                        <a:rPr lang="en-US" altLang="ja-JP" sz="3000" b="0" i="1" smtClean="0">
                          <a:solidFill>
                            <a:prstClr val="black"/>
                          </a:solidFill>
                          <a:latin typeface="Cambria Math" panose="02040503050406030204" pitchFamily="18" charset="0"/>
                          <a:ea typeface="Cambria Math" panose="02040503050406030204" pitchFamily="18" charset="0"/>
                        </a:rPr>
                        <m:t>𝑝</m:t>
                      </m:r>
                      <m:r>
                        <a:rPr lang="en-US" altLang="ja-JP" sz="3000" b="0" i="1" smtClean="0">
                          <a:solidFill>
                            <a:prstClr val="black"/>
                          </a:solidFill>
                          <a:latin typeface="Cambria Math" panose="02040503050406030204" pitchFamily="18" charset="0"/>
                          <a:ea typeface="Cambria Math" panose="02040503050406030204" pitchFamily="18" charset="0"/>
                        </a:rPr>
                        <m:t>)∝</m:t>
                      </m:r>
                      <m:r>
                        <m:rPr>
                          <m:sty m:val="p"/>
                        </m:rPr>
                        <a:rPr lang="en-US" altLang="ja-JP" sz="3200">
                          <a:solidFill>
                            <a:prstClr val="black"/>
                          </a:solidFill>
                          <a:latin typeface="Cambria Math" panose="02040503050406030204" pitchFamily="18" charset="0"/>
                          <a:ea typeface="Meiryo UI" panose="020B0604030504040204" pitchFamily="50" charset="-128"/>
                        </a:rPr>
                        <m:t>exp</m:t>
                      </m:r>
                      <m:d>
                        <m:dPr>
                          <m:ctrlPr>
                            <a:rPr lang="en-US" altLang="ja-JP" sz="3200" i="1" smtClean="0">
                              <a:solidFill>
                                <a:prstClr val="black"/>
                              </a:solidFill>
                              <a:latin typeface="Cambria Math" panose="02040503050406030204" pitchFamily="18" charset="0"/>
                              <a:ea typeface="Meiryo UI" panose="020B0604030504040204" pitchFamily="50" charset="-128"/>
                            </a:rPr>
                          </m:ctrlPr>
                        </m:dPr>
                        <m:e>
                          <m:r>
                            <a:rPr lang="en-US" altLang="ja-JP" sz="3200" i="1">
                              <a:solidFill>
                                <a:prstClr val="black"/>
                              </a:solidFill>
                              <a:latin typeface="Cambria Math" panose="02040503050406030204" pitchFamily="18" charset="0"/>
                              <a:ea typeface="Cambria Math" panose="02040503050406030204" pitchFamily="18" charset="0"/>
                            </a:rPr>
                            <m:t>−</m:t>
                          </m:r>
                          <m:f>
                            <m:fPr>
                              <m:ctrlPr>
                                <a:rPr lang="en-US" altLang="ja-JP" sz="3200" i="1">
                                  <a:solidFill>
                                    <a:prstClr val="black"/>
                                  </a:solidFill>
                                  <a:latin typeface="Cambria Math" panose="02040503050406030204" pitchFamily="18" charset="0"/>
                                  <a:ea typeface="Cambria Math" panose="02040503050406030204" pitchFamily="18" charset="0"/>
                                </a:rPr>
                              </m:ctrlPr>
                            </m:fPr>
                            <m:num>
                              <m:r>
                                <a:rPr lang="en-US" altLang="ja-JP" sz="3200" i="1">
                                  <a:solidFill>
                                    <a:prstClr val="black"/>
                                  </a:solidFill>
                                  <a:latin typeface="Cambria Math" panose="02040503050406030204" pitchFamily="18" charset="0"/>
                                  <a:ea typeface="Cambria Math" panose="02040503050406030204" pitchFamily="18" charset="0"/>
                                </a:rPr>
                                <m:t>1</m:t>
                              </m:r>
                            </m:num>
                            <m:den>
                              <m:r>
                                <a:rPr lang="en-US" altLang="ja-JP" sz="3200" i="1">
                                  <a:solidFill>
                                    <a:prstClr val="black"/>
                                  </a:solidFill>
                                  <a:latin typeface="Cambria Math" panose="02040503050406030204" pitchFamily="18" charset="0"/>
                                  <a:ea typeface="Cambria Math" panose="02040503050406030204" pitchFamily="18" charset="0"/>
                                </a:rPr>
                                <m:t>2</m:t>
                              </m:r>
                            </m:den>
                          </m:f>
                          <m:sSup>
                            <m:sSupPr>
                              <m:ctrlPr>
                                <a:rPr lang="en-US" altLang="ja-JP" sz="3200" i="1">
                                  <a:solidFill>
                                    <a:prstClr val="black"/>
                                  </a:solidFill>
                                  <a:latin typeface="Cambria Math" panose="02040503050406030204" pitchFamily="18" charset="0"/>
                                  <a:ea typeface="Cambria Math" panose="02040503050406030204" pitchFamily="18" charset="0"/>
                                </a:rPr>
                              </m:ctrlPr>
                            </m:sSupPr>
                            <m:e>
                              <m:r>
                                <a:rPr lang="en-US" altLang="ja-JP" sz="3200" i="1">
                                  <a:solidFill>
                                    <a:prstClr val="black"/>
                                  </a:solidFill>
                                  <a:latin typeface="Cambria Math" panose="02040503050406030204" pitchFamily="18" charset="0"/>
                                  <a:ea typeface="Cambria Math" panose="02040503050406030204" pitchFamily="18" charset="0"/>
                                </a:rPr>
                                <m:t>𝑝</m:t>
                              </m:r>
                            </m:e>
                            <m:sup>
                              <m:r>
                                <a:rPr lang="en-US" altLang="ja-JP" sz="3200" i="1">
                                  <a:solidFill>
                                    <a:prstClr val="black"/>
                                  </a:solidFill>
                                  <a:latin typeface="Cambria Math" panose="02040503050406030204" pitchFamily="18" charset="0"/>
                                  <a:ea typeface="Cambria Math" panose="02040503050406030204" pitchFamily="18" charset="0"/>
                                </a:rPr>
                                <m:t>2</m:t>
                              </m:r>
                            </m:sup>
                          </m:sSup>
                        </m:e>
                      </m:d>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22" name="正方形/長方形 21">
                <a:extLst>
                  <a:ext uri="{FF2B5EF4-FFF2-40B4-BE49-F238E27FC236}">
                    <a16:creationId xmlns:a16="http://schemas.microsoft.com/office/drawing/2014/main" id="{BA516B1C-05E5-4069-ABEB-7F7C2140DEBE}"/>
                  </a:ext>
                </a:extLst>
              </p:cNvPr>
              <p:cNvSpPr>
                <a:spLocks noRot="1" noChangeAspect="1" noMove="1" noResize="1" noEditPoints="1" noAdjustHandles="1" noChangeArrowheads="1" noChangeShapeType="1" noTextEdit="1"/>
              </p:cNvSpPr>
              <p:nvPr/>
            </p:nvSpPr>
            <p:spPr>
              <a:xfrm>
                <a:off x="256623" y="1942980"/>
                <a:ext cx="5691330" cy="1565714"/>
              </a:xfrm>
              <a:prstGeom prst="rect">
                <a:avLst/>
              </a:prstGeom>
              <a:blipFill>
                <a:blip r:embed="rId2"/>
                <a:stretch>
                  <a:fillRect t="-8171"/>
                </a:stretch>
              </a:blipFill>
              <a:ln>
                <a:noFill/>
              </a:ln>
              <a:effectLst/>
            </p:spPr>
            <p:txBody>
              <a:bodyPr/>
              <a:lstStyle/>
              <a:p>
                <a:r>
                  <a:rPr lang="ja-JP" altLang="en-US">
                    <a:noFill/>
                  </a:rPr>
                  <a:t> </a:t>
                </a:r>
              </a:p>
            </p:txBody>
          </p:sp>
        </mc:Fallback>
      </mc:AlternateContent>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ハミルトニアンを導出する</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B0994AB3-B3C8-4501-B23A-1EEF0057DA93}"/>
              </a:ext>
            </a:extLst>
          </p:cNvPr>
          <p:cNvSpPr txBox="1"/>
          <p:nvPr/>
        </p:nvSpPr>
        <p:spPr>
          <a:xfrm>
            <a:off x="204095" y="1369784"/>
            <a:ext cx="1901483"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運動量</a:t>
            </a:r>
            <a:r>
              <a:rPr kumimoji="1" lang="en-US" altLang="ja-JP" sz="3000" dirty="0">
                <a:latin typeface="Meiryo UI" panose="020B0604030504040204" pitchFamily="50" charset="-128"/>
                <a:ea typeface="Meiryo UI" panose="020B0604030504040204" pitchFamily="50" charset="-128"/>
              </a:rPr>
              <a:t>p</a:t>
            </a:r>
            <a:r>
              <a:rPr kumimoji="1" lang="ja-JP" altLang="en-US" sz="3000" dirty="0">
                <a:latin typeface="Meiryo UI" panose="020B0604030504040204" pitchFamily="50" charset="-128"/>
                <a:ea typeface="Meiryo UI" panose="020B0604030504040204" pitchFamily="50" charset="-128"/>
              </a:rPr>
              <a:t>は</a:t>
            </a:r>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D3B5F5C9-DD29-4F7E-9697-AD902ED5EF82}"/>
                  </a:ext>
                </a:extLst>
              </p:cNvPr>
              <p:cNvSpPr/>
              <p:nvPr/>
            </p:nvSpPr>
            <p:spPr>
              <a:xfrm>
                <a:off x="204095" y="3641487"/>
                <a:ext cx="3685881" cy="553998"/>
              </a:xfrm>
              <a:prstGeom prst="rect">
                <a:avLst/>
              </a:prstGeom>
            </p:spPr>
            <p:txBody>
              <a:bodyPr wrap="none">
                <a:spAutoFit/>
              </a:bodyPr>
              <a:lstStyle/>
              <a:p>
                <a:pPr lvl="0"/>
                <a:r>
                  <a:rPr lang="ja-JP" altLang="en-US" sz="3000" dirty="0">
                    <a:solidFill>
                      <a:prstClr val="black"/>
                    </a:solidFill>
                    <a:latin typeface="Meiryo UI" panose="020B0604030504040204" pitchFamily="50" charset="-128"/>
                    <a:ea typeface="Meiryo UI" panose="020B0604030504040204" pitchFamily="50" charset="-128"/>
                  </a:rPr>
                  <a:t>同時分布</a:t>
                </a:r>
                <a14:m>
                  <m:oMath xmlns:m="http://schemas.openxmlformats.org/officeDocument/2006/math">
                    <m:r>
                      <a:rPr lang="en-US" altLang="ja-JP" sz="3000" i="1">
                        <a:solidFill>
                          <a:prstClr val="black"/>
                        </a:solidFill>
                        <a:latin typeface="Cambria Math" panose="02040503050406030204" pitchFamily="18" charset="0"/>
                        <a:ea typeface="Meiryo UI" panose="020B0604030504040204" pitchFamily="50" charset="-128"/>
                      </a:rPr>
                      <m:t>𝑓</m:t>
                    </m:r>
                    <m:d>
                      <m:dPr>
                        <m:ctrlPr>
                          <a:rPr lang="en-US" altLang="ja-JP" sz="3000" i="1">
                            <a:solidFill>
                              <a:prstClr val="black"/>
                            </a:solidFill>
                            <a:latin typeface="Cambria Math" panose="02040503050406030204" pitchFamily="18" charset="0"/>
                            <a:ea typeface="Meiryo UI" panose="020B0604030504040204" pitchFamily="50" charset="-128"/>
                          </a:rPr>
                        </m:ctrlPr>
                      </m:dPr>
                      <m:e>
                        <m:r>
                          <a:rPr lang="ja-JP" altLang="en-US" sz="3000" i="1">
                            <a:solidFill>
                              <a:prstClr val="black"/>
                            </a:solidFill>
                            <a:latin typeface="Cambria Math" panose="02040503050406030204" pitchFamily="18" charset="0"/>
                            <a:ea typeface="Meiryo UI" panose="020B0604030504040204" pitchFamily="50" charset="-128"/>
                          </a:rPr>
                          <m:t>𝜃</m:t>
                        </m:r>
                        <m:r>
                          <a:rPr lang="en-US" altLang="ja-JP" sz="3000" i="1">
                            <a:solidFill>
                              <a:prstClr val="black"/>
                            </a:solidFill>
                            <a:latin typeface="Cambria Math" panose="02040503050406030204" pitchFamily="18" charset="0"/>
                            <a:ea typeface="Meiryo UI" panose="020B0604030504040204" pitchFamily="50" charset="-128"/>
                          </a:rPr>
                          <m:t>,</m:t>
                        </m:r>
                        <m:r>
                          <a:rPr lang="en-US" altLang="ja-JP" sz="3000" i="1">
                            <a:solidFill>
                              <a:prstClr val="black"/>
                            </a:solidFill>
                            <a:latin typeface="Cambria Math" panose="02040503050406030204" pitchFamily="18" charset="0"/>
                            <a:ea typeface="Meiryo UI" panose="020B0604030504040204" pitchFamily="50" charset="-128"/>
                          </a:rPr>
                          <m:t>𝑝</m:t>
                        </m:r>
                      </m:e>
                      <m:e>
                        <m:r>
                          <a:rPr lang="en-US" altLang="ja-JP" sz="3000" i="1">
                            <a:solidFill>
                              <a:prstClr val="black"/>
                            </a:solidFill>
                            <a:latin typeface="Cambria Math" panose="02040503050406030204" pitchFamily="18" charset="0"/>
                            <a:ea typeface="Meiryo UI" panose="020B0604030504040204" pitchFamily="50" charset="-128"/>
                          </a:rPr>
                          <m:t>𝐷</m:t>
                        </m:r>
                      </m:e>
                    </m:d>
                  </m:oMath>
                </a14:m>
                <a:r>
                  <a:rPr lang="ja-JP" altLang="en-US" sz="3000" dirty="0">
                    <a:solidFill>
                      <a:prstClr val="black"/>
                    </a:solidFill>
                    <a:latin typeface="Meiryo UI" panose="020B0604030504040204" pitchFamily="50" charset="-128"/>
                    <a:ea typeface="Meiryo UI" panose="020B0604030504040204" pitchFamily="50" charset="-128"/>
                  </a:rPr>
                  <a:t>は</a:t>
                </a:r>
              </a:p>
            </p:txBody>
          </p:sp>
        </mc:Choice>
        <mc:Fallback>
          <p:sp>
            <p:nvSpPr>
              <p:cNvPr id="3" name="正方形/長方形 2">
                <a:extLst>
                  <a:ext uri="{FF2B5EF4-FFF2-40B4-BE49-F238E27FC236}">
                    <a16:creationId xmlns:a16="http://schemas.microsoft.com/office/drawing/2014/main" id="{D3B5F5C9-DD29-4F7E-9697-AD902ED5EF82}"/>
                  </a:ext>
                </a:extLst>
              </p:cNvPr>
              <p:cNvSpPr>
                <a:spLocks noRot="1" noChangeAspect="1" noMove="1" noResize="1" noEditPoints="1" noAdjustHandles="1" noChangeArrowheads="1" noChangeShapeType="1" noTextEdit="1"/>
              </p:cNvSpPr>
              <p:nvPr/>
            </p:nvSpPr>
            <p:spPr>
              <a:xfrm>
                <a:off x="204095" y="3641487"/>
                <a:ext cx="3685881" cy="553998"/>
              </a:xfrm>
              <a:prstGeom prst="rect">
                <a:avLst/>
              </a:prstGeom>
              <a:blipFill>
                <a:blip r:embed="rId5"/>
                <a:stretch>
                  <a:fillRect l="-3802" t="-16484" r="-661" b="-3076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正方形/長方形 28">
                <a:extLst>
                  <a:ext uri="{FF2B5EF4-FFF2-40B4-BE49-F238E27FC236}">
                    <a16:creationId xmlns:a16="http://schemas.microsoft.com/office/drawing/2014/main" id="{BC077E9C-5275-4D84-BF0D-7BD1E4103448}"/>
                  </a:ext>
                </a:extLst>
              </p:cNvPr>
              <p:cNvSpPr/>
              <p:nvPr/>
            </p:nvSpPr>
            <p:spPr>
              <a:xfrm>
                <a:off x="256623" y="4328278"/>
                <a:ext cx="5691330" cy="7288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Meiryo UI" panose="020B0604030504040204" pitchFamily="50" charset="-128"/>
                        </a:rPr>
                        <m:t>𝑓</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r>
                            <a:rPr lang="en-US" altLang="ja-JP" sz="3200" i="1">
                              <a:solidFill>
                                <a:prstClr val="black"/>
                              </a:solidFill>
                              <a:latin typeface="Cambria Math" panose="02040503050406030204" pitchFamily="18" charset="0"/>
                              <a:ea typeface="Meiryo UI" panose="020B0604030504040204" pitchFamily="50" charset="-128"/>
                            </a:rPr>
                            <m:t>,</m:t>
                          </m:r>
                          <m:r>
                            <a:rPr lang="en-US" altLang="ja-JP" sz="3200" i="1">
                              <a:solidFill>
                                <a:prstClr val="black"/>
                              </a:solidFill>
                              <a:latin typeface="Cambria Math" panose="02040503050406030204" pitchFamily="18" charset="0"/>
                              <a:ea typeface="Meiryo UI" panose="020B0604030504040204" pitchFamily="50" charset="-128"/>
                            </a:rPr>
                            <m:t>𝑝</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b="0" i="1" smtClean="0">
                          <a:solidFill>
                            <a:prstClr val="black"/>
                          </a:solidFill>
                          <a:latin typeface="Cambria Math" panose="02040503050406030204" pitchFamily="18" charset="0"/>
                          <a:ea typeface="Meiryo UI" panose="020B0604030504040204" pitchFamily="50" charset="-128"/>
                        </a:rPr>
                        <m:t>=</m:t>
                      </m:r>
                      <m:r>
                        <a:rPr lang="en-US" altLang="ja-JP" sz="2800" i="1">
                          <a:solidFill>
                            <a:prstClr val="black"/>
                          </a:solidFill>
                          <a:latin typeface="Cambria Math" panose="02040503050406030204" pitchFamily="18" charset="0"/>
                          <a:ea typeface="Meiryo UI" panose="020B0604030504040204" pitchFamily="50" charset="-128"/>
                        </a:rPr>
                        <m:t>𝑓</m:t>
                      </m:r>
                      <m:d>
                        <m:dPr>
                          <m:ctrlPr>
                            <a:rPr lang="en-US" altLang="ja-JP" sz="2800" i="1">
                              <a:solidFill>
                                <a:prstClr val="black"/>
                              </a:solidFill>
                              <a:latin typeface="Cambria Math" panose="02040503050406030204" pitchFamily="18" charset="0"/>
                              <a:ea typeface="Meiryo UI" panose="020B0604030504040204" pitchFamily="50" charset="-128"/>
                            </a:rPr>
                          </m:ctrlPr>
                        </m:dPr>
                        <m:e>
                          <m:r>
                            <a:rPr lang="ja-JP" altLang="en-US" sz="2800" i="1">
                              <a:solidFill>
                                <a:prstClr val="black"/>
                              </a:solidFill>
                              <a:latin typeface="Cambria Math" panose="02040503050406030204" pitchFamily="18" charset="0"/>
                              <a:ea typeface="Meiryo UI" panose="020B0604030504040204" pitchFamily="50" charset="-128"/>
                            </a:rPr>
                            <m:t>𝜃</m:t>
                          </m:r>
                        </m:e>
                        <m:e>
                          <m:r>
                            <a:rPr lang="en-US" altLang="ja-JP" sz="2800" i="1">
                              <a:solidFill>
                                <a:prstClr val="black"/>
                              </a:solidFill>
                              <a:latin typeface="Cambria Math" panose="02040503050406030204" pitchFamily="18" charset="0"/>
                              <a:ea typeface="Meiryo UI" panose="020B0604030504040204" pitchFamily="50" charset="-128"/>
                            </a:rPr>
                            <m:t>𝐷</m:t>
                          </m:r>
                        </m:e>
                      </m:d>
                      <m:r>
                        <a:rPr lang="en-US" altLang="ja-JP" sz="2800" b="0" i="1" smtClean="0">
                          <a:solidFill>
                            <a:prstClr val="black"/>
                          </a:solidFill>
                          <a:latin typeface="Cambria Math" panose="02040503050406030204" pitchFamily="18" charset="0"/>
                          <a:ea typeface="Meiryo UI" panose="020B0604030504040204" pitchFamily="50" charset="-128"/>
                        </a:rPr>
                        <m:t>𝑓</m:t>
                      </m:r>
                      <m:r>
                        <a:rPr lang="en-US" altLang="ja-JP" sz="2800" b="0" i="1" smtClean="0">
                          <a:solidFill>
                            <a:prstClr val="black"/>
                          </a:solidFill>
                          <a:latin typeface="Cambria Math" panose="02040503050406030204" pitchFamily="18" charset="0"/>
                          <a:ea typeface="Meiryo UI" panose="020B0604030504040204" pitchFamily="50" charset="-128"/>
                        </a:rPr>
                        <m:t>(</m:t>
                      </m:r>
                      <m:r>
                        <a:rPr lang="en-US" altLang="ja-JP" sz="2800" b="0" i="1" smtClean="0">
                          <a:solidFill>
                            <a:prstClr val="black"/>
                          </a:solidFill>
                          <a:latin typeface="Cambria Math" panose="02040503050406030204" pitchFamily="18" charset="0"/>
                          <a:ea typeface="Meiryo UI" panose="020B0604030504040204" pitchFamily="50" charset="-128"/>
                        </a:rPr>
                        <m:t>𝑝</m:t>
                      </m:r>
                      <m:r>
                        <a:rPr lang="en-US" altLang="ja-JP" sz="2800" b="0" i="1" smtClean="0">
                          <a:solidFill>
                            <a:prstClr val="black"/>
                          </a:solidFill>
                          <a:latin typeface="Cambria Math" panose="02040503050406030204" pitchFamily="18" charset="0"/>
                          <a:ea typeface="Meiryo UI" panose="020B0604030504040204" pitchFamily="50" charset="-128"/>
                        </a:rPr>
                        <m:t>)</m:t>
                      </m:r>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29" name="正方形/長方形 28">
                <a:extLst>
                  <a:ext uri="{FF2B5EF4-FFF2-40B4-BE49-F238E27FC236}">
                    <a16:creationId xmlns:a16="http://schemas.microsoft.com/office/drawing/2014/main" id="{BC077E9C-5275-4D84-BF0D-7BD1E4103448}"/>
                  </a:ext>
                </a:extLst>
              </p:cNvPr>
              <p:cNvSpPr>
                <a:spLocks noRot="1" noChangeAspect="1" noMove="1" noResize="1" noEditPoints="1" noAdjustHandles="1" noChangeArrowheads="1" noChangeShapeType="1" noTextEdit="1"/>
              </p:cNvSpPr>
              <p:nvPr/>
            </p:nvSpPr>
            <p:spPr>
              <a:xfrm>
                <a:off x="256623" y="4328278"/>
                <a:ext cx="5691330" cy="728860"/>
              </a:xfrm>
              <a:prstGeom prst="rect">
                <a:avLst/>
              </a:prstGeom>
              <a:blipFill>
                <a:blip r:embed="rId6"/>
                <a:stretch>
                  <a:fillRect/>
                </a:stretch>
              </a:blipFill>
              <a:ln>
                <a:noFill/>
              </a:ln>
              <a:effectLst/>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正方形/長方形 31">
                <a:extLst>
                  <a:ext uri="{FF2B5EF4-FFF2-40B4-BE49-F238E27FC236}">
                    <a16:creationId xmlns:a16="http://schemas.microsoft.com/office/drawing/2014/main" id="{5256D5BB-CBCC-492A-92FB-B6EF4C233116}"/>
                  </a:ext>
                </a:extLst>
              </p:cNvPr>
              <p:cNvSpPr/>
              <p:nvPr/>
            </p:nvSpPr>
            <p:spPr>
              <a:xfrm>
                <a:off x="260494" y="5333699"/>
                <a:ext cx="5687459" cy="7288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Meiryo UI" panose="020B0604030504040204" pitchFamily="50" charset="-128"/>
                        </a:rPr>
                        <m:t>𝑓</m:t>
                      </m:r>
                      <m:r>
                        <a:rPr lang="en-US" altLang="ja-JP" sz="3200" b="0" i="1" smtClean="0">
                          <a:solidFill>
                            <a:prstClr val="black"/>
                          </a:solidFill>
                          <a:latin typeface="Cambria Math" panose="02040503050406030204" pitchFamily="18" charset="0"/>
                          <a:ea typeface="Meiryo UI" panose="020B0604030504040204" pitchFamily="50" charset="-128"/>
                        </a:rPr>
                        <m:t>=</m:t>
                      </m:r>
                      <m:func>
                        <m:funcPr>
                          <m:ctrlPr>
                            <a:rPr lang="en-US" altLang="ja-JP" sz="3200" b="0" i="1" smtClean="0">
                              <a:solidFill>
                                <a:prstClr val="black"/>
                              </a:solidFill>
                              <a:latin typeface="Cambria Math" panose="02040503050406030204" pitchFamily="18" charset="0"/>
                              <a:ea typeface="Meiryo UI" panose="020B0604030504040204" pitchFamily="50" charset="-128"/>
                            </a:rPr>
                          </m:ctrlPr>
                        </m:funcPr>
                        <m:fName>
                          <m:r>
                            <m:rPr>
                              <m:sty m:val="p"/>
                            </m:rPr>
                            <a:rPr lang="en-US" altLang="ja-JP" sz="3200" b="0" i="0" smtClean="0">
                              <a:solidFill>
                                <a:prstClr val="black"/>
                              </a:solidFill>
                              <a:latin typeface="Cambria Math" panose="02040503050406030204" pitchFamily="18" charset="0"/>
                              <a:ea typeface="Meiryo UI" panose="020B0604030504040204" pitchFamily="50" charset="-128"/>
                            </a:rPr>
                            <m:t>exp</m:t>
                          </m:r>
                          <m:r>
                            <a:rPr lang="en-US" altLang="ja-JP" sz="3200" b="0" i="0" smtClean="0">
                              <a:solidFill>
                                <a:prstClr val="black"/>
                              </a:solidFill>
                              <a:latin typeface="Cambria Math" panose="02040503050406030204" pitchFamily="18" charset="0"/>
                              <a:ea typeface="Meiryo UI" panose="020B0604030504040204" pitchFamily="50" charset="-128"/>
                            </a:rPr>
                            <m:t>(</m:t>
                          </m:r>
                          <m:r>
                            <m:rPr>
                              <m:sty m:val="p"/>
                            </m:rPr>
                            <a:rPr lang="en-US" altLang="ja-JP" sz="3200" b="0" i="0" smtClean="0">
                              <a:solidFill>
                                <a:prstClr val="black"/>
                              </a:solidFill>
                              <a:latin typeface="Cambria Math" panose="02040503050406030204" pitchFamily="18" charset="0"/>
                              <a:ea typeface="Meiryo UI" panose="020B0604030504040204" pitchFamily="50" charset="-128"/>
                            </a:rPr>
                            <m:t>log</m:t>
                          </m:r>
                        </m:fName>
                        <m:e>
                          <m:r>
                            <a:rPr lang="en-US" altLang="ja-JP" sz="3200" b="0" i="1" smtClean="0">
                              <a:solidFill>
                                <a:prstClr val="black"/>
                              </a:solidFill>
                              <a:latin typeface="Cambria Math" panose="02040503050406030204" pitchFamily="18" charset="0"/>
                              <a:ea typeface="Meiryo UI" panose="020B0604030504040204" pitchFamily="50" charset="-128"/>
                            </a:rPr>
                            <m:t>(</m:t>
                          </m:r>
                          <m:r>
                            <a:rPr lang="en-US" altLang="ja-JP" sz="3200" b="0" i="1" smtClean="0">
                              <a:solidFill>
                                <a:prstClr val="black"/>
                              </a:solidFill>
                              <a:latin typeface="Cambria Math" panose="02040503050406030204" pitchFamily="18" charset="0"/>
                              <a:ea typeface="Meiryo UI" panose="020B0604030504040204" pitchFamily="50" charset="-128"/>
                            </a:rPr>
                            <m:t>𝑓</m:t>
                          </m:r>
                          <m:r>
                            <a:rPr lang="en-US" altLang="ja-JP" sz="3200" b="0" i="1" smtClean="0">
                              <a:solidFill>
                                <a:prstClr val="black"/>
                              </a:solidFill>
                              <a:latin typeface="Cambria Math" panose="02040503050406030204" pitchFamily="18" charset="0"/>
                              <a:ea typeface="Meiryo UI" panose="020B0604030504040204" pitchFamily="50" charset="-128"/>
                            </a:rPr>
                            <m:t>)),</m:t>
                          </m:r>
                        </m:e>
                      </m:func>
                      <m:func>
                        <m:funcPr>
                          <m:ctrlPr>
                            <a:rPr lang="en-US" altLang="ja-JP" sz="2800" i="1">
                              <a:solidFill>
                                <a:prstClr val="black"/>
                              </a:solidFill>
                              <a:latin typeface="Cambria Math" panose="02040503050406030204" pitchFamily="18" charset="0"/>
                              <a:ea typeface="Meiryo UI" panose="020B0604030504040204" pitchFamily="50" charset="-128"/>
                            </a:rPr>
                          </m:ctrlPr>
                        </m:funcPr>
                        <m:fName>
                          <m:r>
                            <a:rPr lang="en-US" altLang="ja-JP" sz="2800" b="0" i="1" smtClean="0">
                              <a:solidFill>
                                <a:prstClr val="black"/>
                              </a:solidFill>
                              <a:latin typeface="Cambria Math" panose="02040503050406030204" pitchFamily="18" charset="0"/>
                              <a:ea typeface="Meiryo UI" panose="020B0604030504040204" pitchFamily="50" charset="-128"/>
                            </a:rPr>
                            <m:t>𝑓</m:t>
                          </m:r>
                          <m:r>
                            <a:rPr lang="en-US" altLang="ja-JP" sz="2800" b="0" i="1" smtClean="0">
                              <a:solidFill>
                                <a:prstClr val="black"/>
                              </a:solidFill>
                              <a:latin typeface="Cambria Math" panose="02040503050406030204" pitchFamily="18" charset="0"/>
                              <a:ea typeface="Meiryo UI" panose="020B0604030504040204" pitchFamily="50" charset="-128"/>
                            </a:rPr>
                            <m:t>=</m:t>
                          </m:r>
                          <m:r>
                            <m:rPr>
                              <m:sty m:val="p"/>
                            </m:rPr>
                            <a:rPr lang="en-US" altLang="ja-JP" sz="2800">
                              <a:solidFill>
                                <a:prstClr val="black"/>
                              </a:solidFill>
                              <a:latin typeface="Cambria Math" panose="02040503050406030204" pitchFamily="18" charset="0"/>
                              <a:ea typeface="Meiryo UI" panose="020B0604030504040204" pitchFamily="50" charset="-128"/>
                            </a:rPr>
                            <m:t>log</m:t>
                          </m:r>
                        </m:fName>
                        <m:e>
                          <m:r>
                            <a:rPr lang="en-US" altLang="ja-JP" sz="2800" b="0" i="0" smtClean="0">
                              <a:solidFill>
                                <a:prstClr val="black"/>
                              </a:solidFill>
                              <a:latin typeface="Cambria Math" panose="02040503050406030204" pitchFamily="18" charset="0"/>
                              <a:ea typeface="Meiryo UI" panose="020B0604030504040204" pitchFamily="50" charset="-128"/>
                            </a:rPr>
                            <m:t>(</m:t>
                          </m:r>
                          <m:r>
                            <m:rPr>
                              <m:sty m:val="p"/>
                            </m:rPr>
                            <a:rPr lang="en-US" altLang="ja-JP" sz="2800">
                              <a:solidFill>
                                <a:prstClr val="black"/>
                              </a:solidFill>
                              <a:latin typeface="Cambria Math" panose="02040503050406030204" pitchFamily="18" charset="0"/>
                              <a:ea typeface="Meiryo UI" panose="020B0604030504040204" pitchFamily="50" charset="-128"/>
                            </a:rPr>
                            <m:t>exp</m:t>
                          </m:r>
                          <m:d>
                            <m:dPr>
                              <m:ctrlPr>
                                <a:rPr lang="en-US" altLang="ja-JP" sz="2800" b="0" i="1" smtClean="0">
                                  <a:solidFill>
                                    <a:prstClr val="black"/>
                                  </a:solidFill>
                                  <a:latin typeface="Cambria Math" panose="02040503050406030204" pitchFamily="18" charset="0"/>
                                  <a:ea typeface="Meiryo UI" panose="020B0604030504040204" pitchFamily="50" charset="-128"/>
                                </a:rPr>
                              </m:ctrlPr>
                            </m:dPr>
                            <m:e>
                              <m:r>
                                <a:rPr lang="en-US" altLang="ja-JP" sz="2800" i="1">
                                  <a:solidFill>
                                    <a:prstClr val="black"/>
                                  </a:solidFill>
                                  <a:latin typeface="Cambria Math" panose="02040503050406030204" pitchFamily="18" charset="0"/>
                                  <a:ea typeface="Meiryo UI" panose="020B0604030504040204" pitchFamily="50" charset="-128"/>
                                </a:rPr>
                                <m:t>𝑓</m:t>
                              </m:r>
                            </m:e>
                          </m:d>
                          <m:r>
                            <a:rPr lang="en-US" altLang="ja-JP" sz="2800" b="0" i="1" smtClean="0">
                              <a:solidFill>
                                <a:prstClr val="black"/>
                              </a:solidFill>
                              <a:latin typeface="Cambria Math" panose="02040503050406030204" pitchFamily="18" charset="0"/>
                              <a:ea typeface="Meiryo UI" panose="020B0604030504040204" pitchFamily="50" charset="-128"/>
                            </a:rPr>
                            <m:t>)</m:t>
                          </m:r>
                        </m:e>
                      </m:func>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32" name="正方形/長方形 31">
                <a:extLst>
                  <a:ext uri="{FF2B5EF4-FFF2-40B4-BE49-F238E27FC236}">
                    <a16:creationId xmlns:a16="http://schemas.microsoft.com/office/drawing/2014/main" id="{5256D5BB-CBCC-492A-92FB-B6EF4C233116}"/>
                  </a:ext>
                </a:extLst>
              </p:cNvPr>
              <p:cNvSpPr>
                <a:spLocks noRot="1" noChangeAspect="1" noMove="1" noResize="1" noEditPoints="1" noAdjustHandles="1" noChangeArrowheads="1" noChangeShapeType="1" noTextEdit="1"/>
              </p:cNvSpPr>
              <p:nvPr/>
            </p:nvSpPr>
            <p:spPr>
              <a:xfrm>
                <a:off x="260494" y="5333699"/>
                <a:ext cx="5687459" cy="728860"/>
              </a:xfrm>
              <a:prstGeom prst="rect">
                <a:avLst/>
              </a:prstGeom>
              <a:blipFill>
                <a:blip r:embed="rId7"/>
                <a:stretch>
                  <a:fillRect/>
                </a:stretch>
              </a:blipFill>
              <a:ln>
                <a:noFill/>
              </a:ln>
              <a:effectLst/>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B8FDFDC5-4600-4E08-A098-2848C56B8FCE}"/>
              </a:ext>
            </a:extLst>
          </p:cNvPr>
          <p:cNvSpPr txBox="1"/>
          <p:nvPr/>
        </p:nvSpPr>
        <p:spPr>
          <a:xfrm>
            <a:off x="2843122" y="6172561"/>
            <a:ext cx="2973891"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という性質を使って</a:t>
            </a:r>
          </a:p>
        </p:txBody>
      </p:sp>
      <mc:AlternateContent xmlns:mc="http://schemas.openxmlformats.org/markup-compatibility/2006">
        <mc:Choice xmlns:a14="http://schemas.microsoft.com/office/drawing/2010/main" Requires="a14">
          <p:sp>
            <p:nvSpPr>
              <p:cNvPr id="34" name="正方形/長方形 33">
                <a:extLst>
                  <a:ext uri="{FF2B5EF4-FFF2-40B4-BE49-F238E27FC236}">
                    <a16:creationId xmlns:a16="http://schemas.microsoft.com/office/drawing/2014/main" id="{0D96A349-742E-4AAB-B8D5-87EB9AEC6BF5}"/>
                  </a:ext>
                </a:extLst>
              </p:cNvPr>
              <p:cNvSpPr/>
              <p:nvPr/>
            </p:nvSpPr>
            <p:spPr>
              <a:xfrm>
                <a:off x="6160551" y="1942980"/>
                <a:ext cx="5687459" cy="7288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Meiryo UI" panose="020B0604030504040204" pitchFamily="50" charset="-128"/>
                        </a:rPr>
                        <m:t>𝑓</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r>
                            <a:rPr lang="en-US" altLang="ja-JP" sz="3200" i="1">
                              <a:solidFill>
                                <a:prstClr val="black"/>
                              </a:solidFill>
                              <a:latin typeface="Cambria Math" panose="02040503050406030204" pitchFamily="18" charset="0"/>
                              <a:ea typeface="Meiryo UI" panose="020B0604030504040204" pitchFamily="50" charset="-128"/>
                            </a:rPr>
                            <m:t>,</m:t>
                          </m:r>
                          <m:r>
                            <a:rPr lang="en-US" altLang="ja-JP" sz="3200" i="1">
                              <a:solidFill>
                                <a:prstClr val="black"/>
                              </a:solidFill>
                              <a:latin typeface="Cambria Math" panose="02040503050406030204" pitchFamily="18" charset="0"/>
                              <a:ea typeface="Meiryo UI" panose="020B0604030504040204" pitchFamily="50" charset="-128"/>
                            </a:rPr>
                            <m:t>𝑝</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i="1">
                          <a:solidFill>
                            <a:prstClr val="black"/>
                          </a:solidFill>
                          <a:latin typeface="Cambria Math" panose="02040503050406030204" pitchFamily="18" charset="0"/>
                          <a:ea typeface="Meiryo UI" panose="020B0604030504040204" pitchFamily="50" charset="-128"/>
                        </a:rPr>
                        <m:t>=</m:t>
                      </m:r>
                      <m:r>
                        <m:rPr>
                          <m:sty m:val="p"/>
                        </m:rPr>
                        <a:rPr lang="en-US" altLang="ja-JP" sz="3200">
                          <a:solidFill>
                            <a:prstClr val="black"/>
                          </a:solidFill>
                          <a:latin typeface="Cambria Math" panose="02040503050406030204" pitchFamily="18" charset="0"/>
                          <a:ea typeface="Meiryo UI" panose="020B0604030504040204" pitchFamily="50" charset="-128"/>
                        </a:rPr>
                        <m:t>exp</m:t>
                      </m:r>
                      <m:r>
                        <a:rPr lang="en-US" altLang="ja-JP" sz="3200" b="0" i="0" smtClean="0">
                          <a:solidFill>
                            <a:prstClr val="black"/>
                          </a:solidFill>
                          <a:latin typeface="Cambria Math" panose="02040503050406030204" pitchFamily="18" charset="0"/>
                          <a:ea typeface="Meiryo UI" panose="020B0604030504040204" pitchFamily="50" charset="-128"/>
                        </a:rPr>
                        <m:t>(</m:t>
                      </m:r>
                      <m:r>
                        <m:rPr>
                          <m:sty m:val="p"/>
                        </m:rPr>
                        <a:rPr lang="en-US" altLang="ja-JP" sz="3200" b="0" i="0" smtClean="0">
                          <a:solidFill>
                            <a:prstClr val="black"/>
                          </a:solidFill>
                          <a:latin typeface="Cambria Math" panose="02040503050406030204" pitchFamily="18" charset="0"/>
                          <a:ea typeface="Meiryo UI" panose="020B0604030504040204" pitchFamily="50" charset="-128"/>
                        </a:rPr>
                        <m:t>log</m:t>
                      </m:r>
                      <m:r>
                        <a:rPr lang="en-US" altLang="ja-JP" sz="3200" b="0" i="0" smtClean="0">
                          <a:solidFill>
                            <a:prstClr val="black"/>
                          </a:solidFill>
                          <a:latin typeface="Cambria Math" panose="02040503050406030204" pitchFamily="18" charset="0"/>
                          <a:ea typeface="Meiryo UI" panose="020B0604030504040204" pitchFamily="50" charset="-128"/>
                        </a:rPr>
                        <m:t> </m:t>
                      </m:r>
                      <m:r>
                        <m:rPr>
                          <m:sty m:val="p"/>
                        </m:rPr>
                        <a:rPr lang="en-US" altLang="ja-JP" sz="3200" b="0" i="0" smtClean="0">
                          <a:solidFill>
                            <a:prstClr val="black"/>
                          </a:solidFill>
                          <a:latin typeface="Cambria Math" panose="02040503050406030204" pitchFamily="18" charset="0"/>
                          <a:ea typeface="Meiryo UI" panose="020B0604030504040204" pitchFamily="50" charset="-128"/>
                        </a:rPr>
                        <m:t>f</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r>
                            <a:rPr lang="en-US" altLang="ja-JP" sz="3200" i="1">
                              <a:solidFill>
                                <a:prstClr val="black"/>
                              </a:solidFill>
                              <a:latin typeface="Cambria Math" panose="02040503050406030204" pitchFamily="18" charset="0"/>
                              <a:ea typeface="Meiryo UI" panose="020B0604030504040204" pitchFamily="50" charset="-128"/>
                            </a:rPr>
                            <m:t>,</m:t>
                          </m:r>
                          <m:r>
                            <a:rPr lang="en-US" altLang="ja-JP" sz="3200" i="1">
                              <a:solidFill>
                                <a:prstClr val="black"/>
                              </a:solidFill>
                              <a:latin typeface="Cambria Math" panose="02040503050406030204" pitchFamily="18" charset="0"/>
                              <a:ea typeface="Meiryo UI" panose="020B0604030504040204" pitchFamily="50" charset="-128"/>
                            </a:rPr>
                            <m:t>𝑝</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b="0" i="0" smtClean="0">
                          <a:solidFill>
                            <a:prstClr val="black"/>
                          </a:solidFill>
                          <a:latin typeface="Cambria Math" panose="02040503050406030204" pitchFamily="18" charset="0"/>
                          <a:ea typeface="Meiryo UI" panose="020B0604030504040204" pitchFamily="50" charset="-128"/>
                        </a:rPr>
                        <m:t>)</m:t>
                      </m:r>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34" name="正方形/長方形 33">
                <a:extLst>
                  <a:ext uri="{FF2B5EF4-FFF2-40B4-BE49-F238E27FC236}">
                    <a16:creationId xmlns:a16="http://schemas.microsoft.com/office/drawing/2014/main" id="{0D96A349-742E-4AAB-B8D5-87EB9AEC6BF5}"/>
                  </a:ext>
                </a:extLst>
              </p:cNvPr>
              <p:cNvSpPr>
                <a:spLocks noRot="1" noChangeAspect="1" noMove="1" noResize="1" noEditPoints="1" noAdjustHandles="1" noChangeArrowheads="1" noChangeShapeType="1" noTextEdit="1"/>
              </p:cNvSpPr>
              <p:nvPr/>
            </p:nvSpPr>
            <p:spPr>
              <a:xfrm>
                <a:off x="6160551" y="1942980"/>
                <a:ext cx="5687459" cy="728860"/>
              </a:xfrm>
              <a:prstGeom prst="rect">
                <a:avLst/>
              </a:prstGeom>
              <a:blipFill>
                <a:blip r:embed="rId8"/>
                <a:stretch>
                  <a:fillRect/>
                </a:stretch>
              </a:blipFill>
              <a:ln>
                <a:noFill/>
              </a:ln>
              <a:effectLst/>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正方形/長方形 34">
                <a:extLst>
                  <a:ext uri="{FF2B5EF4-FFF2-40B4-BE49-F238E27FC236}">
                    <a16:creationId xmlns:a16="http://schemas.microsoft.com/office/drawing/2014/main" id="{5926B213-2775-4E29-AFC1-E88198759F55}"/>
                  </a:ext>
                </a:extLst>
              </p:cNvPr>
              <p:cNvSpPr/>
              <p:nvPr/>
            </p:nvSpPr>
            <p:spPr>
              <a:xfrm>
                <a:off x="6160551" y="3127816"/>
                <a:ext cx="5687459" cy="120046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m:rPr>
                          <m:sty m:val="p"/>
                        </m:rPr>
                        <a:rPr lang="en-US" altLang="ja-JP" sz="3200" smtClean="0">
                          <a:solidFill>
                            <a:prstClr val="black"/>
                          </a:solidFill>
                          <a:latin typeface="Cambria Math" panose="02040503050406030204" pitchFamily="18" charset="0"/>
                          <a:ea typeface="Meiryo UI" panose="020B0604030504040204" pitchFamily="50" charset="-128"/>
                        </a:rPr>
                        <m:t>log</m:t>
                      </m:r>
                      <m:r>
                        <a:rPr lang="en-US" altLang="ja-JP" sz="3200" smtClean="0">
                          <a:solidFill>
                            <a:prstClr val="black"/>
                          </a:solidFill>
                          <a:latin typeface="Cambria Math" panose="02040503050406030204" pitchFamily="18" charset="0"/>
                          <a:ea typeface="Meiryo UI" panose="020B0604030504040204" pitchFamily="50" charset="-128"/>
                        </a:rPr>
                        <m:t> </m:t>
                      </m:r>
                      <m:r>
                        <m:rPr>
                          <m:sty m:val="p"/>
                        </m:rPr>
                        <a:rPr lang="en-US" altLang="ja-JP" sz="3200" smtClean="0">
                          <a:solidFill>
                            <a:prstClr val="black"/>
                          </a:solidFill>
                          <a:latin typeface="Cambria Math" panose="02040503050406030204" pitchFamily="18" charset="0"/>
                          <a:ea typeface="Meiryo UI" panose="020B0604030504040204" pitchFamily="50" charset="-128"/>
                        </a:rPr>
                        <m:t>f</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r>
                            <a:rPr lang="en-US" altLang="ja-JP" sz="3200" i="1">
                              <a:solidFill>
                                <a:prstClr val="black"/>
                              </a:solidFill>
                              <a:latin typeface="Cambria Math" panose="02040503050406030204" pitchFamily="18" charset="0"/>
                              <a:ea typeface="Meiryo UI" panose="020B0604030504040204" pitchFamily="50" charset="-128"/>
                            </a:rPr>
                            <m:t>,</m:t>
                          </m:r>
                          <m:r>
                            <a:rPr lang="en-US" altLang="ja-JP" sz="3200" i="1">
                              <a:solidFill>
                                <a:prstClr val="black"/>
                              </a:solidFill>
                              <a:latin typeface="Cambria Math" panose="02040503050406030204" pitchFamily="18" charset="0"/>
                              <a:ea typeface="Meiryo UI" panose="020B0604030504040204" pitchFamily="50" charset="-128"/>
                            </a:rPr>
                            <m:t>𝑝</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b="0" i="1" smtClean="0">
                          <a:solidFill>
                            <a:prstClr val="black"/>
                          </a:solidFill>
                          <a:latin typeface="Cambria Math" panose="02040503050406030204" pitchFamily="18" charset="0"/>
                          <a:ea typeface="Meiryo UI" panose="020B0604030504040204" pitchFamily="50" charset="-128"/>
                        </a:rPr>
                        <m:t>=</m:t>
                      </m:r>
                      <m:r>
                        <m:rPr>
                          <m:sty m:val="p"/>
                        </m:rPr>
                        <a:rPr lang="en-US" altLang="ja-JP" sz="3200">
                          <a:solidFill>
                            <a:prstClr val="black"/>
                          </a:solidFill>
                          <a:latin typeface="Cambria Math" panose="02040503050406030204" pitchFamily="18" charset="0"/>
                          <a:ea typeface="Meiryo UI" panose="020B0604030504040204" pitchFamily="50" charset="-128"/>
                        </a:rPr>
                        <m:t>log</m:t>
                      </m:r>
                      <m:r>
                        <a:rPr lang="en-US" altLang="ja-JP" sz="3200" b="0" i="0" smtClean="0">
                          <a:solidFill>
                            <a:prstClr val="black"/>
                          </a:solidFill>
                          <a:latin typeface="Cambria Math" panose="02040503050406030204" pitchFamily="18" charset="0"/>
                          <a:ea typeface="Meiryo UI" panose="020B0604030504040204" pitchFamily="50" charset="-128"/>
                        </a:rPr>
                        <m:t> </m:t>
                      </m:r>
                      <m:r>
                        <m:rPr>
                          <m:sty m:val="p"/>
                        </m:rPr>
                        <a:rPr lang="en-US" altLang="ja-JP" sz="3200" b="0" i="0" smtClean="0">
                          <a:solidFill>
                            <a:prstClr val="black"/>
                          </a:solidFill>
                          <a:latin typeface="Cambria Math" panose="02040503050406030204" pitchFamily="18" charset="0"/>
                          <a:ea typeface="Meiryo UI" panose="020B0604030504040204" pitchFamily="50" charset="-128"/>
                        </a:rPr>
                        <m:t>f</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b="0" i="1" smtClean="0">
                          <a:solidFill>
                            <a:prstClr val="black"/>
                          </a:solidFill>
                          <a:latin typeface="Cambria Math" panose="02040503050406030204" pitchFamily="18" charset="0"/>
                          <a:ea typeface="Meiryo UI" panose="020B0604030504040204" pitchFamily="50" charset="-128"/>
                        </a:rPr>
                        <m:t>+</m:t>
                      </m:r>
                      <m:r>
                        <m:rPr>
                          <m:sty m:val="p"/>
                        </m:rPr>
                        <a:rPr lang="en-US" altLang="ja-JP" sz="3200">
                          <a:solidFill>
                            <a:prstClr val="black"/>
                          </a:solidFill>
                          <a:latin typeface="Cambria Math" panose="02040503050406030204" pitchFamily="18" charset="0"/>
                          <a:ea typeface="Meiryo UI" panose="020B0604030504040204" pitchFamily="50" charset="-128"/>
                        </a:rPr>
                        <m:t>log</m:t>
                      </m:r>
                      <m:r>
                        <a:rPr lang="en-US" altLang="ja-JP" sz="3200">
                          <a:solidFill>
                            <a:prstClr val="black"/>
                          </a:solidFill>
                          <a:latin typeface="Cambria Math" panose="02040503050406030204" pitchFamily="18" charset="0"/>
                          <a:ea typeface="Meiryo UI" panose="020B0604030504040204" pitchFamily="50" charset="-128"/>
                        </a:rPr>
                        <m:t> </m:t>
                      </m:r>
                      <m:r>
                        <m:rPr>
                          <m:sty m:val="p"/>
                        </m:rPr>
                        <a:rPr lang="en-US" altLang="ja-JP" sz="3200">
                          <a:solidFill>
                            <a:prstClr val="black"/>
                          </a:solidFill>
                          <a:latin typeface="Cambria Math" panose="02040503050406030204" pitchFamily="18" charset="0"/>
                          <a:ea typeface="Meiryo UI" panose="020B0604030504040204" pitchFamily="50" charset="-128"/>
                        </a:rPr>
                        <m:t>f</m:t>
                      </m:r>
                      <m:r>
                        <a:rPr lang="en-US" altLang="ja-JP" sz="3200" b="0" i="0" smtClean="0">
                          <a:solidFill>
                            <a:prstClr val="black"/>
                          </a:solidFill>
                          <a:latin typeface="Cambria Math" panose="02040503050406030204" pitchFamily="18" charset="0"/>
                          <a:ea typeface="Meiryo UI" panose="020B0604030504040204" pitchFamily="50" charset="-128"/>
                        </a:rPr>
                        <m:t>(</m:t>
                      </m:r>
                      <m:r>
                        <m:rPr>
                          <m:sty m:val="p"/>
                        </m:rPr>
                        <a:rPr lang="en-US" altLang="ja-JP" sz="3200" b="0" i="0" smtClean="0">
                          <a:solidFill>
                            <a:prstClr val="black"/>
                          </a:solidFill>
                          <a:latin typeface="Cambria Math" panose="02040503050406030204" pitchFamily="18" charset="0"/>
                          <a:ea typeface="Meiryo UI" panose="020B0604030504040204" pitchFamily="50" charset="-128"/>
                        </a:rPr>
                        <m:t>p</m:t>
                      </m:r>
                      <m:r>
                        <a:rPr lang="en-US" altLang="ja-JP" sz="3200" b="0" i="0" smtClean="0">
                          <a:solidFill>
                            <a:prstClr val="black"/>
                          </a:solidFill>
                          <a:latin typeface="Cambria Math" panose="02040503050406030204" pitchFamily="18" charset="0"/>
                          <a:ea typeface="Meiryo UI" panose="020B0604030504040204" pitchFamily="50" charset="-128"/>
                        </a:rPr>
                        <m:t>)</m:t>
                      </m:r>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35" name="正方形/長方形 34">
                <a:extLst>
                  <a:ext uri="{FF2B5EF4-FFF2-40B4-BE49-F238E27FC236}">
                    <a16:creationId xmlns:a16="http://schemas.microsoft.com/office/drawing/2014/main" id="{5926B213-2775-4E29-AFC1-E88198759F55}"/>
                  </a:ext>
                </a:extLst>
              </p:cNvPr>
              <p:cNvSpPr>
                <a:spLocks noRot="1" noChangeAspect="1" noMove="1" noResize="1" noEditPoints="1" noAdjustHandles="1" noChangeArrowheads="1" noChangeShapeType="1" noTextEdit="1"/>
              </p:cNvSpPr>
              <p:nvPr/>
            </p:nvSpPr>
            <p:spPr>
              <a:xfrm>
                <a:off x="6160551" y="3127816"/>
                <a:ext cx="5687459" cy="1200462"/>
              </a:xfrm>
              <a:prstGeom prst="rect">
                <a:avLst/>
              </a:prstGeom>
              <a:blipFill>
                <a:blip r:embed="rId9"/>
                <a:stretch>
                  <a:fillRect/>
                </a:stretch>
              </a:blipFill>
              <a:ln>
                <a:noFill/>
              </a:ln>
              <a:effectLst/>
            </p:spPr>
            <p:txBody>
              <a:bodyPr/>
              <a:lstStyle/>
              <a:p>
                <a:r>
                  <a:rPr lang="ja-JP" altLang="en-US">
                    <a:noFill/>
                  </a:rPr>
                  <a:t> </a:t>
                </a:r>
              </a:p>
            </p:txBody>
          </p:sp>
        </mc:Fallback>
      </mc:AlternateContent>
      <p:cxnSp>
        <p:nvCxnSpPr>
          <p:cNvPr id="5" name="直線コネクタ 4">
            <a:extLst>
              <a:ext uri="{FF2B5EF4-FFF2-40B4-BE49-F238E27FC236}">
                <a16:creationId xmlns:a16="http://schemas.microsoft.com/office/drawing/2014/main" id="{AB56E21C-3529-4ABF-8327-3D1CCACE7D5B}"/>
              </a:ext>
            </a:extLst>
          </p:cNvPr>
          <p:cNvCxnSpPr>
            <a:cxnSpLocks/>
          </p:cNvCxnSpPr>
          <p:nvPr/>
        </p:nvCxnSpPr>
        <p:spPr>
          <a:xfrm>
            <a:off x="9457509" y="2671840"/>
            <a:ext cx="1854925"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7" name="直線矢印コネクタ 16">
            <a:extLst>
              <a:ext uri="{FF2B5EF4-FFF2-40B4-BE49-F238E27FC236}">
                <a16:creationId xmlns:a16="http://schemas.microsoft.com/office/drawing/2014/main" id="{13E67CA1-AB76-49D9-AED5-2BBBE1A69D8F}"/>
              </a:ext>
            </a:extLst>
          </p:cNvPr>
          <p:cNvCxnSpPr>
            <a:cxnSpLocks/>
          </p:cNvCxnSpPr>
          <p:nvPr/>
        </p:nvCxnSpPr>
        <p:spPr>
          <a:xfrm flipH="1">
            <a:off x="9265920" y="2725837"/>
            <a:ext cx="1218154" cy="478917"/>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81207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2" name="正方形/長方形 21">
                <a:extLst>
                  <a:ext uri="{FF2B5EF4-FFF2-40B4-BE49-F238E27FC236}">
                    <a16:creationId xmlns:a16="http://schemas.microsoft.com/office/drawing/2014/main" id="{BA516B1C-05E5-4069-ABEB-7F7C2140DEBE}"/>
                  </a:ext>
                </a:extLst>
              </p:cNvPr>
              <p:cNvSpPr/>
              <p:nvPr/>
            </p:nvSpPr>
            <p:spPr>
              <a:xfrm>
                <a:off x="256623" y="1942980"/>
                <a:ext cx="5691330" cy="1565714"/>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 xmlns:m="http://schemas.openxmlformats.org/officeDocument/2006/math">
                    <m:r>
                      <a:rPr lang="en-US" altLang="ja-JP" sz="3000" i="1" smtClean="0">
                        <a:solidFill>
                          <a:schemeClr val="tx1"/>
                        </a:solidFill>
                        <a:latin typeface="Cambria Math" panose="02040503050406030204" pitchFamily="18" charset="0"/>
                        <a:ea typeface="Meiryo UI" panose="020B0604030504040204" pitchFamily="50" charset="-128"/>
                      </a:rPr>
                      <m:t>𝑁𝑜𝑟𝑚𝑎𝑙</m:t>
                    </m:r>
                    <m:d>
                      <m:dPr>
                        <m:ctrlPr>
                          <a:rPr lang="en-US" altLang="ja-JP" sz="3000" i="1">
                            <a:solidFill>
                              <a:schemeClr val="tx1"/>
                            </a:solidFill>
                            <a:latin typeface="Cambria Math" panose="02040503050406030204" pitchFamily="18" charset="0"/>
                            <a:ea typeface="Meiryo UI" panose="020B0604030504040204" pitchFamily="50" charset="-128"/>
                          </a:rPr>
                        </m:ctrlPr>
                      </m:dPr>
                      <m:e>
                        <m:r>
                          <a:rPr lang="en-US" altLang="ja-JP" sz="3000" b="0" i="1" smtClean="0">
                            <a:solidFill>
                              <a:schemeClr val="tx1"/>
                            </a:solidFill>
                            <a:latin typeface="Cambria Math" panose="02040503050406030204" pitchFamily="18" charset="0"/>
                            <a:ea typeface="Meiryo UI" panose="020B0604030504040204" pitchFamily="50" charset="-128"/>
                          </a:rPr>
                          <m:t>𝑝</m:t>
                        </m:r>
                      </m:e>
                      <m:e>
                        <m:r>
                          <a:rPr lang="en-US" altLang="ja-JP" sz="3000" b="0" i="1" smtClean="0">
                            <a:solidFill>
                              <a:schemeClr val="tx1"/>
                            </a:solidFill>
                            <a:latin typeface="Cambria Math" panose="02040503050406030204" pitchFamily="18" charset="0"/>
                            <a:ea typeface="Meiryo UI" panose="020B0604030504040204" pitchFamily="50" charset="-128"/>
                          </a:rPr>
                          <m:t>0</m:t>
                        </m:r>
                        <m:r>
                          <a:rPr lang="en-US" altLang="ja-JP" sz="3000" i="1">
                            <a:solidFill>
                              <a:schemeClr val="tx1"/>
                            </a:solidFill>
                            <a:latin typeface="Cambria Math" panose="02040503050406030204" pitchFamily="18" charset="0"/>
                            <a:ea typeface="Meiryo UI" panose="020B0604030504040204" pitchFamily="50" charset="-128"/>
                          </a:rPr>
                          <m:t>,</m:t>
                        </m:r>
                        <m:r>
                          <a:rPr lang="en-US" altLang="ja-JP" sz="3000" b="0" i="1" smtClean="0">
                            <a:solidFill>
                              <a:schemeClr val="tx1"/>
                            </a:solidFill>
                            <a:latin typeface="Cambria Math" panose="02040503050406030204" pitchFamily="18" charset="0"/>
                            <a:ea typeface="Meiryo UI" panose="020B0604030504040204" pitchFamily="50" charset="-128"/>
                          </a:rPr>
                          <m:t>1</m:t>
                        </m:r>
                      </m:e>
                    </m:d>
                  </m:oMath>
                </a14:m>
                <a:r>
                  <a:rPr lang="ja-JP" altLang="en-US" sz="3000" dirty="0">
                    <a:solidFill>
                      <a:prstClr val="black"/>
                    </a:solidFill>
                    <a:latin typeface="Meiryo UI" panose="020B0604030504040204" pitchFamily="50" charset="-128"/>
                    <a:ea typeface="Meiryo UI" panose="020B0604030504040204" pitchFamily="50" charset="-128"/>
                  </a:rPr>
                  <a:t>に従うとすると</a:t>
                </a:r>
                <a:endParaRPr lang="en-US" altLang="ja-JP" sz="3000" dirty="0">
                  <a:solidFill>
                    <a:prstClr val="black"/>
                  </a:solidFill>
                  <a:latin typeface="Meiryo UI" panose="020B0604030504040204" pitchFamily="50" charset="-128"/>
                  <a:ea typeface="Meiryo UI" panose="020B0604030504040204" pitchFamily="50" charset="-128"/>
                </a:endParaRPr>
              </a:p>
              <a:p>
                <a:pPr lvl="0"/>
                <a14:m>
                  <m:oMathPara xmlns:m="http://schemas.openxmlformats.org/officeDocument/2006/math">
                    <m:oMathParaPr>
                      <m:jc m:val="centerGroup"/>
                    </m:oMathParaPr>
                    <m:oMath xmlns:m="http://schemas.openxmlformats.org/officeDocument/2006/math">
                      <m:r>
                        <a:rPr lang="en-US" altLang="ja-JP" sz="3000" b="0" i="1" smtClean="0">
                          <a:solidFill>
                            <a:prstClr val="black"/>
                          </a:solidFill>
                          <a:latin typeface="Cambria Math" panose="02040503050406030204" pitchFamily="18" charset="0"/>
                          <a:ea typeface="Cambria Math" panose="02040503050406030204" pitchFamily="18" charset="0"/>
                        </a:rPr>
                        <m:t>𝑓</m:t>
                      </m:r>
                      <m:r>
                        <a:rPr lang="en-US" altLang="ja-JP" sz="3000" b="0" i="1" smtClean="0">
                          <a:solidFill>
                            <a:prstClr val="black"/>
                          </a:solidFill>
                          <a:latin typeface="Cambria Math" panose="02040503050406030204" pitchFamily="18" charset="0"/>
                          <a:ea typeface="Cambria Math" panose="02040503050406030204" pitchFamily="18" charset="0"/>
                        </a:rPr>
                        <m:t>(</m:t>
                      </m:r>
                      <m:r>
                        <a:rPr lang="en-US" altLang="ja-JP" sz="3000" b="0" i="1" smtClean="0">
                          <a:solidFill>
                            <a:prstClr val="black"/>
                          </a:solidFill>
                          <a:latin typeface="Cambria Math" panose="02040503050406030204" pitchFamily="18" charset="0"/>
                          <a:ea typeface="Cambria Math" panose="02040503050406030204" pitchFamily="18" charset="0"/>
                        </a:rPr>
                        <m:t>𝑝</m:t>
                      </m:r>
                      <m:r>
                        <a:rPr lang="en-US" altLang="ja-JP" sz="3000" b="0" i="1" smtClean="0">
                          <a:solidFill>
                            <a:prstClr val="black"/>
                          </a:solidFill>
                          <a:latin typeface="Cambria Math" panose="02040503050406030204" pitchFamily="18" charset="0"/>
                          <a:ea typeface="Cambria Math" panose="02040503050406030204" pitchFamily="18" charset="0"/>
                        </a:rPr>
                        <m:t>)∝</m:t>
                      </m:r>
                      <m:r>
                        <m:rPr>
                          <m:sty m:val="p"/>
                        </m:rPr>
                        <a:rPr lang="en-US" altLang="ja-JP" sz="3200">
                          <a:solidFill>
                            <a:prstClr val="black"/>
                          </a:solidFill>
                          <a:latin typeface="Cambria Math" panose="02040503050406030204" pitchFamily="18" charset="0"/>
                          <a:ea typeface="Meiryo UI" panose="020B0604030504040204" pitchFamily="50" charset="-128"/>
                        </a:rPr>
                        <m:t>exp</m:t>
                      </m:r>
                      <m:d>
                        <m:dPr>
                          <m:ctrlPr>
                            <a:rPr lang="en-US" altLang="ja-JP" sz="3200" i="1" smtClean="0">
                              <a:solidFill>
                                <a:prstClr val="black"/>
                              </a:solidFill>
                              <a:latin typeface="Cambria Math" panose="02040503050406030204" pitchFamily="18" charset="0"/>
                              <a:ea typeface="Meiryo UI" panose="020B0604030504040204" pitchFamily="50" charset="-128"/>
                            </a:rPr>
                          </m:ctrlPr>
                        </m:dPr>
                        <m:e>
                          <m:r>
                            <a:rPr lang="en-US" altLang="ja-JP" sz="3200" i="1">
                              <a:solidFill>
                                <a:prstClr val="black"/>
                              </a:solidFill>
                              <a:latin typeface="Cambria Math" panose="02040503050406030204" pitchFamily="18" charset="0"/>
                              <a:ea typeface="Cambria Math" panose="02040503050406030204" pitchFamily="18" charset="0"/>
                            </a:rPr>
                            <m:t>−</m:t>
                          </m:r>
                          <m:f>
                            <m:fPr>
                              <m:ctrlPr>
                                <a:rPr lang="en-US" altLang="ja-JP" sz="3200" i="1">
                                  <a:solidFill>
                                    <a:prstClr val="black"/>
                                  </a:solidFill>
                                  <a:latin typeface="Cambria Math" panose="02040503050406030204" pitchFamily="18" charset="0"/>
                                  <a:ea typeface="Cambria Math" panose="02040503050406030204" pitchFamily="18" charset="0"/>
                                </a:rPr>
                              </m:ctrlPr>
                            </m:fPr>
                            <m:num>
                              <m:r>
                                <a:rPr lang="en-US" altLang="ja-JP" sz="3200" i="1">
                                  <a:solidFill>
                                    <a:prstClr val="black"/>
                                  </a:solidFill>
                                  <a:latin typeface="Cambria Math" panose="02040503050406030204" pitchFamily="18" charset="0"/>
                                  <a:ea typeface="Cambria Math" panose="02040503050406030204" pitchFamily="18" charset="0"/>
                                </a:rPr>
                                <m:t>1</m:t>
                              </m:r>
                            </m:num>
                            <m:den>
                              <m:r>
                                <a:rPr lang="en-US" altLang="ja-JP" sz="3200" i="1">
                                  <a:solidFill>
                                    <a:prstClr val="black"/>
                                  </a:solidFill>
                                  <a:latin typeface="Cambria Math" panose="02040503050406030204" pitchFamily="18" charset="0"/>
                                  <a:ea typeface="Cambria Math" panose="02040503050406030204" pitchFamily="18" charset="0"/>
                                </a:rPr>
                                <m:t>2</m:t>
                              </m:r>
                            </m:den>
                          </m:f>
                          <m:sSup>
                            <m:sSupPr>
                              <m:ctrlPr>
                                <a:rPr lang="en-US" altLang="ja-JP" sz="3200" i="1">
                                  <a:solidFill>
                                    <a:prstClr val="black"/>
                                  </a:solidFill>
                                  <a:latin typeface="Cambria Math" panose="02040503050406030204" pitchFamily="18" charset="0"/>
                                  <a:ea typeface="Cambria Math" panose="02040503050406030204" pitchFamily="18" charset="0"/>
                                </a:rPr>
                              </m:ctrlPr>
                            </m:sSupPr>
                            <m:e>
                              <m:r>
                                <a:rPr lang="en-US" altLang="ja-JP" sz="3200" i="1">
                                  <a:solidFill>
                                    <a:prstClr val="black"/>
                                  </a:solidFill>
                                  <a:latin typeface="Cambria Math" panose="02040503050406030204" pitchFamily="18" charset="0"/>
                                  <a:ea typeface="Cambria Math" panose="02040503050406030204" pitchFamily="18" charset="0"/>
                                </a:rPr>
                                <m:t>𝑝</m:t>
                              </m:r>
                            </m:e>
                            <m:sup>
                              <m:r>
                                <a:rPr lang="en-US" altLang="ja-JP" sz="3200" i="1">
                                  <a:solidFill>
                                    <a:prstClr val="black"/>
                                  </a:solidFill>
                                  <a:latin typeface="Cambria Math" panose="02040503050406030204" pitchFamily="18" charset="0"/>
                                  <a:ea typeface="Cambria Math" panose="02040503050406030204" pitchFamily="18" charset="0"/>
                                </a:rPr>
                                <m:t>2</m:t>
                              </m:r>
                            </m:sup>
                          </m:sSup>
                        </m:e>
                      </m:d>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22" name="正方形/長方形 21">
                <a:extLst>
                  <a:ext uri="{FF2B5EF4-FFF2-40B4-BE49-F238E27FC236}">
                    <a16:creationId xmlns:a16="http://schemas.microsoft.com/office/drawing/2014/main" id="{BA516B1C-05E5-4069-ABEB-7F7C2140DEBE}"/>
                  </a:ext>
                </a:extLst>
              </p:cNvPr>
              <p:cNvSpPr>
                <a:spLocks noRot="1" noChangeAspect="1" noMove="1" noResize="1" noEditPoints="1" noAdjustHandles="1" noChangeArrowheads="1" noChangeShapeType="1" noTextEdit="1"/>
              </p:cNvSpPr>
              <p:nvPr/>
            </p:nvSpPr>
            <p:spPr>
              <a:xfrm>
                <a:off x="256623" y="1942980"/>
                <a:ext cx="5691330" cy="1565714"/>
              </a:xfrm>
              <a:prstGeom prst="rect">
                <a:avLst/>
              </a:prstGeom>
              <a:blipFill>
                <a:blip r:embed="rId2"/>
                <a:stretch>
                  <a:fillRect t="-8171"/>
                </a:stretch>
              </a:blipFill>
              <a:ln>
                <a:noFill/>
              </a:ln>
              <a:effectLst/>
            </p:spPr>
            <p:txBody>
              <a:bodyPr/>
              <a:lstStyle/>
              <a:p>
                <a:r>
                  <a:rPr lang="ja-JP" altLang="en-US">
                    <a:noFill/>
                  </a:rPr>
                  <a:t> </a:t>
                </a:r>
              </a:p>
            </p:txBody>
          </p:sp>
        </mc:Fallback>
      </mc:AlternateContent>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ハミルトニアンを導出する</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B0994AB3-B3C8-4501-B23A-1EEF0057DA93}"/>
              </a:ext>
            </a:extLst>
          </p:cNvPr>
          <p:cNvSpPr txBox="1"/>
          <p:nvPr/>
        </p:nvSpPr>
        <p:spPr>
          <a:xfrm>
            <a:off x="204095" y="1369784"/>
            <a:ext cx="1901483"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運動量</a:t>
            </a:r>
            <a:r>
              <a:rPr kumimoji="1" lang="en-US" altLang="ja-JP" sz="3000" dirty="0">
                <a:latin typeface="Meiryo UI" panose="020B0604030504040204" pitchFamily="50" charset="-128"/>
                <a:ea typeface="Meiryo UI" panose="020B0604030504040204" pitchFamily="50" charset="-128"/>
              </a:rPr>
              <a:t>p</a:t>
            </a:r>
            <a:r>
              <a:rPr kumimoji="1" lang="ja-JP" altLang="en-US" sz="3000" dirty="0">
                <a:latin typeface="Meiryo UI" panose="020B0604030504040204" pitchFamily="50" charset="-128"/>
                <a:ea typeface="Meiryo UI" panose="020B0604030504040204" pitchFamily="50" charset="-128"/>
              </a:rPr>
              <a:t>は</a:t>
            </a:r>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D3B5F5C9-DD29-4F7E-9697-AD902ED5EF82}"/>
                  </a:ext>
                </a:extLst>
              </p:cNvPr>
              <p:cNvSpPr/>
              <p:nvPr/>
            </p:nvSpPr>
            <p:spPr>
              <a:xfrm>
                <a:off x="204095" y="3641487"/>
                <a:ext cx="3685881" cy="553998"/>
              </a:xfrm>
              <a:prstGeom prst="rect">
                <a:avLst/>
              </a:prstGeom>
            </p:spPr>
            <p:txBody>
              <a:bodyPr wrap="none">
                <a:spAutoFit/>
              </a:bodyPr>
              <a:lstStyle/>
              <a:p>
                <a:pPr lvl="0"/>
                <a:r>
                  <a:rPr lang="ja-JP" altLang="en-US" sz="3000" dirty="0">
                    <a:solidFill>
                      <a:prstClr val="black"/>
                    </a:solidFill>
                    <a:latin typeface="Meiryo UI" panose="020B0604030504040204" pitchFamily="50" charset="-128"/>
                    <a:ea typeface="Meiryo UI" panose="020B0604030504040204" pitchFamily="50" charset="-128"/>
                  </a:rPr>
                  <a:t>同時分布</a:t>
                </a:r>
                <a14:m>
                  <m:oMath xmlns:m="http://schemas.openxmlformats.org/officeDocument/2006/math">
                    <m:r>
                      <a:rPr lang="en-US" altLang="ja-JP" sz="3000" i="1">
                        <a:solidFill>
                          <a:prstClr val="black"/>
                        </a:solidFill>
                        <a:latin typeface="Cambria Math" panose="02040503050406030204" pitchFamily="18" charset="0"/>
                        <a:ea typeface="Meiryo UI" panose="020B0604030504040204" pitchFamily="50" charset="-128"/>
                      </a:rPr>
                      <m:t>𝑓</m:t>
                    </m:r>
                    <m:d>
                      <m:dPr>
                        <m:ctrlPr>
                          <a:rPr lang="en-US" altLang="ja-JP" sz="3000" i="1">
                            <a:solidFill>
                              <a:prstClr val="black"/>
                            </a:solidFill>
                            <a:latin typeface="Cambria Math" panose="02040503050406030204" pitchFamily="18" charset="0"/>
                            <a:ea typeface="Meiryo UI" panose="020B0604030504040204" pitchFamily="50" charset="-128"/>
                          </a:rPr>
                        </m:ctrlPr>
                      </m:dPr>
                      <m:e>
                        <m:r>
                          <a:rPr lang="ja-JP" altLang="en-US" sz="3000" i="1">
                            <a:solidFill>
                              <a:prstClr val="black"/>
                            </a:solidFill>
                            <a:latin typeface="Cambria Math" panose="02040503050406030204" pitchFamily="18" charset="0"/>
                            <a:ea typeface="Meiryo UI" panose="020B0604030504040204" pitchFamily="50" charset="-128"/>
                          </a:rPr>
                          <m:t>𝜃</m:t>
                        </m:r>
                        <m:r>
                          <a:rPr lang="en-US" altLang="ja-JP" sz="3000" i="1">
                            <a:solidFill>
                              <a:prstClr val="black"/>
                            </a:solidFill>
                            <a:latin typeface="Cambria Math" panose="02040503050406030204" pitchFamily="18" charset="0"/>
                            <a:ea typeface="Meiryo UI" panose="020B0604030504040204" pitchFamily="50" charset="-128"/>
                          </a:rPr>
                          <m:t>,</m:t>
                        </m:r>
                        <m:r>
                          <a:rPr lang="en-US" altLang="ja-JP" sz="3000" i="1">
                            <a:solidFill>
                              <a:prstClr val="black"/>
                            </a:solidFill>
                            <a:latin typeface="Cambria Math" panose="02040503050406030204" pitchFamily="18" charset="0"/>
                            <a:ea typeface="Meiryo UI" panose="020B0604030504040204" pitchFamily="50" charset="-128"/>
                          </a:rPr>
                          <m:t>𝑝</m:t>
                        </m:r>
                      </m:e>
                      <m:e>
                        <m:r>
                          <a:rPr lang="en-US" altLang="ja-JP" sz="3000" i="1">
                            <a:solidFill>
                              <a:prstClr val="black"/>
                            </a:solidFill>
                            <a:latin typeface="Cambria Math" panose="02040503050406030204" pitchFamily="18" charset="0"/>
                            <a:ea typeface="Meiryo UI" panose="020B0604030504040204" pitchFamily="50" charset="-128"/>
                          </a:rPr>
                          <m:t>𝐷</m:t>
                        </m:r>
                      </m:e>
                    </m:d>
                  </m:oMath>
                </a14:m>
                <a:r>
                  <a:rPr lang="ja-JP" altLang="en-US" sz="3000" dirty="0">
                    <a:solidFill>
                      <a:prstClr val="black"/>
                    </a:solidFill>
                    <a:latin typeface="Meiryo UI" panose="020B0604030504040204" pitchFamily="50" charset="-128"/>
                    <a:ea typeface="Meiryo UI" panose="020B0604030504040204" pitchFamily="50" charset="-128"/>
                  </a:rPr>
                  <a:t>は</a:t>
                </a:r>
              </a:p>
            </p:txBody>
          </p:sp>
        </mc:Choice>
        <mc:Fallback>
          <p:sp>
            <p:nvSpPr>
              <p:cNvPr id="3" name="正方形/長方形 2">
                <a:extLst>
                  <a:ext uri="{FF2B5EF4-FFF2-40B4-BE49-F238E27FC236}">
                    <a16:creationId xmlns:a16="http://schemas.microsoft.com/office/drawing/2014/main" id="{D3B5F5C9-DD29-4F7E-9697-AD902ED5EF82}"/>
                  </a:ext>
                </a:extLst>
              </p:cNvPr>
              <p:cNvSpPr>
                <a:spLocks noRot="1" noChangeAspect="1" noMove="1" noResize="1" noEditPoints="1" noAdjustHandles="1" noChangeArrowheads="1" noChangeShapeType="1" noTextEdit="1"/>
              </p:cNvSpPr>
              <p:nvPr/>
            </p:nvSpPr>
            <p:spPr>
              <a:xfrm>
                <a:off x="204095" y="3641487"/>
                <a:ext cx="3685881" cy="553998"/>
              </a:xfrm>
              <a:prstGeom prst="rect">
                <a:avLst/>
              </a:prstGeom>
              <a:blipFill>
                <a:blip r:embed="rId5"/>
                <a:stretch>
                  <a:fillRect l="-3802" t="-16484" r="-661" b="-3076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正方形/長方形 28">
                <a:extLst>
                  <a:ext uri="{FF2B5EF4-FFF2-40B4-BE49-F238E27FC236}">
                    <a16:creationId xmlns:a16="http://schemas.microsoft.com/office/drawing/2014/main" id="{BC077E9C-5275-4D84-BF0D-7BD1E4103448}"/>
                  </a:ext>
                </a:extLst>
              </p:cNvPr>
              <p:cNvSpPr/>
              <p:nvPr/>
            </p:nvSpPr>
            <p:spPr>
              <a:xfrm>
                <a:off x="256623" y="4328278"/>
                <a:ext cx="5691330" cy="7288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Meiryo UI" panose="020B0604030504040204" pitchFamily="50" charset="-128"/>
                        </a:rPr>
                        <m:t>𝑓</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r>
                            <a:rPr lang="en-US" altLang="ja-JP" sz="3200" i="1">
                              <a:solidFill>
                                <a:prstClr val="black"/>
                              </a:solidFill>
                              <a:latin typeface="Cambria Math" panose="02040503050406030204" pitchFamily="18" charset="0"/>
                              <a:ea typeface="Meiryo UI" panose="020B0604030504040204" pitchFamily="50" charset="-128"/>
                            </a:rPr>
                            <m:t>,</m:t>
                          </m:r>
                          <m:r>
                            <a:rPr lang="en-US" altLang="ja-JP" sz="3200" i="1">
                              <a:solidFill>
                                <a:prstClr val="black"/>
                              </a:solidFill>
                              <a:latin typeface="Cambria Math" panose="02040503050406030204" pitchFamily="18" charset="0"/>
                              <a:ea typeface="Meiryo UI" panose="020B0604030504040204" pitchFamily="50" charset="-128"/>
                            </a:rPr>
                            <m:t>𝑝</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b="0" i="1" smtClean="0">
                          <a:solidFill>
                            <a:prstClr val="black"/>
                          </a:solidFill>
                          <a:latin typeface="Cambria Math" panose="02040503050406030204" pitchFamily="18" charset="0"/>
                          <a:ea typeface="Meiryo UI" panose="020B0604030504040204" pitchFamily="50" charset="-128"/>
                        </a:rPr>
                        <m:t>=</m:t>
                      </m:r>
                      <m:r>
                        <a:rPr lang="en-US" altLang="ja-JP" sz="2800" i="1">
                          <a:solidFill>
                            <a:prstClr val="black"/>
                          </a:solidFill>
                          <a:latin typeface="Cambria Math" panose="02040503050406030204" pitchFamily="18" charset="0"/>
                          <a:ea typeface="Meiryo UI" panose="020B0604030504040204" pitchFamily="50" charset="-128"/>
                        </a:rPr>
                        <m:t>𝑓</m:t>
                      </m:r>
                      <m:d>
                        <m:dPr>
                          <m:ctrlPr>
                            <a:rPr lang="en-US" altLang="ja-JP" sz="2800" i="1">
                              <a:solidFill>
                                <a:prstClr val="black"/>
                              </a:solidFill>
                              <a:latin typeface="Cambria Math" panose="02040503050406030204" pitchFamily="18" charset="0"/>
                              <a:ea typeface="Meiryo UI" panose="020B0604030504040204" pitchFamily="50" charset="-128"/>
                            </a:rPr>
                          </m:ctrlPr>
                        </m:dPr>
                        <m:e>
                          <m:r>
                            <a:rPr lang="ja-JP" altLang="en-US" sz="2800" i="1">
                              <a:solidFill>
                                <a:prstClr val="black"/>
                              </a:solidFill>
                              <a:latin typeface="Cambria Math" panose="02040503050406030204" pitchFamily="18" charset="0"/>
                              <a:ea typeface="Meiryo UI" panose="020B0604030504040204" pitchFamily="50" charset="-128"/>
                            </a:rPr>
                            <m:t>𝜃</m:t>
                          </m:r>
                        </m:e>
                        <m:e>
                          <m:r>
                            <a:rPr lang="en-US" altLang="ja-JP" sz="2800" i="1">
                              <a:solidFill>
                                <a:prstClr val="black"/>
                              </a:solidFill>
                              <a:latin typeface="Cambria Math" panose="02040503050406030204" pitchFamily="18" charset="0"/>
                              <a:ea typeface="Meiryo UI" panose="020B0604030504040204" pitchFamily="50" charset="-128"/>
                            </a:rPr>
                            <m:t>𝐷</m:t>
                          </m:r>
                        </m:e>
                      </m:d>
                      <m:r>
                        <a:rPr lang="en-US" altLang="ja-JP" sz="2800" b="0" i="1" smtClean="0">
                          <a:solidFill>
                            <a:prstClr val="black"/>
                          </a:solidFill>
                          <a:latin typeface="Cambria Math" panose="02040503050406030204" pitchFamily="18" charset="0"/>
                          <a:ea typeface="Meiryo UI" panose="020B0604030504040204" pitchFamily="50" charset="-128"/>
                        </a:rPr>
                        <m:t>𝑓</m:t>
                      </m:r>
                      <m:r>
                        <a:rPr lang="en-US" altLang="ja-JP" sz="2800" b="0" i="1" smtClean="0">
                          <a:solidFill>
                            <a:prstClr val="black"/>
                          </a:solidFill>
                          <a:latin typeface="Cambria Math" panose="02040503050406030204" pitchFamily="18" charset="0"/>
                          <a:ea typeface="Meiryo UI" panose="020B0604030504040204" pitchFamily="50" charset="-128"/>
                        </a:rPr>
                        <m:t>(</m:t>
                      </m:r>
                      <m:r>
                        <a:rPr lang="en-US" altLang="ja-JP" sz="2800" b="0" i="1" smtClean="0">
                          <a:solidFill>
                            <a:prstClr val="black"/>
                          </a:solidFill>
                          <a:latin typeface="Cambria Math" panose="02040503050406030204" pitchFamily="18" charset="0"/>
                          <a:ea typeface="Meiryo UI" panose="020B0604030504040204" pitchFamily="50" charset="-128"/>
                        </a:rPr>
                        <m:t>𝑝</m:t>
                      </m:r>
                      <m:r>
                        <a:rPr lang="en-US" altLang="ja-JP" sz="2800" b="0" i="1" smtClean="0">
                          <a:solidFill>
                            <a:prstClr val="black"/>
                          </a:solidFill>
                          <a:latin typeface="Cambria Math" panose="02040503050406030204" pitchFamily="18" charset="0"/>
                          <a:ea typeface="Meiryo UI" panose="020B0604030504040204" pitchFamily="50" charset="-128"/>
                        </a:rPr>
                        <m:t>)</m:t>
                      </m:r>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29" name="正方形/長方形 28">
                <a:extLst>
                  <a:ext uri="{FF2B5EF4-FFF2-40B4-BE49-F238E27FC236}">
                    <a16:creationId xmlns:a16="http://schemas.microsoft.com/office/drawing/2014/main" id="{BC077E9C-5275-4D84-BF0D-7BD1E4103448}"/>
                  </a:ext>
                </a:extLst>
              </p:cNvPr>
              <p:cNvSpPr>
                <a:spLocks noRot="1" noChangeAspect="1" noMove="1" noResize="1" noEditPoints="1" noAdjustHandles="1" noChangeArrowheads="1" noChangeShapeType="1" noTextEdit="1"/>
              </p:cNvSpPr>
              <p:nvPr/>
            </p:nvSpPr>
            <p:spPr>
              <a:xfrm>
                <a:off x="256623" y="4328278"/>
                <a:ext cx="5691330" cy="728860"/>
              </a:xfrm>
              <a:prstGeom prst="rect">
                <a:avLst/>
              </a:prstGeom>
              <a:blipFill>
                <a:blip r:embed="rId6"/>
                <a:stretch>
                  <a:fillRect/>
                </a:stretch>
              </a:blipFill>
              <a:ln>
                <a:noFill/>
              </a:ln>
              <a:effectLst/>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正方形/長方形 31">
                <a:extLst>
                  <a:ext uri="{FF2B5EF4-FFF2-40B4-BE49-F238E27FC236}">
                    <a16:creationId xmlns:a16="http://schemas.microsoft.com/office/drawing/2014/main" id="{5256D5BB-CBCC-492A-92FB-B6EF4C233116}"/>
                  </a:ext>
                </a:extLst>
              </p:cNvPr>
              <p:cNvSpPr/>
              <p:nvPr/>
            </p:nvSpPr>
            <p:spPr>
              <a:xfrm>
                <a:off x="260494" y="5333699"/>
                <a:ext cx="5687459" cy="7288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Meiryo UI" panose="020B0604030504040204" pitchFamily="50" charset="-128"/>
                        </a:rPr>
                        <m:t>𝑓</m:t>
                      </m:r>
                      <m:r>
                        <a:rPr lang="en-US" altLang="ja-JP" sz="3200" b="0" i="1" smtClean="0">
                          <a:solidFill>
                            <a:prstClr val="black"/>
                          </a:solidFill>
                          <a:latin typeface="Cambria Math" panose="02040503050406030204" pitchFamily="18" charset="0"/>
                          <a:ea typeface="Meiryo UI" panose="020B0604030504040204" pitchFamily="50" charset="-128"/>
                        </a:rPr>
                        <m:t>=</m:t>
                      </m:r>
                      <m:func>
                        <m:funcPr>
                          <m:ctrlPr>
                            <a:rPr lang="en-US" altLang="ja-JP" sz="3200" b="0" i="1" smtClean="0">
                              <a:solidFill>
                                <a:prstClr val="black"/>
                              </a:solidFill>
                              <a:latin typeface="Cambria Math" panose="02040503050406030204" pitchFamily="18" charset="0"/>
                              <a:ea typeface="Meiryo UI" panose="020B0604030504040204" pitchFamily="50" charset="-128"/>
                            </a:rPr>
                          </m:ctrlPr>
                        </m:funcPr>
                        <m:fName>
                          <m:r>
                            <m:rPr>
                              <m:sty m:val="p"/>
                            </m:rPr>
                            <a:rPr lang="en-US" altLang="ja-JP" sz="3200" b="0" i="0" smtClean="0">
                              <a:solidFill>
                                <a:prstClr val="black"/>
                              </a:solidFill>
                              <a:latin typeface="Cambria Math" panose="02040503050406030204" pitchFamily="18" charset="0"/>
                              <a:ea typeface="Meiryo UI" panose="020B0604030504040204" pitchFamily="50" charset="-128"/>
                            </a:rPr>
                            <m:t>exp</m:t>
                          </m:r>
                          <m:r>
                            <a:rPr lang="en-US" altLang="ja-JP" sz="3200" b="0" i="0" smtClean="0">
                              <a:solidFill>
                                <a:prstClr val="black"/>
                              </a:solidFill>
                              <a:latin typeface="Cambria Math" panose="02040503050406030204" pitchFamily="18" charset="0"/>
                              <a:ea typeface="Meiryo UI" panose="020B0604030504040204" pitchFamily="50" charset="-128"/>
                            </a:rPr>
                            <m:t>(</m:t>
                          </m:r>
                          <m:r>
                            <m:rPr>
                              <m:sty m:val="p"/>
                            </m:rPr>
                            <a:rPr lang="en-US" altLang="ja-JP" sz="3200" b="0" i="0" smtClean="0">
                              <a:solidFill>
                                <a:prstClr val="black"/>
                              </a:solidFill>
                              <a:latin typeface="Cambria Math" panose="02040503050406030204" pitchFamily="18" charset="0"/>
                              <a:ea typeface="Meiryo UI" panose="020B0604030504040204" pitchFamily="50" charset="-128"/>
                            </a:rPr>
                            <m:t>log</m:t>
                          </m:r>
                        </m:fName>
                        <m:e>
                          <m:r>
                            <a:rPr lang="en-US" altLang="ja-JP" sz="3200" b="0" i="1" smtClean="0">
                              <a:solidFill>
                                <a:prstClr val="black"/>
                              </a:solidFill>
                              <a:latin typeface="Cambria Math" panose="02040503050406030204" pitchFamily="18" charset="0"/>
                              <a:ea typeface="Meiryo UI" panose="020B0604030504040204" pitchFamily="50" charset="-128"/>
                            </a:rPr>
                            <m:t>(</m:t>
                          </m:r>
                          <m:r>
                            <a:rPr lang="en-US" altLang="ja-JP" sz="3200" b="0" i="1" smtClean="0">
                              <a:solidFill>
                                <a:prstClr val="black"/>
                              </a:solidFill>
                              <a:latin typeface="Cambria Math" panose="02040503050406030204" pitchFamily="18" charset="0"/>
                              <a:ea typeface="Meiryo UI" panose="020B0604030504040204" pitchFamily="50" charset="-128"/>
                            </a:rPr>
                            <m:t>𝑓</m:t>
                          </m:r>
                          <m:r>
                            <a:rPr lang="en-US" altLang="ja-JP" sz="3200" b="0" i="1" smtClean="0">
                              <a:solidFill>
                                <a:prstClr val="black"/>
                              </a:solidFill>
                              <a:latin typeface="Cambria Math" panose="02040503050406030204" pitchFamily="18" charset="0"/>
                              <a:ea typeface="Meiryo UI" panose="020B0604030504040204" pitchFamily="50" charset="-128"/>
                            </a:rPr>
                            <m:t>)),</m:t>
                          </m:r>
                        </m:e>
                      </m:func>
                      <m:func>
                        <m:funcPr>
                          <m:ctrlPr>
                            <a:rPr lang="en-US" altLang="ja-JP" sz="2800" i="1">
                              <a:solidFill>
                                <a:prstClr val="black"/>
                              </a:solidFill>
                              <a:latin typeface="Cambria Math" panose="02040503050406030204" pitchFamily="18" charset="0"/>
                              <a:ea typeface="Meiryo UI" panose="020B0604030504040204" pitchFamily="50" charset="-128"/>
                            </a:rPr>
                          </m:ctrlPr>
                        </m:funcPr>
                        <m:fName>
                          <m:r>
                            <a:rPr lang="en-US" altLang="ja-JP" sz="2800" b="0" i="1" smtClean="0">
                              <a:solidFill>
                                <a:prstClr val="black"/>
                              </a:solidFill>
                              <a:latin typeface="Cambria Math" panose="02040503050406030204" pitchFamily="18" charset="0"/>
                              <a:ea typeface="Meiryo UI" panose="020B0604030504040204" pitchFamily="50" charset="-128"/>
                            </a:rPr>
                            <m:t>𝑓</m:t>
                          </m:r>
                          <m:r>
                            <a:rPr lang="en-US" altLang="ja-JP" sz="2800" b="0" i="1" smtClean="0">
                              <a:solidFill>
                                <a:prstClr val="black"/>
                              </a:solidFill>
                              <a:latin typeface="Cambria Math" panose="02040503050406030204" pitchFamily="18" charset="0"/>
                              <a:ea typeface="Meiryo UI" panose="020B0604030504040204" pitchFamily="50" charset="-128"/>
                            </a:rPr>
                            <m:t>=</m:t>
                          </m:r>
                          <m:r>
                            <m:rPr>
                              <m:sty m:val="p"/>
                            </m:rPr>
                            <a:rPr lang="en-US" altLang="ja-JP" sz="2800">
                              <a:solidFill>
                                <a:prstClr val="black"/>
                              </a:solidFill>
                              <a:latin typeface="Cambria Math" panose="02040503050406030204" pitchFamily="18" charset="0"/>
                              <a:ea typeface="Meiryo UI" panose="020B0604030504040204" pitchFamily="50" charset="-128"/>
                            </a:rPr>
                            <m:t>log</m:t>
                          </m:r>
                        </m:fName>
                        <m:e>
                          <m:r>
                            <a:rPr lang="en-US" altLang="ja-JP" sz="2800" b="0" i="0" smtClean="0">
                              <a:solidFill>
                                <a:prstClr val="black"/>
                              </a:solidFill>
                              <a:latin typeface="Cambria Math" panose="02040503050406030204" pitchFamily="18" charset="0"/>
                              <a:ea typeface="Meiryo UI" panose="020B0604030504040204" pitchFamily="50" charset="-128"/>
                            </a:rPr>
                            <m:t>(</m:t>
                          </m:r>
                          <m:r>
                            <m:rPr>
                              <m:sty m:val="p"/>
                            </m:rPr>
                            <a:rPr lang="en-US" altLang="ja-JP" sz="2800">
                              <a:solidFill>
                                <a:prstClr val="black"/>
                              </a:solidFill>
                              <a:latin typeface="Cambria Math" panose="02040503050406030204" pitchFamily="18" charset="0"/>
                              <a:ea typeface="Meiryo UI" panose="020B0604030504040204" pitchFamily="50" charset="-128"/>
                            </a:rPr>
                            <m:t>exp</m:t>
                          </m:r>
                          <m:d>
                            <m:dPr>
                              <m:ctrlPr>
                                <a:rPr lang="en-US" altLang="ja-JP" sz="2800" b="0" i="1" smtClean="0">
                                  <a:solidFill>
                                    <a:prstClr val="black"/>
                                  </a:solidFill>
                                  <a:latin typeface="Cambria Math" panose="02040503050406030204" pitchFamily="18" charset="0"/>
                                  <a:ea typeface="Meiryo UI" panose="020B0604030504040204" pitchFamily="50" charset="-128"/>
                                </a:rPr>
                              </m:ctrlPr>
                            </m:dPr>
                            <m:e>
                              <m:r>
                                <a:rPr lang="en-US" altLang="ja-JP" sz="2800" i="1">
                                  <a:solidFill>
                                    <a:prstClr val="black"/>
                                  </a:solidFill>
                                  <a:latin typeface="Cambria Math" panose="02040503050406030204" pitchFamily="18" charset="0"/>
                                  <a:ea typeface="Meiryo UI" panose="020B0604030504040204" pitchFamily="50" charset="-128"/>
                                </a:rPr>
                                <m:t>𝑓</m:t>
                              </m:r>
                            </m:e>
                          </m:d>
                          <m:r>
                            <a:rPr lang="en-US" altLang="ja-JP" sz="2800" b="0" i="1" smtClean="0">
                              <a:solidFill>
                                <a:prstClr val="black"/>
                              </a:solidFill>
                              <a:latin typeface="Cambria Math" panose="02040503050406030204" pitchFamily="18" charset="0"/>
                              <a:ea typeface="Meiryo UI" panose="020B0604030504040204" pitchFamily="50" charset="-128"/>
                            </a:rPr>
                            <m:t>)</m:t>
                          </m:r>
                        </m:e>
                      </m:func>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32" name="正方形/長方形 31">
                <a:extLst>
                  <a:ext uri="{FF2B5EF4-FFF2-40B4-BE49-F238E27FC236}">
                    <a16:creationId xmlns:a16="http://schemas.microsoft.com/office/drawing/2014/main" id="{5256D5BB-CBCC-492A-92FB-B6EF4C233116}"/>
                  </a:ext>
                </a:extLst>
              </p:cNvPr>
              <p:cNvSpPr>
                <a:spLocks noRot="1" noChangeAspect="1" noMove="1" noResize="1" noEditPoints="1" noAdjustHandles="1" noChangeArrowheads="1" noChangeShapeType="1" noTextEdit="1"/>
              </p:cNvSpPr>
              <p:nvPr/>
            </p:nvSpPr>
            <p:spPr>
              <a:xfrm>
                <a:off x="260494" y="5333699"/>
                <a:ext cx="5687459" cy="728860"/>
              </a:xfrm>
              <a:prstGeom prst="rect">
                <a:avLst/>
              </a:prstGeom>
              <a:blipFill>
                <a:blip r:embed="rId7"/>
                <a:stretch>
                  <a:fillRect/>
                </a:stretch>
              </a:blipFill>
              <a:ln>
                <a:noFill/>
              </a:ln>
              <a:effectLst/>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B8FDFDC5-4600-4E08-A098-2848C56B8FCE}"/>
              </a:ext>
            </a:extLst>
          </p:cNvPr>
          <p:cNvSpPr txBox="1"/>
          <p:nvPr/>
        </p:nvSpPr>
        <p:spPr>
          <a:xfrm>
            <a:off x="2843122" y="6172561"/>
            <a:ext cx="2973891"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という性質を使って</a:t>
            </a:r>
          </a:p>
        </p:txBody>
      </p:sp>
      <mc:AlternateContent xmlns:mc="http://schemas.openxmlformats.org/markup-compatibility/2006">
        <mc:Choice xmlns:a14="http://schemas.microsoft.com/office/drawing/2010/main" Requires="a14">
          <p:sp>
            <p:nvSpPr>
              <p:cNvPr id="34" name="正方形/長方形 33">
                <a:extLst>
                  <a:ext uri="{FF2B5EF4-FFF2-40B4-BE49-F238E27FC236}">
                    <a16:creationId xmlns:a16="http://schemas.microsoft.com/office/drawing/2014/main" id="{0D96A349-742E-4AAB-B8D5-87EB9AEC6BF5}"/>
                  </a:ext>
                </a:extLst>
              </p:cNvPr>
              <p:cNvSpPr/>
              <p:nvPr/>
            </p:nvSpPr>
            <p:spPr>
              <a:xfrm>
                <a:off x="6160551" y="1942980"/>
                <a:ext cx="5687459" cy="72886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Meiryo UI" panose="020B0604030504040204" pitchFamily="50" charset="-128"/>
                        </a:rPr>
                        <m:t>𝑓</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r>
                            <a:rPr lang="en-US" altLang="ja-JP" sz="3200" i="1">
                              <a:solidFill>
                                <a:prstClr val="black"/>
                              </a:solidFill>
                              <a:latin typeface="Cambria Math" panose="02040503050406030204" pitchFamily="18" charset="0"/>
                              <a:ea typeface="Meiryo UI" panose="020B0604030504040204" pitchFamily="50" charset="-128"/>
                            </a:rPr>
                            <m:t>,</m:t>
                          </m:r>
                          <m:r>
                            <a:rPr lang="en-US" altLang="ja-JP" sz="3200" i="1">
                              <a:solidFill>
                                <a:prstClr val="black"/>
                              </a:solidFill>
                              <a:latin typeface="Cambria Math" panose="02040503050406030204" pitchFamily="18" charset="0"/>
                              <a:ea typeface="Meiryo UI" panose="020B0604030504040204" pitchFamily="50" charset="-128"/>
                            </a:rPr>
                            <m:t>𝑝</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i="1">
                          <a:solidFill>
                            <a:prstClr val="black"/>
                          </a:solidFill>
                          <a:latin typeface="Cambria Math" panose="02040503050406030204" pitchFamily="18" charset="0"/>
                          <a:ea typeface="Meiryo UI" panose="020B0604030504040204" pitchFamily="50" charset="-128"/>
                        </a:rPr>
                        <m:t>=</m:t>
                      </m:r>
                      <m:r>
                        <m:rPr>
                          <m:sty m:val="p"/>
                        </m:rPr>
                        <a:rPr lang="en-US" altLang="ja-JP" sz="3200">
                          <a:solidFill>
                            <a:prstClr val="black"/>
                          </a:solidFill>
                          <a:latin typeface="Cambria Math" panose="02040503050406030204" pitchFamily="18" charset="0"/>
                          <a:ea typeface="Meiryo UI" panose="020B0604030504040204" pitchFamily="50" charset="-128"/>
                        </a:rPr>
                        <m:t>exp</m:t>
                      </m:r>
                      <m:r>
                        <a:rPr lang="en-US" altLang="ja-JP" sz="3200" b="0" i="0" smtClean="0">
                          <a:solidFill>
                            <a:prstClr val="black"/>
                          </a:solidFill>
                          <a:latin typeface="Cambria Math" panose="02040503050406030204" pitchFamily="18" charset="0"/>
                          <a:ea typeface="Meiryo UI" panose="020B0604030504040204" pitchFamily="50" charset="-128"/>
                        </a:rPr>
                        <m:t>(</m:t>
                      </m:r>
                      <m:r>
                        <m:rPr>
                          <m:sty m:val="p"/>
                        </m:rPr>
                        <a:rPr lang="en-US" altLang="ja-JP" sz="3200" b="0" i="0" smtClean="0">
                          <a:solidFill>
                            <a:prstClr val="black"/>
                          </a:solidFill>
                          <a:latin typeface="Cambria Math" panose="02040503050406030204" pitchFamily="18" charset="0"/>
                          <a:ea typeface="Meiryo UI" panose="020B0604030504040204" pitchFamily="50" charset="-128"/>
                        </a:rPr>
                        <m:t>log</m:t>
                      </m:r>
                      <m:r>
                        <a:rPr lang="en-US" altLang="ja-JP" sz="3200" b="0" i="0" smtClean="0">
                          <a:solidFill>
                            <a:prstClr val="black"/>
                          </a:solidFill>
                          <a:latin typeface="Cambria Math" panose="02040503050406030204" pitchFamily="18" charset="0"/>
                          <a:ea typeface="Meiryo UI" panose="020B0604030504040204" pitchFamily="50" charset="-128"/>
                        </a:rPr>
                        <m:t> </m:t>
                      </m:r>
                      <m:r>
                        <m:rPr>
                          <m:sty m:val="p"/>
                        </m:rPr>
                        <a:rPr lang="en-US" altLang="ja-JP" sz="3200" b="0" i="0" smtClean="0">
                          <a:solidFill>
                            <a:prstClr val="black"/>
                          </a:solidFill>
                          <a:latin typeface="Cambria Math" panose="02040503050406030204" pitchFamily="18" charset="0"/>
                          <a:ea typeface="Meiryo UI" panose="020B0604030504040204" pitchFamily="50" charset="-128"/>
                        </a:rPr>
                        <m:t>f</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r>
                            <a:rPr lang="en-US" altLang="ja-JP" sz="3200" i="1">
                              <a:solidFill>
                                <a:prstClr val="black"/>
                              </a:solidFill>
                              <a:latin typeface="Cambria Math" panose="02040503050406030204" pitchFamily="18" charset="0"/>
                              <a:ea typeface="Meiryo UI" panose="020B0604030504040204" pitchFamily="50" charset="-128"/>
                            </a:rPr>
                            <m:t>,</m:t>
                          </m:r>
                          <m:r>
                            <a:rPr lang="en-US" altLang="ja-JP" sz="3200" i="1">
                              <a:solidFill>
                                <a:prstClr val="black"/>
                              </a:solidFill>
                              <a:latin typeface="Cambria Math" panose="02040503050406030204" pitchFamily="18" charset="0"/>
                              <a:ea typeface="Meiryo UI" panose="020B0604030504040204" pitchFamily="50" charset="-128"/>
                            </a:rPr>
                            <m:t>𝑝</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b="0" i="0" smtClean="0">
                          <a:solidFill>
                            <a:prstClr val="black"/>
                          </a:solidFill>
                          <a:latin typeface="Cambria Math" panose="02040503050406030204" pitchFamily="18" charset="0"/>
                          <a:ea typeface="Meiryo UI" panose="020B0604030504040204" pitchFamily="50" charset="-128"/>
                        </a:rPr>
                        <m:t>)</m:t>
                      </m:r>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34" name="正方形/長方形 33">
                <a:extLst>
                  <a:ext uri="{FF2B5EF4-FFF2-40B4-BE49-F238E27FC236}">
                    <a16:creationId xmlns:a16="http://schemas.microsoft.com/office/drawing/2014/main" id="{0D96A349-742E-4AAB-B8D5-87EB9AEC6BF5}"/>
                  </a:ext>
                </a:extLst>
              </p:cNvPr>
              <p:cNvSpPr>
                <a:spLocks noRot="1" noChangeAspect="1" noMove="1" noResize="1" noEditPoints="1" noAdjustHandles="1" noChangeArrowheads="1" noChangeShapeType="1" noTextEdit="1"/>
              </p:cNvSpPr>
              <p:nvPr/>
            </p:nvSpPr>
            <p:spPr>
              <a:xfrm>
                <a:off x="6160551" y="1942980"/>
                <a:ext cx="5687459" cy="728860"/>
              </a:xfrm>
              <a:prstGeom prst="rect">
                <a:avLst/>
              </a:prstGeom>
              <a:blipFill>
                <a:blip r:embed="rId8"/>
                <a:stretch>
                  <a:fillRect/>
                </a:stretch>
              </a:blipFill>
              <a:ln>
                <a:noFill/>
              </a:ln>
              <a:effectLst/>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正方形/長方形 34">
                <a:extLst>
                  <a:ext uri="{FF2B5EF4-FFF2-40B4-BE49-F238E27FC236}">
                    <a16:creationId xmlns:a16="http://schemas.microsoft.com/office/drawing/2014/main" id="{5926B213-2775-4E29-AFC1-E88198759F55}"/>
                  </a:ext>
                </a:extLst>
              </p:cNvPr>
              <p:cNvSpPr/>
              <p:nvPr/>
            </p:nvSpPr>
            <p:spPr>
              <a:xfrm>
                <a:off x="6160551" y="3127816"/>
                <a:ext cx="5687459" cy="120046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m:rPr>
                          <m:sty m:val="p"/>
                        </m:rPr>
                        <a:rPr lang="en-US" altLang="ja-JP" sz="3200" smtClean="0">
                          <a:solidFill>
                            <a:prstClr val="black"/>
                          </a:solidFill>
                          <a:latin typeface="Cambria Math" panose="02040503050406030204" pitchFamily="18" charset="0"/>
                          <a:ea typeface="Meiryo UI" panose="020B0604030504040204" pitchFamily="50" charset="-128"/>
                        </a:rPr>
                        <m:t>log</m:t>
                      </m:r>
                      <m:r>
                        <a:rPr lang="en-US" altLang="ja-JP" sz="3200" smtClean="0">
                          <a:solidFill>
                            <a:prstClr val="black"/>
                          </a:solidFill>
                          <a:latin typeface="Cambria Math" panose="02040503050406030204" pitchFamily="18" charset="0"/>
                          <a:ea typeface="Meiryo UI" panose="020B0604030504040204" pitchFamily="50" charset="-128"/>
                        </a:rPr>
                        <m:t> </m:t>
                      </m:r>
                      <m:r>
                        <m:rPr>
                          <m:sty m:val="p"/>
                        </m:rPr>
                        <a:rPr lang="en-US" altLang="ja-JP" sz="3200" smtClean="0">
                          <a:solidFill>
                            <a:prstClr val="black"/>
                          </a:solidFill>
                          <a:latin typeface="Cambria Math" panose="02040503050406030204" pitchFamily="18" charset="0"/>
                          <a:ea typeface="Meiryo UI" panose="020B0604030504040204" pitchFamily="50" charset="-128"/>
                        </a:rPr>
                        <m:t>f</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r>
                            <a:rPr lang="en-US" altLang="ja-JP" sz="3200" i="1">
                              <a:solidFill>
                                <a:prstClr val="black"/>
                              </a:solidFill>
                              <a:latin typeface="Cambria Math" panose="02040503050406030204" pitchFamily="18" charset="0"/>
                              <a:ea typeface="Meiryo UI" panose="020B0604030504040204" pitchFamily="50" charset="-128"/>
                            </a:rPr>
                            <m:t>,</m:t>
                          </m:r>
                          <m:r>
                            <a:rPr lang="en-US" altLang="ja-JP" sz="3200" i="1">
                              <a:solidFill>
                                <a:prstClr val="black"/>
                              </a:solidFill>
                              <a:latin typeface="Cambria Math" panose="02040503050406030204" pitchFamily="18" charset="0"/>
                              <a:ea typeface="Meiryo UI" panose="020B0604030504040204" pitchFamily="50" charset="-128"/>
                            </a:rPr>
                            <m:t>𝑝</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b="0" i="1" smtClean="0">
                          <a:solidFill>
                            <a:prstClr val="black"/>
                          </a:solidFill>
                          <a:latin typeface="Cambria Math" panose="02040503050406030204" pitchFamily="18" charset="0"/>
                          <a:ea typeface="Meiryo UI" panose="020B0604030504040204" pitchFamily="50" charset="-128"/>
                        </a:rPr>
                        <m:t>=</m:t>
                      </m:r>
                      <m:r>
                        <m:rPr>
                          <m:sty m:val="p"/>
                        </m:rPr>
                        <a:rPr lang="en-US" altLang="ja-JP" sz="3200">
                          <a:solidFill>
                            <a:prstClr val="black"/>
                          </a:solidFill>
                          <a:latin typeface="Cambria Math" panose="02040503050406030204" pitchFamily="18" charset="0"/>
                          <a:ea typeface="Meiryo UI" panose="020B0604030504040204" pitchFamily="50" charset="-128"/>
                        </a:rPr>
                        <m:t>log</m:t>
                      </m:r>
                      <m:r>
                        <a:rPr lang="en-US" altLang="ja-JP" sz="3200" b="0" i="0" smtClean="0">
                          <a:solidFill>
                            <a:prstClr val="black"/>
                          </a:solidFill>
                          <a:latin typeface="Cambria Math" panose="02040503050406030204" pitchFamily="18" charset="0"/>
                          <a:ea typeface="Meiryo UI" panose="020B0604030504040204" pitchFamily="50" charset="-128"/>
                        </a:rPr>
                        <m:t> </m:t>
                      </m:r>
                      <m:r>
                        <m:rPr>
                          <m:sty m:val="p"/>
                        </m:rPr>
                        <a:rPr lang="en-US" altLang="ja-JP" sz="3200" b="0" i="0" smtClean="0">
                          <a:solidFill>
                            <a:prstClr val="black"/>
                          </a:solidFill>
                          <a:latin typeface="Cambria Math" panose="02040503050406030204" pitchFamily="18" charset="0"/>
                          <a:ea typeface="Meiryo UI" panose="020B0604030504040204" pitchFamily="50" charset="-128"/>
                        </a:rPr>
                        <m:t>f</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b="0" i="1" smtClean="0">
                          <a:solidFill>
                            <a:prstClr val="black"/>
                          </a:solidFill>
                          <a:latin typeface="Cambria Math" panose="02040503050406030204" pitchFamily="18" charset="0"/>
                          <a:ea typeface="Meiryo UI" panose="020B0604030504040204" pitchFamily="50" charset="-128"/>
                        </a:rPr>
                        <m:t>+</m:t>
                      </m:r>
                      <m:r>
                        <m:rPr>
                          <m:sty m:val="p"/>
                        </m:rPr>
                        <a:rPr lang="en-US" altLang="ja-JP" sz="3200">
                          <a:solidFill>
                            <a:prstClr val="black"/>
                          </a:solidFill>
                          <a:latin typeface="Cambria Math" panose="02040503050406030204" pitchFamily="18" charset="0"/>
                          <a:ea typeface="Meiryo UI" panose="020B0604030504040204" pitchFamily="50" charset="-128"/>
                        </a:rPr>
                        <m:t>log</m:t>
                      </m:r>
                      <m:r>
                        <a:rPr lang="en-US" altLang="ja-JP" sz="3200">
                          <a:solidFill>
                            <a:prstClr val="black"/>
                          </a:solidFill>
                          <a:latin typeface="Cambria Math" panose="02040503050406030204" pitchFamily="18" charset="0"/>
                          <a:ea typeface="Meiryo UI" panose="020B0604030504040204" pitchFamily="50" charset="-128"/>
                        </a:rPr>
                        <m:t> </m:t>
                      </m:r>
                      <m:r>
                        <m:rPr>
                          <m:sty m:val="p"/>
                        </m:rPr>
                        <a:rPr lang="en-US" altLang="ja-JP" sz="3200">
                          <a:solidFill>
                            <a:prstClr val="black"/>
                          </a:solidFill>
                          <a:latin typeface="Cambria Math" panose="02040503050406030204" pitchFamily="18" charset="0"/>
                          <a:ea typeface="Meiryo UI" panose="020B0604030504040204" pitchFamily="50" charset="-128"/>
                        </a:rPr>
                        <m:t>f</m:t>
                      </m:r>
                      <m:r>
                        <a:rPr lang="en-US" altLang="ja-JP" sz="3200" b="0" i="0" smtClean="0">
                          <a:solidFill>
                            <a:prstClr val="black"/>
                          </a:solidFill>
                          <a:latin typeface="Cambria Math" panose="02040503050406030204" pitchFamily="18" charset="0"/>
                          <a:ea typeface="Meiryo UI" panose="020B0604030504040204" pitchFamily="50" charset="-128"/>
                        </a:rPr>
                        <m:t>(</m:t>
                      </m:r>
                      <m:r>
                        <m:rPr>
                          <m:sty m:val="p"/>
                        </m:rPr>
                        <a:rPr lang="en-US" altLang="ja-JP" sz="3200" b="0" i="0" smtClean="0">
                          <a:solidFill>
                            <a:prstClr val="black"/>
                          </a:solidFill>
                          <a:latin typeface="Cambria Math" panose="02040503050406030204" pitchFamily="18" charset="0"/>
                          <a:ea typeface="Meiryo UI" panose="020B0604030504040204" pitchFamily="50" charset="-128"/>
                        </a:rPr>
                        <m:t>p</m:t>
                      </m:r>
                      <m:r>
                        <a:rPr lang="en-US" altLang="ja-JP" sz="3200" b="0" i="0" smtClean="0">
                          <a:solidFill>
                            <a:prstClr val="black"/>
                          </a:solidFill>
                          <a:latin typeface="Cambria Math" panose="02040503050406030204" pitchFamily="18" charset="0"/>
                          <a:ea typeface="Meiryo UI" panose="020B0604030504040204" pitchFamily="50" charset="-128"/>
                        </a:rPr>
                        <m:t>)</m:t>
                      </m:r>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35" name="正方形/長方形 34">
                <a:extLst>
                  <a:ext uri="{FF2B5EF4-FFF2-40B4-BE49-F238E27FC236}">
                    <a16:creationId xmlns:a16="http://schemas.microsoft.com/office/drawing/2014/main" id="{5926B213-2775-4E29-AFC1-E88198759F55}"/>
                  </a:ext>
                </a:extLst>
              </p:cNvPr>
              <p:cNvSpPr>
                <a:spLocks noRot="1" noChangeAspect="1" noMove="1" noResize="1" noEditPoints="1" noAdjustHandles="1" noChangeArrowheads="1" noChangeShapeType="1" noTextEdit="1"/>
              </p:cNvSpPr>
              <p:nvPr/>
            </p:nvSpPr>
            <p:spPr>
              <a:xfrm>
                <a:off x="6160551" y="3127816"/>
                <a:ext cx="5687459" cy="1200462"/>
              </a:xfrm>
              <a:prstGeom prst="rect">
                <a:avLst/>
              </a:prstGeom>
              <a:blipFill>
                <a:blip r:embed="rId9"/>
                <a:stretch>
                  <a:fillRect/>
                </a:stretch>
              </a:blipFill>
              <a:ln>
                <a:noFill/>
              </a:ln>
              <a:effectLst/>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3C7BBAA4-CD07-455F-82DB-1E029903B023}"/>
              </a:ext>
            </a:extLst>
          </p:cNvPr>
          <p:cNvSpPr txBox="1"/>
          <p:nvPr/>
        </p:nvSpPr>
        <p:spPr>
          <a:xfrm>
            <a:off x="10650582" y="4415709"/>
            <a:ext cx="1141659"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なので</a:t>
            </a:r>
            <a:endParaRPr kumimoji="1" lang="ja-JP" altLang="en-US" sz="3000" dirty="0">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38" name="正方形/長方形 37">
                <a:extLst>
                  <a:ext uri="{FF2B5EF4-FFF2-40B4-BE49-F238E27FC236}">
                    <a16:creationId xmlns:a16="http://schemas.microsoft.com/office/drawing/2014/main" id="{D2E54FA2-54A6-4B19-9F8D-E20775A11EF9}"/>
                  </a:ext>
                </a:extLst>
              </p:cNvPr>
              <p:cNvSpPr/>
              <p:nvPr/>
            </p:nvSpPr>
            <p:spPr>
              <a:xfrm>
                <a:off x="6160551" y="5047083"/>
                <a:ext cx="5687459" cy="158884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a:rPr lang="en-US" altLang="ja-JP" sz="3200" i="1" smtClean="0">
                          <a:solidFill>
                            <a:prstClr val="black"/>
                          </a:solidFill>
                          <a:latin typeface="Cambria Math" panose="02040503050406030204" pitchFamily="18" charset="0"/>
                          <a:ea typeface="Meiryo UI" panose="020B0604030504040204" pitchFamily="50" charset="-128"/>
                        </a:rPr>
                        <m:t>𝑓</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r>
                            <a:rPr lang="en-US" altLang="ja-JP" sz="3200" i="1">
                              <a:solidFill>
                                <a:prstClr val="black"/>
                              </a:solidFill>
                              <a:latin typeface="Cambria Math" panose="02040503050406030204" pitchFamily="18" charset="0"/>
                              <a:ea typeface="Meiryo UI" panose="020B0604030504040204" pitchFamily="50" charset="-128"/>
                            </a:rPr>
                            <m:t>,</m:t>
                          </m:r>
                          <m:r>
                            <a:rPr lang="en-US" altLang="ja-JP" sz="3200" i="1">
                              <a:solidFill>
                                <a:prstClr val="black"/>
                              </a:solidFill>
                              <a:latin typeface="Cambria Math" panose="02040503050406030204" pitchFamily="18" charset="0"/>
                              <a:ea typeface="Meiryo UI" panose="020B0604030504040204" pitchFamily="50" charset="-128"/>
                            </a:rPr>
                            <m:t>𝑝</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i="1">
                          <a:solidFill>
                            <a:prstClr val="black"/>
                          </a:solidFill>
                          <a:latin typeface="Cambria Math" panose="02040503050406030204" pitchFamily="18" charset="0"/>
                          <a:ea typeface="Cambria Math" panose="02040503050406030204" pitchFamily="18" charset="0"/>
                        </a:rPr>
                        <m:t>∝</m:t>
                      </m:r>
                      <m:r>
                        <m:rPr>
                          <m:sty m:val="p"/>
                        </m:rPr>
                        <a:rPr lang="en-US" altLang="ja-JP" sz="3200">
                          <a:solidFill>
                            <a:prstClr val="black"/>
                          </a:solidFill>
                          <a:latin typeface="Cambria Math" panose="02040503050406030204" pitchFamily="18" charset="0"/>
                          <a:ea typeface="Meiryo UI" panose="020B0604030504040204" pitchFamily="50" charset="-128"/>
                        </a:rPr>
                        <m:t>exp</m:t>
                      </m:r>
                      <m:r>
                        <a:rPr lang="en-US" altLang="ja-JP" sz="3200" b="0" i="0" smtClean="0">
                          <a:solidFill>
                            <a:prstClr val="black"/>
                          </a:solidFill>
                          <a:latin typeface="Cambria Math" panose="02040503050406030204" pitchFamily="18" charset="0"/>
                          <a:ea typeface="Meiryo UI" panose="020B0604030504040204" pitchFamily="50" charset="-128"/>
                        </a:rPr>
                        <m:t>(</m:t>
                      </m:r>
                      <m:r>
                        <m:rPr>
                          <m:sty m:val="p"/>
                        </m:rPr>
                        <a:rPr lang="en-US" altLang="ja-JP" sz="3200" b="0" i="0" smtClean="0">
                          <a:solidFill>
                            <a:prstClr val="black"/>
                          </a:solidFill>
                          <a:latin typeface="Cambria Math" panose="02040503050406030204" pitchFamily="18" charset="0"/>
                          <a:ea typeface="Meiryo UI" panose="020B0604030504040204" pitchFamily="50" charset="-128"/>
                        </a:rPr>
                        <m:t>log</m:t>
                      </m:r>
                      <m:r>
                        <a:rPr lang="en-US" altLang="ja-JP" sz="3200" b="0" i="0" smtClean="0">
                          <a:solidFill>
                            <a:prstClr val="black"/>
                          </a:solidFill>
                          <a:latin typeface="Cambria Math" panose="02040503050406030204" pitchFamily="18" charset="0"/>
                          <a:ea typeface="Meiryo UI" panose="020B0604030504040204" pitchFamily="50" charset="-128"/>
                        </a:rPr>
                        <m:t> </m:t>
                      </m:r>
                      <m:r>
                        <m:rPr>
                          <m:sty m:val="p"/>
                        </m:rPr>
                        <a:rPr lang="en-US" altLang="ja-JP" sz="3200" b="0" i="0" smtClean="0">
                          <a:solidFill>
                            <a:prstClr val="black"/>
                          </a:solidFill>
                          <a:latin typeface="Cambria Math" panose="02040503050406030204" pitchFamily="18" charset="0"/>
                          <a:ea typeface="Meiryo UI" panose="020B0604030504040204" pitchFamily="50" charset="-128"/>
                        </a:rPr>
                        <m:t>f</m:t>
                      </m:r>
                      <m:d>
                        <m:dPr>
                          <m:ctrlPr>
                            <a:rPr lang="en-US" altLang="ja-JP" sz="3200" i="1">
                              <a:solidFill>
                                <a:prstClr val="black"/>
                              </a:solidFill>
                              <a:latin typeface="Cambria Math" panose="02040503050406030204" pitchFamily="18" charset="0"/>
                              <a:ea typeface="Meiryo UI" panose="020B0604030504040204" pitchFamily="50" charset="-128"/>
                            </a:rPr>
                          </m:ctrlPr>
                        </m:dPr>
                        <m:e>
                          <m:r>
                            <a:rPr lang="ja-JP" altLang="en-US" sz="3200" i="1">
                              <a:solidFill>
                                <a:prstClr val="black"/>
                              </a:solidFill>
                              <a:latin typeface="Cambria Math" panose="02040503050406030204" pitchFamily="18" charset="0"/>
                              <a:ea typeface="Meiryo UI" panose="020B0604030504040204" pitchFamily="50" charset="-128"/>
                            </a:rPr>
                            <m:t>𝜃</m:t>
                          </m:r>
                        </m:e>
                        <m:e>
                          <m:r>
                            <a:rPr lang="en-US" altLang="ja-JP" sz="3200" i="1">
                              <a:solidFill>
                                <a:prstClr val="black"/>
                              </a:solidFill>
                              <a:latin typeface="Cambria Math" panose="02040503050406030204" pitchFamily="18" charset="0"/>
                              <a:ea typeface="Meiryo UI" panose="020B0604030504040204" pitchFamily="50" charset="-128"/>
                            </a:rPr>
                            <m:t>𝐷</m:t>
                          </m:r>
                        </m:e>
                      </m:d>
                      <m:r>
                        <a:rPr lang="en-US" altLang="ja-JP" sz="3200" i="1">
                          <a:solidFill>
                            <a:prstClr val="black"/>
                          </a:solidFill>
                          <a:latin typeface="Cambria Math" panose="02040503050406030204" pitchFamily="18" charset="0"/>
                          <a:ea typeface="Cambria Math" panose="02040503050406030204" pitchFamily="18" charset="0"/>
                        </a:rPr>
                        <m:t>−</m:t>
                      </m:r>
                      <m:f>
                        <m:fPr>
                          <m:ctrlPr>
                            <a:rPr lang="en-US" altLang="ja-JP" sz="3200" i="1">
                              <a:solidFill>
                                <a:prstClr val="black"/>
                              </a:solidFill>
                              <a:latin typeface="Cambria Math" panose="02040503050406030204" pitchFamily="18" charset="0"/>
                              <a:ea typeface="Cambria Math" panose="02040503050406030204" pitchFamily="18" charset="0"/>
                            </a:rPr>
                          </m:ctrlPr>
                        </m:fPr>
                        <m:num>
                          <m:r>
                            <a:rPr lang="en-US" altLang="ja-JP" sz="3200" i="1">
                              <a:solidFill>
                                <a:prstClr val="black"/>
                              </a:solidFill>
                              <a:latin typeface="Cambria Math" panose="02040503050406030204" pitchFamily="18" charset="0"/>
                              <a:ea typeface="Cambria Math" panose="02040503050406030204" pitchFamily="18" charset="0"/>
                            </a:rPr>
                            <m:t>1</m:t>
                          </m:r>
                        </m:num>
                        <m:den>
                          <m:r>
                            <a:rPr lang="en-US" altLang="ja-JP" sz="3200" i="1">
                              <a:solidFill>
                                <a:prstClr val="black"/>
                              </a:solidFill>
                              <a:latin typeface="Cambria Math" panose="02040503050406030204" pitchFamily="18" charset="0"/>
                              <a:ea typeface="Cambria Math" panose="02040503050406030204" pitchFamily="18" charset="0"/>
                            </a:rPr>
                            <m:t>2</m:t>
                          </m:r>
                        </m:den>
                      </m:f>
                      <m:sSup>
                        <m:sSupPr>
                          <m:ctrlPr>
                            <a:rPr lang="en-US" altLang="ja-JP" sz="3200" i="1">
                              <a:solidFill>
                                <a:prstClr val="black"/>
                              </a:solidFill>
                              <a:latin typeface="Cambria Math" panose="02040503050406030204" pitchFamily="18" charset="0"/>
                              <a:ea typeface="Cambria Math" panose="02040503050406030204" pitchFamily="18" charset="0"/>
                            </a:rPr>
                          </m:ctrlPr>
                        </m:sSupPr>
                        <m:e>
                          <m:r>
                            <a:rPr lang="en-US" altLang="ja-JP" sz="3200" i="1">
                              <a:solidFill>
                                <a:prstClr val="black"/>
                              </a:solidFill>
                              <a:latin typeface="Cambria Math" panose="02040503050406030204" pitchFamily="18" charset="0"/>
                              <a:ea typeface="Cambria Math" panose="02040503050406030204" pitchFamily="18" charset="0"/>
                            </a:rPr>
                            <m:t>𝑝</m:t>
                          </m:r>
                        </m:e>
                        <m:sup>
                          <m:r>
                            <a:rPr lang="en-US" altLang="ja-JP" sz="3200" i="1">
                              <a:solidFill>
                                <a:prstClr val="black"/>
                              </a:solidFill>
                              <a:latin typeface="Cambria Math" panose="02040503050406030204" pitchFamily="18" charset="0"/>
                              <a:ea typeface="Cambria Math" panose="02040503050406030204" pitchFamily="18" charset="0"/>
                            </a:rPr>
                            <m:t>2</m:t>
                          </m:r>
                        </m:sup>
                      </m:sSup>
                      <m:r>
                        <a:rPr lang="en-US" altLang="ja-JP" sz="3200" b="0" i="0" smtClean="0">
                          <a:solidFill>
                            <a:prstClr val="black"/>
                          </a:solidFill>
                          <a:latin typeface="Cambria Math" panose="02040503050406030204" pitchFamily="18" charset="0"/>
                          <a:ea typeface="Meiryo UI" panose="020B0604030504040204" pitchFamily="50" charset="-128"/>
                        </a:rPr>
                        <m:t>)</m:t>
                      </m:r>
                    </m:oMath>
                  </m:oMathPara>
                </a14:m>
                <a:endParaRPr lang="en-US" altLang="ja-JP" sz="3000" dirty="0">
                  <a:solidFill>
                    <a:prstClr val="black"/>
                  </a:solidFill>
                  <a:latin typeface="Meiryo UI" panose="020B0604030504040204" pitchFamily="50" charset="-128"/>
                  <a:ea typeface="Meiryo UI" panose="020B0604030504040204" pitchFamily="50" charset="-128"/>
                </a:endParaRPr>
              </a:p>
            </p:txBody>
          </p:sp>
        </mc:Choice>
        <mc:Fallback>
          <p:sp>
            <p:nvSpPr>
              <p:cNvPr id="38" name="正方形/長方形 37">
                <a:extLst>
                  <a:ext uri="{FF2B5EF4-FFF2-40B4-BE49-F238E27FC236}">
                    <a16:creationId xmlns:a16="http://schemas.microsoft.com/office/drawing/2014/main" id="{D2E54FA2-54A6-4B19-9F8D-E20775A11EF9}"/>
                  </a:ext>
                </a:extLst>
              </p:cNvPr>
              <p:cNvSpPr>
                <a:spLocks noRot="1" noChangeAspect="1" noMove="1" noResize="1" noEditPoints="1" noAdjustHandles="1" noChangeArrowheads="1" noChangeShapeType="1" noTextEdit="1"/>
              </p:cNvSpPr>
              <p:nvPr/>
            </p:nvSpPr>
            <p:spPr>
              <a:xfrm>
                <a:off x="6160551" y="5047083"/>
                <a:ext cx="5687459" cy="1588848"/>
              </a:xfrm>
              <a:prstGeom prst="rect">
                <a:avLst/>
              </a:prstGeom>
              <a:blipFill>
                <a:blip r:embed="rId10"/>
                <a:stretch>
                  <a:fillRect/>
                </a:stretch>
              </a:blipFill>
              <a:ln>
                <a:noFill/>
              </a:ln>
              <a:effectLst/>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id="{5FB4ED56-C333-4000-9CB4-D011013E2095}"/>
              </a:ext>
            </a:extLst>
          </p:cNvPr>
          <p:cNvCxnSpPr>
            <a:cxnSpLocks/>
          </p:cNvCxnSpPr>
          <p:nvPr/>
        </p:nvCxnSpPr>
        <p:spPr>
          <a:xfrm flipH="1">
            <a:off x="9265920" y="2725837"/>
            <a:ext cx="1218154" cy="478917"/>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cxnSp>
        <p:nvCxnSpPr>
          <p:cNvPr id="18" name="直線コネクタ 17">
            <a:extLst>
              <a:ext uri="{FF2B5EF4-FFF2-40B4-BE49-F238E27FC236}">
                <a16:creationId xmlns:a16="http://schemas.microsoft.com/office/drawing/2014/main" id="{DF29E5D6-5ACD-43D0-BE52-0240DDEEFA57}"/>
              </a:ext>
            </a:extLst>
          </p:cNvPr>
          <p:cNvCxnSpPr>
            <a:cxnSpLocks/>
          </p:cNvCxnSpPr>
          <p:nvPr/>
        </p:nvCxnSpPr>
        <p:spPr>
          <a:xfrm>
            <a:off x="9457509" y="2671840"/>
            <a:ext cx="1854925" cy="0"/>
          </a:xfrm>
          <a:prstGeom prst="line">
            <a:avLst/>
          </a:prstGeom>
          <a:ln w="571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077349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18694</TotalTime>
  <Words>1191</Words>
  <Application>Microsoft Office PowerPoint</Application>
  <PresentationFormat>ワイド画面</PresentationFormat>
  <Paragraphs>223</Paragraphs>
  <Slides>29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Meiryo UI</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tetsuya t</dc:creator>
  <cp:lastModifiedBy>tetsuya t</cp:lastModifiedBy>
  <cp:revision>255</cp:revision>
  <dcterms:created xsi:type="dcterms:W3CDTF">2017-12-20T12:04:47Z</dcterms:created>
  <dcterms:modified xsi:type="dcterms:W3CDTF">2018-02-08T10:57:08Z</dcterms:modified>
</cp:coreProperties>
</file>