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9" r:id="rId2"/>
    <p:sldId id="409" r:id="rId3"/>
    <p:sldId id="410" r:id="rId4"/>
    <p:sldId id="413" r:id="rId5"/>
    <p:sldId id="414" r:id="rId6"/>
    <p:sldId id="411" r:id="rId7"/>
    <p:sldId id="416" r:id="rId8"/>
    <p:sldId id="418" r:id="rId9"/>
    <p:sldId id="419" r:id="rId10"/>
    <p:sldId id="417" r:id="rId11"/>
    <p:sldId id="422" r:id="rId12"/>
    <p:sldId id="421" r:id="rId13"/>
    <p:sldId id="424" r:id="rId14"/>
    <p:sldId id="42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FF99"/>
    <a:srgbClr val="FF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2018/2/24</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2018/2/24</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4000" dirty="0" err="1">
                <a:solidFill>
                  <a:schemeClr val="tx1"/>
                </a:solidFill>
                <a:latin typeface="Meiryo UI" panose="020B0604030504040204" pitchFamily="50" charset="-128"/>
                <a:ea typeface="Meiryo UI" panose="020B0604030504040204" pitchFamily="50" charset="-128"/>
              </a:rPr>
              <a:t>PyStan</a:t>
            </a:r>
            <a:r>
              <a:rPr kumimoji="1" lang="ja-JP" altLang="en-US" sz="4000" dirty="0">
                <a:solidFill>
                  <a:schemeClr val="tx1"/>
                </a:solidFill>
                <a:latin typeface="Meiryo UI" panose="020B0604030504040204" pitchFamily="50" charset="-128"/>
                <a:ea typeface="Meiryo UI" panose="020B0604030504040204" pitchFamily="50" charset="-128"/>
              </a:rPr>
              <a:t>とは</a:t>
            </a: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328849" y="3439700"/>
            <a:ext cx="727670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ここまでを振り返り、今後の方針を理解する</a:t>
            </a:r>
            <a:endParaRPr lang="en-US" altLang="ja-JP" sz="2000" dirty="0">
              <a:solidFill>
                <a:schemeClr val="tx1"/>
              </a:solidFill>
              <a:latin typeface="Meiryo UI" panose="020B0604030504040204" pitchFamily="50" charset="-128"/>
              <a:ea typeface="Meiryo UI" panose="020B0604030504040204" pitchFamily="50" charset="-128"/>
            </a:endParaRPr>
          </a:p>
          <a:p>
            <a:pPr marL="514350" indent="-514350">
              <a:buFont typeface="+mj-lt"/>
              <a:buAutoNum type="romanUcPeriod"/>
            </a:pPr>
            <a:r>
              <a:rPr lang="en-US" altLang="ja-JP" sz="2000" dirty="0" err="1">
                <a:solidFill>
                  <a:schemeClr val="tx1"/>
                </a:solidFill>
                <a:latin typeface="Meiryo UI" panose="020B0604030504040204" pitchFamily="50" charset="-128"/>
                <a:ea typeface="Meiryo UI" panose="020B0604030504040204" pitchFamily="50" charset="-128"/>
              </a:rPr>
              <a:t>PyStan</a:t>
            </a:r>
            <a:r>
              <a:rPr lang="ja-JP" altLang="en-US" sz="2000" dirty="0">
                <a:solidFill>
                  <a:schemeClr val="tx1"/>
                </a:solidFill>
                <a:latin typeface="Meiryo UI" panose="020B0604030504040204" pitchFamily="50" charset="-128"/>
                <a:ea typeface="Meiryo UI" panose="020B0604030504040204" pitchFamily="50" charset="-128"/>
              </a:rPr>
              <a:t>というライブラリとは何かを理解する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9361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400" dirty="0">
                <a:solidFill>
                  <a:schemeClr val="tx1"/>
                </a:solidFill>
                <a:latin typeface="Meiryo UI" panose="020B0604030504040204" pitchFamily="50" charset="-128"/>
                <a:ea typeface="Meiryo UI" panose="020B0604030504040204" pitchFamily="50" charset="-128"/>
              </a:rPr>
              <a:t>Stan</a:t>
            </a:r>
            <a:r>
              <a:rPr lang="ja-JP" altLang="en-US" sz="2400" dirty="0">
                <a:solidFill>
                  <a:schemeClr val="tx1"/>
                </a:solidFill>
                <a:latin typeface="Meiryo UI" panose="020B0604030504040204" pitchFamily="50" charset="-128"/>
                <a:ea typeface="Meiryo UI" panose="020B0604030504040204" pitchFamily="50" charset="-128"/>
              </a:rPr>
              <a:t>とは</a:t>
            </a:r>
            <a:r>
              <a:rPr lang="en-US" altLang="ja-JP" sz="2400" dirty="0">
                <a:solidFill>
                  <a:schemeClr val="tx1"/>
                </a:solidFill>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7C13604F-BC1D-46C5-BF6A-AC50F6B3EBCD}"/>
              </a:ext>
            </a:extLst>
          </p:cNvPr>
          <p:cNvSpPr/>
          <p:nvPr/>
        </p:nvSpPr>
        <p:spPr>
          <a:xfrm>
            <a:off x="6287588" y="1849739"/>
            <a:ext cx="5268686" cy="108159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HMC</a:t>
            </a:r>
            <a:r>
              <a:rPr lang="ja-JP" altLang="en-US" sz="3000" dirty="0">
                <a:solidFill>
                  <a:schemeClr val="tx1"/>
                </a:solidFill>
                <a:latin typeface="Meiryo UI" panose="020B0604030504040204" pitchFamily="50" charset="-128"/>
                <a:ea typeface="Meiryo UI" panose="020B0604030504040204" pitchFamily="50" charset="-128"/>
              </a:rPr>
              <a:t>を用いた</a:t>
            </a:r>
            <a:r>
              <a:rPr lang="en-US" altLang="ja-JP" sz="3000" dirty="0">
                <a:solidFill>
                  <a:schemeClr val="tx1"/>
                </a:solidFill>
                <a:latin typeface="Meiryo UI" panose="020B0604030504040204" pitchFamily="50" charset="-128"/>
                <a:ea typeface="Meiryo UI" panose="020B0604030504040204" pitchFamily="50" charset="-128"/>
              </a:rPr>
              <a:t>MCMC</a:t>
            </a:r>
            <a:r>
              <a:rPr lang="ja-JP" altLang="en-US" sz="3000" dirty="0">
                <a:solidFill>
                  <a:schemeClr val="tx1"/>
                </a:solidFill>
                <a:latin typeface="Meiryo UI" panose="020B0604030504040204" pitchFamily="50" charset="-128"/>
                <a:ea typeface="Meiryo UI" panose="020B0604030504040204" pitchFamily="50" charset="-128"/>
              </a:rPr>
              <a:t>用の</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プログラミング言語</a:t>
            </a:r>
          </a:p>
        </p:txBody>
      </p:sp>
      <p:sp>
        <p:nvSpPr>
          <p:cNvPr id="2" name="正方形/長方形 1">
            <a:extLst>
              <a:ext uri="{FF2B5EF4-FFF2-40B4-BE49-F238E27FC236}">
                <a16:creationId xmlns:a16="http://schemas.microsoft.com/office/drawing/2014/main" id="{44743D9F-7D10-4DD0-A90E-303BA9A5A389}"/>
              </a:ext>
            </a:extLst>
          </p:cNvPr>
          <p:cNvSpPr/>
          <p:nvPr/>
        </p:nvSpPr>
        <p:spPr>
          <a:xfrm>
            <a:off x="7449317" y="1151481"/>
            <a:ext cx="2626499" cy="553998"/>
          </a:xfrm>
          <a:prstGeom prst="rect">
            <a:avLst/>
          </a:prstGeom>
        </p:spPr>
        <p:txBody>
          <a:bodyPr wrap="square">
            <a:spAutoFit/>
          </a:bodyPr>
          <a:lstStyle/>
          <a:p>
            <a:pPr algn="ctr"/>
            <a:r>
              <a:rPr lang="en-US" altLang="ja-JP" sz="3000" dirty="0">
                <a:latin typeface="Meiryo UI" panose="020B0604030504040204" pitchFamily="50" charset="-128"/>
                <a:ea typeface="Meiryo UI" panose="020B0604030504040204" pitchFamily="50" charset="-128"/>
              </a:rPr>
              <a:t>Stan</a:t>
            </a:r>
            <a:endParaRPr lang="ja-JP" altLang="en-US" sz="3000" dirty="0">
              <a:latin typeface="Meiryo UI" panose="020B0604030504040204" pitchFamily="50" charset="-128"/>
              <a:ea typeface="Meiryo UI" panose="020B0604030504040204" pitchFamily="50" charset="-128"/>
            </a:endParaRPr>
          </a:p>
        </p:txBody>
      </p:sp>
      <p:pic>
        <p:nvPicPr>
          <p:cNvPr id="8" name="図 7" descr="ベクトル グラフィックス が含まれている画像&#10;&#10;高い精度で生成された説明">
            <a:extLst>
              <a:ext uri="{FF2B5EF4-FFF2-40B4-BE49-F238E27FC236}">
                <a16:creationId xmlns:a16="http://schemas.microsoft.com/office/drawing/2014/main" id="{30B4E19E-BF45-4E45-A516-5706D5E46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461" y="2390536"/>
            <a:ext cx="2815114" cy="2822623"/>
          </a:xfrm>
          <a:prstGeom prst="rect">
            <a:avLst/>
          </a:prstGeom>
        </p:spPr>
      </p:pic>
      <p:sp>
        <p:nvSpPr>
          <p:cNvPr id="10" name="正方形/長方形 9">
            <a:extLst>
              <a:ext uri="{FF2B5EF4-FFF2-40B4-BE49-F238E27FC236}">
                <a16:creationId xmlns:a16="http://schemas.microsoft.com/office/drawing/2014/main" id="{7C33F497-BC74-4C44-A57C-4976DBD2AF55}"/>
              </a:ext>
            </a:extLst>
          </p:cNvPr>
          <p:cNvSpPr/>
          <p:nvPr/>
        </p:nvSpPr>
        <p:spPr>
          <a:xfrm>
            <a:off x="6287588" y="3592493"/>
            <a:ext cx="5268686" cy="1619579"/>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457200" indent="-457200">
              <a:buFont typeface="Wingdings" panose="05000000000000000000" pitchFamily="2" charset="2"/>
              <a:buChar char="ü"/>
            </a:pPr>
            <a:r>
              <a:rPr lang="ja-JP" altLang="en-US" sz="3000" dirty="0">
                <a:solidFill>
                  <a:schemeClr val="tx1"/>
                </a:solidFill>
                <a:latin typeface="Meiryo UI" panose="020B0604030504040204" pitchFamily="50" charset="-128"/>
                <a:ea typeface="Meiryo UI" panose="020B0604030504040204" pitchFamily="50" charset="-128"/>
              </a:rPr>
              <a:t>統計モデルの記述が簡単</a:t>
            </a:r>
            <a:endParaRPr lang="en-US" altLang="ja-JP" sz="3000" dirty="0">
              <a:solidFill>
                <a:schemeClr val="tx1"/>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ü"/>
            </a:pPr>
            <a:r>
              <a:rPr lang="en-US" altLang="ja-JP" sz="3000" dirty="0">
                <a:solidFill>
                  <a:schemeClr val="tx1"/>
                </a:solidFill>
                <a:latin typeface="Meiryo UI" panose="020B0604030504040204" pitchFamily="50" charset="-128"/>
                <a:ea typeface="Meiryo UI" panose="020B0604030504040204" pitchFamily="50" charset="-128"/>
              </a:rPr>
              <a:t>HMC</a:t>
            </a:r>
            <a:r>
              <a:rPr lang="ja-JP" altLang="en-US" sz="3000" dirty="0" err="1">
                <a:solidFill>
                  <a:schemeClr val="tx1"/>
                </a:solidFill>
                <a:latin typeface="Meiryo UI" panose="020B0604030504040204" pitchFamily="50" charset="-128"/>
                <a:ea typeface="Meiryo UI" panose="020B0604030504040204" pitchFamily="50" charset="-128"/>
              </a:rPr>
              <a:t>なので</a:t>
            </a:r>
            <a:r>
              <a:rPr lang="ja-JP" altLang="en-US" sz="3000" dirty="0">
                <a:solidFill>
                  <a:schemeClr val="tx1"/>
                </a:solidFill>
                <a:latin typeface="Meiryo UI" panose="020B0604030504040204" pitchFamily="50" charset="-128"/>
                <a:ea typeface="Meiryo UI" panose="020B0604030504040204" pitchFamily="50" charset="-128"/>
              </a:rPr>
              <a:t>高速</a:t>
            </a:r>
            <a:endParaRPr lang="en-US" altLang="ja-JP" sz="3000" dirty="0">
              <a:solidFill>
                <a:schemeClr val="tx1"/>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ü"/>
            </a:pPr>
            <a:r>
              <a:rPr lang="ja-JP" altLang="en-US" sz="3000" dirty="0">
                <a:solidFill>
                  <a:schemeClr val="tx1"/>
                </a:solidFill>
                <a:latin typeface="Meiryo UI" panose="020B0604030504040204" pitchFamily="50" charset="-128"/>
                <a:ea typeface="Meiryo UI" panose="020B0604030504040204" pitchFamily="50" charset="-128"/>
              </a:rPr>
              <a:t>様々な確率分布を用意</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BC15F3B7-B4DD-4A22-B6B8-F1AF497460B8}"/>
              </a:ext>
            </a:extLst>
          </p:cNvPr>
          <p:cNvSpPr/>
          <p:nvPr/>
        </p:nvSpPr>
        <p:spPr>
          <a:xfrm>
            <a:off x="7449316" y="2991615"/>
            <a:ext cx="2626499"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特徴</a:t>
            </a:r>
          </a:p>
        </p:txBody>
      </p:sp>
      <p:sp>
        <p:nvSpPr>
          <p:cNvPr id="12" name="正方形/長方形 11">
            <a:extLst>
              <a:ext uri="{FF2B5EF4-FFF2-40B4-BE49-F238E27FC236}">
                <a16:creationId xmlns:a16="http://schemas.microsoft.com/office/drawing/2014/main" id="{A00F08AC-9B04-4C66-8045-5A5A5DAE502B}"/>
              </a:ext>
            </a:extLst>
          </p:cNvPr>
          <p:cNvSpPr/>
          <p:nvPr/>
        </p:nvSpPr>
        <p:spPr>
          <a:xfrm>
            <a:off x="1437149" y="1553857"/>
            <a:ext cx="3043738" cy="553998"/>
          </a:xfrm>
          <a:prstGeom prst="rect">
            <a:avLst/>
          </a:prstGeom>
        </p:spPr>
        <p:txBody>
          <a:bodyPr wrap="square">
            <a:spAutoFit/>
          </a:bodyPr>
          <a:lstStyle/>
          <a:p>
            <a:pPr algn="ctr"/>
            <a:r>
              <a:rPr lang="en-US" altLang="ja-JP" sz="3000" dirty="0">
                <a:latin typeface="Meiryo UI" panose="020B0604030504040204" pitchFamily="50" charset="-128"/>
                <a:ea typeface="Meiryo UI" panose="020B0604030504040204" pitchFamily="50" charset="-128"/>
              </a:rPr>
              <a:t>Stan</a:t>
            </a:r>
            <a:r>
              <a:rPr lang="ja-JP" altLang="en-US" sz="3000" dirty="0" err="1">
                <a:latin typeface="Meiryo UI" panose="020B0604030504040204" pitchFamily="50" charset="-128"/>
                <a:ea typeface="Meiryo UI" panose="020B0604030504040204" pitchFamily="50" charset="-128"/>
              </a:rPr>
              <a:t>のロゴ</a:t>
            </a:r>
            <a:r>
              <a:rPr lang="ja-JP" altLang="en-US" sz="3000" dirty="0">
                <a:latin typeface="Meiryo UI" panose="020B0604030504040204" pitchFamily="50" charset="-128"/>
                <a:ea typeface="Meiryo UI" panose="020B0604030504040204" pitchFamily="50" charset="-128"/>
              </a:rPr>
              <a:t>マーク</a:t>
            </a:r>
            <a:endParaRPr lang="en-US" altLang="ja-JP"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478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400" dirty="0">
                <a:solidFill>
                  <a:schemeClr val="tx1"/>
                </a:solidFill>
                <a:latin typeface="Meiryo UI" panose="020B0604030504040204" pitchFamily="50" charset="-128"/>
                <a:ea typeface="Meiryo UI" panose="020B0604030504040204" pitchFamily="50" charset="-128"/>
              </a:rPr>
              <a:t>Stan</a:t>
            </a:r>
            <a:r>
              <a:rPr lang="ja-JP" altLang="en-US" sz="2400" dirty="0">
                <a:solidFill>
                  <a:schemeClr val="tx1"/>
                </a:solidFill>
                <a:latin typeface="Meiryo UI" panose="020B0604030504040204" pitchFamily="50" charset="-128"/>
                <a:ea typeface="Meiryo UI" panose="020B0604030504040204" pitchFamily="50" charset="-128"/>
              </a:rPr>
              <a:t>とは</a:t>
            </a:r>
            <a:r>
              <a:rPr lang="en-US" altLang="ja-JP" sz="2400" dirty="0">
                <a:solidFill>
                  <a:schemeClr val="tx1"/>
                </a:solidFill>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7C13604F-BC1D-46C5-BF6A-AC50F6B3EBCD}"/>
              </a:ext>
            </a:extLst>
          </p:cNvPr>
          <p:cNvSpPr/>
          <p:nvPr/>
        </p:nvSpPr>
        <p:spPr>
          <a:xfrm>
            <a:off x="6287588" y="1849739"/>
            <a:ext cx="5268686" cy="108159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HMC</a:t>
            </a:r>
            <a:r>
              <a:rPr lang="ja-JP" altLang="en-US" sz="3000" dirty="0">
                <a:solidFill>
                  <a:schemeClr val="tx1"/>
                </a:solidFill>
                <a:latin typeface="Meiryo UI" panose="020B0604030504040204" pitchFamily="50" charset="-128"/>
                <a:ea typeface="Meiryo UI" panose="020B0604030504040204" pitchFamily="50" charset="-128"/>
              </a:rPr>
              <a:t>を用いた</a:t>
            </a:r>
            <a:r>
              <a:rPr lang="en-US" altLang="ja-JP" sz="3000" dirty="0">
                <a:solidFill>
                  <a:schemeClr val="tx1"/>
                </a:solidFill>
                <a:latin typeface="Meiryo UI" panose="020B0604030504040204" pitchFamily="50" charset="-128"/>
                <a:ea typeface="Meiryo UI" panose="020B0604030504040204" pitchFamily="50" charset="-128"/>
              </a:rPr>
              <a:t>MCMC</a:t>
            </a:r>
            <a:r>
              <a:rPr lang="ja-JP" altLang="en-US" sz="3000" dirty="0">
                <a:solidFill>
                  <a:schemeClr val="tx1"/>
                </a:solidFill>
                <a:latin typeface="Meiryo UI" panose="020B0604030504040204" pitchFamily="50" charset="-128"/>
                <a:ea typeface="Meiryo UI" panose="020B0604030504040204" pitchFamily="50" charset="-128"/>
              </a:rPr>
              <a:t>用の</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プログラミング言語</a:t>
            </a:r>
          </a:p>
        </p:txBody>
      </p:sp>
      <p:sp>
        <p:nvSpPr>
          <p:cNvPr id="2" name="正方形/長方形 1">
            <a:extLst>
              <a:ext uri="{FF2B5EF4-FFF2-40B4-BE49-F238E27FC236}">
                <a16:creationId xmlns:a16="http://schemas.microsoft.com/office/drawing/2014/main" id="{44743D9F-7D10-4DD0-A90E-303BA9A5A389}"/>
              </a:ext>
            </a:extLst>
          </p:cNvPr>
          <p:cNvSpPr/>
          <p:nvPr/>
        </p:nvSpPr>
        <p:spPr>
          <a:xfrm>
            <a:off x="7449317" y="1151481"/>
            <a:ext cx="2626499" cy="553998"/>
          </a:xfrm>
          <a:prstGeom prst="rect">
            <a:avLst/>
          </a:prstGeom>
        </p:spPr>
        <p:txBody>
          <a:bodyPr wrap="square">
            <a:spAutoFit/>
          </a:bodyPr>
          <a:lstStyle/>
          <a:p>
            <a:pPr algn="ctr"/>
            <a:r>
              <a:rPr lang="en-US" altLang="ja-JP" sz="3000" dirty="0">
                <a:latin typeface="Meiryo UI" panose="020B0604030504040204" pitchFamily="50" charset="-128"/>
                <a:ea typeface="Meiryo UI" panose="020B0604030504040204" pitchFamily="50" charset="-128"/>
              </a:rPr>
              <a:t>Stan</a:t>
            </a:r>
            <a:endParaRPr lang="ja-JP" altLang="en-US" sz="3000" dirty="0">
              <a:latin typeface="Meiryo UI" panose="020B0604030504040204" pitchFamily="50" charset="-128"/>
              <a:ea typeface="Meiryo UI" panose="020B0604030504040204" pitchFamily="50" charset="-128"/>
            </a:endParaRPr>
          </a:p>
        </p:txBody>
      </p:sp>
      <p:pic>
        <p:nvPicPr>
          <p:cNvPr id="8" name="図 7" descr="ベクトル グラフィックス が含まれている画像&#10;&#10;高い精度で生成された説明">
            <a:extLst>
              <a:ext uri="{FF2B5EF4-FFF2-40B4-BE49-F238E27FC236}">
                <a16:creationId xmlns:a16="http://schemas.microsoft.com/office/drawing/2014/main" id="{30B4E19E-BF45-4E45-A516-5706D5E46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461" y="2390536"/>
            <a:ext cx="2815114" cy="2822623"/>
          </a:xfrm>
          <a:prstGeom prst="rect">
            <a:avLst/>
          </a:prstGeom>
        </p:spPr>
      </p:pic>
      <p:sp>
        <p:nvSpPr>
          <p:cNvPr id="10" name="正方形/長方形 9">
            <a:extLst>
              <a:ext uri="{FF2B5EF4-FFF2-40B4-BE49-F238E27FC236}">
                <a16:creationId xmlns:a16="http://schemas.microsoft.com/office/drawing/2014/main" id="{7C33F497-BC74-4C44-A57C-4976DBD2AF55}"/>
              </a:ext>
            </a:extLst>
          </p:cNvPr>
          <p:cNvSpPr/>
          <p:nvPr/>
        </p:nvSpPr>
        <p:spPr>
          <a:xfrm>
            <a:off x="6287588" y="3592493"/>
            <a:ext cx="5268686" cy="1619579"/>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457200" indent="-457200">
              <a:buFont typeface="Wingdings" panose="05000000000000000000" pitchFamily="2" charset="2"/>
              <a:buChar char="ü"/>
            </a:pPr>
            <a:r>
              <a:rPr lang="ja-JP" altLang="en-US" sz="3000" dirty="0">
                <a:solidFill>
                  <a:schemeClr val="tx1"/>
                </a:solidFill>
                <a:latin typeface="Meiryo UI" panose="020B0604030504040204" pitchFamily="50" charset="-128"/>
                <a:ea typeface="Meiryo UI" panose="020B0604030504040204" pitchFamily="50" charset="-128"/>
              </a:rPr>
              <a:t>統計モデルの記述が簡単</a:t>
            </a:r>
            <a:endParaRPr lang="en-US" altLang="ja-JP" sz="3000" dirty="0">
              <a:solidFill>
                <a:schemeClr val="tx1"/>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ü"/>
            </a:pPr>
            <a:r>
              <a:rPr lang="en-US" altLang="ja-JP" sz="3000" dirty="0">
                <a:solidFill>
                  <a:schemeClr val="tx1"/>
                </a:solidFill>
                <a:latin typeface="Meiryo UI" panose="020B0604030504040204" pitchFamily="50" charset="-128"/>
                <a:ea typeface="Meiryo UI" panose="020B0604030504040204" pitchFamily="50" charset="-128"/>
              </a:rPr>
              <a:t>HMC</a:t>
            </a:r>
            <a:r>
              <a:rPr lang="ja-JP" altLang="en-US" sz="3000" dirty="0" err="1">
                <a:solidFill>
                  <a:schemeClr val="tx1"/>
                </a:solidFill>
                <a:latin typeface="Meiryo UI" panose="020B0604030504040204" pitchFamily="50" charset="-128"/>
                <a:ea typeface="Meiryo UI" panose="020B0604030504040204" pitchFamily="50" charset="-128"/>
              </a:rPr>
              <a:t>なので</a:t>
            </a:r>
            <a:r>
              <a:rPr lang="ja-JP" altLang="en-US" sz="3000" dirty="0">
                <a:solidFill>
                  <a:schemeClr val="tx1"/>
                </a:solidFill>
                <a:latin typeface="Meiryo UI" panose="020B0604030504040204" pitchFamily="50" charset="-128"/>
                <a:ea typeface="Meiryo UI" panose="020B0604030504040204" pitchFamily="50" charset="-128"/>
              </a:rPr>
              <a:t>高速</a:t>
            </a:r>
            <a:endParaRPr lang="en-US" altLang="ja-JP" sz="3000" dirty="0">
              <a:solidFill>
                <a:schemeClr val="tx1"/>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ü"/>
            </a:pPr>
            <a:r>
              <a:rPr lang="ja-JP" altLang="en-US" sz="3000" dirty="0">
                <a:solidFill>
                  <a:schemeClr val="tx1"/>
                </a:solidFill>
                <a:latin typeface="Meiryo UI" panose="020B0604030504040204" pitchFamily="50" charset="-128"/>
                <a:ea typeface="Meiryo UI" panose="020B0604030504040204" pitchFamily="50" charset="-128"/>
              </a:rPr>
              <a:t>様々な確率分布を用意</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BC15F3B7-B4DD-4A22-B6B8-F1AF497460B8}"/>
              </a:ext>
            </a:extLst>
          </p:cNvPr>
          <p:cNvSpPr/>
          <p:nvPr/>
        </p:nvSpPr>
        <p:spPr>
          <a:xfrm>
            <a:off x="7449316" y="2991615"/>
            <a:ext cx="2626499"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特徴</a:t>
            </a:r>
          </a:p>
        </p:txBody>
      </p:sp>
      <p:sp>
        <p:nvSpPr>
          <p:cNvPr id="12" name="正方形/長方形 11">
            <a:extLst>
              <a:ext uri="{FF2B5EF4-FFF2-40B4-BE49-F238E27FC236}">
                <a16:creationId xmlns:a16="http://schemas.microsoft.com/office/drawing/2014/main" id="{A00F08AC-9B04-4C66-8045-5A5A5DAE502B}"/>
              </a:ext>
            </a:extLst>
          </p:cNvPr>
          <p:cNvSpPr/>
          <p:nvPr/>
        </p:nvSpPr>
        <p:spPr>
          <a:xfrm>
            <a:off x="1437149" y="1553857"/>
            <a:ext cx="3043738" cy="553998"/>
          </a:xfrm>
          <a:prstGeom prst="rect">
            <a:avLst/>
          </a:prstGeom>
        </p:spPr>
        <p:txBody>
          <a:bodyPr wrap="square">
            <a:spAutoFit/>
          </a:bodyPr>
          <a:lstStyle/>
          <a:p>
            <a:pPr algn="ctr"/>
            <a:r>
              <a:rPr lang="en-US" altLang="ja-JP" sz="3000" dirty="0">
                <a:latin typeface="Meiryo UI" panose="020B0604030504040204" pitchFamily="50" charset="-128"/>
                <a:ea typeface="Meiryo UI" panose="020B0604030504040204" pitchFamily="50" charset="-128"/>
              </a:rPr>
              <a:t>Stan</a:t>
            </a:r>
            <a:r>
              <a:rPr lang="ja-JP" altLang="en-US" sz="3000" dirty="0" err="1">
                <a:latin typeface="Meiryo UI" panose="020B0604030504040204" pitchFamily="50" charset="-128"/>
                <a:ea typeface="Meiryo UI" panose="020B0604030504040204" pitchFamily="50" charset="-128"/>
              </a:rPr>
              <a:t>のロゴ</a:t>
            </a:r>
            <a:r>
              <a:rPr lang="ja-JP" altLang="en-US" sz="3000" dirty="0">
                <a:latin typeface="Meiryo UI" panose="020B0604030504040204" pitchFamily="50" charset="-128"/>
                <a:ea typeface="Meiryo UI" panose="020B0604030504040204" pitchFamily="50" charset="-128"/>
              </a:rPr>
              <a:t>マーク</a:t>
            </a:r>
            <a:endParaRPr lang="en-US" altLang="ja-JP" sz="3000"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E5A5F071-DE9F-4F8F-A002-EAB79994B646}"/>
              </a:ext>
            </a:extLst>
          </p:cNvPr>
          <p:cNvSpPr/>
          <p:nvPr/>
        </p:nvSpPr>
        <p:spPr>
          <a:xfrm>
            <a:off x="6287588" y="5258952"/>
            <a:ext cx="5268686" cy="1477328"/>
          </a:xfrm>
          <a:prstGeom prst="rect">
            <a:avLst/>
          </a:prstGeom>
        </p:spPr>
        <p:txBody>
          <a:bodyPr wrap="square">
            <a:spAutoFit/>
          </a:bodyPr>
          <a:lstStyle/>
          <a:p>
            <a:pPr algn="ctr"/>
            <a:r>
              <a:rPr lang="ja-JP" altLang="en-US" sz="3000" dirty="0">
                <a:solidFill>
                  <a:schemeClr val="accent2"/>
                </a:solidFill>
                <a:latin typeface="Meiryo UI" panose="020B0604030504040204" pitchFamily="50" charset="-128"/>
                <a:ea typeface="Meiryo UI" panose="020B0604030504040204" pitchFamily="50" charset="-128"/>
              </a:rPr>
              <a:t>確率的プログラミング</a:t>
            </a:r>
            <a:r>
              <a:rPr lang="en-US" altLang="ja-JP" sz="3000" dirty="0">
                <a:solidFill>
                  <a:schemeClr val="accent2"/>
                </a:solidFill>
                <a:latin typeface="Meiryo UI" panose="020B0604030504040204" pitchFamily="50" charset="-128"/>
                <a:ea typeface="Meiryo UI" panose="020B0604030504040204" pitchFamily="50" charset="-128"/>
              </a:rPr>
              <a:t>:</a:t>
            </a:r>
          </a:p>
          <a:p>
            <a:pPr algn="ctr"/>
            <a:r>
              <a:rPr lang="ja-JP" altLang="en-US" sz="3000" dirty="0">
                <a:solidFill>
                  <a:schemeClr val="accent2"/>
                </a:solidFill>
                <a:latin typeface="Meiryo UI" panose="020B0604030504040204" pitchFamily="50" charset="-128"/>
                <a:ea typeface="Meiryo UI" panose="020B0604030504040204" pitchFamily="50" charset="-128"/>
              </a:rPr>
              <a:t>統計モデリングに特化した</a:t>
            </a:r>
            <a:endParaRPr lang="en-US" altLang="ja-JP" sz="3000" dirty="0">
              <a:solidFill>
                <a:schemeClr val="accent2"/>
              </a:solidFill>
              <a:latin typeface="Meiryo UI" panose="020B0604030504040204" pitchFamily="50" charset="-128"/>
              <a:ea typeface="Meiryo UI" panose="020B0604030504040204" pitchFamily="50" charset="-128"/>
            </a:endParaRPr>
          </a:p>
          <a:p>
            <a:pPr algn="ctr"/>
            <a:r>
              <a:rPr lang="ja-JP" altLang="en-US" sz="3000" dirty="0">
                <a:solidFill>
                  <a:schemeClr val="accent2"/>
                </a:solidFill>
                <a:latin typeface="Meiryo UI" panose="020B0604030504040204" pitchFamily="50" charset="-128"/>
                <a:ea typeface="Meiryo UI" panose="020B0604030504040204" pitchFamily="50" charset="-128"/>
              </a:rPr>
              <a:t>プログラミング言語</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0631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400" dirty="0" err="1">
                <a:solidFill>
                  <a:schemeClr val="tx1"/>
                </a:solidFill>
                <a:latin typeface="Meiryo UI" panose="020B0604030504040204" pitchFamily="50" charset="-128"/>
                <a:ea typeface="Meiryo UI" panose="020B0604030504040204" pitchFamily="50" charset="-128"/>
              </a:rPr>
              <a:t>PyStan</a:t>
            </a:r>
            <a:r>
              <a:rPr lang="ja-JP" altLang="en-US" sz="2400" dirty="0">
                <a:solidFill>
                  <a:schemeClr val="tx1"/>
                </a:solidFill>
                <a:latin typeface="Meiryo UI" panose="020B0604030504040204" pitchFamily="50" charset="-128"/>
                <a:ea typeface="Meiryo UI" panose="020B0604030504040204" pitchFamily="50" charset="-128"/>
              </a:rPr>
              <a:t>とは</a:t>
            </a:r>
            <a:r>
              <a:rPr lang="en-US" altLang="ja-JP" sz="2400" dirty="0">
                <a:solidFill>
                  <a:schemeClr val="tx1"/>
                </a:solidFill>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7C13604F-BC1D-46C5-BF6A-AC50F6B3EBCD}"/>
              </a:ext>
            </a:extLst>
          </p:cNvPr>
          <p:cNvSpPr/>
          <p:nvPr/>
        </p:nvSpPr>
        <p:spPr>
          <a:xfrm>
            <a:off x="6296297" y="1975116"/>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400" dirty="0">
                <a:solidFill>
                  <a:schemeClr val="tx1"/>
                </a:solidFill>
                <a:latin typeface="Meiryo UI" panose="020B0604030504040204" pitchFamily="50" charset="-128"/>
                <a:ea typeface="Meiryo UI" panose="020B0604030504040204" pitchFamily="50" charset="-128"/>
              </a:rPr>
              <a:t>Stan</a:t>
            </a:r>
            <a:r>
              <a:rPr lang="ja-JP" altLang="en-US" sz="3400" dirty="0">
                <a:solidFill>
                  <a:schemeClr val="tx1"/>
                </a:solidFill>
                <a:latin typeface="Meiryo UI" panose="020B0604030504040204" pitchFamily="50" charset="-128"/>
                <a:ea typeface="Meiryo UI" panose="020B0604030504040204" pitchFamily="50" charset="-128"/>
              </a:rPr>
              <a:t>を</a:t>
            </a:r>
            <a:r>
              <a:rPr lang="en-US" altLang="ja-JP" sz="3400" dirty="0">
                <a:solidFill>
                  <a:schemeClr val="tx1"/>
                </a:solidFill>
                <a:latin typeface="Meiryo UI" panose="020B0604030504040204" pitchFamily="50" charset="-128"/>
                <a:ea typeface="Meiryo UI" panose="020B0604030504040204" pitchFamily="50" charset="-128"/>
              </a:rPr>
              <a:t>Python</a:t>
            </a:r>
            <a:r>
              <a:rPr lang="ja-JP" altLang="en-US" sz="3400" dirty="0">
                <a:solidFill>
                  <a:schemeClr val="tx1"/>
                </a:solidFill>
                <a:latin typeface="Meiryo UI" panose="020B0604030504040204" pitchFamily="50" charset="-128"/>
                <a:ea typeface="Meiryo UI" panose="020B0604030504040204" pitchFamily="50" charset="-128"/>
              </a:rPr>
              <a:t>から扱える</a:t>
            </a:r>
            <a:endParaRPr lang="en-US" altLang="ja-JP" sz="3400" dirty="0">
              <a:solidFill>
                <a:schemeClr val="tx1"/>
              </a:solidFill>
              <a:latin typeface="Meiryo UI" panose="020B0604030504040204" pitchFamily="50" charset="-128"/>
              <a:ea typeface="Meiryo UI" panose="020B0604030504040204" pitchFamily="50" charset="-128"/>
            </a:endParaRPr>
          </a:p>
          <a:p>
            <a:pPr algn="ctr"/>
            <a:r>
              <a:rPr lang="ja-JP" altLang="en-US" sz="3400" dirty="0">
                <a:solidFill>
                  <a:schemeClr val="tx1"/>
                </a:solidFill>
                <a:latin typeface="Meiryo UI" panose="020B0604030504040204" pitchFamily="50" charset="-128"/>
                <a:ea typeface="Meiryo UI" panose="020B0604030504040204" pitchFamily="50" charset="-128"/>
              </a:rPr>
              <a:t>ライブラリ</a:t>
            </a:r>
          </a:p>
        </p:txBody>
      </p:sp>
      <p:sp>
        <p:nvSpPr>
          <p:cNvPr id="2" name="正方形/長方形 1">
            <a:extLst>
              <a:ext uri="{FF2B5EF4-FFF2-40B4-BE49-F238E27FC236}">
                <a16:creationId xmlns:a16="http://schemas.microsoft.com/office/drawing/2014/main" id="{44743D9F-7D10-4DD0-A90E-303BA9A5A389}"/>
              </a:ext>
            </a:extLst>
          </p:cNvPr>
          <p:cNvSpPr/>
          <p:nvPr/>
        </p:nvSpPr>
        <p:spPr>
          <a:xfrm>
            <a:off x="7458026" y="1276858"/>
            <a:ext cx="2626499" cy="553998"/>
          </a:xfrm>
          <a:prstGeom prst="rect">
            <a:avLst/>
          </a:prstGeom>
        </p:spPr>
        <p:txBody>
          <a:bodyPr wrap="square">
            <a:spAutoFit/>
          </a:bodyPr>
          <a:lstStyle/>
          <a:p>
            <a:pPr algn="ctr"/>
            <a:r>
              <a:rPr lang="en-US" altLang="ja-JP" sz="3000" dirty="0" err="1">
                <a:latin typeface="Meiryo UI" panose="020B0604030504040204" pitchFamily="50" charset="-128"/>
                <a:ea typeface="Meiryo UI" panose="020B0604030504040204" pitchFamily="50" charset="-128"/>
              </a:rPr>
              <a:t>PyStan</a:t>
            </a:r>
            <a:endParaRPr lang="ja-JP" altLang="en-US" sz="3000" dirty="0">
              <a:latin typeface="Meiryo UI" panose="020B0604030504040204" pitchFamily="50" charset="-128"/>
              <a:ea typeface="Meiryo UI" panose="020B0604030504040204" pitchFamily="50" charset="-128"/>
            </a:endParaRPr>
          </a:p>
        </p:txBody>
      </p:sp>
      <p:pic>
        <p:nvPicPr>
          <p:cNvPr id="8" name="図 7" descr="ベクトル グラフィックス が含まれている画像&#10;&#10;高い精度で生成された説明">
            <a:extLst>
              <a:ext uri="{FF2B5EF4-FFF2-40B4-BE49-F238E27FC236}">
                <a16:creationId xmlns:a16="http://schemas.microsoft.com/office/drawing/2014/main" id="{30B4E19E-BF45-4E45-A516-5706D5E46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004" y="2741508"/>
            <a:ext cx="2115037" cy="2120678"/>
          </a:xfrm>
          <a:prstGeom prst="rect">
            <a:avLst/>
          </a:prstGeom>
        </p:spPr>
      </p:pic>
      <p:sp>
        <p:nvSpPr>
          <p:cNvPr id="10" name="正方形/長方形 9">
            <a:extLst>
              <a:ext uri="{FF2B5EF4-FFF2-40B4-BE49-F238E27FC236}">
                <a16:creationId xmlns:a16="http://schemas.microsoft.com/office/drawing/2014/main" id="{7C33F497-BC74-4C44-A57C-4976DBD2AF55}"/>
              </a:ext>
            </a:extLst>
          </p:cNvPr>
          <p:cNvSpPr/>
          <p:nvPr/>
        </p:nvSpPr>
        <p:spPr>
          <a:xfrm>
            <a:off x="6296297" y="4162911"/>
            <a:ext cx="5268686" cy="1619579"/>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457200" indent="-457200">
              <a:buFont typeface="Wingdings" panose="05000000000000000000" pitchFamily="2" charset="2"/>
              <a:buChar char="ü"/>
            </a:pPr>
            <a:r>
              <a:rPr lang="en-US" altLang="ja-JP" sz="3400" dirty="0">
                <a:solidFill>
                  <a:schemeClr val="tx1"/>
                </a:solidFill>
                <a:latin typeface="Meiryo UI" panose="020B0604030504040204" pitchFamily="50" charset="-128"/>
                <a:ea typeface="Meiryo UI" panose="020B0604030504040204" pitchFamily="50" charset="-128"/>
              </a:rPr>
              <a:t>Python</a:t>
            </a:r>
            <a:r>
              <a:rPr lang="ja-JP" altLang="en-US" sz="3400" dirty="0">
                <a:solidFill>
                  <a:schemeClr val="tx1"/>
                </a:solidFill>
                <a:latin typeface="Meiryo UI" panose="020B0604030504040204" pitchFamily="50" charset="-128"/>
                <a:ea typeface="Meiryo UI" panose="020B0604030504040204" pitchFamily="50" charset="-128"/>
              </a:rPr>
              <a:t>から動く</a:t>
            </a:r>
            <a:endParaRPr lang="en-US" altLang="ja-JP" sz="3400" dirty="0">
              <a:solidFill>
                <a:schemeClr val="tx1"/>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ü"/>
            </a:pPr>
            <a:r>
              <a:rPr lang="ja-JP" altLang="en-US" sz="3400" dirty="0">
                <a:solidFill>
                  <a:schemeClr val="tx1"/>
                </a:solidFill>
                <a:latin typeface="Meiryo UI" panose="020B0604030504040204" pitchFamily="50" charset="-128"/>
                <a:ea typeface="Meiryo UI" panose="020B0604030504040204" pitchFamily="50" charset="-128"/>
              </a:rPr>
              <a:t>文法は</a:t>
            </a:r>
            <a:r>
              <a:rPr lang="en-US" altLang="ja-JP" sz="3400" dirty="0">
                <a:solidFill>
                  <a:schemeClr val="tx1"/>
                </a:solidFill>
                <a:latin typeface="Meiryo UI" panose="020B0604030504040204" pitchFamily="50" charset="-128"/>
                <a:ea typeface="Meiryo UI" panose="020B0604030504040204" pitchFamily="50" charset="-128"/>
              </a:rPr>
              <a:t>Stan</a:t>
            </a:r>
            <a:r>
              <a:rPr lang="ja-JP" altLang="en-US" sz="3400" dirty="0">
                <a:solidFill>
                  <a:schemeClr val="tx1"/>
                </a:solidFill>
                <a:latin typeface="Meiryo UI" panose="020B0604030504040204" pitchFamily="50" charset="-128"/>
                <a:ea typeface="Meiryo UI" panose="020B0604030504040204" pitchFamily="50" charset="-128"/>
              </a:rPr>
              <a:t>に従う</a:t>
            </a:r>
            <a:endParaRPr lang="en-US" altLang="ja-JP" sz="3400" dirty="0">
              <a:solidFill>
                <a:schemeClr val="tx1"/>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ü"/>
            </a:pPr>
            <a:r>
              <a:rPr lang="ja-JP" altLang="en-US" sz="3400" dirty="0">
                <a:solidFill>
                  <a:schemeClr val="tx1"/>
                </a:solidFill>
                <a:latin typeface="Meiryo UI" panose="020B0604030504040204" pitchFamily="50" charset="-128"/>
                <a:ea typeface="Meiryo UI" panose="020B0604030504040204" pitchFamily="50" charset="-128"/>
              </a:rPr>
              <a:t>モデルのコンパイルが必要</a:t>
            </a:r>
            <a:endParaRPr lang="en-US" altLang="ja-JP" sz="3400" dirty="0">
              <a:solidFill>
                <a:schemeClr val="tx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BC15F3B7-B4DD-4A22-B6B8-F1AF497460B8}"/>
              </a:ext>
            </a:extLst>
          </p:cNvPr>
          <p:cNvSpPr/>
          <p:nvPr/>
        </p:nvSpPr>
        <p:spPr>
          <a:xfrm>
            <a:off x="7458026" y="3524849"/>
            <a:ext cx="2626499"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特徴</a:t>
            </a:r>
          </a:p>
        </p:txBody>
      </p:sp>
      <p:pic>
        <p:nvPicPr>
          <p:cNvPr id="14" name="図 13">
            <a:extLst>
              <a:ext uri="{FF2B5EF4-FFF2-40B4-BE49-F238E27FC236}">
                <a16:creationId xmlns:a16="http://schemas.microsoft.com/office/drawing/2014/main" id="{5098BB6B-6402-4B31-A3BE-34210D55B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82" y="2695096"/>
            <a:ext cx="2234922" cy="2234922"/>
          </a:xfrm>
          <a:prstGeom prst="rect">
            <a:avLst/>
          </a:prstGeom>
        </p:spPr>
      </p:pic>
    </p:spTree>
    <p:extLst>
      <p:ext uri="{BB962C8B-B14F-4D97-AF65-F5344CB8AC3E}">
        <p14:creationId xmlns:p14="http://schemas.microsoft.com/office/powerpoint/2010/main" val="287419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まずは</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7C13604F-BC1D-46C5-BF6A-AC50F6B3EBCD}"/>
              </a:ext>
            </a:extLst>
          </p:cNvPr>
          <p:cNvSpPr/>
          <p:nvPr/>
        </p:nvSpPr>
        <p:spPr>
          <a:xfrm>
            <a:off x="6296297" y="1975116"/>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400" dirty="0" err="1">
                <a:solidFill>
                  <a:schemeClr val="tx1"/>
                </a:solidFill>
                <a:latin typeface="Meiryo UI" panose="020B0604030504040204" pitchFamily="50" charset="-128"/>
                <a:ea typeface="Meiryo UI" panose="020B0604030504040204" pitchFamily="50" charset="-128"/>
              </a:rPr>
              <a:t>PyStan</a:t>
            </a:r>
            <a:r>
              <a:rPr lang="ja-JP" altLang="en-US" sz="3400" dirty="0">
                <a:solidFill>
                  <a:schemeClr val="tx1"/>
                </a:solidFill>
                <a:latin typeface="Meiryo UI" panose="020B0604030504040204" pitchFamily="50" charset="-128"/>
                <a:ea typeface="Meiryo UI" panose="020B0604030504040204" pitchFamily="50" charset="-128"/>
              </a:rPr>
              <a:t>のインストールから行っていきましょう</a:t>
            </a:r>
          </a:p>
        </p:txBody>
      </p:sp>
      <p:pic>
        <p:nvPicPr>
          <p:cNvPr id="8" name="図 7" descr="ベクトル グラフィックス が含まれている画像&#10;&#10;高い精度で生成された説明">
            <a:extLst>
              <a:ext uri="{FF2B5EF4-FFF2-40B4-BE49-F238E27FC236}">
                <a16:creationId xmlns:a16="http://schemas.microsoft.com/office/drawing/2014/main" id="{30B4E19E-BF45-4E45-A516-5706D5E46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004" y="2741508"/>
            <a:ext cx="2115037" cy="2120678"/>
          </a:xfrm>
          <a:prstGeom prst="rect">
            <a:avLst/>
          </a:prstGeom>
        </p:spPr>
      </p:pic>
      <p:pic>
        <p:nvPicPr>
          <p:cNvPr id="14" name="図 13">
            <a:extLst>
              <a:ext uri="{FF2B5EF4-FFF2-40B4-BE49-F238E27FC236}">
                <a16:creationId xmlns:a16="http://schemas.microsoft.com/office/drawing/2014/main" id="{5098BB6B-6402-4B31-A3BE-34210D55B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82" y="2695096"/>
            <a:ext cx="2234922" cy="2234922"/>
          </a:xfrm>
          <a:prstGeom prst="rect">
            <a:avLst/>
          </a:prstGeom>
        </p:spPr>
      </p:pic>
      <p:sp>
        <p:nvSpPr>
          <p:cNvPr id="12" name="正方形/長方形 11">
            <a:extLst>
              <a:ext uri="{FF2B5EF4-FFF2-40B4-BE49-F238E27FC236}">
                <a16:creationId xmlns:a16="http://schemas.microsoft.com/office/drawing/2014/main" id="{0EB264C6-D80E-4FBA-81A1-AE44307049FD}"/>
              </a:ext>
            </a:extLst>
          </p:cNvPr>
          <p:cNvSpPr/>
          <p:nvPr/>
        </p:nvSpPr>
        <p:spPr>
          <a:xfrm>
            <a:off x="6296297" y="4624669"/>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400" dirty="0">
                <a:solidFill>
                  <a:schemeClr val="tx1"/>
                </a:solidFill>
                <a:latin typeface="Meiryo UI" panose="020B0604030504040204" pitchFamily="50" charset="-128"/>
                <a:ea typeface="Meiryo UI" panose="020B0604030504040204" pitchFamily="50" charset="-128"/>
              </a:rPr>
              <a:t>Visual C++</a:t>
            </a:r>
            <a:r>
              <a:rPr lang="ja-JP" altLang="en-US" sz="3400" dirty="0">
                <a:solidFill>
                  <a:schemeClr val="tx1"/>
                </a:solidFill>
                <a:latin typeface="Meiryo UI" panose="020B0604030504040204" pitchFamily="50" charset="-128"/>
                <a:ea typeface="Meiryo UI" panose="020B0604030504040204" pitchFamily="50" charset="-128"/>
              </a:rPr>
              <a:t>の</a:t>
            </a:r>
            <a:endParaRPr lang="en-US" altLang="ja-JP" sz="3400" dirty="0">
              <a:solidFill>
                <a:schemeClr val="tx1"/>
              </a:solidFill>
              <a:latin typeface="Meiryo UI" panose="020B0604030504040204" pitchFamily="50" charset="-128"/>
              <a:ea typeface="Meiryo UI" panose="020B0604030504040204" pitchFamily="50" charset="-128"/>
            </a:endParaRPr>
          </a:p>
          <a:p>
            <a:pPr algn="ctr"/>
            <a:r>
              <a:rPr lang="ja-JP" altLang="en-US" sz="3400" dirty="0">
                <a:solidFill>
                  <a:schemeClr val="tx1"/>
                </a:solidFill>
                <a:latin typeface="Meiryo UI" panose="020B0604030504040204" pitchFamily="50" charset="-128"/>
                <a:ea typeface="Meiryo UI" panose="020B0604030504040204" pitchFamily="50" charset="-128"/>
              </a:rPr>
              <a:t>インストールも必要です</a:t>
            </a:r>
          </a:p>
        </p:txBody>
      </p:sp>
      <p:sp>
        <p:nvSpPr>
          <p:cNvPr id="13" name="正方形/長方形 12">
            <a:extLst>
              <a:ext uri="{FF2B5EF4-FFF2-40B4-BE49-F238E27FC236}">
                <a16:creationId xmlns:a16="http://schemas.microsoft.com/office/drawing/2014/main" id="{A3CE63A2-A8E9-4EA3-8D95-C26A8D59AD7C}"/>
              </a:ext>
            </a:extLst>
          </p:cNvPr>
          <p:cNvSpPr/>
          <p:nvPr/>
        </p:nvSpPr>
        <p:spPr>
          <a:xfrm>
            <a:off x="7458026" y="3881900"/>
            <a:ext cx="3044511" cy="553998"/>
          </a:xfrm>
          <a:prstGeom prst="rect">
            <a:avLst/>
          </a:prstGeom>
        </p:spPr>
        <p:txBody>
          <a:bodyPr wrap="square">
            <a:spAutoFit/>
          </a:bodyPr>
          <a:lstStyle/>
          <a:p>
            <a:pPr algn="ctr"/>
            <a:r>
              <a:rPr lang="en-US" altLang="ja-JP" sz="3000" dirty="0">
                <a:latin typeface="Meiryo UI" panose="020B0604030504040204" pitchFamily="50" charset="-128"/>
                <a:ea typeface="Meiryo UI" panose="020B0604030504040204" pitchFamily="50" charset="-128"/>
              </a:rPr>
              <a:t>【Windows</a:t>
            </a:r>
            <a:r>
              <a:rPr lang="ja-JP" altLang="en-US" sz="3000" dirty="0">
                <a:latin typeface="Meiryo UI" panose="020B0604030504040204" pitchFamily="50" charset="-128"/>
                <a:ea typeface="Meiryo UI" panose="020B0604030504040204" pitchFamily="50" charset="-128"/>
              </a:rPr>
              <a:t>の方</a:t>
            </a:r>
            <a:r>
              <a:rPr lang="en-US" altLang="ja-JP" sz="3000" dirty="0">
                <a:latin typeface="Meiryo UI" panose="020B0604030504040204" pitchFamily="50" charset="-128"/>
                <a:ea typeface="Meiryo UI" panose="020B0604030504040204" pitchFamily="50" charset="-128"/>
              </a:rPr>
              <a:t>】</a:t>
            </a:r>
            <a:endParaRPr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5114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このセクションで学ぶこと</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7C13604F-BC1D-46C5-BF6A-AC50F6B3EBCD}"/>
              </a:ext>
            </a:extLst>
          </p:cNvPr>
          <p:cNvSpPr/>
          <p:nvPr/>
        </p:nvSpPr>
        <p:spPr>
          <a:xfrm>
            <a:off x="809896" y="1431142"/>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400" dirty="0">
                <a:solidFill>
                  <a:schemeClr val="tx1"/>
                </a:solidFill>
                <a:latin typeface="Meiryo UI" panose="020B0604030504040204" pitchFamily="50" charset="-128"/>
                <a:ea typeface="Meiryo UI" panose="020B0604030504040204" pitchFamily="50" charset="-128"/>
              </a:rPr>
              <a:t>環境構築</a:t>
            </a:r>
          </a:p>
        </p:txBody>
      </p:sp>
      <p:sp>
        <p:nvSpPr>
          <p:cNvPr id="12" name="正方形/長方形 11">
            <a:extLst>
              <a:ext uri="{FF2B5EF4-FFF2-40B4-BE49-F238E27FC236}">
                <a16:creationId xmlns:a16="http://schemas.microsoft.com/office/drawing/2014/main" id="{D2EBB00F-0B82-4CDE-B280-25A2569A56BC}"/>
              </a:ext>
            </a:extLst>
          </p:cNvPr>
          <p:cNvSpPr/>
          <p:nvPr/>
        </p:nvSpPr>
        <p:spPr>
          <a:xfrm>
            <a:off x="809895" y="3136786"/>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400" dirty="0">
                <a:solidFill>
                  <a:schemeClr val="tx1"/>
                </a:solidFill>
                <a:latin typeface="Meiryo UI" panose="020B0604030504040204" pitchFamily="50" charset="-128"/>
                <a:ea typeface="Meiryo UI" panose="020B0604030504040204" pitchFamily="50" charset="-128"/>
              </a:rPr>
              <a:t>Stan</a:t>
            </a:r>
            <a:r>
              <a:rPr lang="ja-JP" altLang="en-US" sz="3400" dirty="0">
                <a:solidFill>
                  <a:schemeClr val="tx1"/>
                </a:solidFill>
                <a:latin typeface="Meiryo UI" panose="020B0604030504040204" pitchFamily="50" charset="-128"/>
                <a:ea typeface="Meiryo UI" panose="020B0604030504040204" pitchFamily="50" charset="-128"/>
              </a:rPr>
              <a:t>の文法</a:t>
            </a:r>
          </a:p>
        </p:txBody>
      </p:sp>
      <p:sp>
        <p:nvSpPr>
          <p:cNvPr id="13" name="正方形/長方形 12">
            <a:extLst>
              <a:ext uri="{FF2B5EF4-FFF2-40B4-BE49-F238E27FC236}">
                <a16:creationId xmlns:a16="http://schemas.microsoft.com/office/drawing/2014/main" id="{0365EDA4-F214-42B4-85F4-004112D72BD9}"/>
              </a:ext>
            </a:extLst>
          </p:cNvPr>
          <p:cNvSpPr/>
          <p:nvPr/>
        </p:nvSpPr>
        <p:spPr>
          <a:xfrm>
            <a:off x="809895" y="4842431"/>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400" dirty="0">
                <a:solidFill>
                  <a:schemeClr val="tx1"/>
                </a:solidFill>
                <a:latin typeface="Meiryo UI" panose="020B0604030504040204" pitchFamily="50" charset="-128"/>
                <a:ea typeface="Meiryo UI" panose="020B0604030504040204" pitchFamily="50" charset="-128"/>
              </a:rPr>
              <a:t>ケーススタディ</a:t>
            </a:r>
          </a:p>
        </p:txBody>
      </p:sp>
      <p:sp>
        <p:nvSpPr>
          <p:cNvPr id="15" name="正方形/長方形 14">
            <a:extLst>
              <a:ext uri="{FF2B5EF4-FFF2-40B4-BE49-F238E27FC236}">
                <a16:creationId xmlns:a16="http://schemas.microsoft.com/office/drawing/2014/main" id="{F7BA9DE3-CA1D-42FD-A21F-C9F73B4BD0FA}"/>
              </a:ext>
            </a:extLst>
          </p:cNvPr>
          <p:cNvSpPr/>
          <p:nvPr/>
        </p:nvSpPr>
        <p:spPr>
          <a:xfrm>
            <a:off x="6405153" y="1431142"/>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en-US" altLang="ja-JP" sz="2400" dirty="0" err="1">
                <a:solidFill>
                  <a:schemeClr val="tx1"/>
                </a:solidFill>
                <a:latin typeface="Meiryo UI" panose="020B0604030504040204" pitchFamily="50" charset="-128"/>
                <a:ea typeface="Meiryo UI" panose="020B0604030504040204" pitchFamily="50" charset="-128"/>
              </a:rPr>
              <a:t>PyStan</a:t>
            </a:r>
            <a:r>
              <a:rPr lang="ja-JP" altLang="en-US" sz="2400" dirty="0">
                <a:solidFill>
                  <a:schemeClr val="tx1"/>
                </a:solidFill>
                <a:latin typeface="Meiryo UI" panose="020B0604030504040204" pitchFamily="50" charset="-128"/>
                <a:ea typeface="Meiryo UI" panose="020B0604030504040204" pitchFamily="50" charset="-128"/>
              </a:rPr>
              <a:t>のインストール</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en-US" altLang="ja-JP" sz="2400" dirty="0">
                <a:solidFill>
                  <a:schemeClr val="tx1"/>
                </a:solidFill>
                <a:latin typeface="Meiryo UI" panose="020B0604030504040204" pitchFamily="50" charset="-128"/>
                <a:ea typeface="Meiryo UI" panose="020B0604030504040204" pitchFamily="50" charset="-128"/>
              </a:rPr>
              <a:t>Visual Basic</a:t>
            </a:r>
            <a:r>
              <a:rPr lang="ja-JP" altLang="en-US" sz="2400" dirty="0">
                <a:solidFill>
                  <a:schemeClr val="tx1"/>
                </a:solidFill>
                <a:latin typeface="Meiryo UI" panose="020B0604030504040204" pitchFamily="50" charset="-128"/>
                <a:ea typeface="Meiryo UI" panose="020B0604030504040204" pitchFamily="50" charset="-128"/>
              </a:rPr>
              <a:t>のインストール</a:t>
            </a:r>
          </a:p>
        </p:txBody>
      </p:sp>
      <p:sp>
        <p:nvSpPr>
          <p:cNvPr id="17" name="正方形/長方形 16">
            <a:extLst>
              <a:ext uri="{FF2B5EF4-FFF2-40B4-BE49-F238E27FC236}">
                <a16:creationId xmlns:a16="http://schemas.microsoft.com/office/drawing/2014/main" id="{53285882-F07E-4ED0-A2D8-B857CB6F817A}"/>
              </a:ext>
            </a:extLst>
          </p:cNvPr>
          <p:cNvSpPr/>
          <p:nvPr/>
        </p:nvSpPr>
        <p:spPr>
          <a:xfrm>
            <a:off x="6405153" y="3136786"/>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モデルの記述を</a:t>
            </a:r>
            <a:r>
              <a:rPr lang="en-US" altLang="ja-JP" sz="2400" dirty="0">
                <a:solidFill>
                  <a:schemeClr val="tx1"/>
                </a:solidFill>
                <a:latin typeface="Meiryo UI" panose="020B0604030504040204" pitchFamily="50" charset="-128"/>
                <a:ea typeface="Meiryo UI" panose="020B0604030504040204" pitchFamily="50" charset="-128"/>
              </a:rPr>
              <a:t>Hello World</a:t>
            </a:r>
            <a:r>
              <a:rPr lang="ja-JP" altLang="en-US" sz="2400" dirty="0">
                <a:solidFill>
                  <a:schemeClr val="tx1"/>
                </a:solidFill>
                <a:latin typeface="Meiryo UI" panose="020B0604030504040204" pitchFamily="50" charset="-128"/>
                <a:ea typeface="Meiryo UI" panose="020B0604030504040204" pitchFamily="50" charset="-128"/>
              </a:rPr>
              <a:t>で学ぶ</a:t>
            </a:r>
          </a:p>
        </p:txBody>
      </p:sp>
      <p:sp>
        <p:nvSpPr>
          <p:cNvPr id="18" name="正方形/長方形 17">
            <a:extLst>
              <a:ext uri="{FF2B5EF4-FFF2-40B4-BE49-F238E27FC236}">
                <a16:creationId xmlns:a16="http://schemas.microsoft.com/office/drawing/2014/main" id="{C6EB7509-0B2F-435F-9D92-6F463F17464B}"/>
              </a:ext>
            </a:extLst>
          </p:cNvPr>
          <p:cNvSpPr/>
          <p:nvPr/>
        </p:nvSpPr>
        <p:spPr>
          <a:xfrm>
            <a:off x="6405153" y="4842430"/>
            <a:ext cx="5268686" cy="14399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単回帰</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重回帰</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ロジスティック回帰</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階層ベイズ</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状態空間モデル</a:t>
            </a:r>
            <a:endParaRPr lang="en-US" altLang="ja-JP" sz="2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312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もっと自由なモデリングへ</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復習</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42F2AEFC-04A6-4667-91F2-B3401C574E65}"/>
              </a:ext>
            </a:extLst>
          </p:cNvPr>
          <p:cNvSpPr/>
          <p:nvPr/>
        </p:nvSpPr>
        <p:spPr>
          <a:xfrm>
            <a:off x="353840" y="1973825"/>
            <a:ext cx="11531674" cy="366933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自然共役事前分布で意図する全ての事前分布が表せるとは限らない</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無情報事前分布を事前分布として使いたい</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パラメーターが多い、複雑な統計モデルを使いたい</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階層構造を持つような統計モデルを使いたい</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階層ベイズモデル</a:t>
            </a:r>
            <a:r>
              <a:rPr lang="en-US" altLang="ja-JP" sz="2400" dirty="0">
                <a:solidFill>
                  <a:schemeClr val="tx1"/>
                </a:solidFill>
                <a:latin typeface="Meiryo UI" panose="020B0604030504040204" pitchFamily="50" charset="-128"/>
                <a:ea typeface="Meiryo UI" panose="020B0604030504040204" pitchFamily="50" charset="-128"/>
              </a:rPr>
              <a:t>)</a:t>
            </a: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時系列を取り扱いたい</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状態空間モデル</a:t>
            </a:r>
            <a:r>
              <a:rPr lang="en-US" altLang="ja-JP" sz="2400" dirty="0">
                <a:solidFill>
                  <a:schemeClr val="tx1"/>
                </a:solidFill>
                <a:latin typeface="Meiryo UI" panose="020B0604030504040204" pitchFamily="50" charset="-128"/>
                <a:ea typeface="Meiryo UI" panose="020B0604030504040204" pitchFamily="50" charset="-128"/>
              </a:rPr>
              <a:t>)</a:t>
            </a:r>
          </a:p>
        </p:txBody>
      </p:sp>
      <p:sp>
        <p:nvSpPr>
          <p:cNvPr id="30" name="テキスト ボックス 29">
            <a:extLst>
              <a:ext uri="{FF2B5EF4-FFF2-40B4-BE49-F238E27FC236}">
                <a16:creationId xmlns:a16="http://schemas.microsoft.com/office/drawing/2014/main" id="{78FE7863-FCDD-4DA1-A737-AA82C7666940}"/>
              </a:ext>
            </a:extLst>
          </p:cNvPr>
          <p:cNvSpPr txBox="1"/>
          <p:nvPr/>
        </p:nvSpPr>
        <p:spPr>
          <a:xfrm>
            <a:off x="4016323" y="1419826"/>
            <a:ext cx="4341253"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実際のベイズ統計での要求</a:t>
            </a:r>
            <a:endParaRPr kumimoji="1" lang="ja-JP" altLang="en-US" sz="3000"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1FEFA21F-DCCA-420D-9B25-146320996120}"/>
              </a:ext>
            </a:extLst>
          </p:cNvPr>
          <p:cNvSpPr/>
          <p:nvPr/>
        </p:nvSpPr>
        <p:spPr>
          <a:xfrm>
            <a:off x="696074" y="5643155"/>
            <a:ext cx="1075829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000" dirty="0">
                <a:solidFill>
                  <a:schemeClr val="accent2"/>
                </a:solidFill>
                <a:latin typeface="Meiryo UI" panose="020B0604030504040204" pitchFamily="50" charset="-128"/>
                <a:ea typeface="Meiryo UI" panose="020B0604030504040204" pitchFamily="50" charset="-128"/>
              </a:rPr>
              <a:t>もっと一般的な統計モデルでの事後分布を求められる必要がある</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5294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事後分布の推定</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復習</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71E1DFB8-E644-4A88-96B6-E979AF4150DE}"/>
              </a:ext>
            </a:extLst>
          </p:cNvPr>
          <p:cNvSpPr/>
          <p:nvPr/>
        </p:nvSpPr>
        <p:spPr>
          <a:xfrm>
            <a:off x="217714" y="2548770"/>
            <a:ext cx="3727269" cy="2423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自然共役事前分布を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使って真面目に手計算</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パラメーターが</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２つあるので難しい</a:t>
            </a:r>
            <a:r>
              <a:rPr lang="en-US" altLang="ja-JP" sz="3000" dirty="0">
                <a:solidFill>
                  <a:schemeClr val="tx1"/>
                </a:solidFill>
                <a:latin typeface="Meiryo UI" panose="020B0604030504040204" pitchFamily="50" charset="-128"/>
                <a:ea typeface="Meiryo UI" panose="020B0604030504040204" pitchFamily="50" charset="-128"/>
              </a:rPr>
              <a:t>)</a:t>
            </a:r>
          </a:p>
        </p:txBody>
      </p:sp>
      <p:sp>
        <p:nvSpPr>
          <p:cNvPr id="2" name="正方形/長方形 1">
            <a:extLst>
              <a:ext uri="{FF2B5EF4-FFF2-40B4-BE49-F238E27FC236}">
                <a16:creationId xmlns:a16="http://schemas.microsoft.com/office/drawing/2014/main" id="{215D6CB5-D0E2-4899-A603-A54E1E99BD8E}"/>
              </a:ext>
            </a:extLst>
          </p:cNvPr>
          <p:cNvSpPr/>
          <p:nvPr/>
        </p:nvSpPr>
        <p:spPr>
          <a:xfrm>
            <a:off x="1278514" y="1736980"/>
            <a:ext cx="1535998" cy="615553"/>
          </a:xfrm>
          <a:prstGeom prst="rect">
            <a:avLst/>
          </a:prstGeom>
        </p:spPr>
        <p:txBody>
          <a:bodyPr wrap="none">
            <a:spAutoFit/>
          </a:bodyPr>
          <a:lstStyle/>
          <a:p>
            <a:pPr algn="ctr"/>
            <a:r>
              <a:rPr lang="ja-JP" altLang="en-US" sz="3400" dirty="0">
                <a:latin typeface="Meiryo UI" panose="020B0604030504040204" pitchFamily="50" charset="-128"/>
                <a:ea typeface="Meiryo UI" panose="020B0604030504040204" pitchFamily="50" charset="-128"/>
              </a:rPr>
              <a:t>やり方</a:t>
            </a:r>
            <a:r>
              <a:rPr lang="en-US" altLang="ja-JP" sz="3400" dirty="0">
                <a:latin typeface="Meiryo UI" panose="020B0604030504040204" pitchFamily="50" charset="-128"/>
                <a:ea typeface="Meiryo UI" panose="020B0604030504040204" pitchFamily="50" charset="-128"/>
              </a:rPr>
              <a:t>1</a:t>
            </a:r>
          </a:p>
        </p:txBody>
      </p:sp>
      <p:sp>
        <p:nvSpPr>
          <p:cNvPr id="11" name="正方形/長方形 10">
            <a:extLst>
              <a:ext uri="{FF2B5EF4-FFF2-40B4-BE49-F238E27FC236}">
                <a16:creationId xmlns:a16="http://schemas.microsoft.com/office/drawing/2014/main" id="{0C07CE72-7150-4385-AE37-2B6B41F1C96B}"/>
              </a:ext>
            </a:extLst>
          </p:cNvPr>
          <p:cNvSpPr/>
          <p:nvPr/>
        </p:nvSpPr>
        <p:spPr>
          <a:xfrm>
            <a:off x="4158343" y="2548770"/>
            <a:ext cx="4066903" cy="2423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確率分布全体を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求めるのは諦める。</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代わりに事後分布が</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最大の点だけを求める</a:t>
            </a:r>
            <a:endParaRPr lang="en-US" altLang="ja-JP" sz="3000" dirty="0">
              <a:solidFill>
                <a:schemeClr val="tx1"/>
              </a:solidFill>
              <a:latin typeface="Meiryo UI" panose="020B0604030504040204" pitchFamily="50" charset="-128"/>
              <a:ea typeface="Meiryo UI" panose="020B0604030504040204" pitchFamily="50" charset="-128"/>
            </a:endParaRPr>
          </a:p>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CD75DA88-0468-4E25-8599-FB4A8C4B237E}"/>
              </a:ext>
            </a:extLst>
          </p:cNvPr>
          <p:cNvSpPr/>
          <p:nvPr/>
        </p:nvSpPr>
        <p:spPr>
          <a:xfrm>
            <a:off x="8438606" y="2548770"/>
            <a:ext cx="3448595" cy="2423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MCMC</a:t>
            </a:r>
            <a:r>
              <a:rPr lang="ja-JP" altLang="en-US" sz="3000" dirty="0">
                <a:solidFill>
                  <a:schemeClr val="tx1"/>
                </a:solidFill>
                <a:latin typeface="Meiryo UI" panose="020B0604030504040204" pitchFamily="50" charset="-128"/>
                <a:ea typeface="Meiryo UI" panose="020B0604030504040204" pitchFamily="50" charset="-128"/>
              </a:rPr>
              <a:t>で</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事後分布を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サンプリング</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accent2"/>
                </a:solidFill>
                <a:latin typeface="Meiryo UI" panose="020B0604030504040204" pitchFamily="50" charset="-128"/>
                <a:ea typeface="Meiryo UI" panose="020B0604030504040204" pitchFamily="50" charset="-128"/>
              </a:rPr>
              <a:t>（学習をしてきた）</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C20A3360-3153-49B6-B534-B89CB1F756F3}"/>
              </a:ext>
            </a:extLst>
          </p:cNvPr>
          <p:cNvSpPr/>
          <p:nvPr/>
        </p:nvSpPr>
        <p:spPr>
          <a:xfrm>
            <a:off x="5341240" y="1736979"/>
            <a:ext cx="1701107" cy="615553"/>
          </a:xfrm>
          <a:prstGeom prst="rect">
            <a:avLst/>
          </a:prstGeom>
        </p:spPr>
        <p:txBody>
          <a:bodyPr wrap="none">
            <a:spAutoFit/>
          </a:bodyPr>
          <a:lstStyle/>
          <a:p>
            <a:pPr algn="ctr"/>
            <a:r>
              <a:rPr lang="ja-JP" altLang="en-US" sz="3400" dirty="0">
                <a:latin typeface="Meiryo UI" panose="020B0604030504040204" pitchFamily="50" charset="-128"/>
                <a:ea typeface="Meiryo UI" panose="020B0604030504040204" pitchFamily="50" charset="-128"/>
              </a:rPr>
              <a:t>やり方２</a:t>
            </a:r>
            <a:endParaRPr lang="en-US" altLang="ja-JP" sz="3400" dirty="0">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91F6EC59-D92A-4CF4-A3F5-F9E94402FDDF}"/>
              </a:ext>
            </a:extLst>
          </p:cNvPr>
          <p:cNvSpPr/>
          <p:nvPr/>
        </p:nvSpPr>
        <p:spPr>
          <a:xfrm>
            <a:off x="9394903" y="1736979"/>
            <a:ext cx="1535998" cy="615553"/>
          </a:xfrm>
          <a:prstGeom prst="rect">
            <a:avLst/>
          </a:prstGeom>
        </p:spPr>
        <p:txBody>
          <a:bodyPr wrap="none">
            <a:spAutoFit/>
          </a:bodyPr>
          <a:lstStyle/>
          <a:p>
            <a:pPr algn="ctr"/>
            <a:r>
              <a:rPr lang="ja-JP" altLang="en-US" sz="3400" dirty="0">
                <a:solidFill>
                  <a:schemeClr val="accent2"/>
                </a:solidFill>
                <a:latin typeface="Meiryo UI" panose="020B0604030504040204" pitchFamily="50" charset="-128"/>
                <a:ea typeface="Meiryo UI" panose="020B0604030504040204" pitchFamily="50" charset="-128"/>
              </a:rPr>
              <a:t>やり方</a:t>
            </a:r>
            <a:r>
              <a:rPr lang="en-US" altLang="ja-JP" sz="3400" dirty="0">
                <a:solidFill>
                  <a:schemeClr val="accent2"/>
                </a:solidFill>
                <a:latin typeface="Meiryo UI" panose="020B0604030504040204" pitchFamily="50" charset="-128"/>
                <a:ea typeface="Meiryo UI" panose="020B0604030504040204" pitchFamily="50" charset="-128"/>
              </a:rPr>
              <a:t>3</a:t>
            </a:r>
          </a:p>
        </p:txBody>
      </p:sp>
      <p:sp>
        <p:nvSpPr>
          <p:cNvPr id="20" name="テキスト ボックス 19">
            <a:extLst>
              <a:ext uri="{FF2B5EF4-FFF2-40B4-BE49-F238E27FC236}">
                <a16:creationId xmlns:a16="http://schemas.microsoft.com/office/drawing/2014/main" id="{B40480C1-362A-498C-A23B-13E44D15389E}"/>
              </a:ext>
            </a:extLst>
          </p:cNvPr>
          <p:cNvSpPr txBox="1"/>
          <p:nvPr/>
        </p:nvSpPr>
        <p:spPr>
          <a:xfrm>
            <a:off x="5341240" y="4418595"/>
            <a:ext cx="1763624" cy="553998"/>
          </a:xfrm>
          <a:prstGeom prst="rect">
            <a:avLst/>
          </a:prstGeom>
          <a:noFill/>
        </p:spPr>
        <p:txBody>
          <a:bodyPr wrap="none" rtlCol="0">
            <a:spAutoFit/>
          </a:bodyPr>
          <a:lstStyle/>
          <a:p>
            <a:r>
              <a:rPr lang="en-US" altLang="ja-JP" sz="3000" dirty="0">
                <a:latin typeface="Meiryo UI" panose="020B0604030504040204" pitchFamily="50" charset="-128"/>
                <a:ea typeface="Meiryo UI" panose="020B0604030504040204" pitchFamily="50" charset="-128"/>
              </a:rPr>
              <a:t>MAP</a:t>
            </a:r>
            <a:r>
              <a:rPr lang="ja-JP" altLang="en-US" sz="3000" dirty="0">
                <a:latin typeface="Meiryo UI" panose="020B0604030504040204" pitchFamily="50" charset="-128"/>
                <a:ea typeface="Meiryo UI" panose="020B0604030504040204" pitchFamily="50" charset="-128"/>
              </a:rPr>
              <a:t>推定</a:t>
            </a:r>
            <a:endParaRPr lang="en-US" altLang="ja-JP" sz="30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08AA0AAB-6F20-49FF-9CCA-9BCB5846ED7D}"/>
              </a:ext>
            </a:extLst>
          </p:cNvPr>
          <p:cNvSpPr/>
          <p:nvPr/>
        </p:nvSpPr>
        <p:spPr>
          <a:xfrm>
            <a:off x="696074" y="5320938"/>
            <a:ext cx="1075829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000" dirty="0">
                <a:solidFill>
                  <a:schemeClr val="accent2"/>
                </a:solidFill>
                <a:latin typeface="Meiryo UI" panose="020B0604030504040204" pitchFamily="50" charset="-128"/>
                <a:ea typeface="Meiryo UI" panose="020B0604030504040204" pitchFamily="50" charset="-128"/>
              </a:rPr>
              <a:t>MCMC</a:t>
            </a:r>
            <a:r>
              <a:rPr lang="ja-JP" altLang="en-US" sz="3000" dirty="0">
                <a:solidFill>
                  <a:schemeClr val="accent2"/>
                </a:solidFill>
                <a:latin typeface="Meiryo UI" panose="020B0604030504040204" pitchFamily="50" charset="-128"/>
                <a:ea typeface="Meiryo UI" panose="020B0604030504040204" pitchFamily="50" charset="-128"/>
              </a:rPr>
              <a:t>を使うと一般的な統計モデルの</a:t>
            </a:r>
            <a:endParaRPr lang="en-US" altLang="ja-JP" sz="3000" dirty="0">
              <a:solidFill>
                <a:schemeClr val="accent2"/>
              </a:solidFill>
              <a:latin typeface="Meiryo UI" panose="020B0604030504040204" pitchFamily="50" charset="-128"/>
              <a:ea typeface="Meiryo UI" panose="020B0604030504040204" pitchFamily="50" charset="-128"/>
            </a:endParaRPr>
          </a:p>
          <a:p>
            <a:pPr lvl="0" algn="ctr"/>
            <a:r>
              <a:rPr lang="ja-JP" altLang="en-US" sz="3000" dirty="0">
                <a:solidFill>
                  <a:schemeClr val="accent2"/>
                </a:solidFill>
                <a:latin typeface="Meiryo UI" panose="020B0604030504040204" pitchFamily="50" charset="-128"/>
                <a:ea typeface="Meiryo UI" panose="020B0604030504040204" pitchFamily="50" charset="-128"/>
              </a:rPr>
              <a:t>事後分布から</a:t>
            </a:r>
            <a:r>
              <a:rPr lang="en-US" altLang="ja-JP" sz="3000" dirty="0">
                <a:solidFill>
                  <a:schemeClr val="accent2"/>
                </a:solidFill>
                <a:latin typeface="Meiryo UI" panose="020B0604030504040204" pitchFamily="50" charset="-128"/>
                <a:ea typeface="Meiryo UI" panose="020B0604030504040204" pitchFamily="50" charset="-128"/>
              </a:rPr>
              <a:t>θ</a:t>
            </a:r>
            <a:r>
              <a:rPr lang="ja-JP" altLang="en-US" sz="3000" dirty="0">
                <a:solidFill>
                  <a:schemeClr val="accent2"/>
                </a:solidFill>
                <a:latin typeface="Meiryo UI" panose="020B0604030504040204" pitchFamily="50" charset="-128"/>
                <a:ea typeface="Meiryo UI" panose="020B0604030504040204" pitchFamily="50" charset="-128"/>
              </a:rPr>
              <a:t>をサンプリングできる</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326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9EECECC4-A22F-4EA0-BB43-610CC3876F8E}"/>
              </a:ext>
            </a:extLst>
          </p:cNvPr>
          <p:cNvSpPr/>
          <p:nvPr/>
        </p:nvSpPr>
        <p:spPr>
          <a:xfrm>
            <a:off x="296092" y="4055878"/>
            <a:ext cx="11329952" cy="171355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000" dirty="0">
                <a:solidFill>
                  <a:prstClr val="black"/>
                </a:solidFill>
                <a:latin typeface="Meiryo UI" panose="020B0604030504040204" pitchFamily="50" charset="-128"/>
                <a:ea typeface="Meiryo UI" panose="020B0604030504040204" pitchFamily="50" charset="-128"/>
              </a:rPr>
              <a:t>新しい状態</a:t>
            </a:r>
            <a:r>
              <a:rPr lang="en-US" altLang="ja-JP" sz="3000" dirty="0" err="1">
                <a:solidFill>
                  <a:prstClr val="black"/>
                </a:solidFill>
                <a:latin typeface="Meiryo UI" panose="020B0604030504040204" pitchFamily="50" charset="-128"/>
                <a:ea typeface="Meiryo UI" panose="020B0604030504040204" pitchFamily="50" charset="-128"/>
              </a:rPr>
              <a:t>θ</a:t>
            </a:r>
            <a:r>
              <a:rPr lang="en-US" altLang="ja-JP" sz="3000" baseline="-25000" dirty="0" err="1">
                <a:solidFill>
                  <a:prstClr val="black"/>
                </a:solidFill>
                <a:latin typeface="Meiryo UI" panose="020B0604030504040204" pitchFamily="50" charset="-128"/>
                <a:ea typeface="Meiryo UI" panose="020B0604030504040204" pitchFamily="50" charset="-128"/>
              </a:rPr>
              <a:t>t</a:t>
            </a:r>
            <a:r>
              <a:rPr lang="ja-JP" altLang="en-US" sz="3000" dirty="0">
                <a:solidFill>
                  <a:prstClr val="black"/>
                </a:solidFill>
                <a:latin typeface="Meiryo UI" panose="020B0604030504040204" pitchFamily="50" charset="-128"/>
                <a:ea typeface="Meiryo UI" panose="020B0604030504040204" pitchFamily="50" charset="-128"/>
              </a:rPr>
              <a:t>が直前の状態</a:t>
            </a:r>
            <a:r>
              <a:rPr lang="en-US" altLang="ja-JP" sz="3000" dirty="0">
                <a:solidFill>
                  <a:prstClr val="black"/>
                </a:solidFill>
                <a:latin typeface="Meiryo UI" panose="020B0604030504040204" pitchFamily="50" charset="-128"/>
                <a:ea typeface="Meiryo UI" panose="020B0604030504040204" pitchFamily="50" charset="-128"/>
              </a:rPr>
              <a:t>θ</a:t>
            </a:r>
            <a:r>
              <a:rPr lang="en-US" altLang="ja-JP" sz="3000" baseline="-25000" dirty="0">
                <a:solidFill>
                  <a:prstClr val="black"/>
                </a:solidFill>
                <a:latin typeface="Meiryo UI" panose="020B0604030504040204" pitchFamily="50" charset="-128"/>
                <a:ea typeface="Meiryo UI" panose="020B0604030504040204" pitchFamily="50" charset="-128"/>
              </a:rPr>
              <a:t>t-1</a:t>
            </a:r>
            <a:r>
              <a:rPr lang="ja-JP" altLang="en-US" sz="3000" dirty="0">
                <a:solidFill>
                  <a:prstClr val="black"/>
                </a:solidFill>
                <a:latin typeface="Meiryo UI" panose="020B0604030504040204" pitchFamily="50" charset="-128"/>
                <a:ea typeface="Meiryo UI" panose="020B0604030504040204" pitchFamily="50" charset="-128"/>
              </a:rPr>
              <a:t>のみから決定する確率過程</a:t>
            </a:r>
            <a:r>
              <a:rPr lang="en-US" altLang="ja-JP" sz="3000" dirty="0">
                <a:solidFill>
                  <a:prstClr val="black"/>
                </a:solidFill>
                <a:latin typeface="Meiryo UI" panose="020B0604030504040204" pitchFamily="50" charset="-128"/>
                <a:ea typeface="Meiryo UI" panose="020B0604030504040204" pitchFamily="50" charset="-128"/>
              </a:rPr>
              <a:t>(</a:t>
            </a:r>
            <a:r>
              <a:rPr lang="ja-JP" altLang="en-US" sz="3000" b="1" dirty="0">
                <a:solidFill>
                  <a:prstClr val="black"/>
                </a:solidFill>
                <a:latin typeface="Meiryo UI" panose="020B0604030504040204" pitchFamily="50" charset="-128"/>
                <a:ea typeface="Meiryo UI" panose="020B0604030504040204" pitchFamily="50" charset="-128"/>
              </a:rPr>
              <a:t>マルコフ性</a:t>
            </a:r>
            <a:r>
              <a:rPr lang="en-US" altLang="ja-JP" sz="3000" dirty="0">
                <a:solidFill>
                  <a:prstClr val="black"/>
                </a:solidFill>
                <a:latin typeface="Meiryo UI" panose="020B0604030504040204" pitchFamily="50" charset="-128"/>
                <a:ea typeface="Meiryo UI" panose="020B0604030504040204" pitchFamily="50" charset="-128"/>
              </a:rPr>
              <a:t>)</a:t>
            </a:r>
          </a:p>
          <a:p>
            <a:pPr lvl="0"/>
            <a:endParaRPr lang="en-US" altLang="ja-JP" sz="3000" dirty="0">
              <a:solidFill>
                <a:prstClr val="black"/>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マルコフ連鎖とは？</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復習</a:t>
            </a:r>
            <a:r>
              <a:rPr lang="en-US" altLang="ja-JP" sz="2400" dirty="0">
                <a:solidFill>
                  <a:schemeClr val="tx1"/>
                </a:solidFill>
                <a:latin typeface="Meiryo UI" panose="020B0604030504040204" pitchFamily="50" charset="-128"/>
                <a:ea typeface="Meiryo UI" panose="020B0604030504040204" pitchFamily="50" charset="-128"/>
              </a:rPr>
              <a:t>)</a:t>
            </a:r>
          </a:p>
        </p:txBody>
      </p:sp>
      <p:pic>
        <p:nvPicPr>
          <p:cNvPr id="4" name="図 3" descr="壁, 人, 男性, 衣類 が含まれている画像&#10;&#10;非常に高い精度で生成された説明">
            <a:extLst>
              <a:ext uri="{FF2B5EF4-FFF2-40B4-BE49-F238E27FC236}">
                <a16:creationId xmlns:a16="http://schemas.microsoft.com/office/drawing/2014/main" id="{4C928930-CE1D-476A-946B-1BD2F5A9D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2139" y="268957"/>
            <a:ext cx="1323904" cy="1409584"/>
          </a:xfrm>
          <a:prstGeom prst="rect">
            <a:avLst/>
          </a:prstGeom>
        </p:spPr>
      </p:pic>
      <p:sp>
        <p:nvSpPr>
          <p:cNvPr id="14" name="テキスト ボックス 13">
            <a:extLst>
              <a:ext uri="{FF2B5EF4-FFF2-40B4-BE49-F238E27FC236}">
                <a16:creationId xmlns:a16="http://schemas.microsoft.com/office/drawing/2014/main" id="{46C549F7-BFC2-4EFE-9CA1-06919832558C}"/>
              </a:ext>
            </a:extLst>
          </p:cNvPr>
          <p:cNvSpPr txBox="1"/>
          <p:nvPr/>
        </p:nvSpPr>
        <p:spPr>
          <a:xfrm>
            <a:off x="10420096" y="1678541"/>
            <a:ext cx="1087990" cy="400110"/>
          </a:xfrm>
          <a:prstGeom prst="rect">
            <a:avLst/>
          </a:prstGeom>
          <a:noFill/>
        </p:spPr>
        <p:txBody>
          <a:bodyPr wrap="none" rtlCol="0">
            <a:spAutoFit/>
          </a:bodyPr>
          <a:lstStyle/>
          <a:p>
            <a:r>
              <a:rPr kumimoji="1" lang="en-US" altLang="ja-JP" sz="2000" dirty="0">
                <a:latin typeface="Meiryo UI" panose="020B0604030504040204" pitchFamily="50" charset="-128"/>
                <a:ea typeface="Meiryo UI" panose="020B0604030504040204" pitchFamily="50" charset="-128"/>
              </a:rPr>
              <a:t>Markov</a:t>
            </a:r>
            <a:endParaRPr kumimoji="1" lang="ja-JP" altLang="en-US" sz="20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78C88735-F8A8-4CEA-AEE9-B3CCD56F6F81}"/>
              </a:ext>
            </a:extLst>
          </p:cNvPr>
          <p:cNvSpPr txBox="1"/>
          <p:nvPr/>
        </p:nvSpPr>
        <p:spPr>
          <a:xfrm>
            <a:off x="296092" y="1619201"/>
            <a:ext cx="3108543" cy="553998"/>
          </a:xfrm>
          <a:prstGeom prst="rect">
            <a:avLst/>
          </a:prstGeom>
          <a:noFill/>
        </p:spPr>
        <p:txBody>
          <a:bodyPr wrap="none" rtlCol="0">
            <a:spAutoFit/>
          </a:bodyPr>
          <a:lstStyle/>
          <a:p>
            <a:r>
              <a:rPr lang="en-US" altLang="ja-JP" sz="3000" dirty="0">
                <a:latin typeface="Meiryo UI" panose="020B0604030504040204" pitchFamily="50" charset="-128"/>
                <a:ea typeface="Meiryo UI" panose="020B0604030504040204" pitchFamily="50" charset="-128"/>
              </a:rPr>
              <a:t>θ</a:t>
            </a:r>
            <a:r>
              <a:rPr lang="ja-JP" altLang="en-US" sz="3000" dirty="0">
                <a:latin typeface="Meiryo UI" panose="020B0604030504040204" pitchFamily="50" charset="-128"/>
                <a:ea typeface="Meiryo UI" panose="020B0604030504040204" pitchFamily="50" charset="-128"/>
              </a:rPr>
              <a:t>を確率変数とする</a:t>
            </a:r>
            <a:endParaRPr kumimoji="1" lang="ja-JP" altLang="en-US" sz="3000"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53132058-448A-4143-A8FC-B56714D15D68}"/>
              </a:ext>
            </a:extLst>
          </p:cNvPr>
          <p:cNvSpPr/>
          <p:nvPr/>
        </p:nvSpPr>
        <p:spPr>
          <a:xfrm>
            <a:off x="296092" y="2361258"/>
            <a:ext cx="11329951" cy="85274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en-US" altLang="ja-JP" sz="3000" dirty="0">
                <a:solidFill>
                  <a:prstClr val="black"/>
                </a:solidFill>
                <a:latin typeface="Meiryo UI" panose="020B0604030504040204" pitchFamily="50" charset="-128"/>
                <a:ea typeface="Meiryo UI" panose="020B0604030504040204" pitchFamily="50" charset="-128"/>
              </a:rPr>
              <a:t>θ</a:t>
            </a:r>
            <a:r>
              <a:rPr lang="en-US" altLang="ja-JP" sz="3000" baseline="-25000" dirty="0">
                <a:solidFill>
                  <a:prstClr val="black"/>
                </a:solidFill>
                <a:latin typeface="Meiryo UI" panose="020B0604030504040204" pitchFamily="50" charset="-128"/>
                <a:ea typeface="Meiryo UI" panose="020B0604030504040204" pitchFamily="50" charset="-128"/>
              </a:rPr>
              <a:t>1</a:t>
            </a:r>
            <a:r>
              <a:rPr lang="ja-JP" altLang="en-US" sz="3000" dirty="0">
                <a:solidFill>
                  <a:prstClr val="black"/>
                </a:solidFill>
                <a:latin typeface="Meiryo UI" panose="020B0604030504040204" pitchFamily="50" charset="-128"/>
                <a:ea typeface="Meiryo UI" panose="020B0604030504040204" pitchFamily="50" charset="-128"/>
              </a:rPr>
              <a:t>→</a:t>
            </a:r>
            <a:r>
              <a:rPr lang="en-US" altLang="ja-JP" sz="3000" dirty="0">
                <a:solidFill>
                  <a:prstClr val="black"/>
                </a:solidFill>
                <a:latin typeface="Meiryo UI" panose="020B0604030504040204" pitchFamily="50" charset="-128"/>
                <a:ea typeface="Meiryo UI" panose="020B0604030504040204" pitchFamily="50" charset="-128"/>
              </a:rPr>
              <a:t> θ</a:t>
            </a:r>
            <a:r>
              <a:rPr lang="en-US" altLang="ja-JP" sz="3000" baseline="-25000" dirty="0">
                <a:solidFill>
                  <a:prstClr val="black"/>
                </a:solidFill>
                <a:latin typeface="Meiryo UI" panose="020B0604030504040204" pitchFamily="50" charset="-128"/>
                <a:ea typeface="Meiryo UI" panose="020B0604030504040204" pitchFamily="50" charset="-128"/>
              </a:rPr>
              <a:t>2</a:t>
            </a:r>
            <a:r>
              <a:rPr lang="ja-JP" altLang="en-US" sz="3000" dirty="0">
                <a:solidFill>
                  <a:prstClr val="black"/>
                </a:solidFill>
                <a:latin typeface="Meiryo UI" panose="020B0604030504040204" pitchFamily="50" charset="-128"/>
                <a:ea typeface="Meiryo UI" panose="020B0604030504040204" pitchFamily="50" charset="-128"/>
              </a:rPr>
              <a:t>→</a:t>
            </a:r>
            <a:r>
              <a:rPr lang="en-US" altLang="ja-JP" sz="3000" dirty="0">
                <a:solidFill>
                  <a:prstClr val="black"/>
                </a:solidFill>
                <a:latin typeface="Meiryo UI" panose="020B0604030504040204" pitchFamily="50" charset="-128"/>
                <a:ea typeface="Meiryo UI" panose="020B0604030504040204" pitchFamily="50" charset="-128"/>
              </a:rPr>
              <a:t> …</a:t>
            </a:r>
            <a:r>
              <a:rPr lang="ja-JP" altLang="en-US" sz="3000" dirty="0">
                <a:solidFill>
                  <a:prstClr val="black"/>
                </a:solidFill>
                <a:latin typeface="Meiryo UI" panose="020B0604030504040204" pitchFamily="50" charset="-128"/>
                <a:ea typeface="Meiryo UI" panose="020B0604030504040204" pitchFamily="50" charset="-128"/>
              </a:rPr>
              <a:t>→</a:t>
            </a:r>
            <a:r>
              <a:rPr lang="en-US" altLang="ja-JP" sz="3000" dirty="0">
                <a:solidFill>
                  <a:prstClr val="black"/>
                </a:solidFill>
                <a:latin typeface="Meiryo UI" panose="020B0604030504040204" pitchFamily="50" charset="-128"/>
                <a:ea typeface="Meiryo UI" panose="020B0604030504040204" pitchFamily="50" charset="-128"/>
              </a:rPr>
              <a:t> θ</a:t>
            </a:r>
            <a:r>
              <a:rPr lang="en-US" altLang="ja-JP" sz="3000" baseline="-25000" dirty="0">
                <a:solidFill>
                  <a:prstClr val="black"/>
                </a:solidFill>
                <a:latin typeface="Meiryo UI" panose="020B0604030504040204" pitchFamily="50" charset="-128"/>
                <a:ea typeface="Meiryo UI" panose="020B0604030504040204" pitchFamily="50" charset="-128"/>
              </a:rPr>
              <a:t>t-1</a:t>
            </a:r>
            <a:r>
              <a:rPr lang="ja-JP" altLang="en-US" sz="3000" dirty="0">
                <a:solidFill>
                  <a:prstClr val="black"/>
                </a:solidFill>
                <a:latin typeface="Meiryo UI" panose="020B0604030504040204" pitchFamily="50" charset="-128"/>
                <a:ea typeface="Meiryo UI" panose="020B0604030504040204" pitchFamily="50" charset="-128"/>
              </a:rPr>
              <a:t>→</a:t>
            </a:r>
            <a:r>
              <a:rPr lang="en-US" altLang="ja-JP" sz="3000" dirty="0">
                <a:solidFill>
                  <a:prstClr val="black"/>
                </a:solidFill>
                <a:latin typeface="Meiryo UI" panose="020B0604030504040204" pitchFamily="50" charset="-128"/>
                <a:ea typeface="Meiryo UI" panose="020B0604030504040204" pitchFamily="50" charset="-128"/>
              </a:rPr>
              <a:t> </a:t>
            </a:r>
            <a:r>
              <a:rPr lang="en-US" altLang="ja-JP" sz="3000" dirty="0" err="1">
                <a:solidFill>
                  <a:prstClr val="black"/>
                </a:solidFill>
                <a:latin typeface="Meiryo UI" panose="020B0604030504040204" pitchFamily="50" charset="-128"/>
                <a:ea typeface="Meiryo UI" panose="020B0604030504040204" pitchFamily="50" charset="-128"/>
              </a:rPr>
              <a:t>θ</a:t>
            </a:r>
            <a:r>
              <a:rPr lang="en-US" altLang="ja-JP" sz="3000" baseline="-25000" dirty="0" err="1">
                <a:solidFill>
                  <a:prstClr val="black"/>
                </a:solidFill>
                <a:latin typeface="Meiryo UI" panose="020B0604030504040204" pitchFamily="50" charset="-128"/>
                <a:ea typeface="Meiryo UI" panose="020B0604030504040204" pitchFamily="50" charset="-128"/>
              </a:rPr>
              <a:t>t</a:t>
            </a:r>
            <a:r>
              <a:rPr lang="en-US" altLang="ja-JP" sz="3000" baseline="-25000" dirty="0">
                <a:solidFill>
                  <a:prstClr val="black"/>
                </a:solidFill>
                <a:latin typeface="Meiryo UI" panose="020B0604030504040204" pitchFamily="50" charset="-128"/>
                <a:ea typeface="Meiryo UI" panose="020B0604030504040204" pitchFamily="50" charset="-128"/>
              </a:rPr>
              <a:t> </a:t>
            </a:r>
            <a:r>
              <a:rPr lang="ja-JP" altLang="en-US" sz="3000" dirty="0" err="1">
                <a:solidFill>
                  <a:prstClr val="black"/>
                </a:solidFill>
                <a:latin typeface="Meiryo UI" panose="020B0604030504040204" pitchFamily="50" charset="-128"/>
                <a:ea typeface="Meiryo UI" panose="020B0604030504040204" pitchFamily="50" charset="-128"/>
              </a:rPr>
              <a:t>のような</a:t>
            </a:r>
            <a:r>
              <a:rPr lang="ja-JP" altLang="en-US" sz="3000" dirty="0">
                <a:solidFill>
                  <a:prstClr val="black"/>
                </a:solidFill>
                <a:latin typeface="Meiryo UI" panose="020B0604030504040204" pitchFamily="50" charset="-128"/>
                <a:ea typeface="Meiryo UI" panose="020B0604030504040204" pitchFamily="50" charset="-128"/>
              </a:rPr>
              <a:t>状態の変化の推移：</a:t>
            </a:r>
            <a:r>
              <a:rPr lang="ja-JP" altLang="en-US" sz="3000" b="1" dirty="0">
                <a:solidFill>
                  <a:prstClr val="black"/>
                </a:solidFill>
                <a:latin typeface="Meiryo UI" panose="020B0604030504040204" pitchFamily="50" charset="-128"/>
                <a:ea typeface="Meiryo UI" panose="020B0604030504040204" pitchFamily="50" charset="-128"/>
              </a:rPr>
              <a:t>確率過程</a:t>
            </a:r>
          </a:p>
        </p:txBody>
      </p:sp>
      <p:sp>
        <p:nvSpPr>
          <p:cNvPr id="22" name="テキスト ボックス 21">
            <a:extLst>
              <a:ext uri="{FF2B5EF4-FFF2-40B4-BE49-F238E27FC236}">
                <a16:creationId xmlns:a16="http://schemas.microsoft.com/office/drawing/2014/main" id="{C3879EBA-871E-4F49-9AAD-2A9EBF1D50BB}"/>
              </a:ext>
            </a:extLst>
          </p:cNvPr>
          <p:cNvSpPr txBox="1"/>
          <p:nvPr/>
        </p:nvSpPr>
        <p:spPr>
          <a:xfrm>
            <a:off x="296092" y="3342722"/>
            <a:ext cx="140455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この時、</a:t>
            </a:r>
            <a:endParaRPr kumimoji="1" lang="ja-JP" altLang="en-US" sz="300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0820EF7A-7A1F-4CB9-B569-C441A0790241}"/>
              </a:ext>
            </a:extLst>
          </p:cNvPr>
          <p:cNvSpPr txBox="1"/>
          <p:nvPr/>
        </p:nvSpPr>
        <p:spPr>
          <a:xfrm>
            <a:off x="7221953" y="4986856"/>
            <a:ext cx="2525050" cy="615553"/>
          </a:xfrm>
          <a:prstGeom prst="rect">
            <a:avLst/>
          </a:prstGeom>
          <a:noFill/>
        </p:spPr>
        <p:txBody>
          <a:bodyPr wrap="none" rtlCol="0">
            <a:spAutoFit/>
          </a:bodyPr>
          <a:lstStyle/>
          <a:p>
            <a:r>
              <a:rPr lang="en-US" altLang="ja-JP" sz="3400" dirty="0">
                <a:solidFill>
                  <a:schemeClr val="accent2"/>
                </a:solidFill>
                <a:latin typeface="Meiryo UI" panose="020B0604030504040204" pitchFamily="50" charset="-128"/>
                <a:ea typeface="Meiryo UI" panose="020B0604030504040204" pitchFamily="50" charset="-128"/>
              </a:rPr>
              <a:t>:</a:t>
            </a:r>
            <a:r>
              <a:rPr lang="ja-JP" altLang="en-US" sz="3400" dirty="0">
                <a:solidFill>
                  <a:schemeClr val="accent2"/>
                </a:solidFill>
                <a:latin typeface="Meiryo UI" panose="020B0604030504040204" pitchFamily="50" charset="-128"/>
                <a:ea typeface="Meiryo UI" panose="020B0604030504040204" pitchFamily="50" charset="-128"/>
              </a:rPr>
              <a:t>マルコフ連鎖</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5DC9815B-B0DA-461F-A5AF-A733695156CE}"/>
              </a:ext>
            </a:extLst>
          </p:cNvPr>
          <p:cNvCxnSpPr>
            <a:cxnSpLocks/>
          </p:cNvCxnSpPr>
          <p:nvPr/>
        </p:nvCxnSpPr>
        <p:spPr>
          <a:xfrm>
            <a:off x="5233851" y="5660765"/>
            <a:ext cx="1917237"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6" name="テキスト ボックス 25">
            <a:extLst>
              <a:ext uri="{FF2B5EF4-FFF2-40B4-BE49-F238E27FC236}">
                <a16:creationId xmlns:a16="http://schemas.microsoft.com/office/drawing/2014/main" id="{D6773F22-8D14-4EF2-BD00-6A5DCA0FB860}"/>
              </a:ext>
            </a:extLst>
          </p:cNvPr>
          <p:cNvSpPr txBox="1"/>
          <p:nvPr/>
        </p:nvSpPr>
        <p:spPr>
          <a:xfrm>
            <a:off x="4059087" y="5819924"/>
            <a:ext cx="4519186" cy="461665"/>
          </a:xfrm>
          <a:prstGeom prst="rect">
            <a:avLst/>
          </a:prstGeom>
          <a:noFill/>
        </p:spPr>
        <p:txBody>
          <a:bodyPr wrap="none" rtlCol="0">
            <a:spAutoFit/>
          </a:bodyPr>
          <a:lstStyle/>
          <a:p>
            <a:r>
              <a:rPr lang="ja-JP" altLang="en-US" sz="2400" dirty="0">
                <a:solidFill>
                  <a:schemeClr val="accent2"/>
                </a:solidFill>
                <a:latin typeface="Meiryo UI" panose="020B0604030504040204" pitchFamily="50" charset="-128"/>
                <a:ea typeface="Meiryo UI" panose="020B0604030504040204" pitchFamily="50" charset="-128"/>
              </a:rPr>
              <a:t>今の条件だけから次の条件が決まる</a:t>
            </a:r>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717BDE00-5B74-4819-9085-3C19AB4C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733" y="5069524"/>
            <a:ext cx="6251082" cy="450216"/>
          </a:xfrm>
          <a:prstGeom prst="rect">
            <a:avLst/>
          </a:prstGeom>
        </p:spPr>
      </p:pic>
    </p:spTree>
    <p:extLst>
      <p:ext uri="{BB962C8B-B14F-4D97-AF65-F5344CB8AC3E}">
        <p14:creationId xmlns:p14="http://schemas.microsoft.com/office/powerpoint/2010/main" val="255520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ラケットボール, 物体 が含まれている画像&#10;&#10;高い精度で生成された説明">
            <a:extLst>
              <a:ext uri="{FF2B5EF4-FFF2-40B4-BE49-F238E27FC236}">
                <a16:creationId xmlns:a16="http://schemas.microsoft.com/office/drawing/2014/main" id="{A76495D4-79E0-478F-BEB6-3D8F85FDA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0" y="1431142"/>
            <a:ext cx="6195067" cy="4130044"/>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詳細つり合い</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復習</a:t>
            </a:r>
            <a:r>
              <a:rPr lang="en-US" altLang="ja-JP" sz="2400" dirty="0">
                <a:solidFill>
                  <a:schemeClr val="tx1"/>
                </a:solidFill>
                <a:latin typeface="Meiryo UI" panose="020B0604030504040204" pitchFamily="50" charset="-128"/>
                <a:ea typeface="Meiryo UI" panose="020B0604030504040204" pitchFamily="50" charset="-128"/>
              </a:rPr>
              <a:t>)</a:t>
            </a:r>
          </a:p>
        </p:txBody>
      </p:sp>
      <p:sp>
        <p:nvSpPr>
          <p:cNvPr id="41" name="正方形/長方形 40">
            <a:extLst>
              <a:ext uri="{FF2B5EF4-FFF2-40B4-BE49-F238E27FC236}">
                <a16:creationId xmlns:a16="http://schemas.microsoft.com/office/drawing/2014/main" id="{1584F35B-EFBC-4169-827C-D8FC68F522A9}"/>
              </a:ext>
            </a:extLst>
          </p:cNvPr>
          <p:cNvSpPr/>
          <p:nvPr/>
        </p:nvSpPr>
        <p:spPr>
          <a:xfrm>
            <a:off x="6170957" y="4295558"/>
            <a:ext cx="5723428" cy="69349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2400" dirty="0">
                <a:solidFill>
                  <a:schemeClr val="tx1"/>
                </a:solidFill>
                <a:latin typeface="Meiryo UI" panose="020B0604030504040204" pitchFamily="50" charset="-128"/>
                <a:ea typeface="Meiryo UI" panose="020B0604030504040204" pitchFamily="50" charset="-128"/>
              </a:rPr>
              <a:t>2</a:t>
            </a:r>
            <a:r>
              <a:rPr lang="ja-JP" altLang="en-US" sz="2400" dirty="0" err="1">
                <a:solidFill>
                  <a:schemeClr val="tx1"/>
                </a:solidFill>
                <a:latin typeface="Meiryo UI" panose="020B0604030504040204" pitchFamily="50" charset="-128"/>
                <a:ea typeface="Meiryo UI" panose="020B0604030504040204" pitchFamily="50" charset="-128"/>
              </a:rPr>
              <a:t>つの</a:t>
            </a:r>
            <a:r>
              <a:rPr lang="ja-JP" altLang="en-US" sz="2400" dirty="0">
                <a:solidFill>
                  <a:schemeClr val="tx1"/>
                </a:solidFill>
                <a:latin typeface="Meiryo UI" panose="020B0604030504040204" pitchFamily="50" charset="-128"/>
                <a:ea typeface="Meiryo UI" panose="020B0604030504040204" pitchFamily="50" charset="-128"/>
              </a:rPr>
              <a:t>任意の</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で確率の流れが等しい</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51" name="テキスト ボックス 50">
            <a:extLst>
              <a:ext uri="{FF2B5EF4-FFF2-40B4-BE49-F238E27FC236}">
                <a16:creationId xmlns:a16="http://schemas.microsoft.com/office/drawing/2014/main" id="{AC1CEC3F-73D6-4B5F-B102-63BB2A296DFB}"/>
              </a:ext>
            </a:extLst>
          </p:cNvPr>
          <p:cNvSpPr txBox="1"/>
          <p:nvPr/>
        </p:nvSpPr>
        <p:spPr>
          <a:xfrm>
            <a:off x="7289797" y="3722667"/>
            <a:ext cx="3280065"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詳細つり合いの条件</a:t>
            </a:r>
          </a:p>
        </p:txBody>
      </p:sp>
      <p:cxnSp>
        <p:nvCxnSpPr>
          <p:cNvPr id="8" name="直線矢印コネクタ 7">
            <a:extLst>
              <a:ext uri="{FF2B5EF4-FFF2-40B4-BE49-F238E27FC236}">
                <a16:creationId xmlns:a16="http://schemas.microsoft.com/office/drawing/2014/main" id="{2CD208D1-1258-4C84-85DF-706EB7398A70}"/>
              </a:ext>
            </a:extLst>
          </p:cNvPr>
          <p:cNvCxnSpPr>
            <a:cxnSpLocks/>
          </p:cNvCxnSpPr>
          <p:nvPr/>
        </p:nvCxnSpPr>
        <p:spPr>
          <a:xfrm>
            <a:off x="2743200" y="2885800"/>
            <a:ext cx="238486" cy="34508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1" name="直線矢印コネクタ 30">
            <a:extLst>
              <a:ext uri="{FF2B5EF4-FFF2-40B4-BE49-F238E27FC236}">
                <a16:creationId xmlns:a16="http://schemas.microsoft.com/office/drawing/2014/main" id="{F7354330-C678-4AFF-930B-AE38F2C4AE53}"/>
              </a:ext>
            </a:extLst>
          </p:cNvPr>
          <p:cNvCxnSpPr>
            <a:cxnSpLocks/>
          </p:cNvCxnSpPr>
          <p:nvPr/>
        </p:nvCxnSpPr>
        <p:spPr>
          <a:xfrm flipH="1" flipV="1">
            <a:off x="2605718" y="3230880"/>
            <a:ext cx="474617" cy="73572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直線矢印コネクタ 36">
            <a:extLst>
              <a:ext uri="{FF2B5EF4-FFF2-40B4-BE49-F238E27FC236}">
                <a16:creationId xmlns:a16="http://schemas.microsoft.com/office/drawing/2014/main" id="{00861644-988E-4AE3-84F6-B848C5F0C0EA}"/>
              </a:ext>
            </a:extLst>
          </p:cNvPr>
          <p:cNvCxnSpPr>
            <a:cxnSpLocks/>
          </p:cNvCxnSpPr>
          <p:nvPr/>
        </p:nvCxnSpPr>
        <p:spPr>
          <a:xfrm flipH="1" flipV="1">
            <a:off x="3220172" y="4641669"/>
            <a:ext cx="1" cy="28839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8" name="直線コネクタ 37">
            <a:extLst>
              <a:ext uri="{FF2B5EF4-FFF2-40B4-BE49-F238E27FC236}">
                <a16:creationId xmlns:a16="http://schemas.microsoft.com/office/drawing/2014/main" id="{126E1A7C-E7B3-4D93-BAAB-D3136D5039E1}"/>
              </a:ext>
            </a:extLst>
          </p:cNvPr>
          <p:cNvCxnSpPr>
            <a:cxnSpLocks/>
          </p:cNvCxnSpPr>
          <p:nvPr/>
        </p:nvCxnSpPr>
        <p:spPr>
          <a:xfrm>
            <a:off x="3220172" y="3944983"/>
            <a:ext cx="0" cy="98508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9D2F0D71-0EE6-45FA-A205-2FBDB5B1E878}"/>
              </a:ext>
            </a:extLst>
          </p:cNvPr>
          <p:cNvCxnSpPr>
            <a:cxnSpLocks/>
          </p:cNvCxnSpPr>
          <p:nvPr/>
        </p:nvCxnSpPr>
        <p:spPr>
          <a:xfrm flipV="1">
            <a:off x="2513778" y="3792436"/>
            <a:ext cx="0" cy="11397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2" name="直線コネクタ 41">
            <a:extLst>
              <a:ext uri="{FF2B5EF4-FFF2-40B4-BE49-F238E27FC236}">
                <a16:creationId xmlns:a16="http://schemas.microsoft.com/office/drawing/2014/main" id="{5E654989-6F30-4898-BC75-C3DD49F6682A}"/>
              </a:ext>
            </a:extLst>
          </p:cNvPr>
          <p:cNvCxnSpPr>
            <a:cxnSpLocks/>
          </p:cNvCxnSpPr>
          <p:nvPr/>
        </p:nvCxnSpPr>
        <p:spPr>
          <a:xfrm>
            <a:off x="2518132" y="2774839"/>
            <a:ext cx="0" cy="2155226"/>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53463483-3A1E-42D1-AE3B-CB7561218C35}"/>
                  </a:ext>
                </a:extLst>
              </p:cNvPr>
              <p:cNvSpPr/>
              <p:nvPr/>
            </p:nvSpPr>
            <p:spPr>
              <a:xfrm>
                <a:off x="6170957" y="1762394"/>
                <a:ext cx="5723428" cy="114953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3400" i="1" smtClean="0">
                          <a:solidFill>
                            <a:schemeClr val="tx1"/>
                          </a:solidFill>
                          <a:latin typeface="Cambria Math" panose="02040503050406030204" pitchFamily="18" charset="0"/>
                          <a:ea typeface="Meiryo UI" panose="020B0604030504040204" pitchFamily="50" charset="-128"/>
                        </a:rPr>
                        <m:t>𝑓</m:t>
                      </m:r>
                      <m:d>
                        <m:dPr>
                          <m:ctrlPr>
                            <a:rPr lang="en-US" altLang="ja-JP" sz="3400" i="1">
                              <a:solidFill>
                                <a:schemeClr val="tx1"/>
                              </a:solidFill>
                              <a:latin typeface="Cambria Math" panose="02040503050406030204" pitchFamily="18" charset="0"/>
                              <a:ea typeface="Meiryo UI" panose="020B0604030504040204" pitchFamily="50" charset="-128"/>
                            </a:rPr>
                          </m:ctrlPr>
                        </m:dPr>
                        <m:e>
                          <m:sSup>
                            <m:sSupPr>
                              <m:ctrlPr>
                                <a:rPr lang="en-US" altLang="ja-JP" sz="3400" i="1">
                                  <a:solidFill>
                                    <a:schemeClr val="tx1"/>
                                  </a:solidFill>
                                  <a:latin typeface="Cambria Math" panose="02040503050406030204" pitchFamily="18" charset="0"/>
                                  <a:ea typeface="Meiryo UI" panose="020B0604030504040204" pitchFamily="50" charset="-128"/>
                                </a:rPr>
                              </m:ctrlPr>
                            </m:sSupPr>
                            <m:e>
                              <m:r>
                                <a:rPr lang="ja-JP" altLang="en-US" sz="3400" i="1">
                                  <a:solidFill>
                                    <a:schemeClr val="tx1"/>
                                  </a:solidFill>
                                  <a:latin typeface="Cambria Math" panose="02040503050406030204" pitchFamily="18" charset="0"/>
                                  <a:ea typeface="Meiryo UI" panose="020B0604030504040204" pitchFamily="50" charset="-128"/>
                                </a:rPr>
                                <m:t>𝜃</m:t>
                              </m:r>
                            </m:e>
                            <m:sup>
                              <m:r>
                                <a:rPr lang="en-US" altLang="ja-JP" sz="3400" i="1">
                                  <a:solidFill>
                                    <a:schemeClr val="tx1"/>
                                  </a:solidFill>
                                  <a:latin typeface="Cambria Math" panose="02040503050406030204" pitchFamily="18" charset="0"/>
                                  <a:ea typeface="Meiryo UI" panose="020B0604030504040204" pitchFamily="50" charset="-128"/>
                                </a:rPr>
                                <m:t>′</m:t>
                              </m:r>
                            </m:sup>
                          </m:sSup>
                        </m:e>
                        <m:e>
                          <m:r>
                            <a:rPr lang="ja-JP" altLang="en-US" sz="3400" i="1">
                              <a:solidFill>
                                <a:schemeClr val="tx1"/>
                              </a:solidFill>
                              <a:latin typeface="Cambria Math" panose="02040503050406030204" pitchFamily="18" charset="0"/>
                              <a:ea typeface="Meiryo UI" panose="020B0604030504040204" pitchFamily="50" charset="-128"/>
                            </a:rPr>
                            <m:t>𝜃</m:t>
                          </m:r>
                        </m:e>
                      </m:d>
                      <m:r>
                        <a:rPr lang="en-US" altLang="ja-JP" sz="3400" b="0" i="1" smtClean="0">
                          <a:solidFill>
                            <a:schemeClr val="tx1"/>
                          </a:solidFill>
                          <a:latin typeface="Cambria Math" panose="02040503050406030204" pitchFamily="18" charset="0"/>
                          <a:ea typeface="Meiryo UI" panose="020B0604030504040204" pitchFamily="50" charset="-128"/>
                        </a:rPr>
                        <m:t>𝑓</m:t>
                      </m:r>
                      <m:d>
                        <m:dPr>
                          <m:ctrlPr>
                            <a:rPr lang="en-US" altLang="ja-JP" sz="3400" b="0" i="1" smtClean="0">
                              <a:solidFill>
                                <a:schemeClr val="tx1"/>
                              </a:solidFill>
                              <a:latin typeface="Cambria Math" panose="02040503050406030204" pitchFamily="18" charset="0"/>
                              <a:ea typeface="Meiryo UI" panose="020B0604030504040204" pitchFamily="50" charset="-128"/>
                            </a:rPr>
                          </m:ctrlPr>
                        </m:dPr>
                        <m:e>
                          <m:r>
                            <a:rPr lang="ja-JP" altLang="en-US" sz="3400" i="1">
                              <a:solidFill>
                                <a:schemeClr val="tx1"/>
                              </a:solidFill>
                              <a:latin typeface="Cambria Math" panose="02040503050406030204" pitchFamily="18" charset="0"/>
                              <a:ea typeface="Meiryo UI" panose="020B0604030504040204" pitchFamily="50" charset="-128"/>
                            </a:rPr>
                            <m:t>𝜃</m:t>
                          </m:r>
                        </m:e>
                      </m:d>
                      <m:r>
                        <a:rPr lang="en-US" altLang="ja-JP" sz="3400" b="0" i="1" smtClean="0">
                          <a:solidFill>
                            <a:schemeClr val="tx1"/>
                          </a:solidFill>
                          <a:latin typeface="Cambria Math" panose="02040503050406030204" pitchFamily="18" charset="0"/>
                          <a:ea typeface="Meiryo UI" panose="020B0604030504040204" pitchFamily="50" charset="-128"/>
                        </a:rPr>
                        <m:t>=</m:t>
                      </m:r>
                      <m:r>
                        <a:rPr lang="en-US" altLang="ja-JP" sz="3400" i="1">
                          <a:solidFill>
                            <a:schemeClr val="tx1"/>
                          </a:solidFill>
                          <a:latin typeface="Cambria Math" panose="02040503050406030204" pitchFamily="18" charset="0"/>
                          <a:ea typeface="Meiryo UI" panose="020B0604030504040204" pitchFamily="50" charset="-128"/>
                        </a:rPr>
                        <m:t>𝑓</m:t>
                      </m:r>
                      <m:d>
                        <m:dPr>
                          <m:ctrlPr>
                            <a:rPr lang="en-US" altLang="ja-JP" sz="3400" i="1" smtClean="0">
                              <a:solidFill>
                                <a:schemeClr val="tx1"/>
                              </a:solidFill>
                              <a:latin typeface="Cambria Math" panose="02040503050406030204" pitchFamily="18" charset="0"/>
                              <a:ea typeface="Meiryo UI" panose="020B0604030504040204" pitchFamily="50" charset="-128"/>
                            </a:rPr>
                          </m:ctrlPr>
                        </m:dPr>
                        <m:e>
                          <m:r>
                            <a:rPr lang="ja-JP" altLang="en-US" sz="3400" i="1">
                              <a:solidFill>
                                <a:schemeClr val="tx1"/>
                              </a:solidFill>
                              <a:latin typeface="Cambria Math" panose="02040503050406030204" pitchFamily="18" charset="0"/>
                              <a:ea typeface="Meiryo UI" panose="020B0604030504040204" pitchFamily="50" charset="-128"/>
                            </a:rPr>
                            <m:t>𝜃</m:t>
                          </m:r>
                        </m:e>
                        <m:e>
                          <m:sSup>
                            <m:sSupPr>
                              <m:ctrlPr>
                                <a:rPr lang="en-US" altLang="ja-JP" sz="3400" b="0" i="1" smtClean="0">
                                  <a:solidFill>
                                    <a:schemeClr val="tx1"/>
                                  </a:solidFill>
                                  <a:latin typeface="Cambria Math" panose="02040503050406030204" pitchFamily="18" charset="0"/>
                                  <a:ea typeface="Meiryo UI" panose="020B0604030504040204" pitchFamily="50" charset="-128"/>
                                </a:rPr>
                              </m:ctrlPr>
                            </m:sSupPr>
                            <m:e>
                              <m:r>
                                <a:rPr lang="ja-JP" altLang="en-US" sz="3400" i="1" smtClean="0">
                                  <a:solidFill>
                                    <a:schemeClr val="tx1"/>
                                  </a:solidFill>
                                  <a:latin typeface="Cambria Math" panose="02040503050406030204" pitchFamily="18" charset="0"/>
                                  <a:ea typeface="Meiryo UI" panose="020B0604030504040204" pitchFamily="50" charset="-128"/>
                                </a:rPr>
                                <m:t>𝜃</m:t>
                              </m:r>
                            </m:e>
                            <m:sup>
                              <m:r>
                                <a:rPr lang="en-US" altLang="ja-JP" sz="3400" b="0" i="1" smtClean="0">
                                  <a:solidFill>
                                    <a:schemeClr val="tx1"/>
                                  </a:solidFill>
                                  <a:latin typeface="Cambria Math" panose="02040503050406030204" pitchFamily="18" charset="0"/>
                                  <a:ea typeface="Meiryo UI" panose="020B0604030504040204" pitchFamily="50" charset="-128"/>
                                </a:rPr>
                                <m:t>′</m:t>
                              </m:r>
                            </m:sup>
                          </m:sSup>
                        </m:e>
                      </m:d>
                      <m:r>
                        <a:rPr lang="en-US" altLang="ja-JP" sz="3400" b="0" i="1" smtClean="0">
                          <a:solidFill>
                            <a:schemeClr val="tx1"/>
                          </a:solidFill>
                          <a:latin typeface="Cambria Math" panose="02040503050406030204" pitchFamily="18" charset="0"/>
                          <a:ea typeface="Meiryo UI" panose="020B0604030504040204" pitchFamily="50" charset="-128"/>
                        </a:rPr>
                        <m:t>𝑓</m:t>
                      </m:r>
                      <m:r>
                        <a:rPr lang="en-US" altLang="ja-JP" sz="3400" b="0" i="1" smtClean="0">
                          <a:solidFill>
                            <a:schemeClr val="tx1"/>
                          </a:solidFill>
                          <a:latin typeface="Cambria Math" panose="02040503050406030204" pitchFamily="18" charset="0"/>
                          <a:ea typeface="Meiryo UI" panose="020B0604030504040204" pitchFamily="50" charset="-128"/>
                        </a:rPr>
                        <m:t>(</m:t>
                      </m:r>
                      <m:sSup>
                        <m:sSupPr>
                          <m:ctrlPr>
                            <a:rPr lang="en-US" altLang="ja-JP" sz="3400" b="0" i="1" smtClean="0">
                              <a:solidFill>
                                <a:schemeClr val="tx1"/>
                              </a:solidFill>
                              <a:latin typeface="Cambria Math" panose="02040503050406030204" pitchFamily="18" charset="0"/>
                              <a:ea typeface="Meiryo UI" panose="020B0604030504040204" pitchFamily="50" charset="-128"/>
                            </a:rPr>
                          </m:ctrlPr>
                        </m:sSupPr>
                        <m:e>
                          <m:r>
                            <a:rPr lang="ja-JP" altLang="en-US" sz="3400" i="1">
                              <a:solidFill>
                                <a:schemeClr val="tx1"/>
                              </a:solidFill>
                              <a:latin typeface="Cambria Math" panose="02040503050406030204" pitchFamily="18" charset="0"/>
                              <a:ea typeface="Meiryo UI" panose="020B0604030504040204" pitchFamily="50" charset="-128"/>
                            </a:rPr>
                            <m:t>𝜃</m:t>
                          </m:r>
                        </m:e>
                        <m:sup>
                          <m:r>
                            <a:rPr lang="en-US" altLang="ja-JP" sz="3400" b="0" i="1" smtClean="0">
                              <a:solidFill>
                                <a:schemeClr val="tx1"/>
                              </a:solidFill>
                              <a:latin typeface="Cambria Math" panose="02040503050406030204" pitchFamily="18" charset="0"/>
                              <a:ea typeface="Meiryo UI" panose="020B0604030504040204" pitchFamily="50" charset="-128"/>
                            </a:rPr>
                            <m:t>′</m:t>
                          </m:r>
                        </m:sup>
                      </m:sSup>
                      <m:r>
                        <a:rPr lang="en-US" altLang="ja-JP" sz="3400" b="0" i="1" smtClean="0">
                          <a:solidFill>
                            <a:schemeClr val="tx1"/>
                          </a:solidFill>
                          <a:latin typeface="Cambria Math" panose="02040503050406030204" pitchFamily="18" charset="0"/>
                          <a:ea typeface="Meiryo UI" panose="020B0604030504040204" pitchFamily="50" charset="-128"/>
                        </a:rPr>
                        <m:t>)</m:t>
                      </m:r>
                    </m:oMath>
                  </m:oMathPara>
                </a14:m>
                <a:endParaRPr lang="ja-JP" altLang="en-US" sz="3400" dirty="0">
                  <a:solidFill>
                    <a:schemeClr val="tx1"/>
                  </a:solidFill>
                  <a:latin typeface="Meiryo UI" panose="020B0604030504040204" pitchFamily="50" charset="-128"/>
                  <a:ea typeface="Meiryo UI" panose="020B0604030504040204" pitchFamily="50" charset="-128"/>
                </a:endParaRPr>
              </a:p>
            </p:txBody>
          </p:sp>
        </mc:Choice>
        <mc:Fallback xmlns="">
          <p:sp>
            <p:nvSpPr>
              <p:cNvPr id="45" name="正方形/長方形 44">
                <a:extLst>
                  <a:ext uri="{FF2B5EF4-FFF2-40B4-BE49-F238E27FC236}">
                    <a16:creationId xmlns:a16="http://schemas.microsoft.com/office/drawing/2014/main" id="{53463483-3A1E-42D1-AE3B-CB7561218C35}"/>
                  </a:ext>
                </a:extLst>
              </p:cNvPr>
              <p:cNvSpPr>
                <a:spLocks noRot="1" noChangeAspect="1" noMove="1" noResize="1" noEditPoints="1" noAdjustHandles="1" noChangeArrowheads="1" noChangeShapeType="1" noTextEdit="1"/>
              </p:cNvSpPr>
              <p:nvPr/>
            </p:nvSpPr>
            <p:spPr>
              <a:xfrm>
                <a:off x="6170957" y="1762394"/>
                <a:ext cx="5723428" cy="1149531"/>
              </a:xfrm>
              <a:prstGeom prst="rect">
                <a:avLst/>
              </a:prstGeom>
              <a:blipFill>
                <a:blip r:embed="rId5"/>
                <a:stretch>
                  <a:fillRect/>
                </a:stretch>
              </a:blipFill>
              <a:ln>
                <a:noFill/>
              </a:ln>
              <a:effectLst/>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F65E5488-529A-4557-8B68-C4129B7344B1}"/>
              </a:ext>
            </a:extLst>
          </p:cNvPr>
          <p:cNvSpPr txBox="1"/>
          <p:nvPr/>
        </p:nvSpPr>
        <p:spPr>
          <a:xfrm>
            <a:off x="8035442" y="1204446"/>
            <a:ext cx="1994457"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確率の流れ</a:t>
            </a:r>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D5D99934-6932-4DA3-957D-C907A837CF28}"/>
                  </a:ext>
                </a:extLst>
              </p:cNvPr>
              <p:cNvSpPr txBox="1"/>
              <p:nvPr/>
            </p:nvSpPr>
            <p:spPr>
              <a:xfrm>
                <a:off x="3212076" y="4508583"/>
                <a:ext cx="9775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ea typeface="Meiryo UI" panose="020B0604030504040204" pitchFamily="50" charset="-128"/>
                        </a:rPr>
                        <m:t>𝑓</m:t>
                      </m:r>
                      <m:r>
                        <a:rPr kumimoji="1" lang="en-US" altLang="ja-JP" sz="2400" b="0" i="1" smtClean="0">
                          <a:solidFill>
                            <a:schemeClr val="accent2"/>
                          </a:solidFill>
                          <a:latin typeface="Cambria Math" panose="02040503050406030204" pitchFamily="18" charset="0"/>
                          <a:ea typeface="Meiryo UI" panose="020B0604030504040204" pitchFamily="50" charset="-128"/>
                        </a:rPr>
                        <m:t>(</m:t>
                      </m:r>
                      <m:r>
                        <a:rPr kumimoji="1" lang="ja-JP" altLang="en-US" sz="2400" b="0" i="1" smtClean="0">
                          <a:solidFill>
                            <a:schemeClr val="accent2"/>
                          </a:solidFill>
                          <a:latin typeface="Cambria Math" panose="02040503050406030204" pitchFamily="18" charset="0"/>
                          <a:ea typeface="Meiryo UI" panose="020B0604030504040204" pitchFamily="50" charset="-128"/>
                        </a:rPr>
                        <m:t>𝜃</m:t>
                      </m:r>
                      <m:r>
                        <a:rPr kumimoji="1" lang="en-US" altLang="ja-JP" sz="2400" b="0" i="1" smtClean="0">
                          <a:solidFill>
                            <a:schemeClr val="accent2"/>
                          </a:solidFill>
                          <a:latin typeface="Cambria Math" panose="02040503050406030204" pitchFamily="18" charset="0"/>
                          <a:ea typeface="Meiryo UI" panose="020B0604030504040204" pitchFamily="50" charset="-128"/>
                        </a:rPr>
                        <m:t>′)</m:t>
                      </m:r>
                    </m:oMath>
                  </m:oMathPara>
                </a14:m>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D5D99934-6932-4DA3-957D-C907A837CF28}"/>
                  </a:ext>
                </a:extLst>
              </p:cNvPr>
              <p:cNvSpPr txBox="1">
                <a:spLocks noRot="1" noChangeAspect="1" noMove="1" noResize="1" noEditPoints="1" noAdjustHandles="1" noChangeArrowheads="1" noChangeShapeType="1" noTextEdit="1"/>
              </p:cNvSpPr>
              <p:nvPr/>
            </p:nvSpPr>
            <p:spPr>
              <a:xfrm>
                <a:off x="3212076" y="4508583"/>
                <a:ext cx="977575" cy="461665"/>
              </a:xfrm>
              <a:prstGeom prst="rect">
                <a:avLst/>
              </a:prstGeom>
              <a:blipFill>
                <a:blip r:embed="rId6"/>
                <a:stretch>
                  <a:fillRect b="-2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2E0CB75-2A26-4B6D-B637-85C88D97F8EC}"/>
                  </a:ext>
                </a:extLst>
              </p:cNvPr>
              <p:cNvSpPr txBox="1"/>
              <p:nvPr/>
            </p:nvSpPr>
            <p:spPr>
              <a:xfrm>
                <a:off x="1631610" y="4206691"/>
                <a:ext cx="9064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ea typeface="Meiryo UI" panose="020B0604030504040204" pitchFamily="50" charset="-128"/>
                        </a:rPr>
                        <m:t>𝑓</m:t>
                      </m:r>
                      <m:r>
                        <a:rPr kumimoji="1" lang="en-US" altLang="ja-JP" sz="2400" b="0" i="1" smtClean="0">
                          <a:solidFill>
                            <a:schemeClr val="accent2"/>
                          </a:solidFill>
                          <a:latin typeface="Cambria Math" panose="02040503050406030204" pitchFamily="18" charset="0"/>
                          <a:ea typeface="Meiryo UI" panose="020B0604030504040204" pitchFamily="50" charset="-128"/>
                        </a:rPr>
                        <m:t>(</m:t>
                      </m:r>
                      <m:r>
                        <a:rPr kumimoji="1" lang="ja-JP" altLang="en-US" sz="2400" b="0" i="1" smtClean="0">
                          <a:solidFill>
                            <a:schemeClr val="accent2"/>
                          </a:solidFill>
                          <a:latin typeface="Cambria Math" panose="02040503050406030204" pitchFamily="18" charset="0"/>
                          <a:ea typeface="Meiryo UI" panose="020B0604030504040204" pitchFamily="50" charset="-128"/>
                        </a:rPr>
                        <m:t>𝜃</m:t>
                      </m:r>
                      <m:r>
                        <a:rPr kumimoji="1" lang="en-US" altLang="ja-JP" sz="2400" b="0" i="1" smtClean="0">
                          <a:solidFill>
                            <a:schemeClr val="accent2"/>
                          </a:solidFill>
                          <a:latin typeface="Cambria Math" panose="02040503050406030204" pitchFamily="18" charset="0"/>
                          <a:ea typeface="Meiryo UI" panose="020B0604030504040204" pitchFamily="50" charset="-128"/>
                        </a:rPr>
                        <m:t>)</m:t>
                      </m:r>
                    </m:oMath>
                  </m:oMathPara>
                </a14:m>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F2E0CB75-2A26-4B6D-B637-85C88D97F8EC}"/>
                  </a:ext>
                </a:extLst>
              </p:cNvPr>
              <p:cNvSpPr txBox="1">
                <a:spLocks noRot="1" noChangeAspect="1" noMove="1" noResize="1" noEditPoints="1" noAdjustHandles="1" noChangeArrowheads="1" noChangeShapeType="1" noTextEdit="1"/>
              </p:cNvSpPr>
              <p:nvPr/>
            </p:nvSpPr>
            <p:spPr>
              <a:xfrm>
                <a:off x="1631610" y="4206691"/>
                <a:ext cx="906467" cy="461665"/>
              </a:xfrm>
              <a:prstGeom prst="rect">
                <a:avLst/>
              </a:prstGeom>
              <a:blipFill>
                <a:blip r:embed="rId7"/>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23A22AD-AC50-4F78-8993-A230B7F5CEAF}"/>
                  </a:ext>
                </a:extLst>
              </p:cNvPr>
              <p:cNvSpPr txBox="1"/>
              <p:nvPr/>
            </p:nvSpPr>
            <p:spPr>
              <a:xfrm>
                <a:off x="2799212" y="2515806"/>
                <a:ext cx="12853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ea typeface="Meiryo UI" panose="020B0604030504040204" pitchFamily="50" charset="-128"/>
                        </a:rPr>
                        <m:t>𝑓</m:t>
                      </m:r>
                      <m:r>
                        <a:rPr kumimoji="1" lang="en-US" altLang="ja-JP" sz="2400" b="0" i="1" smtClean="0">
                          <a:solidFill>
                            <a:schemeClr val="accent2"/>
                          </a:solidFill>
                          <a:latin typeface="Cambria Math" panose="02040503050406030204" pitchFamily="18" charset="0"/>
                          <a:ea typeface="Meiryo UI" panose="020B0604030504040204" pitchFamily="50" charset="-128"/>
                        </a:rPr>
                        <m:t>(</m:t>
                      </m:r>
                      <m:sSup>
                        <m:sSupPr>
                          <m:ctrlPr>
                            <a:rPr kumimoji="1" lang="en-US" altLang="ja-JP" sz="2400" b="0" i="1" smtClean="0">
                              <a:solidFill>
                                <a:schemeClr val="accent2"/>
                              </a:solidFill>
                              <a:latin typeface="Cambria Math" panose="02040503050406030204" pitchFamily="18" charset="0"/>
                              <a:ea typeface="Meiryo UI" panose="020B0604030504040204" pitchFamily="50" charset="-128"/>
                            </a:rPr>
                          </m:ctrlPr>
                        </m:sSupPr>
                        <m:e>
                          <m:r>
                            <a:rPr kumimoji="1" lang="ja-JP" altLang="en-US" sz="2400" b="0" i="1" smtClean="0">
                              <a:solidFill>
                                <a:schemeClr val="accent2"/>
                              </a:solidFill>
                              <a:latin typeface="Cambria Math" panose="02040503050406030204" pitchFamily="18" charset="0"/>
                              <a:ea typeface="Meiryo UI" panose="020B0604030504040204" pitchFamily="50" charset="-128"/>
                            </a:rPr>
                            <m:t>𝜃</m:t>
                          </m:r>
                        </m:e>
                        <m:sup>
                          <m:r>
                            <a:rPr kumimoji="1" lang="en-US" altLang="ja-JP" sz="2400" b="0" i="1" smtClean="0">
                              <a:solidFill>
                                <a:schemeClr val="accent2"/>
                              </a:solidFill>
                              <a:latin typeface="Cambria Math" panose="02040503050406030204" pitchFamily="18" charset="0"/>
                              <a:ea typeface="Meiryo UI" panose="020B0604030504040204" pitchFamily="50" charset="-128"/>
                            </a:rPr>
                            <m:t>′</m:t>
                          </m:r>
                        </m:sup>
                      </m:sSup>
                      <m:r>
                        <a:rPr kumimoji="1" lang="en-US" altLang="ja-JP" sz="2400" b="0" i="1" smtClean="0">
                          <a:solidFill>
                            <a:schemeClr val="accent2"/>
                          </a:solidFill>
                          <a:latin typeface="Cambria Math" panose="02040503050406030204" pitchFamily="18" charset="0"/>
                          <a:ea typeface="Meiryo UI" panose="020B0604030504040204" pitchFamily="50" charset="-128"/>
                        </a:rPr>
                        <m:t>|</m:t>
                      </m:r>
                      <m:r>
                        <a:rPr lang="ja-JP" altLang="en-US" sz="2400" i="1">
                          <a:solidFill>
                            <a:schemeClr val="accent2"/>
                          </a:solidFill>
                          <a:latin typeface="Cambria Math" panose="02040503050406030204" pitchFamily="18" charset="0"/>
                          <a:ea typeface="Meiryo UI" panose="020B0604030504040204" pitchFamily="50" charset="-128"/>
                        </a:rPr>
                        <m:t>𝜃</m:t>
                      </m:r>
                      <m:r>
                        <a:rPr kumimoji="1" lang="en-US" altLang="ja-JP" sz="2400" b="0" i="1" smtClean="0">
                          <a:solidFill>
                            <a:schemeClr val="accent2"/>
                          </a:solidFill>
                          <a:latin typeface="Cambria Math" panose="02040503050406030204" pitchFamily="18" charset="0"/>
                          <a:ea typeface="Meiryo UI" panose="020B0604030504040204" pitchFamily="50" charset="-128"/>
                        </a:rPr>
                        <m:t>)</m:t>
                      </m:r>
                    </m:oMath>
                  </m:oMathPara>
                </a14:m>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123A22AD-AC50-4F78-8993-A230B7F5CEAF}"/>
                  </a:ext>
                </a:extLst>
              </p:cNvPr>
              <p:cNvSpPr txBox="1">
                <a:spLocks noRot="1" noChangeAspect="1" noMove="1" noResize="1" noEditPoints="1" noAdjustHandles="1" noChangeArrowheads="1" noChangeShapeType="1" noTextEdit="1"/>
              </p:cNvSpPr>
              <p:nvPr/>
            </p:nvSpPr>
            <p:spPr>
              <a:xfrm>
                <a:off x="2799212" y="2515806"/>
                <a:ext cx="1285352" cy="461665"/>
              </a:xfrm>
              <a:prstGeom prst="rect">
                <a:avLst/>
              </a:prstGeom>
              <a:blipFill>
                <a:blip r:embed="rId8"/>
                <a:stretch>
                  <a:fillRect b="-2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3AD636D-05C0-42B4-8B82-DC6381997145}"/>
                  </a:ext>
                </a:extLst>
              </p:cNvPr>
              <p:cNvSpPr txBox="1"/>
              <p:nvPr/>
            </p:nvSpPr>
            <p:spPr>
              <a:xfrm>
                <a:off x="1541688" y="3354701"/>
                <a:ext cx="12575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ea typeface="Meiryo UI" panose="020B0604030504040204" pitchFamily="50" charset="-128"/>
                        </a:rPr>
                        <m:t>𝑓</m:t>
                      </m:r>
                      <m:r>
                        <a:rPr kumimoji="1" lang="en-US" altLang="ja-JP" sz="2400" b="0" i="1" smtClean="0">
                          <a:solidFill>
                            <a:schemeClr val="accent2"/>
                          </a:solidFill>
                          <a:latin typeface="Cambria Math" panose="02040503050406030204" pitchFamily="18" charset="0"/>
                          <a:ea typeface="Meiryo UI" panose="020B0604030504040204" pitchFamily="50" charset="-128"/>
                        </a:rPr>
                        <m:t>(</m:t>
                      </m:r>
                      <m:r>
                        <a:rPr lang="ja-JP" altLang="en-US" sz="2400" i="1">
                          <a:solidFill>
                            <a:schemeClr val="accent2"/>
                          </a:solidFill>
                          <a:latin typeface="Cambria Math" panose="02040503050406030204" pitchFamily="18" charset="0"/>
                          <a:ea typeface="Meiryo UI" panose="020B0604030504040204" pitchFamily="50" charset="-128"/>
                        </a:rPr>
                        <m:t>𝜃</m:t>
                      </m:r>
                      <m:r>
                        <a:rPr kumimoji="1" lang="en-US" altLang="ja-JP" sz="2400" b="0" i="1" smtClean="0">
                          <a:solidFill>
                            <a:schemeClr val="accent2"/>
                          </a:solidFill>
                          <a:latin typeface="Cambria Math" panose="02040503050406030204" pitchFamily="18" charset="0"/>
                          <a:ea typeface="Meiryo UI" panose="020B0604030504040204" pitchFamily="50" charset="-128"/>
                        </a:rPr>
                        <m:t>|</m:t>
                      </m:r>
                      <m:r>
                        <a:rPr lang="ja-JP" altLang="en-US" sz="2400" i="1">
                          <a:solidFill>
                            <a:schemeClr val="accent2"/>
                          </a:solidFill>
                          <a:latin typeface="Cambria Math" panose="02040503050406030204" pitchFamily="18" charset="0"/>
                          <a:ea typeface="Meiryo UI" panose="020B0604030504040204" pitchFamily="50" charset="-128"/>
                        </a:rPr>
                        <m:t>𝜃</m:t>
                      </m:r>
                      <m:r>
                        <a:rPr lang="en-US" altLang="ja-JP" sz="2400" b="0" i="1" smtClean="0">
                          <a:solidFill>
                            <a:schemeClr val="accent2"/>
                          </a:solidFill>
                          <a:latin typeface="Cambria Math" panose="02040503050406030204" pitchFamily="18" charset="0"/>
                          <a:ea typeface="Meiryo UI" panose="020B0604030504040204" pitchFamily="50" charset="-128"/>
                        </a:rPr>
                        <m:t>′</m:t>
                      </m:r>
                      <m:r>
                        <a:rPr kumimoji="1" lang="en-US" altLang="ja-JP" sz="2400" b="0" i="1" smtClean="0">
                          <a:solidFill>
                            <a:schemeClr val="accent2"/>
                          </a:solidFill>
                          <a:latin typeface="Cambria Math" panose="02040503050406030204" pitchFamily="18" charset="0"/>
                          <a:ea typeface="Meiryo UI" panose="020B0604030504040204" pitchFamily="50" charset="-128"/>
                        </a:rPr>
                        <m:t>)</m:t>
                      </m:r>
                    </m:oMath>
                  </m:oMathPara>
                </a14:m>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43AD636D-05C0-42B4-8B82-DC6381997145}"/>
                  </a:ext>
                </a:extLst>
              </p:cNvPr>
              <p:cNvSpPr txBox="1">
                <a:spLocks noRot="1" noChangeAspect="1" noMove="1" noResize="1" noEditPoints="1" noAdjustHandles="1" noChangeArrowheads="1" noChangeShapeType="1" noTextEdit="1"/>
              </p:cNvSpPr>
              <p:nvPr/>
            </p:nvSpPr>
            <p:spPr>
              <a:xfrm>
                <a:off x="1541688" y="3354701"/>
                <a:ext cx="1257524" cy="461665"/>
              </a:xfrm>
              <a:prstGeom prst="rect">
                <a:avLst/>
              </a:prstGeom>
              <a:blipFill>
                <a:blip r:embed="rId9"/>
                <a:stretch>
                  <a:fillRect b="-19737"/>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10F26446-4C0B-4A42-893E-2E5040527AE1}"/>
              </a:ext>
            </a:extLst>
          </p:cNvPr>
          <p:cNvSpPr txBox="1"/>
          <p:nvPr/>
        </p:nvSpPr>
        <p:spPr>
          <a:xfrm>
            <a:off x="7633107" y="2891670"/>
            <a:ext cx="1685077" cy="830997"/>
          </a:xfrm>
          <a:prstGeom prst="rect">
            <a:avLst/>
          </a:prstGeom>
          <a:noFill/>
        </p:spPr>
        <p:txBody>
          <a:bodyPr wrap="none" rtlCol="0">
            <a:spAutoFit/>
          </a:bodyPr>
          <a:lstStyle/>
          <a:p>
            <a:r>
              <a:rPr kumimoji="1" lang="ja-JP" altLang="en-US" sz="2400" dirty="0">
                <a:solidFill>
                  <a:schemeClr val="accent2"/>
                </a:solidFill>
                <a:latin typeface="Meiryo UI" panose="020B0604030504040204" pitchFamily="50" charset="-128"/>
                <a:ea typeface="Meiryo UI" panose="020B0604030504040204" pitchFamily="50" charset="-128"/>
              </a:rPr>
              <a:t>起こりやすさ</a:t>
            </a:r>
            <a:endParaRPr kumimoji="1" lang="en-US" altLang="ja-JP" sz="2400" dirty="0">
              <a:solidFill>
                <a:schemeClr val="accent2"/>
              </a:solidFill>
              <a:latin typeface="Meiryo UI" panose="020B0604030504040204" pitchFamily="50" charset="-128"/>
              <a:ea typeface="Meiryo UI" panose="020B0604030504040204" pitchFamily="50" charset="-128"/>
            </a:endParaRPr>
          </a:p>
          <a:p>
            <a:r>
              <a:rPr lang="en-US" altLang="ja-JP" sz="2400" dirty="0">
                <a:solidFill>
                  <a:schemeClr val="accent2"/>
                </a:solidFill>
                <a:latin typeface="Meiryo UI" panose="020B0604030504040204" pitchFamily="50" charset="-128"/>
                <a:ea typeface="Meiryo UI" panose="020B0604030504040204" pitchFamily="50" charset="-128"/>
              </a:rPr>
              <a:t>(</a:t>
            </a:r>
            <a:r>
              <a:rPr lang="ja-JP" altLang="en-US" sz="2400" dirty="0">
                <a:solidFill>
                  <a:schemeClr val="accent2"/>
                </a:solidFill>
                <a:latin typeface="Meiryo UI" panose="020B0604030504040204" pitchFamily="50" charset="-128"/>
                <a:ea typeface="Meiryo UI" panose="020B0604030504040204" pitchFamily="50" charset="-128"/>
              </a:rPr>
              <a:t>事後分布</a:t>
            </a:r>
            <a:r>
              <a:rPr lang="en-US" altLang="ja-JP" sz="2400" dirty="0">
                <a:solidFill>
                  <a:schemeClr val="accent2"/>
                </a:solidFill>
                <a:latin typeface="Meiryo UI" panose="020B0604030504040204" pitchFamily="50" charset="-128"/>
                <a:ea typeface="Meiryo UI" panose="020B0604030504040204" pitchFamily="50" charset="-128"/>
              </a:rPr>
              <a:t>)</a:t>
            </a:r>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BC00C670-A847-41B5-8A3E-F211DBECE657}"/>
              </a:ext>
            </a:extLst>
          </p:cNvPr>
          <p:cNvSpPr txBox="1"/>
          <p:nvPr/>
        </p:nvSpPr>
        <p:spPr>
          <a:xfrm>
            <a:off x="6142246" y="2891670"/>
            <a:ext cx="1476686" cy="830997"/>
          </a:xfrm>
          <a:prstGeom prst="rect">
            <a:avLst/>
          </a:prstGeom>
          <a:noFill/>
        </p:spPr>
        <p:txBody>
          <a:bodyPr wrap="none" rtlCol="0">
            <a:spAutoFit/>
          </a:bodyPr>
          <a:lstStyle/>
          <a:p>
            <a:r>
              <a:rPr lang="ja-JP" altLang="en-US" sz="2400" dirty="0">
                <a:solidFill>
                  <a:schemeClr val="accent2"/>
                </a:solidFill>
                <a:latin typeface="Meiryo UI" panose="020B0604030504040204" pitchFamily="50" charset="-128"/>
                <a:ea typeface="Meiryo UI" panose="020B0604030504040204" pitchFamily="50" charset="-128"/>
              </a:rPr>
              <a:t>移りやすさ</a:t>
            </a:r>
            <a:endParaRPr lang="en-US" altLang="ja-JP" sz="2400" dirty="0">
              <a:solidFill>
                <a:schemeClr val="accent2"/>
              </a:solidFill>
              <a:latin typeface="Meiryo UI" panose="020B0604030504040204" pitchFamily="50" charset="-128"/>
              <a:ea typeface="Meiryo UI" panose="020B0604030504040204" pitchFamily="50" charset="-128"/>
            </a:endParaRPr>
          </a:p>
          <a:p>
            <a:r>
              <a:rPr kumimoji="1" lang="en-US" altLang="ja-JP" sz="2400" dirty="0">
                <a:solidFill>
                  <a:schemeClr val="accent2"/>
                </a:solidFill>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遷移核</a:t>
            </a:r>
            <a:r>
              <a:rPr kumimoji="1" lang="en-US" altLang="ja-JP" sz="2400" dirty="0">
                <a:solidFill>
                  <a:schemeClr val="accent2"/>
                </a:solidFill>
                <a:latin typeface="Meiryo UI" panose="020B0604030504040204" pitchFamily="50" charset="-128"/>
                <a:ea typeface="Meiryo UI" panose="020B0604030504040204" pitchFamily="50" charset="-128"/>
              </a:rPr>
              <a:t>)</a:t>
            </a:r>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24718C4D-AE75-4E88-B6E2-F9E82AB9C1F0}"/>
              </a:ext>
            </a:extLst>
          </p:cNvPr>
          <p:cNvSpPr txBox="1"/>
          <p:nvPr/>
        </p:nvSpPr>
        <p:spPr>
          <a:xfrm>
            <a:off x="1298219" y="1279312"/>
            <a:ext cx="3688830"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詳細つり合いのイメージ</a:t>
            </a:r>
            <a:endParaRPr kumimoji="1" lang="ja-JP" altLang="en-US" sz="3000"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9F5D80ED-DA99-435E-8CEB-42A2B1AB94D6}"/>
              </a:ext>
            </a:extLst>
          </p:cNvPr>
          <p:cNvSpPr txBox="1"/>
          <p:nvPr/>
        </p:nvSpPr>
        <p:spPr>
          <a:xfrm>
            <a:off x="5952339" y="5208034"/>
            <a:ext cx="6160661" cy="1323439"/>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詳細つり合いを満たす</a:t>
            </a:r>
            <a:r>
              <a:rPr kumimoji="1" lang="en-US" altLang="ja-JP" sz="3000" dirty="0">
                <a:latin typeface="Meiryo UI" panose="020B0604030504040204" pitchFamily="50" charset="-128"/>
                <a:ea typeface="Meiryo UI" panose="020B0604030504040204" pitchFamily="50" charset="-128"/>
              </a:rPr>
              <a:t>(=</a:t>
            </a:r>
            <a:r>
              <a:rPr kumimoji="1" lang="ja-JP" altLang="en-US" sz="3000" dirty="0">
                <a:latin typeface="Meiryo UI" panose="020B0604030504040204" pitchFamily="50" charset="-128"/>
                <a:ea typeface="Meiryo UI" panose="020B0604030504040204" pitchFamily="50" charset="-128"/>
              </a:rPr>
              <a:t>流れが等しい</a:t>
            </a:r>
            <a:r>
              <a:rPr kumimoji="1" lang="en-US" altLang="ja-JP" sz="3000" dirty="0">
                <a:latin typeface="Meiryo UI" panose="020B0604030504040204" pitchFamily="50" charset="-128"/>
                <a:ea typeface="Meiryo UI" panose="020B0604030504040204" pitchFamily="50" charset="-128"/>
              </a:rPr>
              <a:t>)</a:t>
            </a:r>
          </a:p>
          <a:p>
            <a:r>
              <a:rPr kumimoji="1" lang="ja-JP" altLang="en-US" sz="3000" dirty="0">
                <a:latin typeface="Meiryo UI" panose="020B0604030504040204" pitchFamily="50" charset="-128"/>
                <a:ea typeface="Meiryo UI" panose="020B0604030504040204" pitchFamily="50" charset="-128"/>
              </a:rPr>
              <a:t>と確率分布が定常分布になる</a:t>
            </a:r>
            <a:r>
              <a:rPr kumimoji="1" lang="en-US" altLang="ja-JP" sz="3000" dirty="0">
                <a:latin typeface="Meiryo UI" panose="020B0604030504040204" pitchFamily="50" charset="-128"/>
                <a:ea typeface="Meiryo UI" panose="020B0604030504040204" pitchFamily="50" charset="-128"/>
              </a:rPr>
              <a:t>*</a:t>
            </a:r>
          </a:p>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詳細つり合いは十分条件</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AF5BF7-291B-4353-8717-58CF0B5D1DB1}"/>
                  </a:ext>
                </a:extLst>
              </p:cNvPr>
              <p:cNvSpPr txBox="1"/>
              <p:nvPr/>
            </p:nvSpPr>
            <p:spPr>
              <a:xfrm>
                <a:off x="2295776" y="4899215"/>
                <a:ext cx="4710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2400" b="0" i="1" smtClean="0">
                          <a:solidFill>
                            <a:schemeClr val="accent2"/>
                          </a:solidFill>
                          <a:latin typeface="Cambria Math" panose="02040503050406030204" pitchFamily="18" charset="0"/>
                          <a:ea typeface="Meiryo UI" panose="020B0604030504040204" pitchFamily="50" charset="-128"/>
                        </a:rPr>
                        <m:t>𝜃</m:t>
                      </m:r>
                    </m:oMath>
                  </m:oMathPara>
                </a14:m>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B2AF5BF7-291B-4353-8717-58CF0B5D1DB1}"/>
                  </a:ext>
                </a:extLst>
              </p:cNvPr>
              <p:cNvSpPr txBox="1">
                <a:spLocks noRot="1" noChangeAspect="1" noMove="1" noResize="1" noEditPoints="1" noAdjustHandles="1" noChangeArrowheads="1" noChangeShapeType="1" noTextEdit="1"/>
              </p:cNvSpPr>
              <p:nvPr/>
            </p:nvSpPr>
            <p:spPr>
              <a:xfrm>
                <a:off x="2295776" y="4899215"/>
                <a:ext cx="471026"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6E28557-D622-4A02-8E40-A29D0BE8DFF6}"/>
                  </a:ext>
                </a:extLst>
              </p:cNvPr>
              <p:cNvSpPr txBox="1"/>
              <p:nvPr/>
            </p:nvSpPr>
            <p:spPr>
              <a:xfrm>
                <a:off x="3002637" y="4899714"/>
                <a:ext cx="5421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2400" b="0" i="1" smtClean="0">
                          <a:solidFill>
                            <a:schemeClr val="accent2"/>
                          </a:solidFill>
                          <a:latin typeface="Cambria Math" panose="02040503050406030204" pitchFamily="18" charset="0"/>
                          <a:ea typeface="Meiryo UI" panose="020B0604030504040204" pitchFamily="50" charset="-128"/>
                        </a:rPr>
                        <m:t>𝜃</m:t>
                      </m:r>
                      <m:r>
                        <a:rPr kumimoji="1" lang="en-US" altLang="ja-JP" sz="2400" b="0" i="1" smtClean="0">
                          <a:solidFill>
                            <a:schemeClr val="accent2"/>
                          </a:solidFill>
                          <a:latin typeface="Cambria Math" panose="02040503050406030204" pitchFamily="18" charset="0"/>
                          <a:ea typeface="Meiryo UI" panose="020B0604030504040204" pitchFamily="50" charset="-128"/>
                        </a:rPr>
                        <m:t>′</m:t>
                      </m:r>
                    </m:oMath>
                  </m:oMathPara>
                </a14:m>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96E28557-D622-4A02-8E40-A29D0BE8DFF6}"/>
                  </a:ext>
                </a:extLst>
              </p:cNvPr>
              <p:cNvSpPr txBox="1">
                <a:spLocks noRot="1" noChangeAspect="1" noMove="1" noResize="1" noEditPoints="1" noAdjustHandles="1" noChangeArrowheads="1" noChangeShapeType="1" noTextEdit="1"/>
              </p:cNvSpPr>
              <p:nvPr/>
            </p:nvSpPr>
            <p:spPr>
              <a:xfrm>
                <a:off x="3002637" y="4899714"/>
                <a:ext cx="542136" cy="461665"/>
              </a:xfrm>
              <a:prstGeom prst="rect">
                <a:avLst/>
              </a:prstGeom>
              <a:blipFill>
                <a:blip r:embed="rId11"/>
                <a:stretch>
                  <a:fillRect b="-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13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遷移核のバリエーション</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復習</a:t>
            </a:r>
            <a:r>
              <a:rPr lang="en-US" altLang="ja-JP" sz="2400" dirty="0">
                <a:solidFill>
                  <a:schemeClr val="tx1"/>
                </a:solidFill>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7C13604F-BC1D-46C5-BF6A-AC50F6B3EBCD}"/>
              </a:ext>
            </a:extLst>
          </p:cNvPr>
          <p:cNvSpPr/>
          <p:nvPr/>
        </p:nvSpPr>
        <p:spPr>
          <a:xfrm>
            <a:off x="470983" y="3399084"/>
            <a:ext cx="5102503" cy="103881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ja-JP" altLang="en-US" sz="3400" dirty="0">
              <a:solidFill>
                <a:schemeClr val="tx1"/>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570BB76D-9552-443B-AEB3-574F0389A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40" y="3676691"/>
            <a:ext cx="4451588" cy="482802"/>
          </a:xfrm>
          <a:prstGeom prst="rect">
            <a:avLst/>
          </a:prstGeom>
        </p:spPr>
      </p:pic>
      <p:sp>
        <p:nvSpPr>
          <p:cNvPr id="25" name="テキスト ボックス 24">
            <a:extLst>
              <a:ext uri="{FF2B5EF4-FFF2-40B4-BE49-F238E27FC236}">
                <a16:creationId xmlns:a16="http://schemas.microsoft.com/office/drawing/2014/main" id="{DF0D0781-A316-41CE-9DB7-ECACB4226EF5}"/>
              </a:ext>
            </a:extLst>
          </p:cNvPr>
          <p:cNvSpPr txBox="1"/>
          <p:nvPr/>
        </p:nvSpPr>
        <p:spPr>
          <a:xfrm>
            <a:off x="1862761" y="2783135"/>
            <a:ext cx="1795684"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詳細つり合い</a:t>
            </a:r>
          </a:p>
        </p:txBody>
      </p:sp>
      <p:sp>
        <p:nvSpPr>
          <p:cNvPr id="26" name="正方形/長方形 25">
            <a:extLst>
              <a:ext uri="{FF2B5EF4-FFF2-40B4-BE49-F238E27FC236}">
                <a16:creationId xmlns:a16="http://schemas.microsoft.com/office/drawing/2014/main" id="{0CD10833-3D24-46DA-9D58-FA703481379D}"/>
              </a:ext>
            </a:extLst>
          </p:cNvPr>
          <p:cNvSpPr/>
          <p:nvPr/>
        </p:nvSpPr>
        <p:spPr>
          <a:xfrm>
            <a:off x="6034374" y="3094317"/>
            <a:ext cx="5817326" cy="268716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3400" dirty="0">
                <a:solidFill>
                  <a:schemeClr val="accent2"/>
                </a:solidFill>
                <a:latin typeface="Meiryo UI" panose="020B0604030504040204" pitchFamily="50" charset="-128"/>
                <a:ea typeface="Meiryo UI" panose="020B0604030504040204" pitchFamily="50" charset="-128"/>
              </a:rPr>
              <a:t>M-H</a:t>
            </a:r>
            <a:r>
              <a:rPr lang="ja-JP" altLang="en-US" sz="3400" dirty="0">
                <a:solidFill>
                  <a:schemeClr val="accent2"/>
                </a:solidFill>
                <a:latin typeface="Meiryo UI" panose="020B0604030504040204" pitchFamily="50" charset="-128"/>
                <a:ea typeface="Meiryo UI" panose="020B0604030504040204" pitchFamily="50" charset="-128"/>
              </a:rPr>
              <a:t>アルゴリズム</a:t>
            </a:r>
            <a:endParaRPr lang="en-US" altLang="ja-JP" sz="3400" dirty="0">
              <a:solidFill>
                <a:schemeClr val="accent2"/>
              </a:solidFill>
              <a:latin typeface="Meiryo UI" panose="020B0604030504040204" pitchFamily="50" charset="-128"/>
              <a:ea typeface="Meiryo UI" panose="020B0604030504040204" pitchFamily="50" charset="-128"/>
            </a:endParaRPr>
          </a:p>
          <a:p>
            <a:r>
              <a:rPr lang="en-US" altLang="ja-JP" sz="3400" dirty="0">
                <a:solidFill>
                  <a:schemeClr val="accent2"/>
                </a:solidFill>
                <a:latin typeface="Meiryo UI" panose="020B0604030504040204" pitchFamily="50" charset="-128"/>
                <a:ea typeface="Meiryo UI" panose="020B0604030504040204" pitchFamily="50" charset="-128"/>
              </a:rPr>
              <a:t>Gibbs</a:t>
            </a:r>
            <a:r>
              <a:rPr lang="ja-JP" altLang="en-US" sz="3400" dirty="0">
                <a:solidFill>
                  <a:schemeClr val="accent2"/>
                </a:solidFill>
                <a:latin typeface="Meiryo UI" panose="020B0604030504040204" pitchFamily="50" charset="-128"/>
                <a:ea typeface="Meiryo UI" panose="020B0604030504040204" pitchFamily="50" charset="-128"/>
              </a:rPr>
              <a:t>サンプラー（熱浴法）</a:t>
            </a:r>
            <a:endParaRPr lang="en-US" altLang="ja-JP" sz="3400" dirty="0">
              <a:solidFill>
                <a:schemeClr val="accent2"/>
              </a:solidFill>
              <a:latin typeface="Meiryo UI" panose="020B0604030504040204" pitchFamily="50" charset="-128"/>
              <a:ea typeface="Meiryo UI" panose="020B0604030504040204" pitchFamily="50" charset="-128"/>
            </a:endParaRPr>
          </a:p>
          <a:p>
            <a:r>
              <a:rPr lang="ja-JP" altLang="en-US" sz="3400" dirty="0">
                <a:solidFill>
                  <a:schemeClr val="accent2"/>
                </a:solidFill>
                <a:latin typeface="Meiryo UI" panose="020B0604030504040204" pitchFamily="50" charset="-128"/>
                <a:ea typeface="Meiryo UI" panose="020B0604030504040204" pitchFamily="50" charset="-128"/>
              </a:rPr>
              <a:t>ハミルトニアンモンテカルロ</a:t>
            </a:r>
            <a:endParaRPr lang="en-US" altLang="ja-JP" sz="3400" dirty="0">
              <a:solidFill>
                <a:schemeClr val="accent2"/>
              </a:solidFill>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42E1B028-67A2-4C45-AD4E-439DB9888F55}"/>
              </a:ext>
            </a:extLst>
          </p:cNvPr>
          <p:cNvSpPr/>
          <p:nvPr/>
        </p:nvSpPr>
        <p:spPr>
          <a:xfrm>
            <a:off x="6034374" y="1432804"/>
            <a:ext cx="5720235" cy="7580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詳細つり合いを満たす遷移核は１つではない</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4A43354A-97A7-4041-BADC-FD8C31DBD01E}"/>
              </a:ext>
            </a:extLst>
          </p:cNvPr>
          <p:cNvSpPr txBox="1"/>
          <p:nvPr/>
        </p:nvSpPr>
        <p:spPr>
          <a:xfrm>
            <a:off x="7292556" y="2501034"/>
            <a:ext cx="2922595"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遷移核のバリエーション</a:t>
            </a:r>
          </a:p>
        </p:txBody>
      </p:sp>
      <p:sp>
        <p:nvSpPr>
          <p:cNvPr id="11" name="正方形/長方形 10">
            <a:extLst>
              <a:ext uri="{FF2B5EF4-FFF2-40B4-BE49-F238E27FC236}">
                <a16:creationId xmlns:a16="http://schemas.microsoft.com/office/drawing/2014/main" id="{DD972225-23A4-42AA-828D-115BA0150447}"/>
              </a:ext>
            </a:extLst>
          </p:cNvPr>
          <p:cNvSpPr/>
          <p:nvPr/>
        </p:nvSpPr>
        <p:spPr>
          <a:xfrm>
            <a:off x="696074" y="5708223"/>
            <a:ext cx="1075829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000" dirty="0">
                <a:solidFill>
                  <a:schemeClr val="accent2"/>
                </a:solidFill>
                <a:latin typeface="Meiryo UI" panose="020B0604030504040204" pitchFamily="50" charset="-128"/>
                <a:ea typeface="Meiryo UI" panose="020B0604030504040204" pitchFamily="50" charset="-128"/>
              </a:rPr>
              <a:t>一通りの仕組みと実装方法を学習した</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6282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この後の流れ</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7C13604F-BC1D-46C5-BF6A-AC50F6B3EBCD}"/>
              </a:ext>
            </a:extLst>
          </p:cNvPr>
          <p:cNvSpPr/>
          <p:nvPr/>
        </p:nvSpPr>
        <p:spPr>
          <a:xfrm>
            <a:off x="3092263" y="1788000"/>
            <a:ext cx="6478457" cy="155609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400" dirty="0">
                <a:solidFill>
                  <a:schemeClr val="tx1"/>
                </a:solidFill>
                <a:latin typeface="Meiryo UI" panose="020B0604030504040204" pitchFamily="50" charset="-128"/>
                <a:ea typeface="Meiryo UI" panose="020B0604030504040204" pitchFamily="50" charset="-128"/>
              </a:rPr>
              <a:t>ここまで理解できていれば</a:t>
            </a:r>
            <a:endParaRPr lang="en-US" altLang="ja-JP" sz="3400" dirty="0">
              <a:solidFill>
                <a:schemeClr val="tx1"/>
              </a:solidFill>
              <a:latin typeface="Meiryo UI" panose="020B0604030504040204" pitchFamily="50" charset="-128"/>
              <a:ea typeface="Meiryo UI" panose="020B0604030504040204" pitchFamily="50" charset="-128"/>
            </a:endParaRPr>
          </a:p>
          <a:p>
            <a:pPr algn="ctr"/>
            <a:r>
              <a:rPr lang="ja-JP" altLang="en-US" sz="3400" dirty="0">
                <a:solidFill>
                  <a:schemeClr val="tx1"/>
                </a:solidFill>
                <a:latin typeface="Meiryo UI" panose="020B0604030504040204" pitchFamily="50" charset="-128"/>
                <a:ea typeface="Meiryo UI" panose="020B0604030504040204" pitchFamily="50" charset="-128"/>
              </a:rPr>
              <a:t>ベイズ統計の基礎はバッチリです</a:t>
            </a:r>
          </a:p>
        </p:txBody>
      </p:sp>
    </p:spTree>
    <p:extLst>
      <p:ext uri="{BB962C8B-B14F-4D97-AF65-F5344CB8AC3E}">
        <p14:creationId xmlns:p14="http://schemas.microsoft.com/office/powerpoint/2010/main" val="355089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この後の流れ</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7C13604F-BC1D-46C5-BF6A-AC50F6B3EBCD}"/>
              </a:ext>
            </a:extLst>
          </p:cNvPr>
          <p:cNvSpPr/>
          <p:nvPr/>
        </p:nvSpPr>
        <p:spPr>
          <a:xfrm>
            <a:off x="3092263" y="1788000"/>
            <a:ext cx="6478457" cy="155609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400" dirty="0">
                <a:solidFill>
                  <a:schemeClr val="tx1"/>
                </a:solidFill>
                <a:latin typeface="Meiryo UI" panose="020B0604030504040204" pitchFamily="50" charset="-128"/>
                <a:ea typeface="Meiryo UI" panose="020B0604030504040204" pitchFamily="50" charset="-128"/>
              </a:rPr>
              <a:t>ここまで理解できていれば</a:t>
            </a:r>
            <a:endParaRPr lang="en-US" altLang="ja-JP" sz="3400" dirty="0">
              <a:solidFill>
                <a:schemeClr val="tx1"/>
              </a:solidFill>
              <a:latin typeface="Meiryo UI" panose="020B0604030504040204" pitchFamily="50" charset="-128"/>
              <a:ea typeface="Meiryo UI" panose="020B0604030504040204" pitchFamily="50" charset="-128"/>
            </a:endParaRPr>
          </a:p>
          <a:p>
            <a:pPr algn="ctr"/>
            <a:r>
              <a:rPr lang="ja-JP" altLang="en-US" sz="3400" dirty="0">
                <a:solidFill>
                  <a:schemeClr val="tx1"/>
                </a:solidFill>
                <a:latin typeface="Meiryo UI" panose="020B0604030504040204" pitchFamily="50" charset="-128"/>
                <a:ea typeface="Meiryo UI" panose="020B0604030504040204" pitchFamily="50" charset="-128"/>
              </a:rPr>
              <a:t>ベイズ統計の基礎はバッチリです</a:t>
            </a:r>
          </a:p>
        </p:txBody>
      </p:sp>
      <p:sp>
        <p:nvSpPr>
          <p:cNvPr id="2" name="正方形/長方形 1">
            <a:extLst>
              <a:ext uri="{FF2B5EF4-FFF2-40B4-BE49-F238E27FC236}">
                <a16:creationId xmlns:a16="http://schemas.microsoft.com/office/drawing/2014/main" id="{44743D9F-7D10-4DD0-A90E-303BA9A5A389}"/>
              </a:ext>
            </a:extLst>
          </p:cNvPr>
          <p:cNvSpPr/>
          <p:nvPr/>
        </p:nvSpPr>
        <p:spPr>
          <a:xfrm>
            <a:off x="2735210" y="3477387"/>
            <a:ext cx="7192560" cy="553998"/>
          </a:xfrm>
          <a:prstGeom prst="rect">
            <a:avLst/>
          </a:prstGeom>
        </p:spPr>
        <p:txBody>
          <a:bodyPr wrap="square">
            <a:spAutoFit/>
          </a:bodyPr>
          <a:lstStyle/>
          <a:p>
            <a:pPr algn="ctr"/>
            <a:r>
              <a:rPr lang="ja-JP" altLang="en-US" sz="3000" dirty="0">
                <a:solidFill>
                  <a:schemeClr val="accent2"/>
                </a:solidFill>
                <a:latin typeface="Meiryo UI" panose="020B0604030504040204" pitchFamily="50" charset="-128"/>
                <a:ea typeface="Meiryo UI" panose="020B0604030504040204" pitchFamily="50" charset="-128"/>
              </a:rPr>
              <a:t>仕組みは分かったので後は楽をしましょう</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809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この後の流れ</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7C13604F-BC1D-46C5-BF6A-AC50F6B3EBCD}"/>
              </a:ext>
            </a:extLst>
          </p:cNvPr>
          <p:cNvSpPr/>
          <p:nvPr/>
        </p:nvSpPr>
        <p:spPr>
          <a:xfrm>
            <a:off x="3092263" y="1788000"/>
            <a:ext cx="6478457" cy="155609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400" dirty="0">
                <a:solidFill>
                  <a:schemeClr val="tx1"/>
                </a:solidFill>
                <a:latin typeface="Meiryo UI" panose="020B0604030504040204" pitchFamily="50" charset="-128"/>
                <a:ea typeface="Meiryo UI" panose="020B0604030504040204" pitchFamily="50" charset="-128"/>
              </a:rPr>
              <a:t>ここまで理解できていれば</a:t>
            </a:r>
            <a:endParaRPr lang="en-US" altLang="ja-JP" sz="3400" dirty="0">
              <a:solidFill>
                <a:schemeClr val="tx1"/>
              </a:solidFill>
              <a:latin typeface="Meiryo UI" panose="020B0604030504040204" pitchFamily="50" charset="-128"/>
              <a:ea typeface="Meiryo UI" panose="020B0604030504040204" pitchFamily="50" charset="-128"/>
            </a:endParaRPr>
          </a:p>
          <a:p>
            <a:pPr algn="ctr"/>
            <a:r>
              <a:rPr lang="ja-JP" altLang="en-US" sz="3400" dirty="0">
                <a:solidFill>
                  <a:schemeClr val="tx1"/>
                </a:solidFill>
                <a:latin typeface="Meiryo UI" panose="020B0604030504040204" pitchFamily="50" charset="-128"/>
                <a:ea typeface="Meiryo UI" panose="020B0604030504040204" pitchFamily="50" charset="-128"/>
              </a:rPr>
              <a:t>ベイズ統計の基礎はバッチリです</a:t>
            </a:r>
          </a:p>
        </p:txBody>
      </p:sp>
      <p:sp>
        <p:nvSpPr>
          <p:cNvPr id="2" name="正方形/長方形 1">
            <a:extLst>
              <a:ext uri="{FF2B5EF4-FFF2-40B4-BE49-F238E27FC236}">
                <a16:creationId xmlns:a16="http://schemas.microsoft.com/office/drawing/2014/main" id="{44743D9F-7D10-4DD0-A90E-303BA9A5A389}"/>
              </a:ext>
            </a:extLst>
          </p:cNvPr>
          <p:cNvSpPr/>
          <p:nvPr/>
        </p:nvSpPr>
        <p:spPr>
          <a:xfrm>
            <a:off x="2735210" y="3477387"/>
            <a:ext cx="7192560" cy="553998"/>
          </a:xfrm>
          <a:prstGeom prst="rect">
            <a:avLst/>
          </a:prstGeom>
        </p:spPr>
        <p:txBody>
          <a:bodyPr wrap="square">
            <a:spAutoFit/>
          </a:bodyPr>
          <a:lstStyle/>
          <a:p>
            <a:pPr algn="ctr"/>
            <a:r>
              <a:rPr lang="ja-JP" altLang="en-US" sz="3000" dirty="0">
                <a:solidFill>
                  <a:schemeClr val="accent2"/>
                </a:solidFill>
                <a:latin typeface="Meiryo UI" panose="020B0604030504040204" pitchFamily="50" charset="-128"/>
                <a:ea typeface="Meiryo UI" panose="020B0604030504040204" pitchFamily="50" charset="-128"/>
              </a:rPr>
              <a:t>仕組みは分かったので後は楽をしましょう</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F3720A45-989B-4C1E-82CC-254C796B67C6}"/>
              </a:ext>
            </a:extLst>
          </p:cNvPr>
          <p:cNvSpPr/>
          <p:nvPr/>
        </p:nvSpPr>
        <p:spPr>
          <a:xfrm>
            <a:off x="2479364" y="4693240"/>
            <a:ext cx="7704254" cy="155609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600" dirty="0" err="1">
                <a:solidFill>
                  <a:schemeClr val="tx1"/>
                </a:solidFill>
                <a:latin typeface="Meiryo UI" panose="020B0604030504040204" pitchFamily="50" charset="-128"/>
                <a:ea typeface="Meiryo UI" panose="020B0604030504040204" pitchFamily="50" charset="-128"/>
              </a:rPr>
              <a:t>PyStan</a:t>
            </a:r>
            <a:r>
              <a:rPr lang="ja-JP" altLang="en-US" sz="3600" dirty="0">
                <a:solidFill>
                  <a:schemeClr val="tx1"/>
                </a:solidFill>
                <a:latin typeface="Meiryo UI" panose="020B0604030504040204" pitchFamily="50" charset="-128"/>
                <a:ea typeface="Meiryo UI" panose="020B0604030504040204" pitchFamily="50" charset="-128"/>
              </a:rPr>
              <a:t>という</a:t>
            </a:r>
            <a:r>
              <a:rPr lang="en-US" altLang="ja-JP" sz="3600" dirty="0">
                <a:solidFill>
                  <a:schemeClr val="tx1"/>
                </a:solidFill>
                <a:latin typeface="Meiryo UI" panose="020B0604030504040204" pitchFamily="50" charset="-128"/>
                <a:ea typeface="Meiryo UI" panose="020B0604030504040204" pitchFamily="50" charset="-128"/>
              </a:rPr>
              <a:t>MCMC</a:t>
            </a:r>
            <a:r>
              <a:rPr lang="ja-JP" altLang="en-US" sz="3600" dirty="0">
                <a:solidFill>
                  <a:schemeClr val="tx1"/>
                </a:solidFill>
                <a:latin typeface="Meiryo UI" panose="020B0604030504040204" pitchFamily="50" charset="-128"/>
                <a:ea typeface="Meiryo UI" panose="020B0604030504040204" pitchFamily="50" charset="-128"/>
              </a:rPr>
              <a:t>のライブラリを使って、</a:t>
            </a:r>
            <a:endParaRPr lang="en-US" altLang="ja-JP" sz="3600" dirty="0">
              <a:solidFill>
                <a:schemeClr val="tx1"/>
              </a:solidFill>
              <a:latin typeface="Meiryo UI" panose="020B0604030504040204" pitchFamily="50" charset="-128"/>
              <a:ea typeface="Meiryo UI" panose="020B0604030504040204" pitchFamily="50" charset="-128"/>
            </a:endParaRPr>
          </a:p>
          <a:p>
            <a:pPr algn="ctr"/>
            <a:r>
              <a:rPr lang="ja-JP" altLang="en-US" sz="3600" dirty="0">
                <a:solidFill>
                  <a:schemeClr val="tx1"/>
                </a:solidFill>
                <a:latin typeface="Meiryo UI" panose="020B0604030504040204" pitchFamily="50" charset="-128"/>
                <a:ea typeface="Meiryo UI" panose="020B0604030504040204" pitchFamily="50" charset="-128"/>
              </a:rPr>
              <a:t>ベイズ統計の例題をこなしていきます</a:t>
            </a:r>
          </a:p>
        </p:txBody>
      </p:sp>
      <p:sp>
        <p:nvSpPr>
          <p:cNvPr id="9" name="正方形/長方形 8">
            <a:extLst>
              <a:ext uri="{FF2B5EF4-FFF2-40B4-BE49-F238E27FC236}">
                <a16:creationId xmlns:a16="http://schemas.microsoft.com/office/drawing/2014/main" id="{1524117E-B273-47CB-BBE9-CD728351657A}"/>
              </a:ext>
            </a:extLst>
          </p:cNvPr>
          <p:cNvSpPr/>
          <p:nvPr/>
        </p:nvSpPr>
        <p:spPr>
          <a:xfrm>
            <a:off x="4975489" y="4085313"/>
            <a:ext cx="2712001"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この後の流れ</a:t>
            </a:r>
            <a:endParaRPr lang="en-US" altLang="ja-JP"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92744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14347</TotalTime>
  <Words>640</Words>
  <Application>Microsoft Office PowerPoint</Application>
  <PresentationFormat>ワイド画面</PresentationFormat>
  <Paragraphs>128</Paragraphs>
  <Slides>14</Slides>
  <Notes>0</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247</cp:revision>
  <dcterms:created xsi:type="dcterms:W3CDTF">2017-12-20T12:04:47Z</dcterms:created>
  <dcterms:modified xsi:type="dcterms:W3CDTF">2018-02-24T14:31:12Z</dcterms:modified>
</cp:coreProperties>
</file>