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8" r:id="rId3"/>
    <p:sldId id="319" r:id="rId4"/>
    <p:sldId id="320" r:id="rId5"/>
    <p:sldId id="312" r:id="rId6"/>
    <p:sldId id="321" r:id="rId7"/>
    <p:sldId id="313" r:id="rId8"/>
    <p:sldId id="314" r:id="rId9"/>
    <p:sldId id="316" r:id="rId10"/>
    <p:sldId id="315" r:id="rId11"/>
    <p:sldId id="297" r:id="rId12"/>
    <p:sldId id="317" r:id="rId13"/>
    <p:sldId id="323" r:id="rId14"/>
    <p:sldId id="322" r:id="rId15"/>
    <p:sldId id="31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2018/2/8</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2018/2/8</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グラフィカルモデル</a:t>
            </a: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442060" y="3735791"/>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統計モデルとグラフィカルモデルの関係性を理解できる</a:t>
            </a:r>
            <a:endParaRPr lang="en-US" altLang="ja-JP" sz="2000" dirty="0">
              <a:solidFill>
                <a:schemeClr val="tx1"/>
              </a:solidFill>
              <a:latin typeface="Meiryo UI" panose="020B0604030504040204" pitchFamily="50" charset="-128"/>
              <a:ea typeface="Meiryo UI" panose="020B0604030504040204" pitchFamily="50" charset="-128"/>
            </a:endParaRP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グラフィカルモデルを使うメリットが理解できる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なぜ同時分布の話をするのか</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243B92B9-F3E7-4435-8907-8CB42D2268E1}"/>
              </a:ext>
            </a:extLst>
          </p:cNvPr>
          <p:cNvSpPr/>
          <p:nvPr/>
        </p:nvSpPr>
        <p:spPr>
          <a:xfrm>
            <a:off x="806445" y="4907507"/>
            <a:ext cx="10696046" cy="60188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どうやって分解しますか？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575BC135-321C-4EB9-A939-19117E8D9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9" y="4077237"/>
            <a:ext cx="3847619" cy="542857"/>
          </a:xfrm>
          <a:prstGeom prst="rect">
            <a:avLst/>
          </a:prstGeom>
        </p:spPr>
      </p:pic>
      <p:sp>
        <p:nvSpPr>
          <p:cNvPr id="24" name="テキスト ボックス 23">
            <a:extLst>
              <a:ext uri="{FF2B5EF4-FFF2-40B4-BE49-F238E27FC236}">
                <a16:creationId xmlns:a16="http://schemas.microsoft.com/office/drawing/2014/main" id="{9B2FFD68-6072-4E91-8708-E07FE14A174A}"/>
              </a:ext>
            </a:extLst>
          </p:cNvPr>
          <p:cNvSpPr txBox="1"/>
          <p:nvPr/>
        </p:nvSpPr>
        <p:spPr>
          <a:xfrm>
            <a:off x="1739794" y="4066096"/>
            <a:ext cx="870751"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仮に</a:t>
            </a:r>
            <a:endParaRPr lang="en-US" altLang="ja-JP" sz="30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FC9CA35-2CB0-452B-9FCD-D382B451B62E}"/>
              </a:ext>
            </a:extLst>
          </p:cNvPr>
          <p:cNvSpPr txBox="1"/>
          <p:nvPr/>
        </p:nvSpPr>
        <p:spPr>
          <a:xfrm>
            <a:off x="6844990" y="4059299"/>
            <a:ext cx="4171335" cy="553998"/>
          </a:xfrm>
          <a:prstGeom prst="rect">
            <a:avLst/>
          </a:prstGeom>
          <a:noFill/>
        </p:spPr>
        <p:txBody>
          <a:bodyPr wrap="none" rtlCol="0">
            <a:spAutoFit/>
          </a:bodyPr>
          <a:lstStyle/>
          <a:p>
            <a:r>
              <a:rPr lang="ja-JP" altLang="en-US" sz="3000" dirty="0" err="1">
                <a:latin typeface="Meiryo UI" panose="020B0604030504040204" pitchFamily="50" charset="-128"/>
                <a:ea typeface="Meiryo UI" panose="020B0604030504040204" pitchFamily="50" charset="-128"/>
              </a:rPr>
              <a:t>のような</a:t>
            </a:r>
            <a:r>
              <a:rPr lang="ja-JP" altLang="en-US" sz="3000" dirty="0">
                <a:latin typeface="Meiryo UI" panose="020B0604030504040204" pitchFamily="50" charset="-128"/>
                <a:ea typeface="Meiryo UI" panose="020B0604030504040204" pitchFamily="50" charset="-128"/>
              </a:rPr>
              <a:t>同時分布を考える</a:t>
            </a:r>
            <a:endParaRPr lang="en-US" altLang="ja-JP" sz="30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22EA763-9180-4479-8FEB-ABB4ABE9213C}"/>
              </a:ext>
            </a:extLst>
          </p:cNvPr>
          <p:cNvSpPr txBox="1"/>
          <p:nvPr/>
        </p:nvSpPr>
        <p:spPr>
          <a:xfrm>
            <a:off x="3114250" y="5750245"/>
            <a:ext cx="5477782"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グラフィカルモデルが必要になってくる</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B24F7927-F940-4535-AF4F-B3B8B01E3415}"/>
              </a:ext>
            </a:extLst>
          </p:cNvPr>
          <p:cNvSpPr/>
          <p:nvPr/>
        </p:nvSpPr>
        <p:spPr>
          <a:xfrm>
            <a:off x="7245533" y="1489783"/>
            <a:ext cx="4749158" cy="213367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事後分布は同時分布を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尤度</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事前分布</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に分解することで導かれる</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B7645311-537F-45C6-B1C6-D7EED4A88A06}"/>
              </a:ext>
            </a:extLst>
          </p:cNvPr>
          <p:cNvSpPr/>
          <p:nvPr/>
        </p:nvSpPr>
        <p:spPr>
          <a:xfrm>
            <a:off x="235131" y="1907696"/>
            <a:ext cx="6487886" cy="1182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423A3143-51C6-441D-9150-C96D7A24B6A5}"/>
              </a:ext>
            </a:extLst>
          </p:cNvPr>
          <p:cNvSpPr txBox="1"/>
          <p:nvPr/>
        </p:nvSpPr>
        <p:spPr>
          <a:xfrm>
            <a:off x="2105578" y="1238136"/>
            <a:ext cx="2173993"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ベイズの定理</a:t>
            </a:r>
            <a:endParaRPr lang="en-US" altLang="ja-JP" sz="30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D9E92FC3-E6A8-458E-B299-8DDC633E9990}"/>
              </a:ext>
            </a:extLst>
          </p:cNvPr>
          <p:cNvSpPr txBox="1"/>
          <p:nvPr/>
        </p:nvSpPr>
        <p:spPr>
          <a:xfrm>
            <a:off x="235131" y="306946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0D66172E-BC14-48EA-8313-8CE3DCCFE9BF}"/>
              </a:ext>
            </a:extLst>
          </p:cNvPr>
          <p:cNvSpPr txBox="1"/>
          <p:nvPr/>
        </p:nvSpPr>
        <p:spPr>
          <a:xfrm>
            <a:off x="2252476" y="308133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同時分布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F826D4F3-3BF0-41EE-8145-93091CF2427E}"/>
              </a:ext>
            </a:extLst>
          </p:cNvPr>
          <p:cNvSpPr txBox="1"/>
          <p:nvPr/>
        </p:nvSpPr>
        <p:spPr>
          <a:xfrm>
            <a:off x="4168884" y="3086880"/>
            <a:ext cx="954107"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D5E69539-EC70-44D7-B042-277139D5E941}"/>
              </a:ext>
            </a:extLst>
          </p:cNvPr>
          <p:cNvSpPr txBox="1"/>
          <p:nvPr/>
        </p:nvSpPr>
        <p:spPr>
          <a:xfrm>
            <a:off x="5240443" y="308688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274538B7-A8F7-4FD3-86CC-9386EDEBC9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52" y="1952212"/>
            <a:ext cx="6256424" cy="1129118"/>
          </a:xfrm>
          <a:prstGeom prst="rect">
            <a:avLst/>
          </a:prstGeom>
        </p:spPr>
      </p:pic>
    </p:spTree>
    <p:extLst>
      <p:ext uri="{BB962C8B-B14F-4D97-AF65-F5344CB8AC3E}">
        <p14:creationId xmlns:p14="http://schemas.microsoft.com/office/powerpoint/2010/main" val="9593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グラフィカルモデル</a:t>
            </a:r>
            <a:r>
              <a:rPr kumimoji="1" lang="en-US" altLang="ja-JP" sz="2400" dirty="0">
                <a:solidFill>
                  <a:schemeClr val="tx1"/>
                </a:solidFill>
                <a:latin typeface="Meiryo UI" panose="020B0604030504040204" pitchFamily="50" charset="-128"/>
                <a:ea typeface="Meiryo UI" panose="020B0604030504040204" pitchFamily="50" charset="-128"/>
              </a:rPr>
              <a:t>(</a:t>
            </a:r>
            <a:r>
              <a:rPr kumimoji="1" lang="ja-JP" altLang="en-US" sz="2400" dirty="0">
                <a:solidFill>
                  <a:schemeClr val="tx1"/>
                </a:solidFill>
                <a:latin typeface="Meiryo UI" panose="020B0604030504040204" pitchFamily="50" charset="-128"/>
                <a:ea typeface="Meiryo UI" panose="020B0604030504040204" pitchFamily="50" charset="-128"/>
              </a:rPr>
              <a:t>最初の例</a:t>
            </a:r>
            <a:r>
              <a:rPr kumimoji="1" lang="en-US" altLang="ja-JP" sz="2400" dirty="0">
                <a:solidFill>
                  <a:schemeClr val="tx1"/>
                </a:solidFill>
                <a:latin typeface="Meiryo UI" panose="020B0604030504040204" pitchFamily="50" charset="-128"/>
                <a:ea typeface="Meiryo UI" panose="020B0604030504040204" pitchFamily="50" charset="-128"/>
              </a:rPr>
              <a:t>)</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C7EC1142-719F-4270-980F-1F8331863C71}"/>
              </a:ext>
            </a:extLst>
          </p:cNvPr>
          <p:cNvSpPr/>
          <p:nvPr/>
        </p:nvSpPr>
        <p:spPr>
          <a:xfrm>
            <a:off x="6439633" y="1927990"/>
            <a:ext cx="5316789" cy="114630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800" dirty="0">
                <a:solidFill>
                  <a:schemeClr val="tx1"/>
                </a:solidFill>
                <a:latin typeface="Meiryo UI" panose="020B0604030504040204" pitchFamily="50" charset="-128"/>
                <a:ea typeface="Meiryo UI" panose="020B0604030504040204" pitchFamily="50" charset="-128"/>
              </a:rPr>
              <a:t>因果関係を矢印で表す</a:t>
            </a:r>
            <a:r>
              <a:rPr lang="en-US" altLang="ja-JP" sz="2800" dirty="0">
                <a:solidFill>
                  <a:schemeClr val="tx1"/>
                </a:solidFill>
                <a:latin typeface="Meiryo UI" panose="020B0604030504040204" pitchFamily="50" charset="-128"/>
                <a:ea typeface="Meiryo UI" panose="020B0604030504040204" pitchFamily="50" charset="-128"/>
              </a:rPr>
              <a:t>*</a:t>
            </a:r>
          </a:p>
          <a:p>
            <a:pPr algn="ctr"/>
            <a:r>
              <a:rPr lang="en-US" altLang="ja-JP" sz="2800" dirty="0">
                <a:solidFill>
                  <a:schemeClr val="tx1"/>
                </a:solidFill>
                <a:latin typeface="Meiryo UI" panose="020B0604030504040204" pitchFamily="50" charset="-128"/>
                <a:ea typeface="Meiryo UI" panose="020B0604030504040204" pitchFamily="50" charset="-128"/>
              </a:rPr>
              <a:t>(</a:t>
            </a:r>
            <a:r>
              <a:rPr lang="ja-JP" altLang="en-US" sz="2800" dirty="0">
                <a:solidFill>
                  <a:schemeClr val="tx1"/>
                </a:solidFill>
                <a:latin typeface="Meiryo UI" panose="020B0604030504040204" pitchFamily="50" charset="-128"/>
                <a:ea typeface="Meiryo UI" panose="020B0604030504040204" pitchFamily="50" charset="-128"/>
              </a:rPr>
              <a:t>有向グラフという</a:t>
            </a:r>
            <a:r>
              <a:rPr lang="en-US" altLang="ja-JP" sz="2800" dirty="0">
                <a:solidFill>
                  <a:schemeClr val="tx1"/>
                </a:solidFill>
                <a:latin typeface="Meiryo UI" panose="020B0604030504040204" pitchFamily="50" charset="-128"/>
                <a:ea typeface="Meiryo UI" panose="020B0604030504040204" pitchFamily="50" charset="-128"/>
              </a:rPr>
              <a:t>)</a:t>
            </a:r>
          </a:p>
        </p:txBody>
      </p:sp>
      <p:sp>
        <p:nvSpPr>
          <p:cNvPr id="56" name="正方形/長方形 55">
            <a:extLst>
              <a:ext uri="{FF2B5EF4-FFF2-40B4-BE49-F238E27FC236}">
                <a16:creationId xmlns:a16="http://schemas.microsoft.com/office/drawing/2014/main" id="{09101745-16A6-4E0C-87F8-48684392B0EC}"/>
              </a:ext>
            </a:extLst>
          </p:cNvPr>
          <p:cNvSpPr/>
          <p:nvPr/>
        </p:nvSpPr>
        <p:spPr>
          <a:xfrm>
            <a:off x="6413657" y="4049292"/>
            <a:ext cx="5316789" cy="26178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矢印はループ構造を持たない</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観測されていない確率変数は塗りつぶさない</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定数など確率変数ではないものは点で表す</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観測されている変数は塗りつぶす</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63D0201B-8D41-4335-BB86-CD62EEAF3967}"/>
              </a:ext>
            </a:extLst>
          </p:cNvPr>
          <p:cNvSpPr/>
          <p:nvPr/>
        </p:nvSpPr>
        <p:spPr>
          <a:xfrm>
            <a:off x="6588090" y="1276858"/>
            <a:ext cx="4763588"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グラフィカルモデル</a:t>
            </a:r>
            <a:endParaRPr lang="en-US" altLang="ja-JP" sz="3000" dirty="0">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2CA86DF6-98A8-44A4-9410-ED175F1A1E1E}"/>
              </a:ext>
            </a:extLst>
          </p:cNvPr>
          <p:cNvSpPr/>
          <p:nvPr/>
        </p:nvSpPr>
        <p:spPr>
          <a:xfrm>
            <a:off x="6826697" y="3495294"/>
            <a:ext cx="4763588"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ルール</a:t>
            </a:r>
            <a:endParaRPr lang="en-US" altLang="ja-JP" sz="300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9E1BD215-806A-4D68-8510-F32E26624F07}"/>
              </a:ext>
            </a:extLst>
          </p:cNvPr>
          <p:cNvSpPr/>
          <p:nvPr/>
        </p:nvSpPr>
        <p:spPr>
          <a:xfrm>
            <a:off x="7447414" y="3125962"/>
            <a:ext cx="4660250" cy="369332"/>
          </a:xfrm>
          <a:prstGeom prst="rect">
            <a:avLst/>
          </a:prstGeom>
        </p:spPr>
        <p:txBody>
          <a:bodyPr wrap="none">
            <a:spAutoFit/>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矢印のないグラフィカルモデルもある：無向グラフ</a:t>
            </a:r>
            <a:endParaRPr lang="ja-JP" altLang="en-US" dirty="0"/>
          </a:p>
        </p:txBody>
      </p:sp>
      <p:sp>
        <p:nvSpPr>
          <p:cNvPr id="65" name="楕円 64">
            <a:extLst>
              <a:ext uri="{FF2B5EF4-FFF2-40B4-BE49-F238E27FC236}">
                <a16:creationId xmlns:a16="http://schemas.microsoft.com/office/drawing/2014/main" id="{2EEB444B-2633-43E3-8C99-320A7593CFB5}"/>
              </a:ext>
            </a:extLst>
          </p:cNvPr>
          <p:cNvSpPr>
            <a:spLocks noChangeAspect="1"/>
          </p:cNvSpPr>
          <p:nvPr/>
        </p:nvSpPr>
        <p:spPr>
          <a:xfrm>
            <a:off x="2218736" y="2648080"/>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μ</a:t>
            </a:r>
            <a:endParaRPr kumimoji="1" lang="ja-JP" altLang="en-US" sz="3000" dirty="0">
              <a:solidFill>
                <a:schemeClr val="tx1"/>
              </a:solidFill>
              <a:latin typeface="Meiryo UI" panose="020B0604030504040204" pitchFamily="50" charset="-128"/>
              <a:ea typeface="Meiryo UI" panose="020B0604030504040204" pitchFamily="50" charset="-128"/>
            </a:endParaRPr>
          </a:p>
        </p:txBody>
      </p:sp>
      <p:sp>
        <p:nvSpPr>
          <p:cNvPr id="66" name="フローチャート: 結合子 65">
            <a:extLst>
              <a:ext uri="{FF2B5EF4-FFF2-40B4-BE49-F238E27FC236}">
                <a16:creationId xmlns:a16="http://schemas.microsoft.com/office/drawing/2014/main" id="{6639977B-D1F6-4C24-AA45-633120159784}"/>
              </a:ext>
            </a:extLst>
          </p:cNvPr>
          <p:cNvSpPr>
            <a:spLocks noChangeAspect="1"/>
          </p:cNvSpPr>
          <p:nvPr/>
        </p:nvSpPr>
        <p:spPr>
          <a:xfrm>
            <a:off x="3864004" y="2947118"/>
            <a:ext cx="144000" cy="144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9F2900B3-5517-4581-A55F-51BF423FA7B1}"/>
                  </a:ext>
                </a:extLst>
              </p:cNvPr>
              <p:cNvSpPr/>
              <p:nvPr/>
            </p:nvSpPr>
            <p:spPr>
              <a:xfrm>
                <a:off x="474411" y="1715067"/>
                <a:ext cx="6096000" cy="553998"/>
              </a:xfrm>
              <a:prstGeom prst="rect">
                <a:avLst/>
              </a:prstGeom>
            </p:spPr>
            <p:txBody>
              <a:bodyPr>
                <a:spAutoFit/>
              </a:bodyPr>
              <a:lstStyle/>
              <a:p>
                <a:pPr algn="ctr"/>
                <a14:m>
                  <m:oMath xmlns:m="http://schemas.openxmlformats.org/officeDocument/2006/math">
                    <m:r>
                      <a:rPr lang="en-US" altLang="ja-JP" sz="3000" i="1">
                        <a:latin typeface="Cambria Math" panose="02040503050406030204" pitchFamily="18" charset="0"/>
                        <a:ea typeface="Meiryo UI" panose="020B0604030504040204" pitchFamily="50" charset="-128"/>
                      </a:rPr>
                      <m:t>𝑁𝑜𝑟𝑚𝑎𝑙</m:t>
                    </m:r>
                    <m:d>
                      <m:dPr>
                        <m:ctrlPr>
                          <a:rPr lang="en-US" altLang="ja-JP" sz="3000" i="1">
                            <a:latin typeface="Cambria Math" panose="02040503050406030204" pitchFamily="18" charset="0"/>
                            <a:ea typeface="Meiryo UI" panose="020B0604030504040204" pitchFamily="50" charset="-128"/>
                          </a:rPr>
                        </m:ctrlPr>
                      </m:dPr>
                      <m:e>
                        <m:r>
                          <a:rPr lang="en-US" altLang="ja-JP" sz="3000" i="1">
                            <a:latin typeface="Cambria Math" panose="02040503050406030204" pitchFamily="18" charset="0"/>
                            <a:ea typeface="Meiryo UI" panose="020B0604030504040204" pitchFamily="50" charset="-128"/>
                          </a:rPr>
                          <m:t>𝑥</m:t>
                        </m:r>
                      </m:e>
                      <m:e>
                        <m:r>
                          <a:rPr lang="ja-JP" altLang="en-US" sz="3000" i="1">
                            <a:latin typeface="Cambria Math" panose="02040503050406030204" pitchFamily="18" charset="0"/>
                            <a:ea typeface="Meiryo UI" panose="020B0604030504040204" pitchFamily="50" charset="-128"/>
                          </a:rPr>
                          <m:t>𝜇</m:t>
                        </m:r>
                        <m:r>
                          <a:rPr lang="en-US" altLang="ja-JP" sz="3000" i="1">
                            <a:latin typeface="Cambria Math" panose="02040503050406030204" pitchFamily="18" charset="0"/>
                            <a:ea typeface="Meiryo UI" panose="020B0604030504040204" pitchFamily="50" charset="-128"/>
                          </a:rPr>
                          <m:t>,</m:t>
                        </m:r>
                        <m:r>
                          <a:rPr lang="ja-JP" altLang="en-US" sz="3000" i="1">
                            <a:latin typeface="Cambria Math" panose="02040503050406030204" pitchFamily="18" charset="0"/>
                            <a:ea typeface="Meiryo UI" panose="020B0604030504040204" pitchFamily="50" charset="-128"/>
                          </a:rPr>
                          <m:t>𝜎</m:t>
                        </m:r>
                        <m:r>
                          <a:rPr lang="en-US" altLang="ja-JP" sz="3000" i="1">
                            <a:latin typeface="Cambria Math" panose="02040503050406030204" pitchFamily="18" charset="0"/>
                            <a:ea typeface="Meiryo UI" panose="020B0604030504040204" pitchFamily="50" charset="-128"/>
                          </a:rPr>
                          <m:t>=1</m:t>
                        </m:r>
                      </m:e>
                    </m:d>
                  </m:oMath>
                </a14:m>
                <a:r>
                  <a:rPr lang="ja-JP" altLang="en-US" sz="3000" dirty="0">
                    <a:latin typeface="Meiryo UI" panose="020B0604030504040204" pitchFamily="50" charset="-128"/>
                    <a:ea typeface="Meiryo UI" panose="020B0604030504040204" pitchFamily="50" charset="-128"/>
                  </a:rPr>
                  <a:t>の場合</a:t>
                </a:r>
                <a:endParaRPr lang="en-US" altLang="ja-JP" sz="3000" dirty="0">
                  <a:latin typeface="Meiryo UI" panose="020B0604030504040204" pitchFamily="50" charset="-128"/>
                  <a:ea typeface="Meiryo UI" panose="020B0604030504040204" pitchFamily="50" charset="-128"/>
                </a:endParaRPr>
              </a:p>
            </p:txBody>
          </p:sp>
        </mc:Choice>
        <mc:Fallback xmlns="">
          <p:sp>
            <p:nvSpPr>
              <p:cNvPr id="67" name="正方形/長方形 66">
                <a:extLst>
                  <a:ext uri="{FF2B5EF4-FFF2-40B4-BE49-F238E27FC236}">
                    <a16:creationId xmlns:a16="http://schemas.microsoft.com/office/drawing/2014/main" id="{9F2900B3-5517-4581-A55F-51BF423FA7B1}"/>
                  </a:ext>
                </a:extLst>
              </p:cNvPr>
              <p:cNvSpPr>
                <a:spLocks noRot="1" noChangeAspect="1" noMove="1" noResize="1" noEditPoints="1" noAdjustHandles="1" noChangeArrowheads="1" noChangeShapeType="1" noTextEdit="1"/>
              </p:cNvSpPr>
              <p:nvPr/>
            </p:nvSpPr>
            <p:spPr>
              <a:xfrm>
                <a:off x="474411" y="1715067"/>
                <a:ext cx="6096000" cy="553998"/>
              </a:xfrm>
              <a:prstGeom prst="rect">
                <a:avLst/>
              </a:prstGeom>
              <a:blipFill>
                <a:blip r:embed="rId4"/>
                <a:stretch>
                  <a:fillRect t="-16484" b="-30769"/>
                </a:stretch>
              </a:blipFill>
            </p:spPr>
            <p:txBody>
              <a:bodyPr/>
              <a:lstStyle/>
              <a:p>
                <a:r>
                  <a:rPr lang="ja-JP" altLang="en-US">
                    <a:noFill/>
                  </a:rPr>
                  <a:t> </a:t>
                </a:r>
              </a:p>
            </p:txBody>
          </p:sp>
        </mc:Fallback>
      </mc:AlternateContent>
      <p:sp>
        <p:nvSpPr>
          <p:cNvPr id="68" name="楕円 67">
            <a:extLst>
              <a:ext uri="{FF2B5EF4-FFF2-40B4-BE49-F238E27FC236}">
                <a16:creationId xmlns:a16="http://schemas.microsoft.com/office/drawing/2014/main" id="{8F6D7E9B-71C7-484A-8F7E-D36AD6BA1DEF}"/>
              </a:ext>
            </a:extLst>
          </p:cNvPr>
          <p:cNvSpPr>
            <a:spLocks noChangeAspect="1"/>
          </p:cNvSpPr>
          <p:nvPr/>
        </p:nvSpPr>
        <p:spPr>
          <a:xfrm>
            <a:off x="3104811" y="4696225"/>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3</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69" name="テキスト ボックス 68">
            <a:extLst>
              <a:ext uri="{FF2B5EF4-FFF2-40B4-BE49-F238E27FC236}">
                <a16:creationId xmlns:a16="http://schemas.microsoft.com/office/drawing/2014/main" id="{1D8F57D0-0CF3-4603-B462-76667EC840E2}"/>
              </a:ext>
            </a:extLst>
          </p:cNvPr>
          <p:cNvSpPr txBox="1"/>
          <p:nvPr/>
        </p:nvSpPr>
        <p:spPr>
          <a:xfrm>
            <a:off x="3906211" y="4854505"/>
            <a:ext cx="569387" cy="553998"/>
          </a:xfrm>
          <a:prstGeom prst="rect">
            <a:avLst/>
          </a:prstGeom>
          <a:noFill/>
        </p:spPr>
        <p:txBody>
          <a:bodyPr wrap="none" rtlCol="0">
            <a:spAutoFit/>
          </a:bodyPr>
          <a:lstStyle/>
          <a:p>
            <a:r>
              <a:rPr kumimoji="1" lang="en-US" altLang="ja-JP" sz="3000" dirty="0"/>
              <a:t>…</a:t>
            </a:r>
            <a:endParaRPr kumimoji="1" lang="ja-JP" altLang="en-US" sz="3000" dirty="0"/>
          </a:p>
        </p:txBody>
      </p:sp>
      <p:sp>
        <p:nvSpPr>
          <p:cNvPr id="70" name="楕円 69">
            <a:extLst>
              <a:ext uri="{FF2B5EF4-FFF2-40B4-BE49-F238E27FC236}">
                <a16:creationId xmlns:a16="http://schemas.microsoft.com/office/drawing/2014/main" id="{642E93E8-37C5-4C96-82EF-07238DEDFC9A}"/>
              </a:ext>
            </a:extLst>
          </p:cNvPr>
          <p:cNvSpPr>
            <a:spLocks noChangeAspect="1"/>
          </p:cNvSpPr>
          <p:nvPr/>
        </p:nvSpPr>
        <p:spPr>
          <a:xfrm>
            <a:off x="4546300" y="4713706"/>
            <a:ext cx="835596" cy="83559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80</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71" name="楕円 70">
            <a:extLst>
              <a:ext uri="{FF2B5EF4-FFF2-40B4-BE49-F238E27FC236}">
                <a16:creationId xmlns:a16="http://schemas.microsoft.com/office/drawing/2014/main" id="{45428E57-E349-422C-81E5-EC0EABED7AEB}"/>
              </a:ext>
            </a:extLst>
          </p:cNvPr>
          <p:cNvSpPr>
            <a:spLocks noChangeAspect="1"/>
          </p:cNvSpPr>
          <p:nvPr/>
        </p:nvSpPr>
        <p:spPr>
          <a:xfrm>
            <a:off x="991934" y="4729776"/>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1</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72" name="楕円 71">
            <a:extLst>
              <a:ext uri="{FF2B5EF4-FFF2-40B4-BE49-F238E27FC236}">
                <a16:creationId xmlns:a16="http://schemas.microsoft.com/office/drawing/2014/main" id="{EB6108B8-2870-4805-8B30-13A8B0C85933}"/>
              </a:ext>
            </a:extLst>
          </p:cNvPr>
          <p:cNvSpPr>
            <a:spLocks noChangeAspect="1"/>
          </p:cNvSpPr>
          <p:nvPr/>
        </p:nvSpPr>
        <p:spPr>
          <a:xfrm>
            <a:off x="2078027" y="4720200"/>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2</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cxnSp>
        <p:nvCxnSpPr>
          <p:cNvPr id="73" name="直線矢印コネクタ 72">
            <a:extLst>
              <a:ext uri="{FF2B5EF4-FFF2-40B4-BE49-F238E27FC236}">
                <a16:creationId xmlns:a16="http://schemas.microsoft.com/office/drawing/2014/main" id="{85B4800C-C27F-481D-B963-292A0E5F121E}"/>
              </a:ext>
            </a:extLst>
          </p:cNvPr>
          <p:cNvCxnSpPr>
            <a:cxnSpLocks/>
            <a:stCxn id="65" idx="4"/>
            <a:endCxn id="71" idx="0"/>
          </p:cNvCxnSpPr>
          <p:nvPr/>
        </p:nvCxnSpPr>
        <p:spPr>
          <a:xfrm flipH="1">
            <a:off x="1409534" y="3534155"/>
            <a:ext cx="1252240" cy="1195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A08C38B0-FDA6-4B09-A71A-3A1810EA5923}"/>
              </a:ext>
            </a:extLst>
          </p:cNvPr>
          <p:cNvCxnSpPr>
            <a:cxnSpLocks/>
            <a:stCxn id="65" idx="4"/>
            <a:endCxn id="72" idx="0"/>
          </p:cNvCxnSpPr>
          <p:nvPr/>
        </p:nvCxnSpPr>
        <p:spPr>
          <a:xfrm flipH="1">
            <a:off x="2495627" y="3534155"/>
            <a:ext cx="166147" cy="1186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6C5FA0F3-365F-4657-9AE7-A0F22BB028C5}"/>
              </a:ext>
            </a:extLst>
          </p:cNvPr>
          <p:cNvCxnSpPr>
            <a:cxnSpLocks/>
            <a:stCxn id="65" idx="4"/>
            <a:endCxn id="68" idx="0"/>
          </p:cNvCxnSpPr>
          <p:nvPr/>
        </p:nvCxnSpPr>
        <p:spPr>
          <a:xfrm>
            <a:off x="2661774" y="3534155"/>
            <a:ext cx="860637" cy="1162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C060EFC2-2D4E-4DA4-9A87-1ECF2FCDEBD2}"/>
              </a:ext>
            </a:extLst>
          </p:cNvPr>
          <p:cNvCxnSpPr>
            <a:cxnSpLocks/>
            <a:stCxn id="65" idx="4"/>
            <a:endCxn id="70" idx="1"/>
          </p:cNvCxnSpPr>
          <p:nvPr/>
        </p:nvCxnSpPr>
        <p:spPr>
          <a:xfrm>
            <a:off x="2661774" y="3534155"/>
            <a:ext cx="2006896" cy="1301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D5B93232-0E86-4B97-B231-336605FD663D}"/>
              </a:ext>
            </a:extLst>
          </p:cNvPr>
          <p:cNvCxnSpPr>
            <a:cxnSpLocks/>
            <a:stCxn id="66" idx="4"/>
          </p:cNvCxnSpPr>
          <p:nvPr/>
        </p:nvCxnSpPr>
        <p:spPr>
          <a:xfrm flipH="1">
            <a:off x="1572737" y="3091118"/>
            <a:ext cx="2363267" cy="1638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6FBC407A-2BD5-4431-B20E-627B1A959F22}"/>
              </a:ext>
            </a:extLst>
          </p:cNvPr>
          <p:cNvCxnSpPr>
            <a:cxnSpLocks/>
            <a:stCxn id="66" idx="4"/>
          </p:cNvCxnSpPr>
          <p:nvPr/>
        </p:nvCxnSpPr>
        <p:spPr>
          <a:xfrm flipH="1">
            <a:off x="2634239" y="3091118"/>
            <a:ext cx="1301765" cy="1629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E91C7330-B422-436E-9116-D7C114864AD1}"/>
              </a:ext>
            </a:extLst>
          </p:cNvPr>
          <p:cNvCxnSpPr>
            <a:cxnSpLocks/>
            <a:stCxn id="66" idx="4"/>
          </p:cNvCxnSpPr>
          <p:nvPr/>
        </p:nvCxnSpPr>
        <p:spPr>
          <a:xfrm flipH="1">
            <a:off x="3658554" y="3091118"/>
            <a:ext cx="277450" cy="160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線矢印コネクタ 79">
            <a:extLst>
              <a:ext uri="{FF2B5EF4-FFF2-40B4-BE49-F238E27FC236}">
                <a16:creationId xmlns:a16="http://schemas.microsoft.com/office/drawing/2014/main" id="{E8895002-F67E-42F1-B43F-39979DDB2AFC}"/>
              </a:ext>
            </a:extLst>
          </p:cNvPr>
          <p:cNvCxnSpPr>
            <a:cxnSpLocks/>
            <a:stCxn id="66" idx="4"/>
            <a:endCxn id="70" idx="0"/>
          </p:cNvCxnSpPr>
          <p:nvPr/>
        </p:nvCxnSpPr>
        <p:spPr>
          <a:xfrm>
            <a:off x="3936004" y="3091118"/>
            <a:ext cx="1028094" cy="1622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正方形/長方形 80">
            <a:extLst>
              <a:ext uri="{FF2B5EF4-FFF2-40B4-BE49-F238E27FC236}">
                <a16:creationId xmlns:a16="http://schemas.microsoft.com/office/drawing/2014/main" id="{929C7F76-1B8B-493C-B583-830E1360F5A0}"/>
              </a:ext>
            </a:extLst>
          </p:cNvPr>
          <p:cNvSpPr/>
          <p:nvPr/>
        </p:nvSpPr>
        <p:spPr>
          <a:xfrm>
            <a:off x="4177441" y="2834452"/>
            <a:ext cx="816249" cy="461665"/>
          </a:xfrm>
          <a:prstGeom prst="rect">
            <a:avLst/>
          </a:prstGeom>
        </p:spPr>
        <p:txBody>
          <a:bodyPr wrap="none">
            <a:spAutoFit/>
          </a:bodyPr>
          <a:lstStyle/>
          <a:p>
            <a:r>
              <a:rPr lang="en-US" altLang="ja-JP" sz="2400" dirty="0">
                <a:latin typeface="Meiryo UI" panose="020B0604030504040204" pitchFamily="50" charset="-128"/>
                <a:ea typeface="Meiryo UI" panose="020B0604030504040204" pitchFamily="50" charset="-128"/>
              </a:rPr>
              <a:t>σ=1</a:t>
            </a:r>
            <a:endParaRPr lang="ja-JP" altLang="en-US" sz="2400" dirty="0"/>
          </a:p>
        </p:txBody>
      </p:sp>
      <p:sp>
        <p:nvSpPr>
          <p:cNvPr id="82" name="テキスト ボックス 81">
            <a:extLst>
              <a:ext uri="{FF2B5EF4-FFF2-40B4-BE49-F238E27FC236}">
                <a16:creationId xmlns:a16="http://schemas.microsoft.com/office/drawing/2014/main" id="{89F3278C-963D-4700-A669-C5E2116DA92D}"/>
              </a:ext>
            </a:extLst>
          </p:cNvPr>
          <p:cNvSpPr txBox="1"/>
          <p:nvPr/>
        </p:nvSpPr>
        <p:spPr>
          <a:xfrm>
            <a:off x="714103" y="2604862"/>
            <a:ext cx="1439818"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親ノード</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B4C68EF-FFCF-42AB-8F38-0720E18C50D8}"/>
              </a:ext>
            </a:extLst>
          </p:cNvPr>
          <p:cNvSpPr txBox="1"/>
          <p:nvPr/>
        </p:nvSpPr>
        <p:spPr>
          <a:xfrm>
            <a:off x="2689291" y="5518278"/>
            <a:ext cx="1409360"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子ノード</a:t>
            </a:r>
            <a:endParaRPr lang="en-US" altLang="ja-JP" sz="3000" dirty="0">
              <a:solidFill>
                <a:schemeClr val="accent2"/>
              </a:solidFill>
              <a:latin typeface="Meiryo UI" panose="020B0604030504040204" pitchFamily="50" charset="-128"/>
              <a:ea typeface="Meiryo UI" panose="020B0604030504040204" pitchFamily="50" charset="-128"/>
            </a:endParaRPr>
          </a:p>
        </p:txBody>
      </p:sp>
      <p:pic>
        <p:nvPicPr>
          <p:cNvPr id="29" name="図 28" descr="テキスト が含まれている画像&#10;&#10;高い精度で生成された説明">
            <a:extLst>
              <a:ext uri="{FF2B5EF4-FFF2-40B4-BE49-F238E27FC236}">
                <a16:creationId xmlns:a16="http://schemas.microsoft.com/office/drawing/2014/main" id="{34AC421E-E109-4A2A-9829-3D46CA207F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6639" y="18371"/>
            <a:ext cx="2045361" cy="1363574"/>
          </a:xfrm>
          <a:prstGeom prst="rect">
            <a:avLst/>
          </a:prstGeom>
        </p:spPr>
      </p:pic>
    </p:spTree>
    <p:extLst>
      <p:ext uri="{BB962C8B-B14F-4D97-AF65-F5344CB8AC3E}">
        <p14:creationId xmlns:p14="http://schemas.microsoft.com/office/powerpoint/2010/main" val="251350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グラフィカルモデルのご利益</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C7EC1142-719F-4270-980F-1F8331863C71}"/>
              </a:ext>
            </a:extLst>
          </p:cNvPr>
          <p:cNvSpPr/>
          <p:nvPr/>
        </p:nvSpPr>
        <p:spPr>
          <a:xfrm>
            <a:off x="6436905" y="4390520"/>
            <a:ext cx="5316789" cy="16817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3000" dirty="0" err="1">
                <a:solidFill>
                  <a:schemeClr val="tx1"/>
                </a:solidFill>
                <a:latin typeface="Meiryo UI" panose="020B0604030504040204" pitchFamily="50" charset="-128"/>
                <a:ea typeface="Meiryo UI" panose="020B0604030504040204" pitchFamily="50" charset="-128"/>
              </a:rPr>
              <a:t>のように</a:t>
            </a:r>
            <a:r>
              <a:rPr lang="ja-JP" altLang="en-US" sz="3000" dirty="0">
                <a:solidFill>
                  <a:schemeClr val="tx1"/>
                </a:solidFill>
                <a:latin typeface="Meiryo UI" panose="020B0604030504040204" pitchFamily="50" charset="-128"/>
                <a:ea typeface="Meiryo UI" panose="020B0604030504040204" pitchFamily="50" charset="-128"/>
              </a:rPr>
              <a:t>同時分布を分解できる</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337EBAD3-4C10-4DF7-BDAF-918FBB6638C2}"/>
              </a:ext>
            </a:extLst>
          </p:cNvPr>
          <p:cNvSpPr/>
          <p:nvPr/>
        </p:nvSpPr>
        <p:spPr>
          <a:xfrm>
            <a:off x="7284547" y="1415861"/>
            <a:ext cx="3621505" cy="461665"/>
          </a:xfrm>
          <a:prstGeom prst="rect">
            <a:avLst/>
          </a:prstGeom>
        </p:spPr>
        <p:txBody>
          <a:bodyPr wrap="none">
            <a:spAutoFit/>
          </a:bodyPr>
          <a:lstStyle/>
          <a:p>
            <a:pPr algn="ctr"/>
            <a:r>
              <a:rPr lang="ja-JP" altLang="en-US" sz="2400" dirty="0">
                <a:latin typeface="Meiryo UI" panose="020B0604030504040204" pitchFamily="50" charset="-128"/>
                <a:ea typeface="Meiryo UI" panose="020B0604030504040204" pitchFamily="50" charset="-128"/>
              </a:rPr>
              <a:t>グラフィカルモデルを使うことで</a:t>
            </a:r>
            <a:endParaRPr lang="en-US" altLang="ja-JP" sz="2400"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C5FC8004-8182-49B5-B820-B5C850452DBB}"/>
              </a:ext>
            </a:extLst>
          </p:cNvPr>
          <p:cNvSpPr/>
          <p:nvPr/>
        </p:nvSpPr>
        <p:spPr>
          <a:xfrm>
            <a:off x="6436905" y="2068771"/>
            <a:ext cx="5316789" cy="16817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パラメーター間の</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因果関係が一目で分かる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複雑なモデルでも理解しやすい</a:t>
            </a:r>
            <a:r>
              <a:rPr lang="en-US" altLang="ja-JP" sz="3000" dirty="0">
                <a:solidFill>
                  <a:schemeClr val="tx1"/>
                </a:solidFill>
                <a:latin typeface="Meiryo UI" panose="020B0604030504040204" pitchFamily="50" charset="-128"/>
                <a:ea typeface="Meiryo UI" panose="020B0604030504040204" pitchFamily="50" charset="-128"/>
              </a:rPr>
              <a:t>)</a:t>
            </a:r>
          </a:p>
        </p:txBody>
      </p:sp>
      <p:sp>
        <p:nvSpPr>
          <p:cNvPr id="32" name="正方形/長方形 31">
            <a:extLst>
              <a:ext uri="{FF2B5EF4-FFF2-40B4-BE49-F238E27FC236}">
                <a16:creationId xmlns:a16="http://schemas.microsoft.com/office/drawing/2014/main" id="{BDA62FDB-E2DC-4AD0-AA22-6A940CD5FC44}"/>
              </a:ext>
            </a:extLst>
          </p:cNvPr>
          <p:cNvSpPr/>
          <p:nvPr/>
        </p:nvSpPr>
        <p:spPr>
          <a:xfrm>
            <a:off x="8454739" y="3810948"/>
            <a:ext cx="1281120" cy="461665"/>
          </a:xfrm>
          <a:prstGeom prst="rect">
            <a:avLst/>
          </a:prstGeom>
        </p:spPr>
        <p:txBody>
          <a:bodyPr wrap="none">
            <a:spAutoFit/>
          </a:bodyPr>
          <a:lstStyle/>
          <a:p>
            <a:pPr algn="ctr"/>
            <a:r>
              <a:rPr lang="ja-JP" altLang="en-US" sz="2400" dirty="0">
                <a:latin typeface="Meiryo UI" panose="020B0604030504040204" pitchFamily="50" charset="-128"/>
                <a:ea typeface="Meiryo UI" panose="020B0604030504040204" pitchFamily="50" charset="-128"/>
              </a:rPr>
              <a:t>その結果</a:t>
            </a:r>
            <a:endParaRPr lang="en-US" altLang="ja-JP" sz="24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C7581FF9-0030-4440-A6B6-E60A3208F75C}"/>
              </a:ext>
            </a:extLst>
          </p:cNvPr>
          <p:cNvSpPr>
            <a:spLocks noChangeAspect="1"/>
          </p:cNvSpPr>
          <p:nvPr/>
        </p:nvSpPr>
        <p:spPr>
          <a:xfrm>
            <a:off x="2218736" y="2648080"/>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μ</a:t>
            </a:r>
            <a:endParaRPr kumimoji="1" lang="ja-JP" altLang="en-US" sz="3000" dirty="0">
              <a:solidFill>
                <a:schemeClr val="tx1"/>
              </a:solidFill>
              <a:latin typeface="Meiryo UI" panose="020B0604030504040204" pitchFamily="50" charset="-128"/>
              <a:ea typeface="Meiryo UI" panose="020B0604030504040204" pitchFamily="50" charset="-128"/>
            </a:endParaRPr>
          </a:p>
        </p:txBody>
      </p:sp>
      <p:sp>
        <p:nvSpPr>
          <p:cNvPr id="35" name="フローチャート: 結合子 34">
            <a:extLst>
              <a:ext uri="{FF2B5EF4-FFF2-40B4-BE49-F238E27FC236}">
                <a16:creationId xmlns:a16="http://schemas.microsoft.com/office/drawing/2014/main" id="{DE2DA0B3-24C6-4E19-9E88-519F55300B48}"/>
              </a:ext>
            </a:extLst>
          </p:cNvPr>
          <p:cNvSpPr>
            <a:spLocks noChangeAspect="1"/>
          </p:cNvSpPr>
          <p:nvPr/>
        </p:nvSpPr>
        <p:spPr>
          <a:xfrm>
            <a:off x="3864004" y="2947118"/>
            <a:ext cx="144000" cy="144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E95F52E3-149E-4E67-A6D2-8A6665798FF3}"/>
                  </a:ext>
                </a:extLst>
              </p:cNvPr>
              <p:cNvSpPr/>
              <p:nvPr/>
            </p:nvSpPr>
            <p:spPr>
              <a:xfrm>
                <a:off x="474411" y="1715067"/>
                <a:ext cx="6096000" cy="553998"/>
              </a:xfrm>
              <a:prstGeom prst="rect">
                <a:avLst/>
              </a:prstGeom>
            </p:spPr>
            <p:txBody>
              <a:bodyPr>
                <a:spAutoFit/>
              </a:bodyPr>
              <a:lstStyle/>
              <a:p>
                <a:pPr algn="ctr"/>
                <a14:m>
                  <m:oMath xmlns:m="http://schemas.openxmlformats.org/officeDocument/2006/math">
                    <m:r>
                      <a:rPr lang="en-US" altLang="ja-JP" sz="3000" i="1">
                        <a:latin typeface="Cambria Math" panose="02040503050406030204" pitchFamily="18" charset="0"/>
                        <a:ea typeface="Meiryo UI" panose="020B0604030504040204" pitchFamily="50" charset="-128"/>
                      </a:rPr>
                      <m:t>𝑁𝑜𝑟𝑚𝑎𝑙</m:t>
                    </m:r>
                    <m:d>
                      <m:dPr>
                        <m:ctrlPr>
                          <a:rPr lang="en-US" altLang="ja-JP" sz="3000" i="1">
                            <a:latin typeface="Cambria Math" panose="02040503050406030204" pitchFamily="18" charset="0"/>
                            <a:ea typeface="Meiryo UI" panose="020B0604030504040204" pitchFamily="50" charset="-128"/>
                          </a:rPr>
                        </m:ctrlPr>
                      </m:dPr>
                      <m:e>
                        <m:r>
                          <a:rPr lang="en-US" altLang="ja-JP" sz="3000" i="1">
                            <a:latin typeface="Cambria Math" panose="02040503050406030204" pitchFamily="18" charset="0"/>
                            <a:ea typeface="Meiryo UI" panose="020B0604030504040204" pitchFamily="50" charset="-128"/>
                          </a:rPr>
                          <m:t>𝑥</m:t>
                        </m:r>
                      </m:e>
                      <m:e>
                        <m:r>
                          <a:rPr lang="ja-JP" altLang="en-US" sz="3000" i="1">
                            <a:latin typeface="Cambria Math" panose="02040503050406030204" pitchFamily="18" charset="0"/>
                            <a:ea typeface="Meiryo UI" panose="020B0604030504040204" pitchFamily="50" charset="-128"/>
                          </a:rPr>
                          <m:t>𝜇</m:t>
                        </m:r>
                        <m:r>
                          <a:rPr lang="en-US" altLang="ja-JP" sz="3000" i="1">
                            <a:latin typeface="Cambria Math" panose="02040503050406030204" pitchFamily="18" charset="0"/>
                            <a:ea typeface="Meiryo UI" panose="020B0604030504040204" pitchFamily="50" charset="-128"/>
                          </a:rPr>
                          <m:t>,</m:t>
                        </m:r>
                        <m:r>
                          <a:rPr lang="ja-JP" altLang="en-US" sz="3000" i="1">
                            <a:latin typeface="Cambria Math" panose="02040503050406030204" pitchFamily="18" charset="0"/>
                            <a:ea typeface="Meiryo UI" panose="020B0604030504040204" pitchFamily="50" charset="-128"/>
                          </a:rPr>
                          <m:t>𝜎</m:t>
                        </m:r>
                        <m:r>
                          <a:rPr lang="en-US" altLang="ja-JP" sz="3000" i="1">
                            <a:latin typeface="Cambria Math" panose="02040503050406030204" pitchFamily="18" charset="0"/>
                            <a:ea typeface="Meiryo UI" panose="020B0604030504040204" pitchFamily="50" charset="-128"/>
                          </a:rPr>
                          <m:t>=1</m:t>
                        </m:r>
                      </m:e>
                    </m:d>
                  </m:oMath>
                </a14:m>
                <a:r>
                  <a:rPr lang="ja-JP" altLang="en-US" sz="3000" dirty="0">
                    <a:latin typeface="Meiryo UI" panose="020B0604030504040204" pitchFamily="50" charset="-128"/>
                    <a:ea typeface="Meiryo UI" panose="020B0604030504040204" pitchFamily="50" charset="-128"/>
                  </a:rPr>
                  <a:t>の場合</a:t>
                </a:r>
                <a:endParaRPr lang="en-US" altLang="ja-JP" sz="3000" dirty="0">
                  <a:latin typeface="Meiryo UI" panose="020B0604030504040204" pitchFamily="50" charset="-128"/>
                  <a:ea typeface="Meiryo UI" panose="020B0604030504040204" pitchFamily="50" charset="-128"/>
                </a:endParaRPr>
              </a:p>
            </p:txBody>
          </p:sp>
        </mc:Choice>
        <mc:Fallback xmlns="">
          <p:sp>
            <p:nvSpPr>
              <p:cNvPr id="36" name="正方形/長方形 35">
                <a:extLst>
                  <a:ext uri="{FF2B5EF4-FFF2-40B4-BE49-F238E27FC236}">
                    <a16:creationId xmlns:a16="http://schemas.microsoft.com/office/drawing/2014/main" id="{E95F52E3-149E-4E67-A6D2-8A6665798FF3}"/>
                  </a:ext>
                </a:extLst>
              </p:cNvPr>
              <p:cNvSpPr>
                <a:spLocks noRot="1" noChangeAspect="1" noMove="1" noResize="1" noEditPoints="1" noAdjustHandles="1" noChangeArrowheads="1" noChangeShapeType="1" noTextEdit="1"/>
              </p:cNvSpPr>
              <p:nvPr/>
            </p:nvSpPr>
            <p:spPr>
              <a:xfrm>
                <a:off x="474411" y="1715067"/>
                <a:ext cx="6096000" cy="553998"/>
              </a:xfrm>
              <a:prstGeom prst="rect">
                <a:avLst/>
              </a:prstGeom>
              <a:blipFill>
                <a:blip r:embed="rId5"/>
                <a:stretch>
                  <a:fillRect t="-16484" b="-30769"/>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672AA67-6D5F-4438-BF52-A45E80CF084F}"/>
              </a:ext>
            </a:extLst>
          </p:cNvPr>
          <p:cNvSpPr>
            <a:spLocks noChangeAspect="1"/>
          </p:cNvSpPr>
          <p:nvPr/>
        </p:nvSpPr>
        <p:spPr>
          <a:xfrm>
            <a:off x="3104811" y="4696225"/>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3</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CC2E1301-DC79-4B8C-BB4C-209075F0EFEF}"/>
              </a:ext>
            </a:extLst>
          </p:cNvPr>
          <p:cNvSpPr txBox="1"/>
          <p:nvPr/>
        </p:nvSpPr>
        <p:spPr>
          <a:xfrm>
            <a:off x="3906211" y="4854505"/>
            <a:ext cx="569387" cy="553998"/>
          </a:xfrm>
          <a:prstGeom prst="rect">
            <a:avLst/>
          </a:prstGeom>
          <a:noFill/>
        </p:spPr>
        <p:txBody>
          <a:bodyPr wrap="none" rtlCol="0">
            <a:spAutoFit/>
          </a:bodyPr>
          <a:lstStyle/>
          <a:p>
            <a:r>
              <a:rPr kumimoji="1" lang="en-US" altLang="ja-JP" sz="3000" dirty="0"/>
              <a:t>…</a:t>
            </a:r>
            <a:endParaRPr kumimoji="1" lang="ja-JP" altLang="en-US" sz="3000" dirty="0"/>
          </a:p>
        </p:txBody>
      </p:sp>
      <p:sp>
        <p:nvSpPr>
          <p:cNvPr id="40" name="楕円 39">
            <a:extLst>
              <a:ext uri="{FF2B5EF4-FFF2-40B4-BE49-F238E27FC236}">
                <a16:creationId xmlns:a16="http://schemas.microsoft.com/office/drawing/2014/main" id="{86DEC446-758B-4DEB-9F8F-5F1B046F8369}"/>
              </a:ext>
            </a:extLst>
          </p:cNvPr>
          <p:cNvSpPr>
            <a:spLocks noChangeAspect="1"/>
          </p:cNvSpPr>
          <p:nvPr/>
        </p:nvSpPr>
        <p:spPr>
          <a:xfrm>
            <a:off x="4546300" y="4713706"/>
            <a:ext cx="835596" cy="83559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80</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2" name="楕円 41">
            <a:extLst>
              <a:ext uri="{FF2B5EF4-FFF2-40B4-BE49-F238E27FC236}">
                <a16:creationId xmlns:a16="http://schemas.microsoft.com/office/drawing/2014/main" id="{A9F495D8-8537-4487-A305-5B29259F98A7}"/>
              </a:ext>
            </a:extLst>
          </p:cNvPr>
          <p:cNvSpPr>
            <a:spLocks noChangeAspect="1"/>
          </p:cNvSpPr>
          <p:nvPr/>
        </p:nvSpPr>
        <p:spPr>
          <a:xfrm>
            <a:off x="991934" y="4729776"/>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1</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3" name="楕円 42">
            <a:extLst>
              <a:ext uri="{FF2B5EF4-FFF2-40B4-BE49-F238E27FC236}">
                <a16:creationId xmlns:a16="http://schemas.microsoft.com/office/drawing/2014/main" id="{1070BA78-387B-45B7-B149-875899842FE1}"/>
              </a:ext>
            </a:extLst>
          </p:cNvPr>
          <p:cNvSpPr>
            <a:spLocks noChangeAspect="1"/>
          </p:cNvSpPr>
          <p:nvPr/>
        </p:nvSpPr>
        <p:spPr>
          <a:xfrm>
            <a:off x="2078027" y="4720200"/>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2</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cxnSp>
        <p:nvCxnSpPr>
          <p:cNvPr id="45" name="直線矢印コネクタ 44">
            <a:extLst>
              <a:ext uri="{FF2B5EF4-FFF2-40B4-BE49-F238E27FC236}">
                <a16:creationId xmlns:a16="http://schemas.microsoft.com/office/drawing/2014/main" id="{99C25A12-27E9-476D-B13F-50EF02993BA6}"/>
              </a:ext>
            </a:extLst>
          </p:cNvPr>
          <p:cNvCxnSpPr>
            <a:cxnSpLocks/>
            <a:stCxn id="33" idx="4"/>
            <a:endCxn id="42" idx="0"/>
          </p:cNvCxnSpPr>
          <p:nvPr/>
        </p:nvCxnSpPr>
        <p:spPr>
          <a:xfrm flipH="1">
            <a:off x="1409534" y="3534155"/>
            <a:ext cx="1252240" cy="1195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9F7AE8F-5628-42EE-96C7-7AF9304B728A}"/>
              </a:ext>
            </a:extLst>
          </p:cNvPr>
          <p:cNvCxnSpPr>
            <a:cxnSpLocks/>
            <a:stCxn id="33" idx="4"/>
            <a:endCxn id="43" idx="0"/>
          </p:cNvCxnSpPr>
          <p:nvPr/>
        </p:nvCxnSpPr>
        <p:spPr>
          <a:xfrm flipH="1">
            <a:off x="2495627" y="3534155"/>
            <a:ext cx="166147" cy="1186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BE87F56E-9445-4D7C-BD98-B9B39289FAD8}"/>
              </a:ext>
            </a:extLst>
          </p:cNvPr>
          <p:cNvCxnSpPr>
            <a:cxnSpLocks/>
            <a:stCxn id="33" idx="4"/>
            <a:endCxn id="38" idx="0"/>
          </p:cNvCxnSpPr>
          <p:nvPr/>
        </p:nvCxnSpPr>
        <p:spPr>
          <a:xfrm>
            <a:off x="2661774" y="3534155"/>
            <a:ext cx="860637" cy="1162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69E83323-2A46-404C-87AB-3AC877F84125}"/>
              </a:ext>
            </a:extLst>
          </p:cNvPr>
          <p:cNvCxnSpPr>
            <a:cxnSpLocks/>
            <a:stCxn id="33" idx="4"/>
            <a:endCxn id="40" idx="1"/>
          </p:cNvCxnSpPr>
          <p:nvPr/>
        </p:nvCxnSpPr>
        <p:spPr>
          <a:xfrm>
            <a:off x="2661774" y="3534155"/>
            <a:ext cx="2006896" cy="1301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9C9537A3-F309-4CE8-8E20-C1004DF7F67C}"/>
              </a:ext>
            </a:extLst>
          </p:cNvPr>
          <p:cNvCxnSpPr>
            <a:cxnSpLocks/>
            <a:stCxn id="35" idx="4"/>
          </p:cNvCxnSpPr>
          <p:nvPr/>
        </p:nvCxnSpPr>
        <p:spPr>
          <a:xfrm flipH="1">
            <a:off x="1572737" y="3091118"/>
            <a:ext cx="2363267" cy="1638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B61B3F7A-501F-444E-B153-C298D9E07B0C}"/>
              </a:ext>
            </a:extLst>
          </p:cNvPr>
          <p:cNvCxnSpPr>
            <a:cxnSpLocks/>
            <a:stCxn id="35" idx="4"/>
          </p:cNvCxnSpPr>
          <p:nvPr/>
        </p:nvCxnSpPr>
        <p:spPr>
          <a:xfrm flipH="1">
            <a:off x="2634239" y="3091118"/>
            <a:ext cx="1301765" cy="1629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7354D9C4-C8D5-4143-82DF-17305FA20D5B}"/>
              </a:ext>
            </a:extLst>
          </p:cNvPr>
          <p:cNvCxnSpPr>
            <a:cxnSpLocks/>
            <a:stCxn id="35" idx="4"/>
          </p:cNvCxnSpPr>
          <p:nvPr/>
        </p:nvCxnSpPr>
        <p:spPr>
          <a:xfrm flipH="1">
            <a:off x="3658554" y="3091118"/>
            <a:ext cx="277450" cy="160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CF5EBD5C-8EBB-43F3-99B3-12E5F9C730B7}"/>
              </a:ext>
            </a:extLst>
          </p:cNvPr>
          <p:cNvCxnSpPr>
            <a:cxnSpLocks/>
            <a:stCxn id="35" idx="4"/>
            <a:endCxn id="40" idx="0"/>
          </p:cNvCxnSpPr>
          <p:nvPr/>
        </p:nvCxnSpPr>
        <p:spPr>
          <a:xfrm>
            <a:off x="3936004" y="3091118"/>
            <a:ext cx="1028094" cy="1622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A2FBDC8E-58EE-4BFE-9D0F-78A9983CC30A}"/>
              </a:ext>
            </a:extLst>
          </p:cNvPr>
          <p:cNvSpPr txBox="1"/>
          <p:nvPr/>
        </p:nvSpPr>
        <p:spPr>
          <a:xfrm>
            <a:off x="714103" y="2604862"/>
            <a:ext cx="1439818"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親ノード</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05E06E47-C723-455D-AF81-9D06906A999C}"/>
              </a:ext>
            </a:extLst>
          </p:cNvPr>
          <p:cNvSpPr txBox="1"/>
          <p:nvPr/>
        </p:nvSpPr>
        <p:spPr>
          <a:xfrm>
            <a:off x="2689291" y="5518278"/>
            <a:ext cx="1409360"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子ノード</a:t>
            </a:r>
            <a:endParaRPr lang="en-US" altLang="ja-JP" sz="3000" dirty="0">
              <a:solidFill>
                <a:schemeClr val="accent2"/>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FBDC19E4-3022-4339-82B0-72DA6C6B5A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418" y="4704663"/>
            <a:ext cx="4603761" cy="508270"/>
          </a:xfrm>
          <a:prstGeom prst="rect">
            <a:avLst/>
          </a:prstGeom>
        </p:spPr>
      </p:pic>
      <p:sp>
        <p:nvSpPr>
          <p:cNvPr id="37" name="正方形/長方形 36">
            <a:extLst>
              <a:ext uri="{FF2B5EF4-FFF2-40B4-BE49-F238E27FC236}">
                <a16:creationId xmlns:a16="http://schemas.microsoft.com/office/drawing/2014/main" id="{57E01B3A-196E-486B-A950-7A6696BF29EF}"/>
              </a:ext>
            </a:extLst>
          </p:cNvPr>
          <p:cNvSpPr/>
          <p:nvPr/>
        </p:nvSpPr>
        <p:spPr>
          <a:xfrm>
            <a:off x="4177441" y="2834452"/>
            <a:ext cx="816249" cy="461665"/>
          </a:xfrm>
          <a:prstGeom prst="rect">
            <a:avLst/>
          </a:prstGeom>
        </p:spPr>
        <p:txBody>
          <a:bodyPr wrap="none">
            <a:spAutoFit/>
          </a:bodyPr>
          <a:lstStyle/>
          <a:p>
            <a:r>
              <a:rPr lang="en-US" altLang="ja-JP" sz="2400" dirty="0">
                <a:latin typeface="Meiryo UI" panose="020B0604030504040204" pitchFamily="50" charset="-128"/>
                <a:ea typeface="Meiryo UI" panose="020B0604030504040204" pitchFamily="50" charset="-128"/>
              </a:rPr>
              <a:t>σ=1</a:t>
            </a:r>
            <a:endParaRPr lang="ja-JP" altLang="en-US" sz="2400" dirty="0"/>
          </a:p>
        </p:txBody>
      </p:sp>
    </p:spTree>
    <p:extLst>
      <p:ext uri="{BB962C8B-B14F-4D97-AF65-F5344CB8AC3E}">
        <p14:creationId xmlns:p14="http://schemas.microsoft.com/office/powerpoint/2010/main" val="34208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a:extLst>
              <a:ext uri="{FF2B5EF4-FFF2-40B4-BE49-F238E27FC236}">
                <a16:creationId xmlns:a16="http://schemas.microsoft.com/office/drawing/2014/main" id="{FE8CC747-F570-41FC-A2FF-D80492509CE1}"/>
              </a:ext>
            </a:extLst>
          </p:cNvPr>
          <p:cNvSpPr/>
          <p:nvPr/>
        </p:nvSpPr>
        <p:spPr>
          <a:xfrm>
            <a:off x="6335912" y="1960426"/>
            <a:ext cx="5611740" cy="16817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複雑なモデルの場合</a:t>
            </a:r>
            <a:endParaRPr kumimoji="1" lang="en-US" altLang="ja-JP" sz="2400" dirty="0">
              <a:solidFill>
                <a:schemeClr val="tx1"/>
              </a:solidFill>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C7581FF9-0030-4440-A6B6-E60A3208F75C}"/>
              </a:ext>
            </a:extLst>
          </p:cNvPr>
          <p:cNvSpPr>
            <a:spLocks noChangeAspect="1"/>
          </p:cNvSpPr>
          <p:nvPr/>
        </p:nvSpPr>
        <p:spPr>
          <a:xfrm>
            <a:off x="1718399" y="3873189"/>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3</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E95F52E3-149E-4E67-A6D2-8A6665798FF3}"/>
              </a:ext>
            </a:extLst>
          </p:cNvPr>
          <p:cNvSpPr/>
          <p:nvPr/>
        </p:nvSpPr>
        <p:spPr>
          <a:xfrm>
            <a:off x="2082409" y="1722040"/>
            <a:ext cx="6096000" cy="553998"/>
          </a:xfrm>
          <a:prstGeom prst="rect">
            <a:avLst/>
          </a:prstGeom>
        </p:spPr>
        <p:txBody>
          <a:bodyPr>
            <a:spAutoFit/>
          </a:bodyPr>
          <a:lstStyle/>
          <a:p>
            <a:pPr algn="ctr"/>
            <a:r>
              <a:rPr lang="ja-JP" altLang="en-US" sz="3000" dirty="0">
                <a:latin typeface="Meiryo UI" panose="020B0604030504040204" pitchFamily="50" charset="-128"/>
                <a:ea typeface="Meiryo UI" panose="020B0604030504040204" pitchFamily="50" charset="-128"/>
              </a:rPr>
              <a:t>の場合</a:t>
            </a:r>
            <a:endParaRPr lang="en-US" altLang="ja-JP" sz="3000" dirty="0">
              <a:latin typeface="Meiryo UI" panose="020B0604030504040204" pitchFamily="50" charset="-128"/>
              <a:ea typeface="Meiryo UI" panose="020B0604030504040204" pitchFamily="50" charset="-128"/>
            </a:endParaRPr>
          </a:p>
        </p:txBody>
      </p:sp>
      <p:sp>
        <p:nvSpPr>
          <p:cNvPr id="38" name="楕円 37">
            <a:extLst>
              <a:ext uri="{FF2B5EF4-FFF2-40B4-BE49-F238E27FC236}">
                <a16:creationId xmlns:a16="http://schemas.microsoft.com/office/drawing/2014/main" id="{B672AA67-6D5F-4438-BF52-A45E80CF084F}"/>
              </a:ext>
            </a:extLst>
          </p:cNvPr>
          <p:cNvSpPr>
            <a:spLocks noChangeAspect="1"/>
          </p:cNvSpPr>
          <p:nvPr/>
        </p:nvSpPr>
        <p:spPr>
          <a:xfrm>
            <a:off x="3066894" y="5538775"/>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3</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CC2E1301-DC79-4B8C-BB4C-209075F0EFEF}"/>
              </a:ext>
            </a:extLst>
          </p:cNvPr>
          <p:cNvSpPr txBox="1"/>
          <p:nvPr/>
        </p:nvSpPr>
        <p:spPr>
          <a:xfrm>
            <a:off x="3868294" y="5697055"/>
            <a:ext cx="569387" cy="553998"/>
          </a:xfrm>
          <a:prstGeom prst="rect">
            <a:avLst/>
          </a:prstGeom>
          <a:noFill/>
        </p:spPr>
        <p:txBody>
          <a:bodyPr wrap="none" rtlCol="0">
            <a:spAutoFit/>
          </a:bodyPr>
          <a:lstStyle/>
          <a:p>
            <a:r>
              <a:rPr kumimoji="1" lang="en-US" altLang="ja-JP" sz="3000" dirty="0"/>
              <a:t>…</a:t>
            </a:r>
            <a:endParaRPr kumimoji="1" lang="ja-JP" altLang="en-US" sz="3000" dirty="0"/>
          </a:p>
        </p:txBody>
      </p:sp>
      <p:sp>
        <p:nvSpPr>
          <p:cNvPr id="40" name="楕円 39">
            <a:extLst>
              <a:ext uri="{FF2B5EF4-FFF2-40B4-BE49-F238E27FC236}">
                <a16:creationId xmlns:a16="http://schemas.microsoft.com/office/drawing/2014/main" id="{86DEC446-758B-4DEB-9F8F-5F1B046F8369}"/>
              </a:ext>
            </a:extLst>
          </p:cNvPr>
          <p:cNvSpPr>
            <a:spLocks noChangeAspect="1"/>
          </p:cNvSpPr>
          <p:nvPr/>
        </p:nvSpPr>
        <p:spPr>
          <a:xfrm>
            <a:off x="4508383" y="5556256"/>
            <a:ext cx="835596" cy="83559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x</a:t>
            </a:r>
            <a:r>
              <a:rPr lang="en-US" altLang="ja-JP" baseline="-25000" dirty="0" err="1">
                <a:solidFill>
                  <a:schemeClr val="tx1"/>
                </a:solidFill>
                <a:latin typeface="Meiryo UI" panose="020B0604030504040204" pitchFamily="50" charset="-128"/>
                <a:ea typeface="Meiryo UI" panose="020B0604030504040204" pitchFamily="50" charset="-128"/>
              </a:rPr>
              <a:t>N</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2" name="楕円 41">
            <a:extLst>
              <a:ext uri="{FF2B5EF4-FFF2-40B4-BE49-F238E27FC236}">
                <a16:creationId xmlns:a16="http://schemas.microsoft.com/office/drawing/2014/main" id="{A9F495D8-8537-4487-A305-5B29259F98A7}"/>
              </a:ext>
            </a:extLst>
          </p:cNvPr>
          <p:cNvSpPr>
            <a:spLocks noChangeAspect="1"/>
          </p:cNvSpPr>
          <p:nvPr/>
        </p:nvSpPr>
        <p:spPr>
          <a:xfrm>
            <a:off x="954017" y="5572326"/>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1</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3" name="楕円 42">
            <a:extLst>
              <a:ext uri="{FF2B5EF4-FFF2-40B4-BE49-F238E27FC236}">
                <a16:creationId xmlns:a16="http://schemas.microsoft.com/office/drawing/2014/main" id="{1070BA78-387B-45B7-B149-875899842FE1}"/>
              </a:ext>
            </a:extLst>
          </p:cNvPr>
          <p:cNvSpPr>
            <a:spLocks noChangeAspect="1"/>
          </p:cNvSpPr>
          <p:nvPr/>
        </p:nvSpPr>
        <p:spPr>
          <a:xfrm>
            <a:off x="2040110" y="5562750"/>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2</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cxnSp>
        <p:nvCxnSpPr>
          <p:cNvPr id="45" name="直線矢印コネクタ 44">
            <a:extLst>
              <a:ext uri="{FF2B5EF4-FFF2-40B4-BE49-F238E27FC236}">
                <a16:creationId xmlns:a16="http://schemas.microsoft.com/office/drawing/2014/main" id="{99C25A12-27E9-476D-B13F-50EF02993BA6}"/>
              </a:ext>
            </a:extLst>
          </p:cNvPr>
          <p:cNvCxnSpPr>
            <a:cxnSpLocks/>
            <a:stCxn id="33" idx="4"/>
            <a:endCxn id="42" idx="0"/>
          </p:cNvCxnSpPr>
          <p:nvPr/>
        </p:nvCxnSpPr>
        <p:spPr>
          <a:xfrm flipH="1">
            <a:off x="1371617" y="4759264"/>
            <a:ext cx="789820" cy="813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9F7AE8F-5628-42EE-96C7-7AF9304B728A}"/>
              </a:ext>
            </a:extLst>
          </p:cNvPr>
          <p:cNvCxnSpPr>
            <a:cxnSpLocks/>
            <a:stCxn id="33" idx="4"/>
            <a:endCxn id="43" idx="0"/>
          </p:cNvCxnSpPr>
          <p:nvPr/>
        </p:nvCxnSpPr>
        <p:spPr>
          <a:xfrm>
            <a:off x="2161437" y="4759264"/>
            <a:ext cx="296273" cy="803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BE87F56E-9445-4D7C-BD98-B9B39289FAD8}"/>
              </a:ext>
            </a:extLst>
          </p:cNvPr>
          <p:cNvCxnSpPr>
            <a:cxnSpLocks/>
            <a:stCxn id="33" idx="4"/>
            <a:endCxn id="38" idx="0"/>
          </p:cNvCxnSpPr>
          <p:nvPr/>
        </p:nvCxnSpPr>
        <p:spPr>
          <a:xfrm>
            <a:off x="2161437" y="4759264"/>
            <a:ext cx="1323057" cy="779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69E83323-2A46-404C-87AB-3AC877F84125}"/>
              </a:ext>
            </a:extLst>
          </p:cNvPr>
          <p:cNvCxnSpPr>
            <a:cxnSpLocks/>
            <a:stCxn id="33" idx="4"/>
            <a:endCxn id="40" idx="1"/>
          </p:cNvCxnSpPr>
          <p:nvPr/>
        </p:nvCxnSpPr>
        <p:spPr>
          <a:xfrm>
            <a:off x="2161437" y="4759264"/>
            <a:ext cx="2469316" cy="9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9C9537A3-F309-4CE8-8E20-C1004DF7F67C}"/>
              </a:ext>
            </a:extLst>
          </p:cNvPr>
          <p:cNvCxnSpPr>
            <a:cxnSpLocks/>
            <a:stCxn id="44" idx="4"/>
          </p:cNvCxnSpPr>
          <p:nvPr/>
        </p:nvCxnSpPr>
        <p:spPr>
          <a:xfrm flipH="1">
            <a:off x="1534822" y="3924453"/>
            <a:ext cx="1920228" cy="1647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B61B3F7A-501F-444E-B153-C298D9E07B0C}"/>
              </a:ext>
            </a:extLst>
          </p:cNvPr>
          <p:cNvCxnSpPr>
            <a:cxnSpLocks/>
            <a:stCxn id="44" idx="4"/>
          </p:cNvCxnSpPr>
          <p:nvPr/>
        </p:nvCxnSpPr>
        <p:spPr>
          <a:xfrm flipH="1">
            <a:off x="2596324" y="3924453"/>
            <a:ext cx="858726" cy="163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7354D9C4-C8D5-4143-82DF-17305FA20D5B}"/>
              </a:ext>
            </a:extLst>
          </p:cNvPr>
          <p:cNvCxnSpPr>
            <a:cxnSpLocks/>
            <a:stCxn id="44" idx="4"/>
          </p:cNvCxnSpPr>
          <p:nvPr/>
        </p:nvCxnSpPr>
        <p:spPr>
          <a:xfrm>
            <a:off x="3455050" y="3924453"/>
            <a:ext cx="165587" cy="1614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CF5EBD5C-8EBB-43F3-99B3-12E5F9C730B7}"/>
              </a:ext>
            </a:extLst>
          </p:cNvPr>
          <p:cNvCxnSpPr>
            <a:cxnSpLocks/>
            <a:stCxn id="44" idx="4"/>
            <a:endCxn id="40" idx="0"/>
          </p:cNvCxnSpPr>
          <p:nvPr/>
        </p:nvCxnSpPr>
        <p:spPr>
          <a:xfrm>
            <a:off x="3455050" y="3924453"/>
            <a:ext cx="1471131" cy="1631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図 28">
            <a:extLst>
              <a:ext uri="{FF2B5EF4-FFF2-40B4-BE49-F238E27FC236}">
                <a16:creationId xmlns:a16="http://schemas.microsoft.com/office/drawing/2014/main" id="{F9EAEB84-6FBF-4503-B634-58A22927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60" y="1735623"/>
            <a:ext cx="3847619" cy="542857"/>
          </a:xfrm>
          <a:prstGeom prst="rect">
            <a:avLst/>
          </a:prstGeom>
        </p:spPr>
      </p:pic>
      <p:sp>
        <p:nvSpPr>
          <p:cNvPr id="30" name="楕円 29">
            <a:extLst>
              <a:ext uri="{FF2B5EF4-FFF2-40B4-BE49-F238E27FC236}">
                <a16:creationId xmlns:a16="http://schemas.microsoft.com/office/drawing/2014/main" id="{A42B0411-DA8B-48BB-8BA4-3407089935FB}"/>
              </a:ext>
            </a:extLst>
          </p:cNvPr>
          <p:cNvSpPr>
            <a:spLocks noChangeAspect="1"/>
          </p:cNvSpPr>
          <p:nvPr/>
        </p:nvSpPr>
        <p:spPr>
          <a:xfrm>
            <a:off x="1507644" y="2734803"/>
            <a:ext cx="886075" cy="8685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1</a:t>
            </a:r>
            <a:endParaRPr kumimoji="1"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41" name="楕円 40">
            <a:extLst>
              <a:ext uri="{FF2B5EF4-FFF2-40B4-BE49-F238E27FC236}">
                <a16:creationId xmlns:a16="http://schemas.microsoft.com/office/drawing/2014/main" id="{30EAEB7C-E274-44CA-9FE2-56B7C1F10743}"/>
              </a:ext>
            </a:extLst>
          </p:cNvPr>
          <p:cNvSpPr>
            <a:spLocks noChangeAspect="1"/>
          </p:cNvSpPr>
          <p:nvPr/>
        </p:nvSpPr>
        <p:spPr>
          <a:xfrm>
            <a:off x="4291950" y="2959721"/>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4</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6231986C-8F1D-40B6-8193-5ADF0AD9CBF2}"/>
              </a:ext>
            </a:extLst>
          </p:cNvPr>
          <p:cNvSpPr>
            <a:spLocks noChangeAspect="1"/>
          </p:cNvSpPr>
          <p:nvPr/>
        </p:nvSpPr>
        <p:spPr>
          <a:xfrm>
            <a:off x="3012012" y="3038378"/>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2</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cxnSp>
        <p:nvCxnSpPr>
          <p:cNvPr id="51" name="直線矢印コネクタ 50">
            <a:extLst>
              <a:ext uri="{FF2B5EF4-FFF2-40B4-BE49-F238E27FC236}">
                <a16:creationId xmlns:a16="http://schemas.microsoft.com/office/drawing/2014/main" id="{EFED197A-3A75-4412-A4C7-8510326DDED8}"/>
              </a:ext>
            </a:extLst>
          </p:cNvPr>
          <p:cNvCxnSpPr>
            <a:cxnSpLocks/>
            <a:stCxn id="41" idx="2"/>
            <a:endCxn id="44" idx="6"/>
          </p:cNvCxnSpPr>
          <p:nvPr/>
        </p:nvCxnSpPr>
        <p:spPr>
          <a:xfrm flipH="1">
            <a:off x="3898087" y="3402759"/>
            <a:ext cx="393863" cy="78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図 26">
            <a:extLst>
              <a:ext uri="{FF2B5EF4-FFF2-40B4-BE49-F238E27FC236}">
                <a16:creationId xmlns:a16="http://schemas.microsoft.com/office/drawing/2014/main" id="{B6CA8A47-A317-4359-8666-16AE2FE40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6728" y="2414217"/>
            <a:ext cx="5359378" cy="901577"/>
          </a:xfrm>
          <a:prstGeom prst="rect">
            <a:avLst/>
          </a:prstGeom>
        </p:spPr>
      </p:pic>
      <p:sp>
        <p:nvSpPr>
          <p:cNvPr id="59" name="正方形/長方形 58">
            <a:extLst>
              <a:ext uri="{FF2B5EF4-FFF2-40B4-BE49-F238E27FC236}">
                <a16:creationId xmlns:a16="http://schemas.microsoft.com/office/drawing/2014/main" id="{30A2D173-4AA1-4259-A3C2-4E6EEFDADC20}"/>
              </a:ext>
            </a:extLst>
          </p:cNvPr>
          <p:cNvSpPr/>
          <p:nvPr/>
        </p:nvSpPr>
        <p:spPr>
          <a:xfrm>
            <a:off x="9408639" y="3636114"/>
            <a:ext cx="2539013"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と分解できる</a:t>
            </a:r>
            <a:endParaRPr lang="en-US" altLang="ja-JP" sz="3000" dirty="0">
              <a:latin typeface="Meiryo UI" panose="020B0604030504040204" pitchFamily="50" charset="-128"/>
              <a:ea typeface="Meiryo UI" panose="020B0604030504040204" pitchFamily="50" charset="-128"/>
            </a:endParaRPr>
          </a:p>
        </p:txBody>
      </p:sp>
      <p:cxnSp>
        <p:nvCxnSpPr>
          <p:cNvPr id="31" name="直線矢印コネクタ 30">
            <a:extLst>
              <a:ext uri="{FF2B5EF4-FFF2-40B4-BE49-F238E27FC236}">
                <a16:creationId xmlns:a16="http://schemas.microsoft.com/office/drawing/2014/main" id="{D4298EC2-0865-463B-AD25-9DB70DD8E72D}"/>
              </a:ext>
            </a:extLst>
          </p:cNvPr>
          <p:cNvCxnSpPr>
            <a:cxnSpLocks/>
          </p:cNvCxnSpPr>
          <p:nvPr/>
        </p:nvCxnSpPr>
        <p:spPr>
          <a:xfrm>
            <a:off x="2015071" y="3611426"/>
            <a:ext cx="90507" cy="2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199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a:extLst>
              <a:ext uri="{FF2B5EF4-FFF2-40B4-BE49-F238E27FC236}">
                <a16:creationId xmlns:a16="http://schemas.microsoft.com/office/drawing/2014/main" id="{FE8CC747-F570-41FC-A2FF-D80492509CE1}"/>
              </a:ext>
            </a:extLst>
          </p:cNvPr>
          <p:cNvSpPr/>
          <p:nvPr/>
        </p:nvSpPr>
        <p:spPr>
          <a:xfrm>
            <a:off x="6335912" y="1960426"/>
            <a:ext cx="5611740" cy="16817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複雑なモデルの場合</a:t>
            </a:r>
            <a:endParaRPr kumimoji="1" lang="en-US" altLang="ja-JP" sz="2400" dirty="0">
              <a:solidFill>
                <a:schemeClr val="tx1"/>
              </a:solidFill>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C7581FF9-0030-4440-A6B6-E60A3208F75C}"/>
              </a:ext>
            </a:extLst>
          </p:cNvPr>
          <p:cNvSpPr>
            <a:spLocks noChangeAspect="1"/>
          </p:cNvSpPr>
          <p:nvPr/>
        </p:nvSpPr>
        <p:spPr>
          <a:xfrm>
            <a:off x="1718399" y="3873189"/>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3</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E95F52E3-149E-4E67-A6D2-8A6665798FF3}"/>
              </a:ext>
            </a:extLst>
          </p:cNvPr>
          <p:cNvSpPr/>
          <p:nvPr/>
        </p:nvSpPr>
        <p:spPr>
          <a:xfrm>
            <a:off x="2082409" y="1722040"/>
            <a:ext cx="6096000" cy="553998"/>
          </a:xfrm>
          <a:prstGeom prst="rect">
            <a:avLst/>
          </a:prstGeom>
        </p:spPr>
        <p:txBody>
          <a:bodyPr>
            <a:spAutoFit/>
          </a:bodyPr>
          <a:lstStyle/>
          <a:p>
            <a:pPr algn="ctr"/>
            <a:r>
              <a:rPr lang="ja-JP" altLang="en-US" sz="3000" dirty="0">
                <a:latin typeface="Meiryo UI" panose="020B0604030504040204" pitchFamily="50" charset="-128"/>
                <a:ea typeface="Meiryo UI" panose="020B0604030504040204" pitchFamily="50" charset="-128"/>
              </a:rPr>
              <a:t>の場合</a:t>
            </a:r>
            <a:endParaRPr lang="en-US" altLang="ja-JP" sz="3000" dirty="0">
              <a:latin typeface="Meiryo UI" panose="020B0604030504040204" pitchFamily="50" charset="-128"/>
              <a:ea typeface="Meiryo UI" panose="020B0604030504040204" pitchFamily="50" charset="-128"/>
            </a:endParaRPr>
          </a:p>
        </p:txBody>
      </p:sp>
      <p:sp>
        <p:nvSpPr>
          <p:cNvPr id="38" name="楕円 37">
            <a:extLst>
              <a:ext uri="{FF2B5EF4-FFF2-40B4-BE49-F238E27FC236}">
                <a16:creationId xmlns:a16="http://schemas.microsoft.com/office/drawing/2014/main" id="{B672AA67-6D5F-4438-BF52-A45E80CF084F}"/>
              </a:ext>
            </a:extLst>
          </p:cNvPr>
          <p:cNvSpPr>
            <a:spLocks noChangeAspect="1"/>
          </p:cNvSpPr>
          <p:nvPr/>
        </p:nvSpPr>
        <p:spPr>
          <a:xfrm>
            <a:off x="3066894" y="5538775"/>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3</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CC2E1301-DC79-4B8C-BB4C-209075F0EFEF}"/>
              </a:ext>
            </a:extLst>
          </p:cNvPr>
          <p:cNvSpPr txBox="1"/>
          <p:nvPr/>
        </p:nvSpPr>
        <p:spPr>
          <a:xfrm>
            <a:off x="3868294" y="5697055"/>
            <a:ext cx="569387" cy="553998"/>
          </a:xfrm>
          <a:prstGeom prst="rect">
            <a:avLst/>
          </a:prstGeom>
          <a:noFill/>
        </p:spPr>
        <p:txBody>
          <a:bodyPr wrap="none" rtlCol="0">
            <a:spAutoFit/>
          </a:bodyPr>
          <a:lstStyle/>
          <a:p>
            <a:r>
              <a:rPr kumimoji="1" lang="en-US" altLang="ja-JP" sz="3000" dirty="0"/>
              <a:t>…</a:t>
            </a:r>
            <a:endParaRPr kumimoji="1" lang="ja-JP" altLang="en-US" sz="3000" dirty="0"/>
          </a:p>
        </p:txBody>
      </p:sp>
      <p:sp>
        <p:nvSpPr>
          <p:cNvPr id="40" name="楕円 39">
            <a:extLst>
              <a:ext uri="{FF2B5EF4-FFF2-40B4-BE49-F238E27FC236}">
                <a16:creationId xmlns:a16="http://schemas.microsoft.com/office/drawing/2014/main" id="{86DEC446-758B-4DEB-9F8F-5F1B046F8369}"/>
              </a:ext>
            </a:extLst>
          </p:cNvPr>
          <p:cNvSpPr>
            <a:spLocks noChangeAspect="1"/>
          </p:cNvSpPr>
          <p:nvPr/>
        </p:nvSpPr>
        <p:spPr>
          <a:xfrm>
            <a:off x="4508383" y="5556256"/>
            <a:ext cx="835596" cy="835596"/>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x</a:t>
            </a:r>
            <a:r>
              <a:rPr lang="en-US" altLang="ja-JP" baseline="-25000" dirty="0" err="1">
                <a:solidFill>
                  <a:schemeClr val="tx1"/>
                </a:solidFill>
                <a:latin typeface="Meiryo UI" panose="020B0604030504040204" pitchFamily="50" charset="-128"/>
                <a:ea typeface="Meiryo UI" panose="020B0604030504040204" pitchFamily="50" charset="-128"/>
              </a:rPr>
              <a:t>N</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2" name="楕円 41">
            <a:extLst>
              <a:ext uri="{FF2B5EF4-FFF2-40B4-BE49-F238E27FC236}">
                <a16:creationId xmlns:a16="http://schemas.microsoft.com/office/drawing/2014/main" id="{A9F495D8-8537-4487-A305-5B29259F98A7}"/>
              </a:ext>
            </a:extLst>
          </p:cNvPr>
          <p:cNvSpPr>
            <a:spLocks noChangeAspect="1"/>
          </p:cNvSpPr>
          <p:nvPr/>
        </p:nvSpPr>
        <p:spPr>
          <a:xfrm>
            <a:off x="954017" y="5572326"/>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1</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sp>
        <p:nvSpPr>
          <p:cNvPr id="43" name="楕円 42">
            <a:extLst>
              <a:ext uri="{FF2B5EF4-FFF2-40B4-BE49-F238E27FC236}">
                <a16:creationId xmlns:a16="http://schemas.microsoft.com/office/drawing/2014/main" id="{1070BA78-387B-45B7-B149-875899842FE1}"/>
              </a:ext>
            </a:extLst>
          </p:cNvPr>
          <p:cNvSpPr>
            <a:spLocks noChangeAspect="1"/>
          </p:cNvSpPr>
          <p:nvPr/>
        </p:nvSpPr>
        <p:spPr>
          <a:xfrm>
            <a:off x="2040110" y="5562750"/>
            <a:ext cx="835200" cy="835200"/>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x</a:t>
            </a:r>
            <a:r>
              <a:rPr lang="en-US" altLang="ja-JP" baseline="-25000" dirty="0">
                <a:solidFill>
                  <a:schemeClr val="tx1"/>
                </a:solidFill>
                <a:latin typeface="Meiryo UI" panose="020B0604030504040204" pitchFamily="50" charset="-128"/>
                <a:ea typeface="Meiryo UI" panose="020B0604030504040204" pitchFamily="50" charset="-128"/>
              </a:rPr>
              <a:t>2</a:t>
            </a:r>
            <a:endParaRPr kumimoji="1" lang="ja-JP" altLang="en-US" baseline="-25000" dirty="0">
              <a:solidFill>
                <a:schemeClr val="tx1"/>
              </a:solidFill>
              <a:latin typeface="Meiryo UI" panose="020B0604030504040204" pitchFamily="50" charset="-128"/>
              <a:ea typeface="Meiryo UI" panose="020B0604030504040204" pitchFamily="50" charset="-128"/>
            </a:endParaRPr>
          </a:p>
        </p:txBody>
      </p:sp>
      <p:cxnSp>
        <p:nvCxnSpPr>
          <p:cNvPr id="45" name="直線矢印コネクタ 44">
            <a:extLst>
              <a:ext uri="{FF2B5EF4-FFF2-40B4-BE49-F238E27FC236}">
                <a16:creationId xmlns:a16="http://schemas.microsoft.com/office/drawing/2014/main" id="{99C25A12-27E9-476D-B13F-50EF02993BA6}"/>
              </a:ext>
            </a:extLst>
          </p:cNvPr>
          <p:cNvCxnSpPr>
            <a:cxnSpLocks/>
            <a:stCxn id="33" idx="4"/>
            <a:endCxn id="42" idx="0"/>
          </p:cNvCxnSpPr>
          <p:nvPr/>
        </p:nvCxnSpPr>
        <p:spPr>
          <a:xfrm flipH="1">
            <a:off x="1371617" y="4759264"/>
            <a:ext cx="789820" cy="813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9F7AE8F-5628-42EE-96C7-7AF9304B728A}"/>
              </a:ext>
            </a:extLst>
          </p:cNvPr>
          <p:cNvCxnSpPr>
            <a:cxnSpLocks/>
            <a:stCxn id="33" idx="4"/>
            <a:endCxn id="43" idx="0"/>
          </p:cNvCxnSpPr>
          <p:nvPr/>
        </p:nvCxnSpPr>
        <p:spPr>
          <a:xfrm>
            <a:off x="2161437" y="4759264"/>
            <a:ext cx="296273" cy="803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BE87F56E-9445-4D7C-BD98-B9B39289FAD8}"/>
              </a:ext>
            </a:extLst>
          </p:cNvPr>
          <p:cNvCxnSpPr>
            <a:cxnSpLocks/>
            <a:stCxn id="33" idx="4"/>
            <a:endCxn id="38" idx="0"/>
          </p:cNvCxnSpPr>
          <p:nvPr/>
        </p:nvCxnSpPr>
        <p:spPr>
          <a:xfrm>
            <a:off x="2161437" y="4759264"/>
            <a:ext cx="1323057" cy="779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69E83323-2A46-404C-87AB-3AC877F84125}"/>
              </a:ext>
            </a:extLst>
          </p:cNvPr>
          <p:cNvCxnSpPr>
            <a:cxnSpLocks/>
            <a:stCxn id="33" idx="4"/>
            <a:endCxn id="40" idx="1"/>
          </p:cNvCxnSpPr>
          <p:nvPr/>
        </p:nvCxnSpPr>
        <p:spPr>
          <a:xfrm>
            <a:off x="2161437" y="4759264"/>
            <a:ext cx="2469316" cy="9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9C9537A3-F309-4CE8-8E20-C1004DF7F67C}"/>
              </a:ext>
            </a:extLst>
          </p:cNvPr>
          <p:cNvCxnSpPr>
            <a:cxnSpLocks/>
            <a:stCxn id="44" idx="4"/>
          </p:cNvCxnSpPr>
          <p:nvPr/>
        </p:nvCxnSpPr>
        <p:spPr>
          <a:xfrm flipH="1">
            <a:off x="1534822" y="3924453"/>
            <a:ext cx="1920228" cy="1647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B61B3F7A-501F-444E-B153-C298D9E07B0C}"/>
              </a:ext>
            </a:extLst>
          </p:cNvPr>
          <p:cNvCxnSpPr>
            <a:cxnSpLocks/>
            <a:stCxn id="44" idx="4"/>
          </p:cNvCxnSpPr>
          <p:nvPr/>
        </p:nvCxnSpPr>
        <p:spPr>
          <a:xfrm flipH="1">
            <a:off x="2596324" y="3924453"/>
            <a:ext cx="858726" cy="163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7354D9C4-C8D5-4143-82DF-17305FA20D5B}"/>
              </a:ext>
            </a:extLst>
          </p:cNvPr>
          <p:cNvCxnSpPr>
            <a:cxnSpLocks/>
            <a:stCxn id="44" idx="4"/>
          </p:cNvCxnSpPr>
          <p:nvPr/>
        </p:nvCxnSpPr>
        <p:spPr>
          <a:xfrm>
            <a:off x="3455050" y="3924453"/>
            <a:ext cx="165587" cy="1614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CF5EBD5C-8EBB-43F3-99B3-12E5F9C730B7}"/>
              </a:ext>
            </a:extLst>
          </p:cNvPr>
          <p:cNvCxnSpPr>
            <a:cxnSpLocks/>
            <a:stCxn id="44" idx="4"/>
            <a:endCxn id="40" idx="0"/>
          </p:cNvCxnSpPr>
          <p:nvPr/>
        </p:nvCxnSpPr>
        <p:spPr>
          <a:xfrm>
            <a:off x="3455050" y="3924453"/>
            <a:ext cx="1471131" cy="1631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図 28">
            <a:extLst>
              <a:ext uri="{FF2B5EF4-FFF2-40B4-BE49-F238E27FC236}">
                <a16:creationId xmlns:a16="http://schemas.microsoft.com/office/drawing/2014/main" id="{F9EAEB84-6FBF-4503-B634-58A22927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60" y="1735623"/>
            <a:ext cx="3847619" cy="542857"/>
          </a:xfrm>
          <a:prstGeom prst="rect">
            <a:avLst/>
          </a:prstGeom>
        </p:spPr>
      </p:pic>
      <p:sp>
        <p:nvSpPr>
          <p:cNvPr id="30" name="楕円 29">
            <a:extLst>
              <a:ext uri="{FF2B5EF4-FFF2-40B4-BE49-F238E27FC236}">
                <a16:creationId xmlns:a16="http://schemas.microsoft.com/office/drawing/2014/main" id="{A42B0411-DA8B-48BB-8BA4-3407089935FB}"/>
              </a:ext>
            </a:extLst>
          </p:cNvPr>
          <p:cNvSpPr>
            <a:spLocks noChangeAspect="1"/>
          </p:cNvSpPr>
          <p:nvPr/>
        </p:nvSpPr>
        <p:spPr>
          <a:xfrm>
            <a:off x="1507644" y="2734803"/>
            <a:ext cx="886075" cy="8685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1</a:t>
            </a:r>
            <a:endParaRPr kumimoji="1"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41" name="楕円 40">
            <a:extLst>
              <a:ext uri="{FF2B5EF4-FFF2-40B4-BE49-F238E27FC236}">
                <a16:creationId xmlns:a16="http://schemas.microsoft.com/office/drawing/2014/main" id="{30EAEB7C-E274-44CA-9FE2-56B7C1F10743}"/>
              </a:ext>
            </a:extLst>
          </p:cNvPr>
          <p:cNvSpPr>
            <a:spLocks noChangeAspect="1"/>
          </p:cNvSpPr>
          <p:nvPr/>
        </p:nvSpPr>
        <p:spPr>
          <a:xfrm>
            <a:off x="4291950" y="2959721"/>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4</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6231986C-8F1D-40B6-8193-5ADF0AD9CBF2}"/>
              </a:ext>
            </a:extLst>
          </p:cNvPr>
          <p:cNvSpPr>
            <a:spLocks noChangeAspect="1"/>
          </p:cNvSpPr>
          <p:nvPr/>
        </p:nvSpPr>
        <p:spPr>
          <a:xfrm>
            <a:off x="3012012" y="3038378"/>
            <a:ext cx="886075" cy="886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θ</a:t>
            </a:r>
            <a:r>
              <a:rPr lang="en-US" altLang="ja-JP" sz="3000" baseline="-25000" dirty="0">
                <a:solidFill>
                  <a:schemeClr val="tx1"/>
                </a:solidFill>
                <a:latin typeface="Meiryo UI" panose="020B0604030504040204" pitchFamily="50" charset="-128"/>
                <a:ea typeface="Meiryo UI" panose="020B0604030504040204" pitchFamily="50" charset="-128"/>
              </a:rPr>
              <a:t>2</a:t>
            </a:r>
            <a:endParaRPr lang="ja-JP" altLang="en-US" sz="3000" baseline="-25000" dirty="0">
              <a:solidFill>
                <a:schemeClr val="tx1"/>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D8AB3A68-B9C8-469E-8221-DAB6C803DFA7}"/>
              </a:ext>
            </a:extLst>
          </p:cNvPr>
          <p:cNvCxnSpPr>
            <a:cxnSpLocks/>
          </p:cNvCxnSpPr>
          <p:nvPr/>
        </p:nvCxnSpPr>
        <p:spPr>
          <a:xfrm>
            <a:off x="2015071" y="3611426"/>
            <a:ext cx="90507" cy="2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EFED197A-3A75-4412-A4C7-8510326DDED8}"/>
              </a:ext>
            </a:extLst>
          </p:cNvPr>
          <p:cNvCxnSpPr>
            <a:cxnSpLocks/>
            <a:stCxn id="41" idx="2"/>
            <a:endCxn id="44" idx="6"/>
          </p:cNvCxnSpPr>
          <p:nvPr/>
        </p:nvCxnSpPr>
        <p:spPr>
          <a:xfrm flipH="1">
            <a:off x="3898087" y="3402759"/>
            <a:ext cx="393863" cy="78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図 26">
            <a:extLst>
              <a:ext uri="{FF2B5EF4-FFF2-40B4-BE49-F238E27FC236}">
                <a16:creationId xmlns:a16="http://schemas.microsoft.com/office/drawing/2014/main" id="{B6CA8A47-A317-4359-8666-16AE2FE40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6728" y="2414217"/>
            <a:ext cx="5359378" cy="901577"/>
          </a:xfrm>
          <a:prstGeom prst="rect">
            <a:avLst/>
          </a:prstGeom>
        </p:spPr>
      </p:pic>
      <p:sp>
        <p:nvSpPr>
          <p:cNvPr id="59" name="正方形/長方形 58">
            <a:extLst>
              <a:ext uri="{FF2B5EF4-FFF2-40B4-BE49-F238E27FC236}">
                <a16:creationId xmlns:a16="http://schemas.microsoft.com/office/drawing/2014/main" id="{30A2D173-4AA1-4259-A3C2-4E6EEFDADC20}"/>
              </a:ext>
            </a:extLst>
          </p:cNvPr>
          <p:cNvSpPr/>
          <p:nvPr/>
        </p:nvSpPr>
        <p:spPr>
          <a:xfrm>
            <a:off x="9408639" y="3636114"/>
            <a:ext cx="2539013" cy="553998"/>
          </a:xfrm>
          <a:prstGeom prst="rect">
            <a:avLst/>
          </a:prstGeom>
        </p:spPr>
        <p:txBody>
          <a:bodyPr wrap="square">
            <a:spAutoFit/>
          </a:bodyPr>
          <a:lstStyle/>
          <a:p>
            <a:pPr algn="ctr"/>
            <a:r>
              <a:rPr lang="ja-JP" altLang="en-US" sz="3000" dirty="0">
                <a:latin typeface="Meiryo UI" panose="020B0604030504040204" pitchFamily="50" charset="-128"/>
                <a:ea typeface="Meiryo UI" panose="020B0604030504040204" pitchFamily="50" charset="-128"/>
              </a:rPr>
              <a:t>と分解できる</a:t>
            </a:r>
            <a:endParaRPr lang="en-US" altLang="ja-JP" sz="3000" dirty="0">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B640ADBE-E252-4795-A826-FE47DEF8ADA0}"/>
              </a:ext>
            </a:extLst>
          </p:cNvPr>
          <p:cNvSpPr/>
          <p:nvPr/>
        </p:nvSpPr>
        <p:spPr>
          <a:xfrm>
            <a:off x="6307341" y="4412014"/>
            <a:ext cx="5611740" cy="145985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複雑なモデルでも</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同じように分解できる</a:t>
            </a:r>
            <a:endParaRPr lang="en-US" altLang="ja-JP"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4032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409303" y="1431142"/>
            <a:ext cx="5686697" cy="504803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グラフィカルモデルがなぜ必要になってくるのかについて学習した</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グラフィカルモデルの書き方（ルール）とそのご利益について学習した</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A8CA11CE-26DA-400C-8CDD-D48E0C099017}"/>
              </a:ext>
            </a:extLst>
          </p:cNvPr>
          <p:cNvPicPr>
            <a:picLocks noChangeAspect="1"/>
          </p:cNvPicPr>
          <p:nvPr/>
        </p:nvPicPr>
        <p:blipFill>
          <a:blip r:embed="rId4"/>
          <a:stretch>
            <a:fillRect/>
          </a:stretch>
        </p:blipFill>
        <p:spPr>
          <a:xfrm>
            <a:off x="6484406" y="1431142"/>
            <a:ext cx="5554480" cy="2485722"/>
          </a:xfrm>
          <a:prstGeom prst="rect">
            <a:avLst/>
          </a:prstGeom>
        </p:spPr>
      </p:pic>
      <p:pic>
        <p:nvPicPr>
          <p:cNvPr id="4" name="図 3">
            <a:extLst>
              <a:ext uri="{FF2B5EF4-FFF2-40B4-BE49-F238E27FC236}">
                <a16:creationId xmlns:a16="http://schemas.microsoft.com/office/drawing/2014/main" id="{EE37D038-A04D-4D35-BC60-1CFFC057454A}"/>
              </a:ext>
            </a:extLst>
          </p:cNvPr>
          <p:cNvPicPr>
            <a:picLocks noChangeAspect="1"/>
          </p:cNvPicPr>
          <p:nvPr/>
        </p:nvPicPr>
        <p:blipFill>
          <a:blip r:embed="rId5"/>
          <a:stretch>
            <a:fillRect/>
          </a:stretch>
        </p:blipFill>
        <p:spPr>
          <a:xfrm>
            <a:off x="6220191" y="3957892"/>
            <a:ext cx="5812722" cy="2509044"/>
          </a:xfrm>
          <a:prstGeom prst="rect">
            <a:avLst/>
          </a:prstGeom>
        </p:spPr>
      </p:pic>
    </p:spTree>
    <p:extLst>
      <p:ext uri="{BB962C8B-B14F-4D97-AF65-F5344CB8AC3E}">
        <p14:creationId xmlns:p14="http://schemas.microsoft.com/office/powerpoint/2010/main" val="104591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A1491C0-1F55-438C-A2ED-D69690D1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60" y="2768531"/>
            <a:ext cx="5304622" cy="1427044"/>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ベイズの定理</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復習</a:t>
            </a:r>
            <a:r>
              <a:rPr lang="en-US" altLang="ja-JP" sz="2400" dirty="0">
                <a:solidFill>
                  <a:schemeClr val="tx1"/>
                </a:solidFill>
                <a:latin typeface="Meiryo UI" panose="020B0604030504040204" pitchFamily="50" charset="-128"/>
                <a:ea typeface="Meiryo UI" panose="020B0604030504040204" pitchFamily="50" charset="-128"/>
              </a:rPr>
              <a:t>)</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58C26FB6-0DAB-4938-8665-EF6A3A338278}"/>
              </a:ext>
            </a:extLst>
          </p:cNvPr>
          <p:cNvSpPr txBox="1"/>
          <p:nvPr/>
        </p:nvSpPr>
        <p:spPr>
          <a:xfrm>
            <a:off x="3483069" y="4253274"/>
            <a:ext cx="164339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エビデンス</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8372B268-1CC2-40E4-B2B3-94B91ECC8483}"/>
              </a:ext>
            </a:extLst>
          </p:cNvPr>
          <p:cNvSpPr txBox="1"/>
          <p:nvPr/>
        </p:nvSpPr>
        <p:spPr>
          <a:xfrm>
            <a:off x="382029" y="2416027"/>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FB2A215F-6F0D-4E11-ACBF-B232E917D4BB}"/>
              </a:ext>
            </a:extLst>
          </p:cNvPr>
          <p:cNvSpPr txBox="1"/>
          <p:nvPr/>
        </p:nvSpPr>
        <p:spPr>
          <a:xfrm>
            <a:off x="2443813" y="200575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尤度関数</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A62DC8C4-59CD-4D8E-8DA2-B742F0189502}"/>
              </a:ext>
            </a:extLst>
          </p:cNvPr>
          <p:cNvSpPr txBox="1"/>
          <p:nvPr/>
        </p:nvSpPr>
        <p:spPr>
          <a:xfrm>
            <a:off x="4219108" y="1997065"/>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97BA9353-7701-4636-9038-55B32AED3999}"/>
              </a:ext>
            </a:extLst>
          </p:cNvPr>
          <p:cNvSpPr/>
          <p:nvPr/>
        </p:nvSpPr>
        <p:spPr>
          <a:xfrm>
            <a:off x="5994403" y="1509561"/>
            <a:ext cx="6049046" cy="394498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b="1" dirty="0">
                <a:solidFill>
                  <a:schemeClr val="tx1"/>
                </a:solidFill>
                <a:latin typeface="Meiryo UI" panose="020B0604030504040204" pitchFamily="50" charset="-128"/>
                <a:ea typeface="Meiryo UI" panose="020B0604030504040204" pitchFamily="50" charset="-128"/>
              </a:rPr>
              <a:t>事後分布</a:t>
            </a:r>
            <a:r>
              <a:rPr lang="ja-JP" altLang="en-US" sz="20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結果</a:t>
            </a:r>
            <a:r>
              <a:rPr lang="en-US" altLang="ja-JP" sz="2000" i="1" dirty="0">
                <a:solidFill>
                  <a:schemeClr val="tx1"/>
                </a:solidFill>
                <a:latin typeface="Meiryo UI" panose="020B0604030504040204" pitchFamily="50" charset="-128"/>
                <a:ea typeface="Meiryo UI" panose="020B0604030504040204" pitchFamily="50" charset="-128"/>
              </a:rPr>
              <a:t>D</a:t>
            </a:r>
            <a:r>
              <a:rPr lang="ja-JP" altLang="en-US" sz="2000" dirty="0">
                <a:solidFill>
                  <a:schemeClr val="tx1"/>
                </a:solidFill>
                <a:latin typeface="Meiryo UI" panose="020B0604030504040204" pitchFamily="50" charset="-128"/>
                <a:ea typeface="Meiryo UI" panose="020B0604030504040204" pitchFamily="50" charset="-128"/>
              </a:rPr>
              <a:t>が与えられた時の原因</a:t>
            </a:r>
            <a:r>
              <a:rPr lang="en-US" altLang="ja-JP" sz="2000" dirty="0">
                <a:solidFill>
                  <a:schemeClr val="tx1"/>
                </a:solidFill>
                <a:latin typeface="Meiryo UI" panose="020B0604030504040204" pitchFamily="50" charset="-128"/>
                <a:ea typeface="Meiryo UI" panose="020B0604030504040204" pitchFamily="50" charset="-128"/>
              </a:rPr>
              <a:t>θ</a:t>
            </a:r>
            <a:r>
              <a:rPr lang="ja-JP" altLang="en-US" sz="2000" dirty="0">
                <a:solidFill>
                  <a:schemeClr val="tx1"/>
                </a:solidFill>
                <a:latin typeface="Meiryo UI" panose="020B0604030504040204" pitchFamily="50" charset="-128"/>
                <a:ea typeface="Meiryo UI" panose="020B0604030504040204" pitchFamily="50" charset="-128"/>
              </a:rPr>
              <a:t>の条件付き確率</a:t>
            </a:r>
            <a:endParaRPr lang="en-US" altLang="ja-JP" sz="2000" dirty="0">
              <a:solidFill>
                <a:schemeClr val="tx1"/>
              </a:solidFill>
              <a:latin typeface="Meiryo UI" panose="020B0604030504040204" pitchFamily="50" charset="-128"/>
              <a:ea typeface="Meiryo UI" panose="020B0604030504040204" pitchFamily="50" charset="-128"/>
            </a:endParaRP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b="1" dirty="0">
                <a:solidFill>
                  <a:schemeClr val="tx1"/>
                </a:solidFill>
                <a:latin typeface="Meiryo UI" panose="020B0604030504040204" pitchFamily="50" charset="-128"/>
                <a:ea typeface="Meiryo UI" panose="020B0604030504040204" pitchFamily="50" charset="-128"/>
              </a:rPr>
              <a:t>尤度関数</a:t>
            </a:r>
            <a:r>
              <a:rPr lang="en-US" altLang="ja-JP" sz="2000" b="1" dirty="0">
                <a:solidFill>
                  <a:schemeClr val="tx1"/>
                </a:solidFill>
                <a:latin typeface="Meiryo UI" panose="020B0604030504040204" pitchFamily="50" charset="-128"/>
                <a:ea typeface="Meiryo UI" panose="020B0604030504040204" pitchFamily="50" charset="-128"/>
              </a:rPr>
              <a:t>(</a:t>
            </a:r>
            <a:r>
              <a:rPr lang="ja-JP" altLang="en-US" sz="2000" b="1" dirty="0">
                <a:solidFill>
                  <a:schemeClr val="tx1"/>
                </a:solidFill>
                <a:latin typeface="Meiryo UI" panose="020B0604030504040204" pitchFamily="50" charset="-128"/>
                <a:ea typeface="Meiryo UI" panose="020B0604030504040204" pitchFamily="50" charset="-128"/>
              </a:rPr>
              <a:t>カーネル</a:t>
            </a:r>
            <a:r>
              <a:rPr lang="en-US" altLang="ja-JP" sz="2000" b="1" dirty="0">
                <a:solidFill>
                  <a:schemeClr val="tx1"/>
                </a:solidFill>
                <a:latin typeface="Meiryo UI" panose="020B0604030504040204" pitchFamily="50" charset="-128"/>
                <a:ea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rPr>
              <a:t>:</a:t>
            </a:r>
          </a:p>
          <a:p>
            <a:pPr algn="ctr"/>
            <a:r>
              <a:rPr lang="ja-JP" altLang="en-US" sz="2000" dirty="0">
                <a:solidFill>
                  <a:schemeClr val="tx1"/>
                </a:solidFill>
                <a:latin typeface="Meiryo UI" panose="020B0604030504040204" pitchFamily="50" charset="-128"/>
                <a:ea typeface="Meiryo UI" panose="020B0604030504040204" pitchFamily="50" charset="-128"/>
              </a:rPr>
              <a:t>原因と結果を紐づけている部分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ベイズ統計のメインとなる箇所</a:t>
            </a:r>
            <a:r>
              <a:rPr lang="en-US" altLang="ja-JP" sz="2000" dirty="0">
                <a:solidFill>
                  <a:schemeClr val="tx1"/>
                </a:solidFill>
                <a:latin typeface="Meiryo UI" panose="020B0604030504040204" pitchFamily="50" charset="-128"/>
                <a:ea typeface="Meiryo UI" panose="020B0604030504040204" pitchFamily="50" charset="-128"/>
              </a:rPr>
              <a:t>)</a:t>
            </a: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b="1" dirty="0">
                <a:solidFill>
                  <a:schemeClr val="tx1"/>
                </a:solidFill>
                <a:latin typeface="Meiryo UI" panose="020B0604030504040204" pitchFamily="50" charset="-128"/>
                <a:ea typeface="Meiryo UI" panose="020B0604030504040204" pitchFamily="50" charset="-128"/>
              </a:rPr>
              <a:t>事前分布</a:t>
            </a:r>
            <a:r>
              <a:rPr lang="ja-JP" altLang="en-US" sz="20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原因についての事前知識の確率分布</a:t>
            </a:r>
            <a:endParaRPr lang="en-US" altLang="ja-JP" sz="2000" dirty="0">
              <a:solidFill>
                <a:schemeClr val="tx1"/>
              </a:solidFill>
              <a:latin typeface="Meiryo UI" panose="020B0604030504040204" pitchFamily="50" charset="-128"/>
              <a:ea typeface="Meiryo UI" panose="020B0604030504040204" pitchFamily="50" charset="-128"/>
            </a:endParaRPr>
          </a:p>
          <a:p>
            <a:pPr algn="ct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b="1" dirty="0">
                <a:solidFill>
                  <a:schemeClr val="tx1"/>
                </a:solidFill>
                <a:latin typeface="Meiryo UI" panose="020B0604030504040204" pitchFamily="50" charset="-128"/>
                <a:ea typeface="Meiryo UI" panose="020B0604030504040204" pitchFamily="50" charset="-128"/>
              </a:rPr>
              <a:t>エビデンス</a:t>
            </a:r>
            <a:r>
              <a:rPr lang="ja-JP" altLang="en-US" sz="20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事後分布の規格化定数</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854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ベイズ統計の流れ（復習）</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6" name="楕円 25">
            <a:extLst>
              <a:ext uri="{FF2B5EF4-FFF2-40B4-BE49-F238E27FC236}">
                <a16:creationId xmlns:a16="http://schemas.microsoft.com/office/drawing/2014/main" id="{3E5A5975-7918-4F9A-982C-CD5027EDDE23}"/>
              </a:ext>
            </a:extLst>
          </p:cNvPr>
          <p:cNvSpPr/>
          <p:nvPr/>
        </p:nvSpPr>
        <p:spPr>
          <a:xfrm>
            <a:off x="1457494" y="1733005"/>
            <a:ext cx="2620120" cy="21130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348C4E7-327D-46AF-9790-DD9E0320D210}"/>
              </a:ext>
            </a:extLst>
          </p:cNvPr>
          <p:cNvSpPr>
            <a:spLocks noChangeAspect="1"/>
          </p:cNvSpPr>
          <p:nvPr/>
        </p:nvSpPr>
        <p:spPr>
          <a:xfrm>
            <a:off x="1826355" y="229274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EB03393-F628-4000-8F7A-A621EBB9DC6F}"/>
              </a:ext>
            </a:extLst>
          </p:cNvPr>
          <p:cNvSpPr>
            <a:spLocks noChangeAspect="1"/>
          </p:cNvSpPr>
          <p:nvPr/>
        </p:nvSpPr>
        <p:spPr>
          <a:xfrm>
            <a:off x="2392297" y="224801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0181F1B-6E98-404B-8EFE-51119DA61603}"/>
              </a:ext>
            </a:extLst>
          </p:cNvPr>
          <p:cNvSpPr>
            <a:spLocks noChangeAspect="1"/>
          </p:cNvSpPr>
          <p:nvPr/>
        </p:nvSpPr>
        <p:spPr>
          <a:xfrm>
            <a:off x="2218167" y="274976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10BD5F55-C72E-463F-83DC-E2348A0484E9}"/>
              </a:ext>
            </a:extLst>
          </p:cNvPr>
          <p:cNvSpPr>
            <a:spLocks noChangeAspect="1"/>
          </p:cNvSpPr>
          <p:nvPr/>
        </p:nvSpPr>
        <p:spPr>
          <a:xfrm>
            <a:off x="1682173" y="2680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E33BACF-54C9-4F7D-8C62-277F59736649}"/>
              </a:ext>
            </a:extLst>
          </p:cNvPr>
          <p:cNvSpPr>
            <a:spLocks noChangeAspect="1"/>
          </p:cNvSpPr>
          <p:nvPr/>
        </p:nvSpPr>
        <p:spPr>
          <a:xfrm>
            <a:off x="3416878"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925CB34-B420-4123-A45C-B391655269B6}"/>
              </a:ext>
            </a:extLst>
          </p:cNvPr>
          <p:cNvSpPr>
            <a:spLocks noChangeAspect="1"/>
          </p:cNvSpPr>
          <p:nvPr/>
        </p:nvSpPr>
        <p:spPr>
          <a:xfrm>
            <a:off x="2911231" y="32619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93C2369E-4DE3-4636-A51E-7BE530EDF8EA}"/>
              </a:ext>
            </a:extLst>
          </p:cNvPr>
          <p:cNvSpPr>
            <a:spLocks noChangeAspect="1"/>
          </p:cNvSpPr>
          <p:nvPr/>
        </p:nvSpPr>
        <p:spPr>
          <a:xfrm>
            <a:off x="2720721" y="2824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2DE2DDF-CE94-4EA9-96F1-168BB4730C52}"/>
              </a:ext>
            </a:extLst>
          </p:cNvPr>
          <p:cNvSpPr>
            <a:spLocks noChangeAspect="1"/>
          </p:cNvSpPr>
          <p:nvPr/>
        </p:nvSpPr>
        <p:spPr>
          <a:xfrm>
            <a:off x="2179765"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45F218C-DB0B-4E0C-878D-558F45575C48}"/>
              </a:ext>
            </a:extLst>
          </p:cNvPr>
          <p:cNvSpPr>
            <a:spLocks noChangeAspect="1"/>
          </p:cNvSpPr>
          <p:nvPr/>
        </p:nvSpPr>
        <p:spPr>
          <a:xfrm>
            <a:off x="2789861" y="2363221"/>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00C0CAB9-06B5-4EF9-860D-6E3D7BD6662D}"/>
              </a:ext>
            </a:extLst>
          </p:cNvPr>
          <p:cNvSpPr>
            <a:spLocks noChangeAspect="1"/>
          </p:cNvSpPr>
          <p:nvPr/>
        </p:nvSpPr>
        <p:spPr>
          <a:xfrm>
            <a:off x="3223275" y="27895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C4093546-96BD-4A0C-A9CF-672BAB8FC4DA}"/>
              </a:ext>
            </a:extLst>
          </p:cNvPr>
          <p:cNvSpPr/>
          <p:nvPr/>
        </p:nvSpPr>
        <p:spPr>
          <a:xfrm>
            <a:off x="1457494" y="4203261"/>
            <a:ext cx="2620120" cy="2113048"/>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825100B-5258-4FF8-8CB7-94623C86DBE5}"/>
              </a:ext>
            </a:extLst>
          </p:cNvPr>
          <p:cNvSpPr>
            <a:spLocks noChangeAspect="1"/>
          </p:cNvSpPr>
          <p:nvPr/>
        </p:nvSpPr>
        <p:spPr>
          <a:xfrm>
            <a:off x="1826355" y="4763000"/>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3027127B-3A50-479C-B573-9781DDD4A15F}"/>
              </a:ext>
            </a:extLst>
          </p:cNvPr>
          <p:cNvSpPr>
            <a:spLocks noChangeAspect="1"/>
          </p:cNvSpPr>
          <p:nvPr/>
        </p:nvSpPr>
        <p:spPr>
          <a:xfrm>
            <a:off x="3357940" y="453548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083654EC-8737-46CD-A866-4210B603AC8F}"/>
              </a:ext>
            </a:extLst>
          </p:cNvPr>
          <p:cNvSpPr>
            <a:spLocks noChangeAspect="1"/>
          </p:cNvSpPr>
          <p:nvPr/>
        </p:nvSpPr>
        <p:spPr>
          <a:xfrm>
            <a:off x="2218167" y="5220022"/>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005A970-D71C-4B0F-A3C7-0F83CB33412A}"/>
              </a:ext>
            </a:extLst>
          </p:cNvPr>
          <p:cNvSpPr>
            <a:spLocks noChangeAspect="1"/>
          </p:cNvSpPr>
          <p:nvPr/>
        </p:nvSpPr>
        <p:spPr>
          <a:xfrm>
            <a:off x="1682173" y="5150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190DC6DD-B3CD-4EA5-92B0-99715EF71864}"/>
              </a:ext>
            </a:extLst>
          </p:cNvPr>
          <p:cNvSpPr>
            <a:spLocks noChangeAspect="1"/>
          </p:cNvSpPr>
          <p:nvPr/>
        </p:nvSpPr>
        <p:spPr>
          <a:xfrm>
            <a:off x="2911231" y="57321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747ACD8-9DF1-45F5-B0A0-9793AD4575FC}"/>
              </a:ext>
            </a:extLst>
          </p:cNvPr>
          <p:cNvSpPr>
            <a:spLocks noChangeAspect="1"/>
          </p:cNvSpPr>
          <p:nvPr/>
        </p:nvSpPr>
        <p:spPr>
          <a:xfrm>
            <a:off x="2720721" y="5294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D54CA688-8E26-479E-8A46-9E428F79809B}"/>
              </a:ext>
            </a:extLst>
          </p:cNvPr>
          <p:cNvSpPr>
            <a:spLocks noChangeAspect="1"/>
          </p:cNvSpPr>
          <p:nvPr/>
        </p:nvSpPr>
        <p:spPr>
          <a:xfrm>
            <a:off x="3223275" y="52597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5540938B-9632-4609-A8F3-BF5A5160AC3D}"/>
              </a:ext>
            </a:extLst>
          </p:cNvPr>
          <p:cNvSpPr>
            <a:spLocks noChangeAspect="1"/>
          </p:cNvSpPr>
          <p:nvPr/>
        </p:nvSpPr>
        <p:spPr>
          <a:xfrm>
            <a:off x="2797637" y="485715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33E0C526-2DBF-44A5-924A-B634379BA9FC}"/>
              </a:ext>
            </a:extLst>
          </p:cNvPr>
          <p:cNvSpPr>
            <a:spLocks noChangeAspect="1"/>
          </p:cNvSpPr>
          <p:nvPr/>
        </p:nvSpPr>
        <p:spPr>
          <a:xfrm>
            <a:off x="2177864" y="576816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EDCC84B1-E18E-4913-8B67-8494A114EF5A}"/>
              </a:ext>
            </a:extLst>
          </p:cNvPr>
          <p:cNvSpPr txBox="1"/>
          <p:nvPr/>
        </p:nvSpPr>
        <p:spPr>
          <a:xfrm>
            <a:off x="680776" y="1717618"/>
            <a:ext cx="79220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a</a:t>
            </a:r>
            <a:endParaRPr kumimoji="1" lang="ja-JP" altLang="en-US" sz="3000" dirty="0">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7003C5F7-63A9-44C0-B6C6-FABB1C222738}"/>
              </a:ext>
            </a:extLst>
          </p:cNvPr>
          <p:cNvSpPr txBox="1"/>
          <p:nvPr/>
        </p:nvSpPr>
        <p:spPr>
          <a:xfrm>
            <a:off x="654069" y="3926262"/>
            <a:ext cx="80342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b</a:t>
            </a:r>
            <a:endParaRPr kumimoji="1" lang="ja-JP" altLang="en-US" sz="3000" dirty="0">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F6EC8989-814A-43FC-AA62-BD3408C69BFD}"/>
              </a:ext>
            </a:extLst>
          </p:cNvPr>
          <p:cNvSpPr/>
          <p:nvPr/>
        </p:nvSpPr>
        <p:spPr>
          <a:xfrm>
            <a:off x="5132255" y="3021365"/>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b="1" dirty="0">
                <a:solidFill>
                  <a:schemeClr val="tx1"/>
                </a:solidFill>
                <a:latin typeface="Meiryo UI" panose="020B0604030504040204" pitchFamily="50" charset="-128"/>
                <a:ea typeface="Meiryo UI" panose="020B0604030504040204" pitchFamily="50" charset="-128"/>
              </a:rPr>
              <a:t>１．統計モデルの作成：</a:t>
            </a:r>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の情報に基づいて</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統計モデルを作る</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8FD017B0-6E6A-490A-A666-55EC6EC42FCF}"/>
              </a:ext>
            </a:extLst>
          </p:cNvPr>
          <p:cNvSpPr/>
          <p:nvPr/>
        </p:nvSpPr>
        <p:spPr>
          <a:xfrm>
            <a:off x="5132255" y="1431986"/>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 下調べ：問題の背景を調べる。</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原因と結果の関係の仮説を立てる</a:t>
            </a:r>
            <a:endParaRPr lang="en-US" altLang="ja-JP" sz="2000" b="1"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25B9905E-A987-46E5-97E0-E4BB3E89ADC5}"/>
              </a:ext>
            </a:extLst>
          </p:cNvPr>
          <p:cNvSpPr/>
          <p:nvPr/>
        </p:nvSpPr>
        <p:spPr>
          <a:xfrm>
            <a:off x="5132255" y="4632198"/>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2. </a:t>
            </a:r>
            <a:r>
              <a:rPr lang="ja-JP" altLang="en-US" sz="2000" b="1" dirty="0">
                <a:solidFill>
                  <a:schemeClr val="tx1"/>
                </a:solidFill>
                <a:latin typeface="Meiryo UI" panose="020B0604030504040204" pitchFamily="50" charset="-128"/>
                <a:ea typeface="Meiryo UI" panose="020B0604030504040204" pitchFamily="50" charset="-128"/>
              </a:rPr>
              <a:t>事後分布の計算：得られたデータから</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事後分布を推定する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023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ベイズ統計の流れ（復習）</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6" name="楕円 25">
            <a:extLst>
              <a:ext uri="{FF2B5EF4-FFF2-40B4-BE49-F238E27FC236}">
                <a16:creationId xmlns:a16="http://schemas.microsoft.com/office/drawing/2014/main" id="{3E5A5975-7918-4F9A-982C-CD5027EDDE23}"/>
              </a:ext>
            </a:extLst>
          </p:cNvPr>
          <p:cNvSpPr/>
          <p:nvPr/>
        </p:nvSpPr>
        <p:spPr>
          <a:xfrm>
            <a:off x="1457494" y="1733005"/>
            <a:ext cx="2620120" cy="21130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348C4E7-327D-46AF-9790-DD9E0320D210}"/>
              </a:ext>
            </a:extLst>
          </p:cNvPr>
          <p:cNvSpPr>
            <a:spLocks noChangeAspect="1"/>
          </p:cNvSpPr>
          <p:nvPr/>
        </p:nvSpPr>
        <p:spPr>
          <a:xfrm>
            <a:off x="1826355" y="229274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EB03393-F628-4000-8F7A-A621EBB9DC6F}"/>
              </a:ext>
            </a:extLst>
          </p:cNvPr>
          <p:cNvSpPr>
            <a:spLocks noChangeAspect="1"/>
          </p:cNvSpPr>
          <p:nvPr/>
        </p:nvSpPr>
        <p:spPr>
          <a:xfrm>
            <a:off x="2392297" y="224801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0181F1B-6E98-404B-8EFE-51119DA61603}"/>
              </a:ext>
            </a:extLst>
          </p:cNvPr>
          <p:cNvSpPr>
            <a:spLocks noChangeAspect="1"/>
          </p:cNvSpPr>
          <p:nvPr/>
        </p:nvSpPr>
        <p:spPr>
          <a:xfrm>
            <a:off x="2218167" y="274976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10BD5F55-C72E-463F-83DC-E2348A0484E9}"/>
              </a:ext>
            </a:extLst>
          </p:cNvPr>
          <p:cNvSpPr>
            <a:spLocks noChangeAspect="1"/>
          </p:cNvSpPr>
          <p:nvPr/>
        </p:nvSpPr>
        <p:spPr>
          <a:xfrm>
            <a:off x="1682173" y="2680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E33BACF-54C9-4F7D-8C62-277F59736649}"/>
              </a:ext>
            </a:extLst>
          </p:cNvPr>
          <p:cNvSpPr>
            <a:spLocks noChangeAspect="1"/>
          </p:cNvSpPr>
          <p:nvPr/>
        </p:nvSpPr>
        <p:spPr>
          <a:xfrm>
            <a:off x="3416878"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925CB34-B420-4123-A45C-B391655269B6}"/>
              </a:ext>
            </a:extLst>
          </p:cNvPr>
          <p:cNvSpPr>
            <a:spLocks noChangeAspect="1"/>
          </p:cNvSpPr>
          <p:nvPr/>
        </p:nvSpPr>
        <p:spPr>
          <a:xfrm>
            <a:off x="2911231" y="32619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93C2369E-4DE3-4636-A51E-7BE530EDF8EA}"/>
              </a:ext>
            </a:extLst>
          </p:cNvPr>
          <p:cNvSpPr>
            <a:spLocks noChangeAspect="1"/>
          </p:cNvSpPr>
          <p:nvPr/>
        </p:nvSpPr>
        <p:spPr>
          <a:xfrm>
            <a:off x="2720721" y="2824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2DE2DDF-CE94-4EA9-96F1-168BB4730C52}"/>
              </a:ext>
            </a:extLst>
          </p:cNvPr>
          <p:cNvSpPr>
            <a:spLocks noChangeAspect="1"/>
          </p:cNvSpPr>
          <p:nvPr/>
        </p:nvSpPr>
        <p:spPr>
          <a:xfrm>
            <a:off x="2179765"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45F218C-DB0B-4E0C-878D-558F45575C48}"/>
              </a:ext>
            </a:extLst>
          </p:cNvPr>
          <p:cNvSpPr>
            <a:spLocks noChangeAspect="1"/>
          </p:cNvSpPr>
          <p:nvPr/>
        </p:nvSpPr>
        <p:spPr>
          <a:xfrm>
            <a:off x="2789861" y="2363221"/>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00C0CAB9-06B5-4EF9-860D-6E3D7BD6662D}"/>
              </a:ext>
            </a:extLst>
          </p:cNvPr>
          <p:cNvSpPr>
            <a:spLocks noChangeAspect="1"/>
          </p:cNvSpPr>
          <p:nvPr/>
        </p:nvSpPr>
        <p:spPr>
          <a:xfrm>
            <a:off x="3223275" y="27895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C4093546-96BD-4A0C-A9CF-672BAB8FC4DA}"/>
              </a:ext>
            </a:extLst>
          </p:cNvPr>
          <p:cNvSpPr/>
          <p:nvPr/>
        </p:nvSpPr>
        <p:spPr>
          <a:xfrm>
            <a:off x="1457494" y="4203261"/>
            <a:ext cx="2620120" cy="2113048"/>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825100B-5258-4FF8-8CB7-94623C86DBE5}"/>
              </a:ext>
            </a:extLst>
          </p:cNvPr>
          <p:cNvSpPr>
            <a:spLocks noChangeAspect="1"/>
          </p:cNvSpPr>
          <p:nvPr/>
        </p:nvSpPr>
        <p:spPr>
          <a:xfrm>
            <a:off x="1826355" y="4763000"/>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3027127B-3A50-479C-B573-9781DDD4A15F}"/>
              </a:ext>
            </a:extLst>
          </p:cNvPr>
          <p:cNvSpPr>
            <a:spLocks noChangeAspect="1"/>
          </p:cNvSpPr>
          <p:nvPr/>
        </p:nvSpPr>
        <p:spPr>
          <a:xfrm>
            <a:off x="3357940" y="453548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083654EC-8737-46CD-A866-4210B603AC8F}"/>
              </a:ext>
            </a:extLst>
          </p:cNvPr>
          <p:cNvSpPr>
            <a:spLocks noChangeAspect="1"/>
          </p:cNvSpPr>
          <p:nvPr/>
        </p:nvSpPr>
        <p:spPr>
          <a:xfrm>
            <a:off x="2218167" y="5220022"/>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005A970-D71C-4B0F-A3C7-0F83CB33412A}"/>
              </a:ext>
            </a:extLst>
          </p:cNvPr>
          <p:cNvSpPr>
            <a:spLocks noChangeAspect="1"/>
          </p:cNvSpPr>
          <p:nvPr/>
        </p:nvSpPr>
        <p:spPr>
          <a:xfrm>
            <a:off x="1682173" y="5150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190DC6DD-B3CD-4EA5-92B0-99715EF71864}"/>
              </a:ext>
            </a:extLst>
          </p:cNvPr>
          <p:cNvSpPr>
            <a:spLocks noChangeAspect="1"/>
          </p:cNvSpPr>
          <p:nvPr/>
        </p:nvSpPr>
        <p:spPr>
          <a:xfrm>
            <a:off x="2911231" y="57321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747ACD8-9DF1-45F5-B0A0-9793AD4575FC}"/>
              </a:ext>
            </a:extLst>
          </p:cNvPr>
          <p:cNvSpPr>
            <a:spLocks noChangeAspect="1"/>
          </p:cNvSpPr>
          <p:nvPr/>
        </p:nvSpPr>
        <p:spPr>
          <a:xfrm>
            <a:off x="2720721" y="5294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D54CA688-8E26-479E-8A46-9E428F79809B}"/>
              </a:ext>
            </a:extLst>
          </p:cNvPr>
          <p:cNvSpPr>
            <a:spLocks noChangeAspect="1"/>
          </p:cNvSpPr>
          <p:nvPr/>
        </p:nvSpPr>
        <p:spPr>
          <a:xfrm>
            <a:off x="3223275" y="52597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5540938B-9632-4609-A8F3-BF5A5160AC3D}"/>
              </a:ext>
            </a:extLst>
          </p:cNvPr>
          <p:cNvSpPr>
            <a:spLocks noChangeAspect="1"/>
          </p:cNvSpPr>
          <p:nvPr/>
        </p:nvSpPr>
        <p:spPr>
          <a:xfrm>
            <a:off x="2797637" y="485715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33E0C526-2DBF-44A5-924A-B634379BA9FC}"/>
              </a:ext>
            </a:extLst>
          </p:cNvPr>
          <p:cNvSpPr>
            <a:spLocks noChangeAspect="1"/>
          </p:cNvSpPr>
          <p:nvPr/>
        </p:nvSpPr>
        <p:spPr>
          <a:xfrm>
            <a:off x="2177864" y="576816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EDCC84B1-E18E-4913-8B67-8494A114EF5A}"/>
              </a:ext>
            </a:extLst>
          </p:cNvPr>
          <p:cNvSpPr txBox="1"/>
          <p:nvPr/>
        </p:nvSpPr>
        <p:spPr>
          <a:xfrm>
            <a:off x="680776" y="1717618"/>
            <a:ext cx="79220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a</a:t>
            </a:r>
            <a:endParaRPr kumimoji="1" lang="ja-JP" altLang="en-US" sz="3000" dirty="0">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7003C5F7-63A9-44C0-B6C6-FABB1C222738}"/>
              </a:ext>
            </a:extLst>
          </p:cNvPr>
          <p:cNvSpPr txBox="1"/>
          <p:nvPr/>
        </p:nvSpPr>
        <p:spPr>
          <a:xfrm>
            <a:off x="654069" y="3926262"/>
            <a:ext cx="80342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b</a:t>
            </a:r>
            <a:endParaRPr kumimoji="1" lang="ja-JP" altLang="en-US" sz="3000" dirty="0">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F6EC8989-814A-43FC-AA62-BD3408C69BFD}"/>
              </a:ext>
            </a:extLst>
          </p:cNvPr>
          <p:cNvSpPr/>
          <p:nvPr/>
        </p:nvSpPr>
        <p:spPr>
          <a:xfrm>
            <a:off x="5132255" y="3021365"/>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b="1" dirty="0">
                <a:solidFill>
                  <a:schemeClr val="accent2"/>
                </a:solidFill>
                <a:latin typeface="Meiryo UI" panose="020B0604030504040204" pitchFamily="50" charset="-128"/>
                <a:ea typeface="Meiryo UI" panose="020B0604030504040204" pitchFamily="50" charset="-128"/>
              </a:rPr>
              <a:t>１．統計モデルの作成：</a:t>
            </a:r>
            <a:r>
              <a:rPr lang="en-US" altLang="ja-JP" sz="2000" b="1" dirty="0">
                <a:solidFill>
                  <a:schemeClr val="accent2"/>
                </a:solidFill>
                <a:latin typeface="Meiryo UI" panose="020B0604030504040204" pitchFamily="50" charset="-128"/>
                <a:ea typeface="Meiryo UI" panose="020B0604030504040204" pitchFamily="50" charset="-128"/>
              </a:rPr>
              <a:t>0.</a:t>
            </a:r>
            <a:r>
              <a:rPr lang="ja-JP" altLang="en-US" sz="2000" b="1" dirty="0">
                <a:solidFill>
                  <a:schemeClr val="accent2"/>
                </a:solidFill>
                <a:latin typeface="Meiryo UI" panose="020B0604030504040204" pitchFamily="50" charset="-128"/>
                <a:ea typeface="Meiryo UI" panose="020B0604030504040204" pitchFamily="50" charset="-128"/>
              </a:rPr>
              <a:t>の情報に基づいて</a:t>
            </a:r>
            <a:endParaRPr lang="en-US" altLang="ja-JP" sz="2000" b="1" dirty="0">
              <a:solidFill>
                <a:schemeClr val="accent2"/>
              </a:solidFill>
              <a:latin typeface="Meiryo UI" panose="020B0604030504040204" pitchFamily="50" charset="-128"/>
              <a:ea typeface="Meiryo UI" panose="020B0604030504040204" pitchFamily="50" charset="-128"/>
            </a:endParaRPr>
          </a:p>
          <a:p>
            <a:r>
              <a:rPr lang="ja-JP" altLang="en-US" sz="2000" b="1" dirty="0">
                <a:solidFill>
                  <a:schemeClr val="accent2"/>
                </a:solidFill>
                <a:latin typeface="Meiryo UI" panose="020B0604030504040204" pitchFamily="50" charset="-128"/>
                <a:ea typeface="Meiryo UI" panose="020B0604030504040204" pitchFamily="50" charset="-128"/>
              </a:rPr>
              <a:t>統計モデルを作る</a:t>
            </a:r>
            <a:r>
              <a:rPr lang="en-US" altLang="ja-JP" sz="2000" b="1" dirty="0">
                <a:solidFill>
                  <a:schemeClr val="accent2"/>
                </a:solidFill>
                <a:latin typeface="Meiryo UI" panose="020B0604030504040204" pitchFamily="50" charset="-128"/>
                <a:ea typeface="Meiryo UI" panose="020B0604030504040204" pitchFamily="50" charset="-128"/>
              </a:rPr>
              <a:t>(</a:t>
            </a:r>
            <a:r>
              <a:rPr lang="en-US" altLang="ja-JP" sz="2000" b="1" dirty="0" err="1">
                <a:solidFill>
                  <a:schemeClr val="accent2"/>
                </a:solidFill>
                <a:latin typeface="Meiryo UI" panose="020B0604030504040204" pitchFamily="50" charset="-128"/>
                <a:ea typeface="Meiryo UI" panose="020B0604030504040204" pitchFamily="50" charset="-128"/>
              </a:rPr>
              <a:t>PyStan</a:t>
            </a:r>
            <a:r>
              <a:rPr lang="ja-JP" altLang="en-US" sz="2000" b="1" dirty="0">
                <a:solidFill>
                  <a:schemeClr val="accent2"/>
                </a:solidFill>
                <a:latin typeface="Meiryo UI" panose="020B0604030504040204" pitchFamily="50" charset="-128"/>
                <a:ea typeface="Meiryo UI" panose="020B0604030504040204" pitchFamily="50" charset="-128"/>
              </a:rPr>
              <a:t>上にモデリング</a:t>
            </a:r>
            <a:r>
              <a:rPr lang="en-US" altLang="ja-JP" sz="2000" b="1" dirty="0">
                <a:solidFill>
                  <a:schemeClr val="accent2"/>
                </a:solidFill>
                <a:latin typeface="Meiryo UI" panose="020B0604030504040204" pitchFamily="50" charset="-128"/>
                <a:ea typeface="Meiryo UI" panose="020B0604030504040204" pitchFamily="50" charset="-128"/>
              </a:rPr>
              <a:t>)</a:t>
            </a:r>
            <a:endParaRPr lang="en-US" altLang="ja-JP" sz="2000" dirty="0">
              <a:solidFill>
                <a:schemeClr val="accent2"/>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8FD017B0-6E6A-490A-A666-55EC6EC42FCF}"/>
              </a:ext>
            </a:extLst>
          </p:cNvPr>
          <p:cNvSpPr/>
          <p:nvPr/>
        </p:nvSpPr>
        <p:spPr>
          <a:xfrm>
            <a:off x="5132255" y="1431986"/>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tx1"/>
                </a:solidFill>
                <a:latin typeface="Meiryo UI" panose="020B0604030504040204" pitchFamily="50" charset="-128"/>
                <a:ea typeface="Meiryo UI" panose="020B0604030504040204" pitchFamily="50" charset="-128"/>
              </a:rPr>
              <a:t>0.</a:t>
            </a:r>
            <a:r>
              <a:rPr lang="ja-JP" altLang="en-US" sz="2000" b="1" dirty="0">
                <a:solidFill>
                  <a:schemeClr val="tx1"/>
                </a:solidFill>
                <a:latin typeface="Meiryo UI" panose="020B0604030504040204" pitchFamily="50" charset="-128"/>
                <a:ea typeface="Meiryo UI" panose="020B0604030504040204" pitchFamily="50" charset="-128"/>
              </a:rPr>
              <a:t> 下調べ：問題の背景を調べる。</a:t>
            </a:r>
            <a:endParaRPr lang="en-US" altLang="ja-JP" sz="2000" b="1" dirty="0">
              <a:solidFill>
                <a:schemeClr val="tx1"/>
              </a:solidFill>
              <a:latin typeface="Meiryo UI" panose="020B0604030504040204" pitchFamily="50" charset="-128"/>
              <a:ea typeface="Meiryo UI" panose="020B0604030504040204" pitchFamily="50" charset="-128"/>
            </a:endParaRPr>
          </a:p>
          <a:p>
            <a:r>
              <a:rPr lang="ja-JP" altLang="en-US" sz="2000" b="1" dirty="0">
                <a:solidFill>
                  <a:schemeClr val="tx1"/>
                </a:solidFill>
                <a:latin typeface="Meiryo UI" panose="020B0604030504040204" pitchFamily="50" charset="-128"/>
                <a:ea typeface="Meiryo UI" panose="020B0604030504040204" pitchFamily="50" charset="-128"/>
              </a:rPr>
              <a:t>原因と結果の関係の仮説を立てる</a:t>
            </a:r>
            <a:endParaRPr lang="en-US" altLang="ja-JP" sz="2000" b="1"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25B9905E-A987-46E5-97E0-E4BB3E89ADC5}"/>
              </a:ext>
            </a:extLst>
          </p:cNvPr>
          <p:cNvSpPr/>
          <p:nvPr/>
        </p:nvSpPr>
        <p:spPr>
          <a:xfrm>
            <a:off x="5132255" y="4632198"/>
            <a:ext cx="6049046" cy="127996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000" b="1" dirty="0">
                <a:solidFill>
                  <a:schemeClr val="accent2"/>
                </a:solidFill>
                <a:latin typeface="Meiryo UI" panose="020B0604030504040204" pitchFamily="50" charset="-128"/>
                <a:ea typeface="Meiryo UI" panose="020B0604030504040204" pitchFamily="50" charset="-128"/>
              </a:rPr>
              <a:t>2. </a:t>
            </a:r>
            <a:r>
              <a:rPr lang="ja-JP" altLang="en-US" sz="2000" b="1" dirty="0">
                <a:solidFill>
                  <a:schemeClr val="accent2"/>
                </a:solidFill>
                <a:latin typeface="Meiryo UI" panose="020B0604030504040204" pitchFamily="50" charset="-128"/>
                <a:ea typeface="Meiryo UI" panose="020B0604030504040204" pitchFamily="50" charset="-128"/>
              </a:rPr>
              <a:t>事後分布の計算：得られたデータから</a:t>
            </a:r>
            <a:endParaRPr lang="en-US" altLang="ja-JP" sz="2000" b="1" dirty="0">
              <a:solidFill>
                <a:schemeClr val="accent2"/>
              </a:solidFill>
              <a:latin typeface="Meiryo UI" panose="020B0604030504040204" pitchFamily="50" charset="-128"/>
              <a:ea typeface="Meiryo UI" panose="020B0604030504040204" pitchFamily="50" charset="-128"/>
            </a:endParaRPr>
          </a:p>
          <a:p>
            <a:r>
              <a:rPr lang="ja-JP" altLang="en-US" sz="2000" b="1" dirty="0">
                <a:solidFill>
                  <a:schemeClr val="accent2"/>
                </a:solidFill>
                <a:latin typeface="Meiryo UI" panose="020B0604030504040204" pitchFamily="50" charset="-128"/>
                <a:ea typeface="Meiryo UI" panose="020B0604030504040204" pitchFamily="50" charset="-128"/>
              </a:rPr>
              <a:t>事後分布を推定する</a:t>
            </a:r>
            <a:r>
              <a:rPr lang="en-US" altLang="ja-JP" sz="2000" b="1" dirty="0">
                <a:solidFill>
                  <a:schemeClr val="accent2"/>
                </a:solidFill>
                <a:latin typeface="Meiryo UI" panose="020B0604030504040204" pitchFamily="50" charset="-128"/>
                <a:ea typeface="Meiryo UI" panose="020B0604030504040204" pitchFamily="50" charset="-128"/>
              </a:rPr>
              <a:t>(MCMC</a:t>
            </a:r>
            <a:r>
              <a:rPr lang="ja-JP" altLang="en-US" sz="2000" b="1" dirty="0">
                <a:solidFill>
                  <a:schemeClr val="accent2"/>
                </a:solidFill>
                <a:latin typeface="Meiryo UI" panose="020B0604030504040204" pitchFamily="50" charset="-128"/>
                <a:ea typeface="Meiryo UI" panose="020B0604030504040204" pitchFamily="50" charset="-128"/>
              </a:rPr>
              <a:t>でサンプリング</a:t>
            </a:r>
            <a:r>
              <a:rPr lang="en-US" altLang="ja-JP" sz="2000" b="1" dirty="0">
                <a:solidFill>
                  <a:schemeClr val="accent2"/>
                </a:solidFill>
                <a:latin typeface="Meiryo UI" panose="020B0604030504040204" pitchFamily="50" charset="-128"/>
                <a:ea typeface="Meiryo UI" panose="020B0604030504040204" pitchFamily="50" charset="-128"/>
              </a:rPr>
              <a:t>)</a:t>
            </a:r>
            <a:endParaRPr lang="en-US" altLang="ja-JP" sz="2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C93D16ED-2788-480F-B1B8-D0B05E48EA92}"/>
              </a:ext>
            </a:extLst>
          </p:cNvPr>
          <p:cNvSpPr txBox="1"/>
          <p:nvPr/>
        </p:nvSpPr>
        <p:spPr>
          <a:xfrm>
            <a:off x="6114826" y="6056165"/>
            <a:ext cx="4270913"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赤字</a:t>
            </a:r>
            <a:r>
              <a:rPr lang="ja-JP" altLang="en-US" sz="3000" dirty="0">
                <a:latin typeface="Meiryo UI" panose="020B0604030504040204" pitchFamily="50" charset="-128"/>
                <a:ea typeface="Meiryo UI" panose="020B0604030504040204" pitchFamily="50" charset="-128"/>
              </a:rPr>
              <a:t>が</a:t>
            </a:r>
            <a:r>
              <a:rPr lang="en-US" altLang="ja-JP" sz="3000" dirty="0" err="1">
                <a:latin typeface="Meiryo UI" panose="020B0604030504040204" pitchFamily="50" charset="-128"/>
                <a:ea typeface="Meiryo UI" panose="020B0604030504040204" pitchFamily="50" charset="-128"/>
              </a:rPr>
              <a:t>PyStan</a:t>
            </a:r>
            <a:r>
              <a:rPr lang="ja-JP" altLang="en-US" sz="3000" dirty="0">
                <a:latin typeface="Meiryo UI" panose="020B0604030504040204" pitchFamily="50" charset="-128"/>
                <a:ea typeface="Meiryo UI" panose="020B0604030504040204" pitchFamily="50" charset="-128"/>
              </a:rPr>
              <a:t>でやる部分</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06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モデルをつくる</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D928B922-528A-4272-A420-D1216111AC58}"/>
              </a:ext>
            </a:extLst>
          </p:cNvPr>
          <p:cNvSpPr/>
          <p:nvPr/>
        </p:nvSpPr>
        <p:spPr>
          <a:xfrm>
            <a:off x="6435636" y="1496319"/>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①統計モデルを作る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尤度関数・事前分布が決まる</a:t>
            </a:r>
            <a:r>
              <a:rPr lang="en-US" altLang="ja-JP" sz="3000" dirty="0">
                <a:solidFill>
                  <a:schemeClr val="tx1"/>
                </a:solidFill>
                <a:latin typeface="Meiryo UI" panose="020B0604030504040204" pitchFamily="50" charset="-128"/>
                <a:ea typeface="Meiryo UI" panose="020B0604030504040204" pitchFamily="50" charset="-128"/>
              </a:rPr>
              <a:t>)</a:t>
            </a:r>
          </a:p>
        </p:txBody>
      </p:sp>
      <p:pic>
        <p:nvPicPr>
          <p:cNvPr id="3" name="図 2" descr="テキスト が含まれている画像&#10;&#10;高い精度で生成された説明">
            <a:extLst>
              <a:ext uri="{FF2B5EF4-FFF2-40B4-BE49-F238E27FC236}">
                <a16:creationId xmlns:a16="http://schemas.microsoft.com/office/drawing/2014/main" id="{010EF2A9-C643-4598-8D35-7C11E9FAA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74" y="2062175"/>
            <a:ext cx="5486411" cy="3657607"/>
          </a:xfrm>
          <a:prstGeom prst="rect">
            <a:avLst/>
          </a:prstGeom>
        </p:spPr>
      </p:pic>
      <p:sp>
        <p:nvSpPr>
          <p:cNvPr id="17" name="正方形/長方形 16">
            <a:extLst>
              <a:ext uri="{FF2B5EF4-FFF2-40B4-BE49-F238E27FC236}">
                <a16:creationId xmlns:a16="http://schemas.microsoft.com/office/drawing/2014/main" id="{FCD8BBF6-C861-4347-99B2-B080D7828017}"/>
              </a:ext>
            </a:extLst>
          </p:cNvPr>
          <p:cNvSpPr/>
          <p:nvPr/>
        </p:nvSpPr>
        <p:spPr>
          <a:xfrm>
            <a:off x="6435636" y="2876628"/>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データは正規分布に従いそう</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22277C8-988B-44B1-A0D3-D296AADE98E9}"/>
              </a:ext>
            </a:extLst>
          </p:cNvPr>
          <p:cNvSpPr txBox="1"/>
          <p:nvPr/>
        </p:nvSpPr>
        <p:spPr>
          <a:xfrm>
            <a:off x="2210081" y="1722602"/>
            <a:ext cx="308930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データのヒストグラム</a:t>
            </a:r>
          </a:p>
        </p:txBody>
      </p:sp>
    </p:spTree>
    <p:extLst>
      <p:ext uri="{BB962C8B-B14F-4D97-AF65-F5344CB8AC3E}">
        <p14:creationId xmlns:p14="http://schemas.microsoft.com/office/powerpoint/2010/main" val="341997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モデルをつくる</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D928B922-528A-4272-A420-D1216111AC58}"/>
              </a:ext>
            </a:extLst>
          </p:cNvPr>
          <p:cNvSpPr/>
          <p:nvPr/>
        </p:nvSpPr>
        <p:spPr>
          <a:xfrm>
            <a:off x="6435636" y="1496319"/>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①統計モデルを作る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尤度関数・事前分布が決まる</a:t>
            </a:r>
            <a:r>
              <a:rPr lang="en-US" altLang="ja-JP" sz="3000" dirty="0">
                <a:solidFill>
                  <a:schemeClr val="tx1"/>
                </a:solidFill>
                <a:latin typeface="Meiryo UI" panose="020B0604030504040204" pitchFamily="50" charset="-128"/>
                <a:ea typeface="Meiryo UI" panose="020B0604030504040204" pitchFamily="50" charset="-128"/>
              </a:rPr>
              <a:t>)</a:t>
            </a:r>
          </a:p>
        </p:txBody>
      </p:sp>
      <p:pic>
        <p:nvPicPr>
          <p:cNvPr id="3" name="図 2" descr="テキスト が含まれている画像&#10;&#10;高い精度で生成された説明">
            <a:extLst>
              <a:ext uri="{FF2B5EF4-FFF2-40B4-BE49-F238E27FC236}">
                <a16:creationId xmlns:a16="http://schemas.microsoft.com/office/drawing/2014/main" id="{010EF2A9-C643-4598-8D35-7C11E9FAA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74" y="2062175"/>
            <a:ext cx="5486411" cy="3657607"/>
          </a:xfrm>
          <a:prstGeom prst="rect">
            <a:avLst/>
          </a:prstGeom>
        </p:spPr>
      </p:pic>
      <p:sp>
        <p:nvSpPr>
          <p:cNvPr id="17" name="正方形/長方形 16">
            <a:extLst>
              <a:ext uri="{FF2B5EF4-FFF2-40B4-BE49-F238E27FC236}">
                <a16:creationId xmlns:a16="http://schemas.microsoft.com/office/drawing/2014/main" id="{FCD8BBF6-C861-4347-99B2-B080D7828017}"/>
              </a:ext>
            </a:extLst>
          </p:cNvPr>
          <p:cNvSpPr/>
          <p:nvPr/>
        </p:nvSpPr>
        <p:spPr>
          <a:xfrm>
            <a:off x="6435636" y="2876628"/>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データは正規分布に従いそう</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1E1DFB8-E644-4A88-96B6-E979AF4150DE}"/>
              </a:ext>
            </a:extLst>
          </p:cNvPr>
          <p:cNvSpPr/>
          <p:nvPr/>
        </p:nvSpPr>
        <p:spPr>
          <a:xfrm>
            <a:off x="6435636" y="4971040"/>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μ</a:t>
            </a:r>
            <a:r>
              <a:rPr lang="ja-JP" altLang="en-US" sz="3000" dirty="0">
                <a:solidFill>
                  <a:schemeClr val="tx1"/>
                </a:solidFill>
                <a:latin typeface="Meiryo UI" panose="020B0604030504040204" pitchFamily="50" charset="-128"/>
                <a:ea typeface="Meiryo UI" panose="020B0604030504040204" pitchFamily="50" charset="-128"/>
              </a:rPr>
              <a:t>を事後分布から推定したい</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(σ=1</a:t>
            </a:r>
            <a:r>
              <a:rPr lang="ja-JP" altLang="en-US" sz="3000" dirty="0">
                <a:solidFill>
                  <a:schemeClr val="tx1"/>
                </a:solidFill>
                <a:latin typeface="Meiryo UI" panose="020B0604030504040204" pitchFamily="50" charset="-128"/>
                <a:ea typeface="Meiryo UI" panose="020B0604030504040204" pitchFamily="50" charset="-128"/>
              </a:rPr>
              <a:t>を仮に知っていたとする</a:t>
            </a:r>
            <a:r>
              <a:rPr lang="en-US" altLang="ja-JP" sz="3000" dirty="0">
                <a:solidFill>
                  <a:schemeClr val="tx1"/>
                </a:solidFill>
                <a:latin typeface="Meiryo UI" panose="020B0604030504040204" pitchFamily="50" charset="-128"/>
                <a:ea typeface="Meiryo UI" panose="020B0604030504040204" pitchFamily="50" charset="-128"/>
              </a:rPr>
              <a:t>)</a:t>
            </a:r>
          </a:p>
        </p:txBody>
      </p:sp>
      <p:sp>
        <p:nvSpPr>
          <p:cNvPr id="9" name="テキスト ボックス 8">
            <a:extLst>
              <a:ext uri="{FF2B5EF4-FFF2-40B4-BE49-F238E27FC236}">
                <a16:creationId xmlns:a16="http://schemas.microsoft.com/office/drawing/2014/main" id="{C22277C8-988B-44B1-A0D3-D296AADE98E9}"/>
              </a:ext>
            </a:extLst>
          </p:cNvPr>
          <p:cNvSpPr txBox="1"/>
          <p:nvPr/>
        </p:nvSpPr>
        <p:spPr>
          <a:xfrm>
            <a:off x="2210081" y="1722602"/>
            <a:ext cx="308930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データのヒストグラム</a:t>
            </a:r>
          </a:p>
        </p:txBody>
      </p:sp>
      <p:sp>
        <p:nvSpPr>
          <p:cNvPr id="10" name="テキスト ボックス 9">
            <a:extLst>
              <a:ext uri="{FF2B5EF4-FFF2-40B4-BE49-F238E27FC236}">
                <a16:creationId xmlns:a16="http://schemas.microsoft.com/office/drawing/2014/main" id="{406C0932-BAC4-44E4-9473-E7B11F836268}"/>
              </a:ext>
            </a:extLst>
          </p:cNvPr>
          <p:cNvSpPr txBox="1"/>
          <p:nvPr/>
        </p:nvSpPr>
        <p:spPr>
          <a:xfrm>
            <a:off x="6802401" y="4352731"/>
            <a:ext cx="4560864"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統計モデルは正規分布として</a:t>
            </a:r>
          </a:p>
        </p:txBody>
      </p:sp>
      <p:sp>
        <p:nvSpPr>
          <p:cNvPr id="2" name="二等辺三角形 1">
            <a:extLst>
              <a:ext uri="{FF2B5EF4-FFF2-40B4-BE49-F238E27FC236}">
                <a16:creationId xmlns:a16="http://schemas.microsoft.com/office/drawing/2014/main" id="{DD7F08A0-5A77-49ED-80B0-D56B9502299B}"/>
              </a:ext>
            </a:extLst>
          </p:cNvPr>
          <p:cNvSpPr/>
          <p:nvPr/>
        </p:nvSpPr>
        <p:spPr>
          <a:xfrm rot="10800000">
            <a:off x="7920238" y="4091474"/>
            <a:ext cx="2325189" cy="261257"/>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532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テキスト が含まれている画像&#10;&#10;高い精度で生成された説明">
            <a:extLst>
              <a:ext uri="{FF2B5EF4-FFF2-40B4-BE49-F238E27FC236}">
                <a16:creationId xmlns:a16="http://schemas.microsoft.com/office/drawing/2014/main" id="{03629104-64BD-40AA-957A-842E1A10E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74" y="2062175"/>
            <a:ext cx="5486411" cy="3657607"/>
          </a:xfrm>
          <a:prstGeom prst="rect">
            <a:avLst/>
          </a:prstGeom>
        </p:spPr>
      </p:pic>
      <p:sp>
        <p:nvSpPr>
          <p:cNvPr id="14" name="正方形/長方形 13">
            <a:extLst>
              <a:ext uri="{FF2B5EF4-FFF2-40B4-BE49-F238E27FC236}">
                <a16:creationId xmlns:a16="http://schemas.microsoft.com/office/drawing/2014/main" id="{837E655E-6B28-4679-8B80-28DE07BD5386}"/>
              </a:ext>
            </a:extLst>
          </p:cNvPr>
          <p:cNvSpPr/>
          <p:nvPr/>
        </p:nvSpPr>
        <p:spPr>
          <a:xfrm>
            <a:off x="6008920" y="3810201"/>
            <a:ext cx="5286093" cy="235546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モデルをつくる</a:t>
            </a:r>
            <a:endParaRPr lang="en-US" altLang="ja-JP" sz="24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CF0B25C-F6BD-4432-88B5-91EBDADFBECC}"/>
                  </a:ext>
                </a:extLst>
              </p:cNvPr>
              <p:cNvSpPr/>
              <p:nvPr/>
            </p:nvSpPr>
            <p:spPr>
              <a:xfrm>
                <a:off x="6008920" y="1614313"/>
                <a:ext cx="5286093" cy="208167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このデータはパラメーター</a:t>
                </a:r>
                <a:r>
                  <a:rPr lang="en-US" altLang="ja-JP" sz="3000" dirty="0">
                    <a:solidFill>
                      <a:schemeClr val="tx1"/>
                    </a:solidFill>
                    <a:latin typeface="Meiryo UI" panose="020B0604030504040204" pitchFamily="50" charset="-128"/>
                    <a:ea typeface="Meiryo UI" panose="020B0604030504040204" pitchFamily="50" charset="-128"/>
                  </a:rPr>
                  <a:t>μ</a:t>
                </a:r>
                <a:r>
                  <a:rPr lang="ja-JP" altLang="en-US" sz="3000" dirty="0" err="1">
                    <a:solidFill>
                      <a:schemeClr val="tx1"/>
                    </a:solidFill>
                    <a:latin typeface="Meiryo UI" panose="020B0604030504040204" pitchFamily="50" charset="-128"/>
                    <a:ea typeface="Meiryo UI" panose="020B0604030504040204" pitchFamily="50" charset="-128"/>
                  </a:rPr>
                  <a:t>、</a:t>
                </a:r>
                <a:r>
                  <a:rPr lang="en-US" altLang="ja-JP" sz="3000" dirty="0">
                    <a:solidFill>
                      <a:schemeClr val="tx1"/>
                    </a:solidFill>
                    <a:latin typeface="Meiryo UI" panose="020B0604030504040204" pitchFamily="50" charset="-128"/>
                    <a:ea typeface="Meiryo UI" panose="020B0604030504040204" pitchFamily="50" charset="-128"/>
                  </a:rPr>
                  <a:t>σ</a:t>
                </a:r>
                <a:r>
                  <a:rPr lang="ja-JP" altLang="en-US" sz="3000" dirty="0">
                    <a:solidFill>
                      <a:schemeClr val="tx1"/>
                    </a:solidFill>
                    <a:latin typeface="Meiryo UI" panose="020B0604030504040204" pitchFamily="50" charset="-128"/>
                    <a:ea typeface="Meiryo UI" panose="020B0604030504040204" pitchFamily="50" charset="-128"/>
                  </a:rPr>
                  <a:t>の</a:t>
                </a:r>
                <a:endParaRPr lang="en-US" altLang="ja-JP" sz="3000" dirty="0">
                  <a:solidFill>
                    <a:schemeClr val="tx1"/>
                  </a:solidFill>
                  <a:latin typeface="Meiryo UI" panose="020B0604030504040204" pitchFamily="50" charset="-128"/>
                  <a:ea typeface="Meiryo UI" panose="020B0604030504040204" pitchFamily="50" charset="-128"/>
                </a:endParaRPr>
              </a:p>
              <a:p>
                <a:pPr algn="ctr"/>
                <a14:m>
                  <m:oMathPara xmlns:m="http://schemas.openxmlformats.org/officeDocument/2006/math">
                    <m:oMathParaPr>
                      <m:jc m:val="centerGroup"/>
                    </m:oMathParaPr>
                    <m:oMath xmlns:m="http://schemas.openxmlformats.org/officeDocument/2006/math">
                      <m:r>
                        <a:rPr lang="en-US" altLang="ja-JP" sz="3200" i="1">
                          <a:solidFill>
                            <a:schemeClr val="tx1"/>
                          </a:solidFill>
                          <a:latin typeface="Cambria Math" panose="02040503050406030204" pitchFamily="18" charset="0"/>
                          <a:ea typeface="Meiryo UI" panose="020B0604030504040204" pitchFamily="50" charset="-128"/>
                        </a:rPr>
                        <m:t>𝑁𝑜𝑟𝑚𝑎𝑙</m:t>
                      </m:r>
                      <m:d>
                        <m:dPr>
                          <m:ctrlPr>
                            <a:rPr lang="en-US" altLang="ja-JP" sz="3200" i="1">
                              <a:solidFill>
                                <a:schemeClr val="tx1"/>
                              </a:solidFill>
                              <a:latin typeface="Cambria Math" panose="02040503050406030204" pitchFamily="18" charset="0"/>
                              <a:ea typeface="Meiryo UI" panose="020B0604030504040204" pitchFamily="50" charset="-128"/>
                            </a:rPr>
                          </m:ctrlPr>
                        </m:dPr>
                        <m:e>
                          <m:r>
                            <a:rPr lang="en-US" altLang="ja-JP" sz="3200" i="1">
                              <a:solidFill>
                                <a:schemeClr val="tx1"/>
                              </a:solidFill>
                              <a:latin typeface="Cambria Math" panose="02040503050406030204" pitchFamily="18" charset="0"/>
                              <a:ea typeface="Meiryo UI" panose="020B0604030504040204" pitchFamily="50" charset="-128"/>
                            </a:rPr>
                            <m:t>𝑥</m:t>
                          </m:r>
                        </m:e>
                        <m:e>
                          <m:r>
                            <a:rPr lang="ja-JP" altLang="en-US" sz="3200" i="1">
                              <a:solidFill>
                                <a:schemeClr val="tx1"/>
                              </a:solidFill>
                              <a:latin typeface="Cambria Math" panose="02040503050406030204" pitchFamily="18" charset="0"/>
                              <a:ea typeface="Meiryo UI" panose="020B0604030504040204" pitchFamily="50" charset="-128"/>
                            </a:rPr>
                            <m:t>𝜇</m:t>
                          </m:r>
                          <m:r>
                            <a:rPr lang="en-US" altLang="ja-JP" sz="3200" i="1">
                              <a:solidFill>
                                <a:schemeClr val="tx1"/>
                              </a:solidFill>
                              <a:latin typeface="Cambria Math" panose="02040503050406030204" pitchFamily="18" charset="0"/>
                              <a:ea typeface="Meiryo UI" panose="020B0604030504040204" pitchFamily="50" charset="-128"/>
                            </a:rPr>
                            <m:t>,</m:t>
                          </m:r>
                          <m:r>
                            <a:rPr lang="ja-JP" altLang="en-US" sz="3200" i="1">
                              <a:solidFill>
                                <a:schemeClr val="tx1"/>
                              </a:solidFill>
                              <a:latin typeface="Cambria Math" panose="02040503050406030204" pitchFamily="18" charset="0"/>
                              <a:ea typeface="Meiryo UI" panose="020B0604030504040204" pitchFamily="50" charset="-128"/>
                            </a:rPr>
                            <m:t>𝜎</m:t>
                          </m:r>
                          <m:r>
                            <a:rPr lang="en-US" altLang="ja-JP" sz="3200" b="0" i="1" smtClean="0">
                              <a:solidFill>
                                <a:schemeClr val="tx1"/>
                              </a:solidFill>
                              <a:latin typeface="Cambria Math" panose="02040503050406030204" pitchFamily="18" charset="0"/>
                              <a:ea typeface="Meiryo UI" panose="020B0604030504040204" pitchFamily="50" charset="-128"/>
                            </a:rPr>
                            <m:t>=1</m:t>
                          </m:r>
                        </m:e>
                      </m:d>
                    </m:oMath>
                  </m:oMathPara>
                </a14:m>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から生み出されている</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（と考えている）</a:t>
                </a:r>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9" name="正方形/長方形 8">
                <a:extLst>
                  <a:ext uri="{FF2B5EF4-FFF2-40B4-BE49-F238E27FC236}">
                    <a16:creationId xmlns:a16="http://schemas.microsoft.com/office/drawing/2014/main" id="{ECF0B25C-F6BD-4432-88B5-91EBDADFBECC}"/>
                  </a:ext>
                </a:extLst>
              </p:cNvPr>
              <p:cNvSpPr>
                <a:spLocks noRot="1" noChangeAspect="1" noMove="1" noResize="1" noEditPoints="1" noAdjustHandles="1" noChangeArrowheads="1" noChangeShapeType="1" noTextEdit="1"/>
              </p:cNvSpPr>
              <p:nvPr/>
            </p:nvSpPr>
            <p:spPr>
              <a:xfrm>
                <a:off x="6008920" y="1614313"/>
                <a:ext cx="5286093" cy="2081677"/>
              </a:xfrm>
              <a:prstGeom prst="rect">
                <a:avLst/>
              </a:prstGeom>
              <a:blipFill>
                <a:blip r:embed="rId5"/>
                <a:stretch>
                  <a:fillRect t="-587" b="-6158"/>
                </a:stretch>
              </a:blipFill>
              <a:ln>
                <a:noFill/>
              </a:ln>
              <a:effectLst/>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2CCB5D3-299D-430F-B0D2-C8698653A09A}"/>
              </a:ext>
            </a:extLst>
          </p:cNvPr>
          <p:cNvSpPr txBox="1"/>
          <p:nvPr/>
        </p:nvSpPr>
        <p:spPr>
          <a:xfrm>
            <a:off x="6003671" y="4029645"/>
            <a:ext cx="374333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したがって、同時分布は</a:t>
            </a:r>
            <a:endParaRPr lang="en-US" altLang="ja-JP" sz="30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1CE0A7C-F3EE-46D8-A42D-BD784FC79B2D}"/>
              </a:ext>
            </a:extLst>
          </p:cNvPr>
          <p:cNvSpPr txBox="1"/>
          <p:nvPr/>
        </p:nvSpPr>
        <p:spPr>
          <a:xfrm>
            <a:off x="9083488" y="5565388"/>
            <a:ext cx="20970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と分解される</a:t>
            </a:r>
            <a:endParaRPr lang="en-US" altLang="ja-JP" sz="30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CEFDBA30-7535-4220-8665-8C43EBF66909}"/>
              </a:ext>
            </a:extLst>
          </p:cNvPr>
          <p:cNvSpPr txBox="1"/>
          <p:nvPr/>
        </p:nvSpPr>
        <p:spPr>
          <a:xfrm>
            <a:off x="2210081" y="1722602"/>
            <a:ext cx="3089307"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データのヒストグラム</a:t>
            </a:r>
          </a:p>
        </p:txBody>
      </p:sp>
      <p:pic>
        <p:nvPicPr>
          <p:cNvPr id="8" name="図 7">
            <a:extLst>
              <a:ext uri="{FF2B5EF4-FFF2-40B4-BE49-F238E27FC236}">
                <a16:creationId xmlns:a16="http://schemas.microsoft.com/office/drawing/2014/main" id="{92084174-A392-4097-A8B4-E10BF7B018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0085" y="4713730"/>
            <a:ext cx="4603761" cy="508270"/>
          </a:xfrm>
          <a:prstGeom prst="rect">
            <a:avLst/>
          </a:prstGeom>
        </p:spPr>
      </p:pic>
    </p:spTree>
    <p:extLst>
      <p:ext uri="{BB962C8B-B14F-4D97-AF65-F5344CB8AC3E}">
        <p14:creationId xmlns:p14="http://schemas.microsoft.com/office/powerpoint/2010/main" val="277321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なぜ同時分布の話をするのか</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ECF0B25C-F6BD-4432-88B5-91EBDADFBECC}"/>
              </a:ext>
            </a:extLst>
          </p:cNvPr>
          <p:cNvSpPr/>
          <p:nvPr/>
        </p:nvSpPr>
        <p:spPr>
          <a:xfrm>
            <a:off x="235131" y="1907696"/>
            <a:ext cx="6487886" cy="1182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3DC0CD0-FAA5-445C-A0AD-100EBF0133EF}"/>
              </a:ext>
            </a:extLst>
          </p:cNvPr>
          <p:cNvSpPr txBox="1"/>
          <p:nvPr/>
        </p:nvSpPr>
        <p:spPr>
          <a:xfrm>
            <a:off x="2105578" y="1238136"/>
            <a:ext cx="2173993"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ベイズの定理</a:t>
            </a:r>
            <a:endParaRPr lang="en-US" altLang="ja-JP" sz="30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ADB5BC8-6BAE-4330-8A6F-E4B6AC477C4B}"/>
              </a:ext>
            </a:extLst>
          </p:cNvPr>
          <p:cNvSpPr txBox="1"/>
          <p:nvPr/>
        </p:nvSpPr>
        <p:spPr>
          <a:xfrm>
            <a:off x="235131" y="306946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D4D6BD01-DB99-487F-9F94-C2CD35870BBC}"/>
              </a:ext>
            </a:extLst>
          </p:cNvPr>
          <p:cNvSpPr txBox="1"/>
          <p:nvPr/>
        </p:nvSpPr>
        <p:spPr>
          <a:xfrm>
            <a:off x="2252476" y="308133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同時分布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1BF5934A-50AE-43BA-ABE2-35026897BFD4}"/>
              </a:ext>
            </a:extLst>
          </p:cNvPr>
          <p:cNvSpPr txBox="1"/>
          <p:nvPr/>
        </p:nvSpPr>
        <p:spPr>
          <a:xfrm>
            <a:off x="4168884" y="3086880"/>
            <a:ext cx="954107"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31946549-D694-4EF1-9836-49B0225005E1}"/>
              </a:ext>
            </a:extLst>
          </p:cNvPr>
          <p:cNvSpPr txBox="1"/>
          <p:nvPr/>
        </p:nvSpPr>
        <p:spPr>
          <a:xfrm>
            <a:off x="5240443" y="308688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A06064E5-2FEF-4DF9-A5BB-262D98432E8B}"/>
              </a:ext>
            </a:extLst>
          </p:cNvPr>
          <p:cNvSpPr/>
          <p:nvPr/>
        </p:nvSpPr>
        <p:spPr>
          <a:xfrm>
            <a:off x="7245533" y="1489783"/>
            <a:ext cx="4749158" cy="213367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事後分布は同時分布を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尤度</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事前分布</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に分解することで導かれる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824EF301-D777-4244-9FD4-85D5D467C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52" y="1952212"/>
            <a:ext cx="6256424" cy="1129118"/>
          </a:xfrm>
          <a:prstGeom prst="rect">
            <a:avLst/>
          </a:prstGeom>
        </p:spPr>
      </p:pic>
    </p:spTree>
    <p:extLst>
      <p:ext uri="{BB962C8B-B14F-4D97-AF65-F5344CB8AC3E}">
        <p14:creationId xmlns:p14="http://schemas.microsoft.com/office/powerpoint/2010/main" val="201539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なぜ同時分布の話をするのか</a:t>
            </a:r>
            <a:r>
              <a:rPr lang="en-US" altLang="ja-JP" sz="2400" dirty="0">
                <a:solidFill>
                  <a:schemeClr val="tx1"/>
                </a:solidFill>
                <a:latin typeface="Meiryo UI" panose="020B0604030504040204" pitchFamily="50" charset="-128"/>
                <a:ea typeface="Meiryo UI" panose="020B0604030504040204" pitchFamily="50" charset="-128"/>
              </a:rPr>
              <a:t>?</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243B92B9-F3E7-4435-8907-8CB42D2268E1}"/>
              </a:ext>
            </a:extLst>
          </p:cNvPr>
          <p:cNvSpPr/>
          <p:nvPr/>
        </p:nvSpPr>
        <p:spPr>
          <a:xfrm>
            <a:off x="806445" y="4907507"/>
            <a:ext cx="10696046" cy="60188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どうやって分解しますか？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575BC135-321C-4EB9-A939-19117E8D9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9" y="4077237"/>
            <a:ext cx="3847619" cy="542857"/>
          </a:xfrm>
          <a:prstGeom prst="rect">
            <a:avLst/>
          </a:prstGeom>
        </p:spPr>
      </p:pic>
      <p:sp>
        <p:nvSpPr>
          <p:cNvPr id="24" name="テキスト ボックス 23">
            <a:extLst>
              <a:ext uri="{FF2B5EF4-FFF2-40B4-BE49-F238E27FC236}">
                <a16:creationId xmlns:a16="http://schemas.microsoft.com/office/drawing/2014/main" id="{9B2FFD68-6072-4E91-8708-E07FE14A174A}"/>
              </a:ext>
            </a:extLst>
          </p:cNvPr>
          <p:cNvSpPr txBox="1"/>
          <p:nvPr/>
        </p:nvSpPr>
        <p:spPr>
          <a:xfrm>
            <a:off x="1739794" y="4066096"/>
            <a:ext cx="870751"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仮に</a:t>
            </a:r>
            <a:endParaRPr lang="en-US" altLang="ja-JP" sz="30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FC9CA35-2CB0-452B-9FCD-D382B451B62E}"/>
              </a:ext>
            </a:extLst>
          </p:cNvPr>
          <p:cNvSpPr txBox="1"/>
          <p:nvPr/>
        </p:nvSpPr>
        <p:spPr>
          <a:xfrm>
            <a:off x="6844990" y="4059299"/>
            <a:ext cx="4171335" cy="553998"/>
          </a:xfrm>
          <a:prstGeom prst="rect">
            <a:avLst/>
          </a:prstGeom>
          <a:noFill/>
        </p:spPr>
        <p:txBody>
          <a:bodyPr wrap="none" rtlCol="0">
            <a:spAutoFit/>
          </a:bodyPr>
          <a:lstStyle/>
          <a:p>
            <a:r>
              <a:rPr lang="ja-JP" altLang="en-US" sz="3000" dirty="0" err="1">
                <a:latin typeface="Meiryo UI" panose="020B0604030504040204" pitchFamily="50" charset="-128"/>
                <a:ea typeface="Meiryo UI" panose="020B0604030504040204" pitchFamily="50" charset="-128"/>
              </a:rPr>
              <a:t>のような</a:t>
            </a:r>
            <a:r>
              <a:rPr lang="ja-JP" altLang="en-US" sz="3000" dirty="0">
                <a:latin typeface="Meiryo UI" panose="020B0604030504040204" pitchFamily="50" charset="-128"/>
                <a:ea typeface="Meiryo UI" panose="020B0604030504040204" pitchFamily="50" charset="-128"/>
              </a:rPr>
              <a:t>同時分布を考える</a:t>
            </a:r>
            <a:endParaRPr lang="en-US" altLang="ja-JP" sz="3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F6235010-110E-408A-9F76-E862AC689CB5}"/>
              </a:ext>
            </a:extLst>
          </p:cNvPr>
          <p:cNvSpPr/>
          <p:nvPr/>
        </p:nvSpPr>
        <p:spPr>
          <a:xfrm>
            <a:off x="7245533" y="1489783"/>
            <a:ext cx="4749158" cy="213367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事後分布は同時分布を</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尤度</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事前分布</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に分解することで導かれる</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7C933418-FFFB-48CB-801B-E1110BCF3B50}"/>
              </a:ext>
            </a:extLst>
          </p:cNvPr>
          <p:cNvSpPr/>
          <p:nvPr/>
        </p:nvSpPr>
        <p:spPr>
          <a:xfrm>
            <a:off x="235131" y="1907696"/>
            <a:ext cx="6487886" cy="118282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endParaRPr lang="en-US" altLang="ja-JP" sz="3000" dirty="0">
              <a:solidFill>
                <a:schemeClr val="tx1"/>
              </a:solidFill>
              <a:latin typeface="Meiryo UI" panose="020B0604030504040204" pitchFamily="50" charset="-128"/>
              <a:ea typeface="Meiryo UI" panose="020B0604030504040204" pitchFamily="50" charset="-128"/>
            </a:endParaRPr>
          </a:p>
          <a:p>
            <a:pPr algn="ct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215E6F35-2FEF-4955-A4E0-D8C9A3ED443E}"/>
              </a:ext>
            </a:extLst>
          </p:cNvPr>
          <p:cNvSpPr txBox="1"/>
          <p:nvPr/>
        </p:nvSpPr>
        <p:spPr>
          <a:xfrm>
            <a:off x="2105578" y="1238136"/>
            <a:ext cx="2173993"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ベイズの定理</a:t>
            </a:r>
            <a:endParaRPr lang="en-US" altLang="ja-JP" sz="30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CEBDA275-9F02-4AA2-AC2E-7CB7790596B3}"/>
              </a:ext>
            </a:extLst>
          </p:cNvPr>
          <p:cNvSpPr txBox="1"/>
          <p:nvPr/>
        </p:nvSpPr>
        <p:spPr>
          <a:xfrm>
            <a:off x="235131" y="306946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BE43BAA5-2548-476E-A2F8-B8DD4D4076A5}"/>
              </a:ext>
            </a:extLst>
          </p:cNvPr>
          <p:cNvSpPr txBox="1"/>
          <p:nvPr/>
        </p:nvSpPr>
        <p:spPr>
          <a:xfrm>
            <a:off x="2252476" y="308133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同時分布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482F3B69-F737-4423-9DAE-B90AE13E5239}"/>
              </a:ext>
            </a:extLst>
          </p:cNvPr>
          <p:cNvSpPr txBox="1"/>
          <p:nvPr/>
        </p:nvSpPr>
        <p:spPr>
          <a:xfrm>
            <a:off x="4168884" y="3086880"/>
            <a:ext cx="954107"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BDC57932-7185-4AEE-ACA5-B34989599EFE}"/>
              </a:ext>
            </a:extLst>
          </p:cNvPr>
          <p:cNvSpPr txBox="1"/>
          <p:nvPr/>
        </p:nvSpPr>
        <p:spPr>
          <a:xfrm>
            <a:off x="5240443" y="3086880"/>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pic>
        <p:nvPicPr>
          <p:cNvPr id="31" name="図 30">
            <a:extLst>
              <a:ext uri="{FF2B5EF4-FFF2-40B4-BE49-F238E27FC236}">
                <a16:creationId xmlns:a16="http://schemas.microsoft.com/office/drawing/2014/main" id="{FD58AB66-F748-4518-9F3B-94A71BC243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52" y="1952212"/>
            <a:ext cx="6256424" cy="1129118"/>
          </a:xfrm>
          <a:prstGeom prst="rect">
            <a:avLst/>
          </a:prstGeom>
        </p:spPr>
      </p:pic>
    </p:spTree>
    <p:extLst>
      <p:ext uri="{BB962C8B-B14F-4D97-AF65-F5344CB8AC3E}">
        <p14:creationId xmlns:p14="http://schemas.microsoft.com/office/powerpoint/2010/main" val="14864492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6561</TotalTime>
  <Words>688</Words>
  <Application>Microsoft Office PowerPoint</Application>
  <PresentationFormat>ワイド画面</PresentationFormat>
  <Paragraphs>168</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123</cp:revision>
  <dcterms:created xsi:type="dcterms:W3CDTF">2017-12-20T12:04:47Z</dcterms:created>
  <dcterms:modified xsi:type="dcterms:W3CDTF">2018-02-10T04:36:59Z</dcterms:modified>
</cp:coreProperties>
</file>