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413" r:id="rId3"/>
    <p:sldId id="398" r:id="rId4"/>
    <p:sldId id="399" r:id="rId5"/>
    <p:sldId id="401" r:id="rId6"/>
    <p:sldId id="402" r:id="rId7"/>
    <p:sldId id="403" r:id="rId8"/>
    <p:sldId id="404" r:id="rId9"/>
    <p:sldId id="414" r:id="rId10"/>
    <p:sldId id="406" r:id="rId11"/>
    <p:sldId id="405" r:id="rId12"/>
    <p:sldId id="407" r:id="rId13"/>
    <p:sldId id="408" r:id="rId14"/>
    <p:sldId id="409" r:id="rId15"/>
    <p:sldId id="411" r:id="rId16"/>
    <p:sldId id="410" r:id="rId17"/>
    <p:sldId id="412" r:id="rId18"/>
    <p:sldId id="323" r:id="rId19"/>
    <p:sldId id="400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9FF99"/>
    <a:srgbClr val="FFCC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31B6A-92DD-48D5-B859-2DB4893EE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938FE91E-5BB8-4E9A-910B-AF42898CD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B8A4DC-23D7-4F41-AEC8-33C4A1C60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4AC873-13D6-46BB-8D8B-30DD0493F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031491-F0F2-4C48-81DB-D74B26BF6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634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0DFE1A-DEB6-4E50-9BF9-489586620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39F5AB-C188-4664-8EC2-EE390D025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F31FD2-4F7B-4F3C-8C8C-6D09E23F4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9D2F8D-08A7-4BE6-91AA-2874D8D4B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6D947A-CD3A-401B-8788-3228FEF2C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132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5A23922-06E9-4355-9FDC-85B88560EF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C39D56F-E7F9-4F7A-AB75-BC3C32D3F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214983-6D90-4C1D-A8DD-E30F5F053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4400AD-958D-4188-A604-FCB267149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857CC2-F188-493D-B0D0-52B58A24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3075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47EC60-0E46-423F-94D9-E247E3844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3D67E3-C385-4B81-AF6E-D144A47C2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B8AD5F-CA5E-4595-9908-516E648CC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B29551-5D82-4686-A0D2-6F20464FA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386F68-F3A7-4F2B-A96A-70691A7D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2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F90853-64EA-4DD2-80C7-E55C20BD9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3964B8-23C3-4596-9B60-B52081176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83EFF4-76F4-40B0-9C9B-538C127C6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D17F6E-127E-42BE-B240-2555A3A94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FF002E-2F22-4822-9362-F10E5F0B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9879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2B8409-8E40-414A-AFFF-DDB564EB7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50DDA1-201A-4E95-B1ED-6FBF9C231D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D6E8C88-83BD-40CD-BFE4-80F0CD578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636E1C2-E713-478F-B52C-F3A1AECF9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3F358F0-E89E-4AD7-85CA-E2D37E3D1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456F50-59B3-4F36-9968-BB88F326D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3349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781067-1FF5-4371-A6F8-19013C868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B3B800-30C6-43A2-A635-62E34C1E6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0D85788-252C-42AD-80FA-28532CE5A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5809E12-AA39-461F-BAFE-F946C48EE7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6F08E07-9A56-4B8C-A481-46EC92FC03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67C635F-6C45-4C1F-A501-8043075D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2018/2/17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1E7F0B0-33EA-44D5-95EB-789B58930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0F52FBF-BBFE-417E-9998-9E482D554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10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BA8B93-8753-495A-AFA6-9D243B0D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795C710-70E1-43FB-941D-E219CB06D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2018/2/17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9AC0BE2-38C2-4B9E-B6FF-AEB285F79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4CA4796-E2EB-4E71-BB03-555D67B1B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70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721B895-A1DF-40F1-8BA7-DD29F0838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2018/2/17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2E5D0D5-A395-4E86-A022-E1EC92AF5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E826A7-0B14-4B0E-B4E5-B33F75978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282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930B79-84B9-456A-8B98-EDD4C3EA5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85B831-233A-4BE3-A081-D7B7F1BAF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BFCB22A-0BCA-4054-8512-F1D09C811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08CBD0B-8213-4F93-A710-72A8C8672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5A86B8-9E05-4B67-A93D-DE8A8FB50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9DE324-DCA8-4AC9-81F2-811C605FA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368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9EDB76-9E7E-4B26-8C2D-58A5013CB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672B0E-42A9-4882-8F40-F03D84532E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F6DC5AB-672B-4977-A368-1CF640465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50B351B-88C2-4661-8CCB-1DDE34A5C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A60F26-3B9B-4CA0-BE5D-0175F39C5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2B9FC7-C66A-4765-BDE3-915AA6148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070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DE29723-876A-4916-BF1A-78039BFA6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CF10D0-54D6-4E13-B72B-C765E09ED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B2D8A4-28E4-42C0-9E9B-3135F083C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09537-CC24-4F06-9D3E-2D3FC8049D88}" type="datetimeFigureOut">
              <a:rPr kumimoji="1" lang="ja-JP" altLang="en-US" smtClean="0"/>
              <a:t>2018/2/17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548A5B-53F3-484E-A68E-3F8505C11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DFF2EB-CA09-463B-B817-BBA7F79CC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7972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E5D5B68-5AC7-45F7-8C5A-40C461F6D3D7}"/>
              </a:ext>
            </a:extLst>
          </p:cNvPr>
          <p:cNvSpPr/>
          <p:nvPr/>
        </p:nvSpPr>
        <p:spPr>
          <a:xfrm>
            <a:off x="3946697" y="1276858"/>
            <a:ext cx="4450081" cy="1672045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PyStan</a:t>
            </a:r>
            <a:r>
              <a:rPr kumimoji="1" lang="ja-JP" altLang="en-US" sz="4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での</a:t>
            </a:r>
            <a:endParaRPr kumimoji="1" lang="en-US" altLang="ja-JP" sz="4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4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Hello World</a:t>
            </a:r>
            <a:endParaRPr kumimoji="1" lang="ja-JP" altLang="en-US" sz="4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2328849" y="3439700"/>
            <a:ext cx="7276706" cy="1606733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この講義で身に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付く事</a:t>
            </a:r>
          </a:p>
          <a:p>
            <a:pPr marL="514350" indent="-514350">
              <a:buFont typeface="+mj-lt"/>
              <a:buAutoNum type="romanUcPeriod"/>
            </a:pPr>
            <a:r>
              <a:rPr lang="en-US" altLang="ja-JP" sz="2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PyStan</a:t>
            </a:r>
            <a:r>
              <a:rPr lang="ja-JP" altLang="en-US" sz="2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での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一連の流れを理解することが出来る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9361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7075920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PyStan</a:t>
            </a:r>
            <a:r>
              <a:rPr lang="ja-JP" altLang="en-US" sz="2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での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統計モデリングの流れ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C964270-052C-4D94-8BBC-F469EE874D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544" y="3055551"/>
            <a:ext cx="5896798" cy="990738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A8C230A-A5B2-41FE-9B33-1CF14FDE4223}"/>
              </a:ext>
            </a:extLst>
          </p:cNvPr>
          <p:cNvSpPr/>
          <p:nvPr/>
        </p:nvSpPr>
        <p:spPr>
          <a:xfrm>
            <a:off x="6929679" y="2208275"/>
            <a:ext cx="33986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モデルをコンパイル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E2E062B-E7F3-4E69-8B04-C9E4B02FFC51}"/>
              </a:ext>
            </a:extLst>
          </p:cNvPr>
          <p:cNvSpPr/>
          <p:nvPr/>
        </p:nvSpPr>
        <p:spPr>
          <a:xfrm>
            <a:off x="7064662" y="4247234"/>
            <a:ext cx="378821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</a:t>
            </a:r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コンパイルには少し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時間がかかります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9935166-832F-4CD1-BD70-28FD3FE2D5CD}"/>
              </a:ext>
            </a:extLst>
          </p:cNvPr>
          <p:cNvSpPr/>
          <p:nvPr/>
        </p:nvSpPr>
        <p:spPr>
          <a:xfrm>
            <a:off x="1088572" y="1968085"/>
            <a:ext cx="4049486" cy="774192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①モデルの</a:t>
            </a:r>
            <a:r>
              <a:rPr lang="ja-JP" altLang="en-US" sz="2400" dirty="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記述</a:t>
            </a:r>
            <a:r>
              <a:rPr lang="en-US" altLang="ja-JP" sz="2400" dirty="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コンパイル</a:t>
            </a:r>
            <a:endParaRPr lang="en-US" altLang="ja-JP" sz="2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2E4553D5-E4B1-4A12-9BCA-BB86272123CF}"/>
              </a:ext>
            </a:extLst>
          </p:cNvPr>
          <p:cNvSpPr/>
          <p:nvPr/>
        </p:nvSpPr>
        <p:spPr>
          <a:xfrm>
            <a:off x="1088572" y="2955488"/>
            <a:ext cx="4049486" cy="774192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2400" dirty="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②データを辞書型で定義</a:t>
            </a:r>
            <a:endParaRPr lang="en-US" altLang="ja-JP" sz="2400" dirty="0">
              <a:solidFill>
                <a:schemeClr val="bg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AB5F82E-F0FD-4BCF-A25B-AEEA0C7A3257}"/>
              </a:ext>
            </a:extLst>
          </p:cNvPr>
          <p:cNvSpPr/>
          <p:nvPr/>
        </p:nvSpPr>
        <p:spPr>
          <a:xfrm>
            <a:off x="1088572" y="4017414"/>
            <a:ext cx="4049486" cy="774192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2400" dirty="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③</a:t>
            </a:r>
            <a:r>
              <a:rPr lang="en-US" altLang="ja-JP" sz="2400" dirty="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MCMC</a:t>
            </a:r>
            <a:r>
              <a:rPr lang="ja-JP" altLang="en-US" sz="2400" dirty="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でサンプリング</a:t>
            </a:r>
            <a:endParaRPr lang="en-US" altLang="ja-JP" sz="2400" dirty="0">
              <a:solidFill>
                <a:schemeClr val="bg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935CD51-4441-44D8-8222-24B0550C1956}"/>
              </a:ext>
            </a:extLst>
          </p:cNvPr>
          <p:cNvSpPr/>
          <p:nvPr/>
        </p:nvSpPr>
        <p:spPr>
          <a:xfrm>
            <a:off x="1088572" y="5079340"/>
            <a:ext cx="4049486" cy="774192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2400" dirty="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④結果の抽出</a:t>
            </a:r>
            <a:endParaRPr lang="en-US" altLang="ja-JP" sz="2400" dirty="0">
              <a:solidFill>
                <a:schemeClr val="bg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4167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EAD92A64-6565-46FB-8C0B-4F054BEC07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677" y="3214130"/>
            <a:ext cx="4580680" cy="3315366"/>
          </a:xfrm>
          <a:prstGeom prst="rect">
            <a:avLst/>
          </a:prstGeom>
        </p:spPr>
      </p:pic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7075920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PyStan</a:t>
            </a:r>
            <a:r>
              <a:rPr lang="ja-JP" altLang="en-US" sz="2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での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統計モデリングの流れ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3B8AE48-6BB3-4D73-A0C5-96D6782898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739" y="2060150"/>
            <a:ext cx="6115904" cy="571580"/>
          </a:xfrm>
          <a:prstGeom prst="rect">
            <a:avLst/>
          </a:prstGeom>
        </p:spPr>
      </p:pic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7474B88-B7EA-43CE-A237-86A9FB031C84}"/>
              </a:ext>
            </a:extLst>
          </p:cNvPr>
          <p:cNvSpPr/>
          <p:nvPr/>
        </p:nvSpPr>
        <p:spPr>
          <a:xfrm>
            <a:off x="6514012" y="3474719"/>
            <a:ext cx="2063931" cy="68797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250A719-CB52-470B-B72F-5975FDB5C4AD}"/>
              </a:ext>
            </a:extLst>
          </p:cNvPr>
          <p:cNvSpPr/>
          <p:nvPr/>
        </p:nvSpPr>
        <p:spPr>
          <a:xfrm>
            <a:off x="6685839" y="1303882"/>
            <a:ext cx="42194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データを辞書型で渡す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DCAE74D4-5D91-40D4-BE25-4FB74EF55A26}"/>
              </a:ext>
            </a:extLst>
          </p:cNvPr>
          <p:cNvCxnSpPr/>
          <p:nvPr/>
        </p:nvCxnSpPr>
        <p:spPr>
          <a:xfrm flipV="1">
            <a:off x="8038011" y="2525486"/>
            <a:ext cx="418012" cy="78377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2CD45394-326B-4FF4-9185-BD4682910DDB}"/>
              </a:ext>
            </a:extLst>
          </p:cNvPr>
          <p:cNvSpPr/>
          <p:nvPr/>
        </p:nvSpPr>
        <p:spPr>
          <a:xfrm>
            <a:off x="1088572" y="1968085"/>
            <a:ext cx="4049486" cy="774192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2400" dirty="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①モデルの記述</a:t>
            </a:r>
            <a:r>
              <a:rPr lang="en-US" altLang="ja-JP" sz="2400" dirty="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2400" dirty="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コンパイル</a:t>
            </a:r>
            <a:endParaRPr lang="en-US" altLang="ja-JP" sz="2400" dirty="0">
              <a:solidFill>
                <a:schemeClr val="bg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3C0D572C-69F1-44A5-94E2-8E41EDC4AB16}"/>
              </a:ext>
            </a:extLst>
          </p:cNvPr>
          <p:cNvSpPr/>
          <p:nvPr/>
        </p:nvSpPr>
        <p:spPr>
          <a:xfrm>
            <a:off x="1088572" y="2955488"/>
            <a:ext cx="4049486" cy="774192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②データを辞書型で定義</a:t>
            </a:r>
            <a:endParaRPr lang="en-US" altLang="ja-JP" sz="2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152EE363-3D7C-4D2B-A5F8-DFD2FF913C30}"/>
              </a:ext>
            </a:extLst>
          </p:cNvPr>
          <p:cNvSpPr/>
          <p:nvPr/>
        </p:nvSpPr>
        <p:spPr>
          <a:xfrm>
            <a:off x="1088572" y="4017414"/>
            <a:ext cx="4049486" cy="774192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2400" dirty="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③</a:t>
            </a:r>
            <a:r>
              <a:rPr lang="en-US" altLang="ja-JP" sz="2400" dirty="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MCMC</a:t>
            </a:r>
            <a:r>
              <a:rPr lang="ja-JP" altLang="en-US" sz="2400" dirty="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でサンプリング</a:t>
            </a:r>
            <a:endParaRPr lang="en-US" altLang="ja-JP" sz="2400" dirty="0">
              <a:solidFill>
                <a:schemeClr val="bg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BC40C3AD-D53B-4564-8F57-98D91409C1E3}"/>
              </a:ext>
            </a:extLst>
          </p:cNvPr>
          <p:cNvSpPr/>
          <p:nvPr/>
        </p:nvSpPr>
        <p:spPr>
          <a:xfrm>
            <a:off x="1088572" y="5079340"/>
            <a:ext cx="4049486" cy="774192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2400" dirty="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④結果の抽出</a:t>
            </a:r>
            <a:endParaRPr lang="en-US" altLang="ja-JP" sz="2400" dirty="0">
              <a:solidFill>
                <a:schemeClr val="bg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1736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7075920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PyStan</a:t>
            </a:r>
            <a:r>
              <a:rPr lang="ja-JP" altLang="en-US" sz="2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での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統計モデリングの流れ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250A719-CB52-470B-B72F-5975FDB5C4AD}"/>
              </a:ext>
            </a:extLst>
          </p:cNvPr>
          <p:cNvSpPr/>
          <p:nvPr/>
        </p:nvSpPr>
        <p:spPr>
          <a:xfrm>
            <a:off x="6920970" y="1976741"/>
            <a:ext cx="39789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MCMC</a:t>
            </a:r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でサンプリング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A01A883-3BA8-409C-9669-AEE769E1CD6B}"/>
              </a:ext>
            </a:extLst>
          </p:cNvPr>
          <p:cNvSpPr/>
          <p:nvPr/>
        </p:nvSpPr>
        <p:spPr>
          <a:xfrm>
            <a:off x="1088572" y="1968085"/>
            <a:ext cx="4049486" cy="774192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2400" dirty="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①モデルの記述</a:t>
            </a:r>
            <a:r>
              <a:rPr lang="en-US" altLang="ja-JP" sz="2400" dirty="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2400" dirty="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コンパイル</a:t>
            </a:r>
            <a:endParaRPr lang="en-US" altLang="ja-JP" sz="2400" dirty="0">
              <a:solidFill>
                <a:schemeClr val="bg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7249AD6-8DAA-4EC7-B39A-07AF32013C99}"/>
              </a:ext>
            </a:extLst>
          </p:cNvPr>
          <p:cNvSpPr/>
          <p:nvPr/>
        </p:nvSpPr>
        <p:spPr>
          <a:xfrm>
            <a:off x="1088572" y="2955488"/>
            <a:ext cx="4049486" cy="774192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2400" dirty="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②データを辞書型で定義</a:t>
            </a:r>
            <a:endParaRPr lang="en-US" altLang="ja-JP" sz="2400" dirty="0">
              <a:solidFill>
                <a:schemeClr val="bg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0C071BD-1F3D-42BC-BAE1-1AD3AE19BC01}"/>
              </a:ext>
            </a:extLst>
          </p:cNvPr>
          <p:cNvSpPr/>
          <p:nvPr/>
        </p:nvSpPr>
        <p:spPr>
          <a:xfrm>
            <a:off x="1088572" y="4017414"/>
            <a:ext cx="4049486" cy="774192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③</a:t>
            </a:r>
            <a:r>
              <a:rPr lang="en-US" altLang="ja-JP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MCMC</a:t>
            </a:r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でサンプリング</a:t>
            </a:r>
            <a:endParaRPr lang="en-US" altLang="ja-JP" sz="2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D77A6D7-AEAE-4CF7-8B0E-6739BFF8648D}"/>
              </a:ext>
            </a:extLst>
          </p:cNvPr>
          <p:cNvSpPr/>
          <p:nvPr/>
        </p:nvSpPr>
        <p:spPr>
          <a:xfrm>
            <a:off x="1088572" y="5079340"/>
            <a:ext cx="4049486" cy="774192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2400" dirty="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④結果の抽出</a:t>
            </a:r>
            <a:endParaRPr lang="en-US" altLang="ja-JP" sz="2400" dirty="0">
              <a:solidFill>
                <a:schemeClr val="bg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図 4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84D09F4B-DEB2-4BE1-8902-AEED2995B6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875" y="3050456"/>
            <a:ext cx="6556267" cy="42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743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7075920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PyStan</a:t>
            </a:r>
            <a:r>
              <a:rPr lang="ja-JP" altLang="en-US" sz="2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での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統計モデリングの流れ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250A719-CB52-470B-B72F-5975FDB5C4AD}"/>
              </a:ext>
            </a:extLst>
          </p:cNvPr>
          <p:cNvSpPr/>
          <p:nvPr/>
        </p:nvSpPr>
        <p:spPr>
          <a:xfrm>
            <a:off x="7772289" y="1302589"/>
            <a:ext cx="24080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結果の抽出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A01A883-3BA8-409C-9669-AEE769E1CD6B}"/>
              </a:ext>
            </a:extLst>
          </p:cNvPr>
          <p:cNvSpPr/>
          <p:nvPr/>
        </p:nvSpPr>
        <p:spPr>
          <a:xfrm>
            <a:off x="1088572" y="1968085"/>
            <a:ext cx="4049486" cy="774192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2400" dirty="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①モデルの記述</a:t>
            </a:r>
            <a:r>
              <a:rPr lang="en-US" altLang="ja-JP" sz="2400" dirty="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2400" dirty="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コンパイル</a:t>
            </a:r>
            <a:endParaRPr lang="en-US" altLang="ja-JP" sz="2400" dirty="0">
              <a:solidFill>
                <a:schemeClr val="bg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7249AD6-8DAA-4EC7-B39A-07AF32013C99}"/>
              </a:ext>
            </a:extLst>
          </p:cNvPr>
          <p:cNvSpPr/>
          <p:nvPr/>
        </p:nvSpPr>
        <p:spPr>
          <a:xfrm>
            <a:off x="1088572" y="2955488"/>
            <a:ext cx="4049486" cy="774192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2400" dirty="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②データを辞書型で定義</a:t>
            </a:r>
            <a:endParaRPr lang="en-US" altLang="ja-JP" sz="2400" dirty="0">
              <a:solidFill>
                <a:schemeClr val="bg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0C071BD-1F3D-42BC-BAE1-1AD3AE19BC01}"/>
              </a:ext>
            </a:extLst>
          </p:cNvPr>
          <p:cNvSpPr/>
          <p:nvPr/>
        </p:nvSpPr>
        <p:spPr>
          <a:xfrm>
            <a:off x="1088572" y="4017414"/>
            <a:ext cx="4049486" cy="774192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2400" dirty="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③</a:t>
            </a:r>
            <a:r>
              <a:rPr lang="en-US" altLang="ja-JP" sz="2400" dirty="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MCMC</a:t>
            </a:r>
            <a:r>
              <a:rPr lang="ja-JP" altLang="en-US" sz="2400" dirty="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でサンプリング</a:t>
            </a:r>
            <a:endParaRPr lang="en-US" altLang="ja-JP" sz="2400" dirty="0">
              <a:solidFill>
                <a:schemeClr val="bg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D77A6D7-AEAE-4CF7-8B0E-6739BFF8648D}"/>
              </a:ext>
            </a:extLst>
          </p:cNvPr>
          <p:cNvSpPr/>
          <p:nvPr/>
        </p:nvSpPr>
        <p:spPr>
          <a:xfrm>
            <a:off x="1088572" y="5079340"/>
            <a:ext cx="4049486" cy="774192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④結果の抽出</a:t>
            </a:r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" name="図 14" descr="スクリーンショット, テキスト が含まれている画像&#10;&#10;高い精度で生成された説明">
            <a:extLst>
              <a:ext uri="{FF2B5EF4-FFF2-40B4-BE49-F238E27FC236}">
                <a16:creationId xmlns:a16="http://schemas.microsoft.com/office/drawing/2014/main" id="{B7A0395B-2638-45C2-AF90-2092B8806A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233" y="2073960"/>
            <a:ext cx="5353167" cy="233055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8087F1B9-5559-4695-A493-0DCFF57063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233" y="4529550"/>
            <a:ext cx="2936384" cy="222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697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7075920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PyStan</a:t>
            </a:r>
            <a:r>
              <a:rPr lang="ja-JP" altLang="en-US" sz="2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での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統計モデリングの流れ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" name="図 14" descr="スクリーンショット, テキスト が含まれている画像&#10;&#10;高い精度で生成された説明">
            <a:extLst>
              <a:ext uri="{FF2B5EF4-FFF2-40B4-BE49-F238E27FC236}">
                <a16:creationId xmlns:a16="http://schemas.microsoft.com/office/drawing/2014/main" id="{1C553A3B-14D6-4728-93B9-22D918D14F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06" y="1948920"/>
            <a:ext cx="8065420" cy="351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562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7075920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PyStan</a:t>
            </a:r>
            <a:r>
              <a:rPr lang="ja-JP" altLang="en-US" sz="2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での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統計モデリングの流れ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" name="図 14" descr="スクリーンショット, テキスト が含まれている画像&#10;&#10;高い精度で生成された説明">
            <a:extLst>
              <a:ext uri="{FF2B5EF4-FFF2-40B4-BE49-F238E27FC236}">
                <a16:creationId xmlns:a16="http://schemas.microsoft.com/office/drawing/2014/main" id="{1C553A3B-14D6-4728-93B9-22D918D14F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06" y="1948920"/>
            <a:ext cx="8065420" cy="3511354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A4DDC81-DD48-42BF-B729-451FAE64850F}"/>
              </a:ext>
            </a:extLst>
          </p:cNvPr>
          <p:cNvSpPr/>
          <p:nvPr/>
        </p:nvSpPr>
        <p:spPr>
          <a:xfrm>
            <a:off x="185172" y="2447108"/>
            <a:ext cx="8081554" cy="844731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F2AA096-D020-414B-AA61-3AB04B6D302F}"/>
              </a:ext>
            </a:extLst>
          </p:cNvPr>
          <p:cNvSpPr/>
          <p:nvPr/>
        </p:nvSpPr>
        <p:spPr>
          <a:xfrm>
            <a:off x="201306" y="3367661"/>
            <a:ext cx="8065420" cy="1094428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F399D09-AA3B-4332-8771-126585EAFB2D}"/>
              </a:ext>
            </a:extLst>
          </p:cNvPr>
          <p:cNvSpPr/>
          <p:nvPr/>
        </p:nvSpPr>
        <p:spPr>
          <a:xfrm>
            <a:off x="9023975" y="2482377"/>
            <a:ext cx="2941602" cy="774192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計算条件</a:t>
            </a:r>
            <a:r>
              <a:rPr lang="en-US" altLang="ja-JP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2DE32E3-E8C8-4F8F-873A-EF7F3B4A3B77}"/>
              </a:ext>
            </a:extLst>
          </p:cNvPr>
          <p:cNvSpPr/>
          <p:nvPr/>
        </p:nvSpPr>
        <p:spPr>
          <a:xfrm>
            <a:off x="9023974" y="3341536"/>
            <a:ext cx="2941603" cy="1740907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結果</a:t>
            </a:r>
            <a:r>
              <a:rPr lang="en-US" altLang="ja-JP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lvl="0" algn="ctr"/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事後分布の平均値</a:t>
            </a:r>
            <a:endParaRPr lang="en-US" altLang="ja-JP" sz="2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 algn="ctr"/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事後分布の誤差</a:t>
            </a:r>
            <a:endParaRPr lang="en-US" altLang="ja-JP" sz="2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 algn="ctr"/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収束</a:t>
            </a:r>
            <a:endParaRPr lang="en-US" altLang="ja-JP" sz="2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4515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7075920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PyStan</a:t>
            </a:r>
            <a:r>
              <a:rPr lang="ja-JP" altLang="en-US" sz="2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での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統計モデリングの流れ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F8113E62-57DB-42A2-B4AE-CE1ABB67A2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494" y="1643172"/>
            <a:ext cx="6212665" cy="4714086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818E97C-2CA0-4B1A-932F-ABEE9DC31621}"/>
              </a:ext>
            </a:extLst>
          </p:cNvPr>
          <p:cNvSpPr/>
          <p:nvPr/>
        </p:nvSpPr>
        <p:spPr>
          <a:xfrm>
            <a:off x="0" y="2940101"/>
            <a:ext cx="2913018" cy="1138906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ja-JP" altLang="en-US" sz="3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事後分布</a:t>
            </a:r>
            <a:endParaRPr lang="en-US" altLang="ja-JP" sz="3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534D9A1-ED8D-408E-868E-578FC2A278E6}"/>
              </a:ext>
            </a:extLst>
          </p:cNvPr>
          <p:cNvCxnSpPr>
            <a:cxnSpLocks/>
          </p:cNvCxnSpPr>
          <p:nvPr/>
        </p:nvCxnSpPr>
        <p:spPr>
          <a:xfrm flipV="1">
            <a:off x="7850777" y="2891246"/>
            <a:ext cx="822960" cy="6183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E20BBEA7-EA50-4516-A879-B494D90236F7}"/>
              </a:ext>
            </a:extLst>
          </p:cNvPr>
          <p:cNvSpPr/>
          <p:nvPr/>
        </p:nvSpPr>
        <p:spPr>
          <a:xfrm>
            <a:off x="8708571" y="2523048"/>
            <a:ext cx="2913018" cy="1138906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ja-JP" altLang="en-US" sz="3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トレースプロット</a:t>
            </a:r>
            <a:endParaRPr lang="en-US" altLang="ja-JP" sz="3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 algn="ctr"/>
            <a:r>
              <a:rPr lang="en-US" altLang="ja-JP" sz="3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3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収束している</a:t>
            </a:r>
            <a:r>
              <a:rPr lang="en-US" altLang="ja-JP" sz="3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EFD08CE3-01AE-4233-A89B-AA603EA83742}"/>
              </a:ext>
            </a:extLst>
          </p:cNvPr>
          <p:cNvCxnSpPr>
            <a:cxnSpLocks/>
          </p:cNvCxnSpPr>
          <p:nvPr/>
        </p:nvCxnSpPr>
        <p:spPr>
          <a:xfrm flipV="1">
            <a:off x="2276014" y="3092501"/>
            <a:ext cx="1416420" cy="4298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730F13EB-E90B-4024-8E6C-91F31690D25B}"/>
              </a:ext>
            </a:extLst>
          </p:cNvPr>
          <p:cNvCxnSpPr>
            <a:cxnSpLocks/>
          </p:cNvCxnSpPr>
          <p:nvPr/>
        </p:nvCxnSpPr>
        <p:spPr>
          <a:xfrm>
            <a:off x="2354261" y="3849189"/>
            <a:ext cx="1209084" cy="12540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14637A3E-0B0D-4B6A-8D52-CA6BF7D8BC36}"/>
              </a:ext>
            </a:extLst>
          </p:cNvPr>
          <p:cNvCxnSpPr>
            <a:cxnSpLocks/>
          </p:cNvCxnSpPr>
          <p:nvPr/>
        </p:nvCxnSpPr>
        <p:spPr>
          <a:xfrm flipV="1">
            <a:off x="7929155" y="3258970"/>
            <a:ext cx="926562" cy="18609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261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7075920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PyStan</a:t>
            </a:r>
            <a:r>
              <a:rPr lang="ja-JP" altLang="en-US" sz="2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での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統計モデリングの流れ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F8113E62-57DB-42A2-B4AE-CE1ABB67A2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494" y="1643172"/>
            <a:ext cx="6212665" cy="4714086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818E97C-2CA0-4B1A-932F-ABEE9DC31621}"/>
              </a:ext>
            </a:extLst>
          </p:cNvPr>
          <p:cNvSpPr/>
          <p:nvPr/>
        </p:nvSpPr>
        <p:spPr>
          <a:xfrm>
            <a:off x="0" y="2940101"/>
            <a:ext cx="2913018" cy="1138906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ja-JP" altLang="en-US" sz="3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事後分布</a:t>
            </a:r>
            <a:endParaRPr lang="en-US" altLang="ja-JP" sz="3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534D9A1-ED8D-408E-868E-578FC2A278E6}"/>
              </a:ext>
            </a:extLst>
          </p:cNvPr>
          <p:cNvCxnSpPr>
            <a:cxnSpLocks/>
          </p:cNvCxnSpPr>
          <p:nvPr/>
        </p:nvCxnSpPr>
        <p:spPr>
          <a:xfrm flipV="1">
            <a:off x="7850777" y="2891246"/>
            <a:ext cx="822960" cy="6183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A16FA91B-0885-4196-B215-E28F135E9596}"/>
              </a:ext>
            </a:extLst>
          </p:cNvPr>
          <p:cNvCxnSpPr/>
          <p:nvPr/>
        </p:nvCxnSpPr>
        <p:spPr>
          <a:xfrm flipV="1">
            <a:off x="9196251" y="4631044"/>
            <a:ext cx="0" cy="1245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77CD2558-FABA-4652-A772-803272384708}"/>
              </a:ext>
            </a:extLst>
          </p:cNvPr>
          <p:cNvCxnSpPr>
            <a:cxnSpLocks/>
          </p:cNvCxnSpPr>
          <p:nvPr/>
        </p:nvCxnSpPr>
        <p:spPr>
          <a:xfrm>
            <a:off x="9196251" y="5876370"/>
            <a:ext cx="1946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220D0DD2-B4EB-46D2-B275-58D55B31D2E9}"/>
              </a:ext>
            </a:extLst>
          </p:cNvPr>
          <p:cNvSpPr/>
          <p:nvPr/>
        </p:nvSpPr>
        <p:spPr>
          <a:xfrm>
            <a:off x="9213668" y="4768734"/>
            <a:ext cx="1802674" cy="1081510"/>
          </a:xfrm>
          <a:custGeom>
            <a:avLst/>
            <a:gdLst>
              <a:gd name="connsiteX0" fmla="*/ 0 w 1802674"/>
              <a:gd name="connsiteY0" fmla="*/ 1081510 h 1081510"/>
              <a:gd name="connsiteX1" fmla="*/ 113211 w 1802674"/>
              <a:gd name="connsiteY1" fmla="*/ 654790 h 1081510"/>
              <a:gd name="connsiteX2" fmla="*/ 148046 w 1802674"/>
              <a:gd name="connsiteY2" fmla="*/ 811545 h 1081510"/>
              <a:gd name="connsiteX3" fmla="*/ 191588 w 1802674"/>
              <a:gd name="connsiteY3" fmla="*/ 558996 h 1081510"/>
              <a:gd name="connsiteX4" fmla="*/ 313508 w 1802674"/>
              <a:gd name="connsiteY4" fmla="*/ 289030 h 1081510"/>
              <a:gd name="connsiteX5" fmla="*/ 313508 w 1802674"/>
              <a:gd name="connsiteY5" fmla="*/ 437076 h 1081510"/>
              <a:gd name="connsiteX6" fmla="*/ 391886 w 1802674"/>
              <a:gd name="connsiteY6" fmla="*/ 114859 h 1081510"/>
              <a:gd name="connsiteX7" fmla="*/ 478971 w 1802674"/>
              <a:gd name="connsiteY7" fmla="*/ 106150 h 1081510"/>
              <a:gd name="connsiteX8" fmla="*/ 522514 w 1802674"/>
              <a:gd name="connsiteY8" fmla="*/ 53899 h 1081510"/>
              <a:gd name="connsiteX9" fmla="*/ 548640 w 1802674"/>
              <a:gd name="connsiteY9" fmla="*/ 132276 h 1081510"/>
              <a:gd name="connsiteX10" fmla="*/ 583474 w 1802674"/>
              <a:gd name="connsiteY10" fmla="*/ 45190 h 1081510"/>
              <a:gd name="connsiteX11" fmla="*/ 592183 w 1802674"/>
              <a:gd name="connsiteY11" fmla="*/ 123567 h 1081510"/>
              <a:gd name="connsiteX12" fmla="*/ 653143 w 1802674"/>
              <a:gd name="connsiteY12" fmla="*/ 62607 h 1081510"/>
              <a:gd name="connsiteX13" fmla="*/ 696686 w 1802674"/>
              <a:gd name="connsiteY13" fmla="*/ 114859 h 1081510"/>
              <a:gd name="connsiteX14" fmla="*/ 809897 w 1802674"/>
              <a:gd name="connsiteY14" fmla="*/ 71316 h 1081510"/>
              <a:gd name="connsiteX15" fmla="*/ 844731 w 1802674"/>
              <a:gd name="connsiteY15" fmla="*/ 123567 h 1081510"/>
              <a:gd name="connsiteX16" fmla="*/ 888274 w 1802674"/>
              <a:gd name="connsiteY16" fmla="*/ 71316 h 1081510"/>
              <a:gd name="connsiteX17" fmla="*/ 896983 w 1802674"/>
              <a:gd name="connsiteY17" fmla="*/ 114859 h 1081510"/>
              <a:gd name="connsiteX18" fmla="*/ 1001486 w 1802674"/>
              <a:gd name="connsiteY18" fmla="*/ 53899 h 1081510"/>
              <a:gd name="connsiteX19" fmla="*/ 1053737 w 1802674"/>
              <a:gd name="connsiteY19" fmla="*/ 106150 h 1081510"/>
              <a:gd name="connsiteX20" fmla="*/ 1140823 w 1802674"/>
              <a:gd name="connsiteY20" fmla="*/ 88733 h 1081510"/>
              <a:gd name="connsiteX21" fmla="*/ 1175657 w 1802674"/>
              <a:gd name="connsiteY21" fmla="*/ 114859 h 1081510"/>
              <a:gd name="connsiteX22" fmla="*/ 1227908 w 1802674"/>
              <a:gd name="connsiteY22" fmla="*/ 53899 h 1081510"/>
              <a:gd name="connsiteX23" fmla="*/ 1245326 w 1802674"/>
              <a:gd name="connsiteY23" fmla="*/ 88733 h 1081510"/>
              <a:gd name="connsiteX24" fmla="*/ 1280160 w 1802674"/>
              <a:gd name="connsiteY24" fmla="*/ 27773 h 1081510"/>
              <a:gd name="connsiteX25" fmla="*/ 1367246 w 1802674"/>
              <a:gd name="connsiteY25" fmla="*/ 106150 h 1081510"/>
              <a:gd name="connsiteX26" fmla="*/ 1419497 w 1802674"/>
              <a:gd name="connsiteY26" fmla="*/ 158402 h 1081510"/>
              <a:gd name="connsiteX27" fmla="*/ 1480457 w 1802674"/>
              <a:gd name="connsiteY27" fmla="*/ 1647 h 1081510"/>
              <a:gd name="connsiteX28" fmla="*/ 1506583 w 1802674"/>
              <a:gd name="connsiteY28" fmla="*/ 80025 h 1081510"/>
              <a:gd name="connsiteX29" fmla="*/ 1532708 w 1802674"/>
              <a:gd name="connsiteY29" fmla="*/ 140985 h 1081510"/>
              <a:gd name="connsiteX30" fmla="*/ 1593668 w 1802674"/>
              <a:gd name="connsiteY30" fmla="*/ 62607 h 1081510"/>
              <a:gd name="connsiteX31" fmla="*/ 1602377 w 1802674"/>
              <a:gd name="connsiteY31" fmla="*/ 114859 h 1081510"/>
              <a:gd name="connsiteX32" fmla="*/ 1680754 w 1802674"/>
              <a:gd name="connsiteY32" fmla="*/ 62607 h 1081510"/>
              <a:gd name="connsiteX33" fmla="*/ 1706880 w 1802674"/>
              <a:gd name="connsiteY33" fmla="*/ 88733 h 1081510"/>
              <a:gd name="connsiteX34" fmla="*/ 1741714 w 1802674"/>
              <a:gd name="connsiteY34" fmla="*/ 80025 h 1081510"/>
              <a:gd name="connsiteX35" fmla="*/ 1802674 w 1802674"/>
              <a:gd name="connsiteY35" fmla="*/ 106150 h 1081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802674" h="1081510">
                <a:moveTo>
                  <a:pt x="0" y="1081510"/>
                </a:moveTo>
                <a:cubicBezTo>
                  <a:pt x="44268" y="890647"/>
                  <a:pt x="88537" y="699784"/>
                  <a:pt x="113211" y="654790"/>
                </a:cubicBezTo>
                <a:cubicBezTo>
                  <a:pt x="137885" y="609796"/>
                  <a:pt x="134983" y="827511"/>
                  <a:pt x="148046" y="811545"/>
                </a:cubicBezTo>
                <a:cubicBezTo>
                  <a:pt x="161109" y="795579"/>
                  <a:pt x="164011" y="646082"/>
                  <a:pt x="191588" y="558996"/>
                </a:cubicBezTo>
                <a:cubicBezTo>
                  <a:pt x="219165" y="471910"/>
                  <a:pt x="293188" y="309350"/>
                  <a:pt x="313508" y="289030"/>
                </a:cubicBezTo>
                <a:cubicBezTo>
                  <a:pt x="333828" y="268710"/>
                  <a:pt x="300445" y="466104"/>
                  <a:pt x="313508" y="437076"/>
                </a:cubicBezTo>
                <a:cubicBezTo>
                  <a:pt x="326571" y="408047"/>
                  <a:pt x="364309" y="170013"/>
                  <a:pt x="391886" y="114859"/>
                </a:cubicBezTo>
                <a:cubicBezTo>
                  <a:pt x="419463" y="59705"/>
                  <a:pt x="457200" y="116310"/>
                  <a:pt x="478971" y="106150"/>
                </a:cubicBezTo>
                <a:cubicBezTo>
                  <a:pt x="500742" y="95990"/>
                  <a:pt x="510902" y="49545"/>
                  <a:pt x="522514" y="53899"/>
                </a:cubicBezTo>
                <a:cubicBezTo>
                  <a:pt x="534126" y="58253"/>
                  <a:pt x="538480" y="133728"/>
                  <a:pt x="548640" y="132276"/>
                </a:cubicBezTo>
                <a:cubicBezTo>
                  <a:pt x="558800" y="130824"/>
                  <a:pt x="576217" y="46641"/>
                  <a:pt x="583474" y="45190"/>
                </a:cubicBezTo>
                <a:cubicBezTo>
                  <a:pt x="590731" y="43738"/>
                  <a:pt x="580572" y="120664"/>
                  <a:pt x="592183" y="123567"/>
                </a:cubicBezTo>
                <a:cubicBezTo>
                  <a:pt x="603794" y="126470"/>
                  <a:pt x="635726" y="64058"/>
                  <a:pt x="653143" y="62607"/>
                </a:cubicBezTo>
                <a:cubicBezTo>
                  <a:pt x="670560" y="61156"/>
                  <a:pt x="670560" y="113408"/>
                  <a:pt x="696686" y="114859"/>
                </a:cubicBezTo>
                <a:cubicBezTo>
                  <a:pt x="722812" y="116310"/>
                  <a:pt x="785223" y="69865"/>
                  <a:pt x="809897" y="71316"/>
                </a:cubicBezTo>
                <a:cubicBezTo>
                  <a:pt x="834571" y="72767"/>
                  <a:pt x="831668" y="123567"/>
                  <a:pt x="844731" y="123567"/>
                </a:cubicBezTo>
                <a:cubicBezTo>
                  <a:pt x="857794" y="123567"/>
                  <a:pt x="879565" y="72767"/>
                  <a:pt x="888274" y="71316"/>
                </a:cubicBezTo>
                <a:cubicBezTo>
                  <a:pt x="896983" y="69865"/>
                  <a:pt x="878114" y="117762"/>
                  <a:pt x="896983" y="114859"/>
                </a:cubicBezTo>
                <a:cubicBezTo>
                  <a:pt x="915852" y="111956"/>
                  <a:pt x="975360" y="55350"/>
                  <a:pt x="1001486" y="53899"/>
                </a:cubicBezTo>
                <a:cubicBezTo>
                  <a:pt x="1027612" y="52448"/>
                  <a:pt x="1030514" y="100344"/>
                  <a:pt x="1053737" y="106150"/>
                </a:cubicBezTo>
                <a:cubicBezTo>
                  <a:pt x="1076960" y="111956"/>
                  <a:pt x="1140823" y="88733"/>
                  <a:pt x="1140823" y="88733"/>
                </a:cubicBezTo>
                <a:cubicBezTo>
                  <a:pt x="1161143" y="90184"/>
                  <a:pt x="1161143" y="120665"/>
                  <a:pt x="1175657" y="114859"/>
                </a:cubicBezTo>
                <a:cubicBezTo>
                  <a:pt x="1190171" y="109053"/>
                  <a:pt x="1216296" y="58253"/>
                  <a:pt x="1227908" y="53899"/>
                </a:cubicBezTo>
                <a:cubicBezTo>
                  <a:pt x="1239520" y="49545"/>
                  <a:pt x="1236617" y="93087"/>
                  <a:pt x="1245326" y="88733"/>
                </a:cubicBezTo>
                <a:cubicBezTo>
                  <a:pt x="1254035" y="84379"/>
                  <a:pt x="1259840" y="24870"/>
                  <a:pt x="1280160" y="27773"/>
                </a:cubicBezTo>
                <a:cubicBezTo>
                  <a:pt x="1300480" y="30676"/>
                  <a:pt x="1344023" y="84378"/>
                  <a:pt x="1367246" y="106150"/>
                </a:cubicBezTo>
                <a:cubicBezTo>
                  <a:pt x="1390469" y="127921"/>
                  <a:pt x="1400629" y="175819"/>
                  <a:pt x="1419497" y="158402"/>
                </a:cubicBezTo>
                <a:cubicBezTo>
                  <a:pt x="1438366" y="140985"/>
                  <a:pt x="1465943" y="14710"/>
                  <a:pt x="1480457" y="1647"/>
                </a:cubicBezTo>
                <a:cubicBezTo>
                  <a:pt x="1494971" y="-11416"/>
                  <a:pt x="1497875" y="56802"/>
                  <a:pt x="1506583" y="80025"/>
                </a:cubicBezTo>
                <a:cubicBezTo>
                  <a:pt x="1515291" y="103248"/>
                  <a:pt x="1518194" y="143888"/>
                  <a:pt x="1532708" y="140985"/>
                </a:cubicBezTo>
                <a:cubicBezTo>
                  <a:pt x="1547222" y="138082"/>
                  <a:pt x="1582056" y="66961"/>
                  <a:pt x="1593668" y="62607"/>
                </a:cubicBezTo>
                <a:cubicBezTo>
                  <a:pt x="1605280" y="58253"/>
                  <a:pt x="1587863" y="114859"/>
                  <a:pt x="1602377" y="114859"/>
                </a:cubicBezTo>
                <a:cubicBezTo>
                  <a:pt x="1616891" y="114859"/>
                  <a:pt x="1680754" y="62607"/>
                  <a:pt x="1680754" y="62607"/>
                </a:cubicBezTo>
                <a:cubicBezTo>
                  <a:pt x="1698171" y="58253"/>
                  <a:pt x="1706880" y="88733"/>
                  <a:pt x="1706880" y="88733"/>
                </a:cubicBezTo>
                <a:cubicBezTo>
                  <a:pt x="1717040" y="91636"/>
                  <a:pt x="1725748" y="77122"/>
                  <a:pt x="1741714" y="80025"/>
                </a:cubicBezTo>
                <a:cubicBezTo>
                  <a:pt x="1757680" y="82928"/>
                  <a:pt x="1780177" y="94539"/>
                  <a:pt x="1802674" y="106150"/>
                </a:cubicBez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C80D6D3F-C55F-4D91-9E19-D727F741A53F}"/>
              </a:ext>
            </a:extLst>
          </p:cNvPr>
          <p:cNvSpPr/>
          <p:nvPr/>
        </p:nvSpPr>
        <p:spPr>
          <a:xfrm>
            <a:off x="8708570" y="3935055"/>
            <a:ext cx="2908664" cy="664289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ja-JP" altLang="en-US" sz="3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収束してない例</a:t>
            </a:r>
            <a:endParaRPr lang="en-US" altLang="ja-JP" sz="3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E20BBEA7-EA50-4516-A879-B494D90236F7}"/>
              </a:ext>
            </a:extLst>
          </p:cNvPr>
          <p:cNvSpPr/>
          <p:nvPr/>
        </p:nvSpPr>
        <p:spPr>
          <a:xfrm>
            <a:off x="8708571" y="2523048"/>
            <a:ext cx="2913018" cy="1138906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ja-JP" altLang="en-US" sz="3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トレースプロット</a:t>
            </a:r>
            <a:endParaRPr lang="en-US" altLang="ja-JP" sz="3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 algn="ctr"/>
            <a:r>
              <a:rPr lang="en-US" altLang="ja-JP" sz="3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3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収束している</a:t>
            </a:r>
            <a:r>
              <a:rPr lang="en-US" altLang="ja-JP" sz="3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EFD08CE3-01AE-4233-A89B-AA603EA83742}"/>
              </a:ext>
            </a:extLst>
          </p:cNvPr>
          <p:cNvCxnSpPr>
            <a:cxnSpLocks/>
          </p:cNvCxnSpPr>
          <p:nvPr/>
        </p:nvCxnSpPr>
        <p:spPr>
          <a:xfrm flipV="1">
            <a:off x="2276014" y="3092501"/>
            <a:ext cx="1416420" cy="4298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730F13EB-E90B-4024-8E6C-91F31690D25B}"/>
              </a:ext>
            </a:extLst>
          </p:cNvPr>
          <p:cNvCxnSpPr>
            <a:cxnSpLocks/>
          </p:cNvCxnSpPr>
          <p:nvPr/>
        </p:nvCxnSpPr>
        <p:spPr>
          <a:xfrm>
            <a:off x="2354261" y="3849189"/>
            <a:ext cx="1209084" cy="12540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14637A3E-0B0D-4B6A-8D52-CA6BF7D8BC36}"/>
              </a:ext>
            </a:extLst>
          </p:cNvPr>
          <p:cNvCxnSpPr>
            <a:cxnSpLocks/>
          </p:cNvCxnSpPr>
          <p:nvPr/>
        </p:nvCxnSpPr>
        <p:spPr>
          <a:xfrm flipV="1">
            <a:off x="7929155" y="3258970"/>
            <a:ext cx="926562" cy="18609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276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7119463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まとめ</a:t>
            </a:r>
            <a:endParaRPr kumimoji="1"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6C5780A-2D6C-4E01-8C12-F54BE594E76E}"/>
              </a:ext>
            </a:extLst>
          </p:cNvPr>
          <p:cNvSpPr/>
          <p:nvPr/>
        </p:nvSpPr>
        <p:spPr>
          <a:xfrm>
            <a:off x="208425" y="1712337"/>
            <a:ext cx="5700005" cy="2357245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ja-JP" sz="2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PyStan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における一連の流れを例題を通して、学習を行った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モデルの記述はブロックごとに分かれており、文法も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Stan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の文法に従う必要があることを学んだ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5BCAF4A-E074-4920-A57D-119DA3303190}"/>
              </a:ext>
            </a:extLst>
          </p:cNvPr>
          <p:cNvSpPr/>
          <p:nvPr/>
        </p:nvSpPr>
        <p:spPr>
          <a:xfrm>
            <a:off x="208425" y="4334239"/>
            <a:ext cx="5700005" cy="209838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次回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同じ例題を実際に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2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PyStan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で体験しましょう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5BDCD563-FD6B-4CAE-B2C9-36596846D6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1473" y="1413500"/>
            <a:ext cx="5437304" cy="2462116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49D129C7-B0E8-464F-9BAF-7D02073BCE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9127" y="3700538"/>
            <a:ext cx="5721995" cy="297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52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7075920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例題の内容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D09EEBE-44CB-4353-AE99-E15F0BE7500C}"/>
              </a:ext>
            </a:extLst>
          </p:cNvPr>
          <p:cNvSpPr/>
          <p:nvPr/>
        </p:nvSpPr>
        <p:spPr>
          <a:xfrm>
            <a:off x="7970244" y="2811319"/>
            <a:ext cx="3738988" cy="1732919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正規分布に従う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８０個のデータ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A6D0878-E25F-437F-A003-B05BF7AF95FF}"/>
              </a:ext>
            </a:extLst>
          </p:cNvPr>
          <p:cNvSpPr/>
          <p:nvPr/>
        </p:nvSpPr>
        <p:spPr>
          <a:xfrm>
            <a:off x="8236745" y="2070565"/>
            <a:ext cx="25571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データの中身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2EA476D-2D4D-4167-A603-B4087432D8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5" y="2580486"/>
            <a:ext cx="2012877" cy="3408905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7DB423E-1F8D-434F-A6A3-DF60C08EC45A}"/>
              </a:ext>
            </a:extLst>
          </p:cNvPr>
          <p:cNvSpPr/>
          <p:nvPr/>
        </p:nvSpPr>
        <p:spPr>
          <a:xfrm>
            <a:off x="692621" y="1431142"/>
            <a:ext cx="21964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data.xlsx</a:t>
            </a: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6FB0F8CA-9A66-47F7-BBC5-6D6F992A3CE9}"/>
              </a:ext>
            </a:extLst>
          </p:cNvPr>
          <p:cNvSpPr>
            <a:spLocks noChangeAspect="1"/>
          </p:cNvSpPr>
          <p:nvPr/>
        </p:nvSpPr>
        <p:spPr>
          <a:xfrm>
            <a:off x="3993095" y="2350492"/>
            <a:ext cx="886075" cy="8860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μ</a:t>
            </a:r>
            <a:endParaRPr kumimoji="1" lang="ja-JP" altLang="en-US" sz="3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16B89760-BC4B-485A-B2BE-37F169BEEFFA}"/>
              </a:ext>
            </a:extLst>
          </p:cNvPr>
          <p:cNvSpPr>
            <a:spLocks noChangeAspect="1"/>
          </p:cNvSpPr>
          <p:nvPr/>
        </p:nvSpPr>
        <p:spPr>
          <a:xfrm>
            <a:off x="4879170" y="4398637"/>
            <a:ext cx="835200" cy="835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endParaRPr kumimoji="1"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2BB81B0-AD02-4066-BDF5-DC6D89C23FDD}"/>
              </a:ext>
            </a:extLst>
          </p:cNvPr>
          <p:cNvSpPr txBox="1"/>
          <p:nvPr/>
        </p:nvSpPr>
        <p:spPr>
          <a:xfrm>
            <a:off x="5680570" y="4556917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00" dirty="0"/>
              <a:t>…</a:t>
            </a:r>
            <a:endParaRPr kumimoji="1" lang="ja-JP" altLang="en-US" sz="3000" dirty="0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689AB784-B1F3-4C91-B5A4-23BA7308B62F}"/>
              </a:ext>
            </a:extLst>
          </p:cNvPr>
          <p:cNvSpPr>
            <a:spLocks noChangeAspect="1"/>
          </p:cNvSpPr>
          <p:nvPr/>
        </p:nvSpPr>
        <p:spPr>
          <a:xfrm>
            <a:off x="6320659" y="4416118"/>
            <a:ext cx="835596" cy="83559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80</a:t>
            </a:r>
            <a:endParaRPr kumimoji="1"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DBA2C695-8AF0-4C98-9338-18A7DEF49603}"/>
              </a:ext>
            </a:extLst>
          </p:cNvPr>
          <p:cNvSpPr>
            <a:spLocks noChangeAspect="1"/>
          </p:cNvSpPr>
          <p:nvPr/>
        </p:nvSpPr>
        <p:spPr>
          <a:xfrm>
            <a:off x="2766293" y="4432188"/>
            <a:ext cx="835200" cy="835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443730C-7DBB-4C61-8B4B-124C31AD1F11}"/>
              </a:ext>
            </a:extLst>
          </p:cNvPr>
          <p:cNvSpPr>
            <a:spLocks noChangeAspect="1"/>
          </p:cNvSpPr>
          <p:nvPr/>
        </p:nvSpPr>
        <p:spPr>
          <a:xfrm>
            <a:off x="3852386" y="4422612"/>
            <a:ext cx="835200" cy="835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endParaRPr kumimoji="1"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9BCDBBAA-C2D7-4744-B3D1-B2CEC867F8B8}"/>
              </a:ext>
            </a:extLst>
          </p:cNvPr>
          <p:cNvCxnSpPr>
            <a:cxnSpLocks/>
            <a:stCxn id="23" idx="4"/>
            <a:endCxn id="28" idx="0"/>
          </p:cNvCxnSpPr>
          <p:nvPr/>
        </p:nvCxnSpPr>
        <p:spPr>
          <a:xfrm flipH="1">
            <a:off x="3183893" y="3236567"/>
            <a:ext cx="1252240" cy="1195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F4861D50-DFFC-4635-8695-AEE1C5325EFE}"/>
              </a:ext>
            </a:extLst>
          </p:cNvPr>
          <p:cNvCxnSpPr>
            <a:cxnSpLocks/>
            <a:stCxn id="23" idx="4"/>
            <a:endCxn id="29" idx="0"/>
          </p:cNvCxnSpPr>
          <p:nvPr/>
        </p:nvCxnSpPr>
        <p:spPr>
          <a:xfrm flipH="1">
            <a:off x="4269986" y="3236567"/>
            <a:ext cx="166147" cy="1186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AC740486-FDC9-4C11-B91F-2187E3DA4405}"/>
              </a:ext>
            </a:extLst>
          </p:cNvPr>
          <p:cNvCxnSpPr>
            <a:cxnSpLocks/>
            <a:stCxn id="23" idx="4"/>
            <a:endCxn id="25" idx="0"/>
          </p:cNvCxnSpPr>
          <p:nvPr/>
        </p:nvCxnSpPr>
        <p:spPr>
          <a:xfrm>
            <a:off x="4436133" y="3236567"/>
            <a:ext cx="860637" cy="1162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C1F52CCD-3D00-440E-8A57-25F0EC5BF11A}"/>
              </a:ext>
            </a:extLst>
          </p:cNvPr>
          <p:cNvCxnSpPr>
            <a:cxnSpLocks/>
            <a:stCxn id="23" idx="4"/>
            <a:endCxn id="27" idx="1"/>
          </p:cNvCxnSpPr>
          <p:nvPr/>
        </p:nvCxnSpPr>
        <p:spPr>
          <a:xfrm>
            <a:off x="4436133" y="3236567"/>
            <a:ext cx="2006896" cy="1301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B89180A0-C5B4-4569-905B-EA7454B67080}"/>
              </a:ext>
            </a:extLst>
          </p:cNvPr>
          <p:cNvCxnSpPr>
            <a:cxnSpLocks/>
            <a:stCxn id="40" idx="4"/>
          </p:cNvCxnSpPr>
          <p:nvPr/>
        </p:nvCxnSpPr>
        <p:spPr>
          <a:xfrm flipH="1">
            <a:off x="3347099" y="3164124"/>
            <a:ext cx="2363066" cy="1268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8879A3F0-AF3E-4D06-A44D-A67F27172209}"/>
              </a:ext>
            </a:extLst>
          </p:cNvPr>
          <p:cNvCxnSpPr>
            <a:cxnSpLocks/>
            <a:stCxn id="40" idx="4"/>
          </p:cNvCxnSpPr>
          <p:nvPr/>
        </p:nvCxnSpPr>
        <p:spPr>
          <a:xfrm flipH="1">
            <a:off x="4408601" y="3164124"/>
            <a:ext cx="1301564" cy="1258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6CA4CD3B-8C1C-4250-AFCC-13F65F21B277}"/>
              </a:ext>
            </a:extLst>
          </p:cNvPr>
          <p:cNvCxnSpPr>
            <a:cxnSpLocks/>
            <a:stCxn id="40" idx="4"/>
          </p:cNvCxnSpPr>
          <p:nvPr/>
        </p:nvCxnSpPr>
        <p:spPr>
          <a:xfrm flipH="1">
            <a:off x="5432913" y="3164124"/>
            <a:ext cx="277252" cy="123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EDAA153-A32D-47DA-802A-7362330D63FC}"/>
              </a:ext>
            </a:extLst>
          </p:cNvPr>
          <p:cNvCxnSpPr>
            <a:cxnSpLocks/>
            <a:stCxn id="40" idx="4"/>
            <a:endCxn id="27" idx="0"/>
          </p:cNvCxnSpPr>
          <p:nvPr/>
        </p:nvCxnSpPr>
        <p:spPr>
          <a:xfrm>
            <a:off x="5710165" y="3164124"/>
            <a:ext cx="1028292" cy="1251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楕円 39">
            <a:extLst>
              <a:ext uri="{FF2B5EF4-FFF2-40B4-BE49-F238E27FC236}">
                <a16:creationId xmlns:a16="http://schemas.microsoft.com/office/drawing/2014/main" id="{35E69ECB-D0F6-48D5-A806-9D0F09566B26}"/>
              </a:ext>
            </a:extLst>
          </p:cNvPr>
          <p:cNvSpPr>
            <a:spLocks noChangeAspect="1"/>
          </p:cNvSpPr>
          <p:nvPr/>
        </p:nvSpPr>
        <p:spPr>
          <a:xfrm>
            <a:off x="5267127" y="2278049"/>
            <a:ext cx="886075" cy="8860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σ</a:t>
            </a:r>
            <a:endParaRPr kumimoji="1" lang="ja-JP" altLang="en-US" sz="3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988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ベイズ統計の流れ（復習）</a:t>
            </a:r>
            <a:endParaRPr kumimoji="1"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3E5A5975-7918-4F9A-982C-CD5027EDDE23}"/>
              </a:ext>
            </a:extLst>
          </p:cNvPr>
          <p:cNvSpPr/>
          <p:nvPr/>
        </p:nvSpPr>
        <p:spPr>
          <a:xfrm>
            <a:off x="1457494" y="1733005"/>
            <a:ext cx="2620120" cy="2113048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8348C4E7-327D-46AF-9790-DD9E0320D210}"/>
              </a:ext>
            </a:extLst>
          </p:cNvPr>
          <p:cNvSpPr>
            <a:spLocks noChangeAspect="1"/>
          </p:cNvSpPr>
          <p:nvPr/>
        </p:nvSpPr>
        <p:spPr>
          <a:xfrm>
            <a:off x="1826355" y="2292744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0EB03393-F628-4000-8F7A-A621EBB9DC6F}"/>
              </a:ext>
            </a:extLst>
          </p:cNvPr>
          <p:cNvSpPr>
            <a:spLocks noChangeAspect="1"/>
          </p:cNvSpPr>
          <p:nvPr/>
        </p:nvSpPr>
        <p:spPr>
          <a:xfrm>
            <a:off x="2392297" y="2248014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F0181F1B-6E98-404B-8EFE-51119DA61603}"/>
              </a:ext>
            </a:extLst>
          </p:cNvPr>
          <p:cNvSpPr>
            <a:spLocks noChangeAspect="1"/>
          </p:cNvSpPr>
          <p:nvPr/>
        </p:nvSpPr>
        <p:spPr>
          <a:xfrm>
            <a:off x="2218167" y="2749766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10BD5F55-C72E-463F-83DC-E2348A0484E9}"/>
              </a:ext>
            </a:extLst>
          </p:cNvPr>
          <p:cNvSpPr>
            <a:spLocks noChangeAspect="1"/>
          </p:cNvSpPr>
          <p:nvPr/>
        </p:nvSpPr>
        <p:spPr>
          <a:xfrm>
            <a:off x="1682173" y="2680308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BE33BACF-54C9-4F7D-8C62-277F59736649}"/>
              </a:ext>
            </a:extLst>
          </p:cNvPr>
          <p:cNvSpPr>
            <a:spLocks noChangeAspect="1"/>
          </p:cNvSpPr>
          <p:nvPr/>
        </p:nvSpPr>
        <p:spPr>
          <a:xfrm>
            <a:off x="3416878" y="3168752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0925CB34-B420-4123-A45C-B391655269B6}"/>
              </a:ext>
            </a:extLst>
          </p:cNvPr>
          <p:cNvSpPr>
            <a:spLocks noChangeAspect="1"/>
          </p:cNvSpPr>
          <p:nvPr/>
        </p:nvSpPr>
        <p:spPr>
          <a:xfrm>
            <a:off x="2911231" y="3261929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93C2369E-4DE3-4636-A51E-7BE530EDF8EA}"/>
              </a:ext>
            </a:extLst>
          </p:cNvPr>
          <p:cNvSpPr>
            <a:spLocks noChangeAspect="1"/>
          </p:cNvSpPr>
          <p:nvPr/>
        </p:nvSpPr>
        <p:spPr>
          <a:xfrm>
            <a:off x="2720721" y="2824308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E2DE2DDF-CE94-4EA9-96F1-168BB4730C52}"/>
              </a:ext>
            </a:extLst>
          </p:cNvPr>
          <p:cNvSpPr>
            <a:spLocks noChangeAspect="1"/>
          </p:cNvSpPr>
          <p:nvPr/>
        </p:nvSpPr>
        <p:spPr>
          <a:xfrm>
            <a:off x="2179765" y="3168752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F45F218C-DB0B-4E0C-878D-558F45575C48}"/>
              </a:ext>
            </a:extLst>
          </p:cNvPr>
          <p:cNvSpPr>
            <a:spLocks noChangeAspect="1"/>
          </p:cNvSpPr>
          <p:nvPr/>
        </p:nvSpPr>
        <p:spPr>
          <a:xfrm>
            <a:off x="2789861" y="2363221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00C0CAB9-06B5-4EF9-860D-6E3D7BD6662D}"/>
              </a:ext>
            </a:extLst>
          </p:cNvPr>
          <p:cNvSpPr>
            <a:spLocks noChangeAspect="1"/>
          </p:cNvSpPr>
          <p:nvPr/>
        </p:nvSpPr>
        <p:spPr>
          <a:xfrm>
            <a:off x="3223275" y="2789529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C4093546-96BD-4A0C-A9CF-672BAB8FC4DA}"/>
              </a:ext>
            </a:extLst>
          </p:cNvPr>
          <p:cNvSpPr/>
          <p:nvPr/>
        </p:nvSpPr>
        <p:spPr>
          <a:xfrm>
            <a:off x="1457494" y="4203261"/>
            <a:ext cx="2620120" cy="211304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8825100B-5258-4FF8-8CB7-94623C86DBE5}"/>
              </a:ext>
            </a:extLst>
          </p:cNvPr>
          <p:cNvSpPr>
            <a:spLocks noChangeAspect="1"/>
          </p:cNvSpPr>
          <p:nvPr/>
        </p:nvSpPr>
        <p:spPr>
          <a:xfrm>
            <a:off x="1826355" y="4763000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3027127B-3A50-479C-B573-9781DDD4A15F}"/>
              </a:ext>
            </a:extLst>
          </p:cNvPr>
          <p:cNvSpPr>
            <a:spLocks noChangeAspect="1"/>
          </p:cNvSpPr>
          <p:nvPr/>
        </p:nvSpPr>
        <p:spPr>
          <a:xfrm>
            <a:off x="3357940" y="4535486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083654EC-8737-46CD-A866-4210B603AC8F}"/>
              </a:ext>
            </a:extLst>
          </p:cNvPr>
          <p:cNvSpPr>
            <a:spLocks noChangeAspect="1"/>
          </p:cNvSpPr>
          <p:nvPr/>
        </p:nvSpPr>
        <p:spPr>
          <a:xfrm>
            <a:off x="2218167" y="5220022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8005A970-D71C-4B0F-A3C7-0F83CB33412A}"/>
              </a:ext>
            </a:extLst>
          </p:cNvPr>
          <p:cNvSpPr>
            <a:spLocks noChangeAspect="1"/>
          </p:cNvSpPr>
          <p:nvPr/>
        </p:nvSpPr>
        <p:spPr>
          <a:xfrm>
            <a:off x="1682173" y="5150564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190DC6DD-B3CD-4EA5-92B0-99715EF71864}"/>
              </a:ext>
            </a:extLst>
          </p:cNvPr>
          <p:cNvSpPr>
            <a:spLocks noChangeAspect="1"/>
          </p:cNvSpPr>
          <p:nvPr/>
        </p:nvSpPr>
        <p:spPr>
          <a:xfrm>
            <a:off x="2911231" y="5732185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2747ACD8-9DF1-45F5-B0A0-9793AD4575FC}"/>
              </a:ext>
            </a:extLst>
          </p:cNvPr>
          <p:cNvSpPr>
            <a:spLocks noChangeAspect="1"/>
          </p:cNvSpPr>
          <p:nvPr/>
        </p:nvSpPr>
        <p:spPr>
          <a:xfrm>
            <a:off x="2720721" y="5294564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D54CA688-8E26-479E-8A46-9E428F79809B}"/>
              </a:ext>
            </a:extLst>
          </p:cNvPr>
          <p:cNvSpPr>
            <a:spLocks noChangeAspect="1"/>
          </p:cNvSpPr>
          <p:nvPr/>
        </p:nvSpPr>
        <p:spPr>
          <a:xfrm>
            <a:off x="3223275" y="5259785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5540938B-9632-4609-A8F3-BF5A5160AC3D}"/>
              </a:ext>
            </a:extLst>
          </p:cNvPr>
          <p:cNvSpPr>
            <a:spLocks noChangeAspect="1"/>
          </p:cNvSpPr>
          <p:nvPr/>
        </p:nvSpPr>
        <p:spPr>
          <a:xfrm>
            <a:off x="2797637" y="4857155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33E0C526-2DBF-44A5-924A-B634379BA9FC}"/>
              </a:ext>
            </a:extLst>
          </p:cNvPr>
          <p:cNvSpPr>
            <a:spLocks noChangeAspect="1"/>
          </p:cNvSpPr>
          <p:nvPr/>
        </p:nvSpPr>
        <p:spPr>
          <a:xfrm>
            <a:off x="2177864" y="5768165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DCC84B1-E18E-4913-8B67-8494A114EF5A}"/>
              </a:ext>
            </a:extLst>
          </p:cNvPr>
          <p:cNvSpPr txBox="1"/>
          <p:nvPr/>
        </p:nvSpPr>
        <p:spPr>
          <a:xfrm>
            <a:off x="680776" y="1717618"/>
            <a:ext cx="7922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袋</a:t>
            </a:r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003C5F7-63A9-44C0-B6C6-FABB1C222738}"/>
              </a:ext>
            </a:extLst>
          </p:cNvPr>
          <p:cNvSpPr txBox="1"/>
          <p:nvPr/>
        </p:nvSpPr>
        <p:spPr>
          <a:xfrm>
            <a:off x="654069" y="3926262"/>
            <a:ext cx="8034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袋</a:t>
            </a:r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F6EC8989-814A-43FC-AA62-BD3408C69BFD}"/>
              </a:ext>
            </a:extLst>
          </p:cNvPr>
          <p:cNvSpPr/>
          <p:nvPr/>
        </p:nvSpPr>
        <p:spPr>
          <a:xfrm>
            <a:off x="5132255" y="3021365"/>
            <a:ext cx="6049046" cy="1279967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１．統計モデルの作成：</a:t>
            </a:r>
            <a:r>
              <a:rPr lang="en-US" altLang="ja-JP" sz="20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0.</a:t>
            </a:r>
            <a:r>
              <a:rPr lang="ja-JP" altLang="en-US" sz="20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の情報に基づいて</a:t>
            </a:r>
            <a:endParaRPr lang="en-US" altLang="ja-JP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統計モデルを作る</a:t>
            </a:r>
            <a:r>
              <a:rPr lang="en-US" altLang="ja-JP" sz="20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2000" b="1" dirty="0" err="1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PyStan</a:t>
            </a:r>
            <a:r>
              <a:rPr lang="ja-JP" altLang="en-US" sz="20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上にモデリング</a:t>
            </a:r>
            <a:r>
              <a:rPr lang="en-US" altLang="ja-JP" sz="20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en-US" altLang="ja-JP" sz="2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8FD017B0-6E6A-490A-A666-55EC6EC42FCF}"/>
              </a:ext>
            </a:extLst>
          </p:cNvPr>
          <p:cNvSpPr/>
          <p:nvPr/>
        </p:nvSpPr>
        <p:spPr>
          <a:xfrm>
            <a:off x="5132255" y="1431986"/>
            <a:ext cx="6049046" cy="1279967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0.</a:t>
            </a:r>
            <a:r>
              <a:rPr lang="ja-JP" altLang="en-US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下調べ：問題の背景を調べる。</a:t>
            </a:r>
            <a:endParaRPr lang="en-US" altLang="ja-JP" sz="20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原因と結果の関係の仮説を立てる</a:t>
            </a:r>
            <a:endParaRPr lang="en-US" altLang="ja-JP" sz="20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25B9905E-A987-46E5-97E0-E4BB3E89ADC5}"/>
              </a:ext>
            </a:extLst>
          </p:cNvPr>
          <p:cNvSpPr/>
          <p:nvPr/>
        </p:nvSpPr>
        <p:spPr>
          <a:xfrm>
            <a:off x="5132255" y="4632198"/>
            <a:ext cx="6049046" cy="1279967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2. </a:t>
            </a:r>
            <a:r>
              <a:rPr lang="ja-JP" altLang="en-US" sz="20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事後分布の計算：得られたデータから</a:t>
            </a:r>
            <a:endParaRPr lang="en-US" altLang="ja-JP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事後分布を推定する</a:t>
            </a:r>
            <a:r>
              <a:rPr lang="en-US" altLang="ja-JP" sz="20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(MCMC</a:t>
            </a:r>
            <a:r>
              <a:rPr lang="ja-JP" altLang="en-US" sz="20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でサンプリング</a:t>
            </a:r>
            <a:r>
              <a:rPr lang="en-US" altLang="ja-JP" sz="20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en-US" altLang="ja-JP" sz="2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93D16ED-2788-480F-B1B8-D0B05E48EA92}"/>
              </a:ext>
            </a:extLst>
          </p:cNvPr>
          <p:cNvSpPr txBox="1"/>
          <p:nvPr/>
        </p:nvSpPr>
        <p:spPr>
          <a:xfrm>
            <a:off x="6114826" y="6056165"/>
            <a:ext cx="42709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赤字</a:t>
            </a:r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が</a:t>
            </a:r>
            <a:r>
              <a:rPr lang="en-US" altLang="ja-JP" sz="3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PyStan</a:t>
            </a:r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でやる部分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0648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7075920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PyStan</a:t>
            </a:r>
            <a:r>
              <a:rPr lang="ja-JP" altLang="en-US" sz="2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での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統計モデリングの流れ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73647E1-94AB-4F76-883D-5BFE2FC8D702}"/>
              </a:ext>
            </a:extLst>
          </p:cNvPr>
          <p:cNvSpPr/>
          <p:nvPr/>
        </p:nvSpPr>
        <p:spPr>
          <a:xfrm>
            <a:off x="1097281" y="2220633"/>
            <a:ext cx="4049486" cy="774192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①モデルの記述</a:t>
            </a:r>
            <a:r>
              <a:rPr lang="en-US" altLang="ja-JP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コンパイル</a:t>
            </a:r>
            <a:endParaRPr lang="en-US" altLang="ja-JP" sz="2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0B39BE7-0EAB-4856-8AC8-68880F1A10F1}"/>
              </a:ext>
            </a:extLst>
          </p:cNvPr>
          <p:cNvSpPr/>
          <p:nvPr/>
        </p:nvSpPr>
        <p:spPr>
          <a:xfrm>
            <a:off x="1097281" y="3208036"/>
            <a:ext cx="4049486" cy="774192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②データを辞書型で定義</a:t>
            </a:r>
            <a:endParaRPr lang="en-US" altLang="ja-JP" sz="2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58E8F2F-D28B-42E4-A093-F52EF1A7DEB0}"/>
              </a:ext>
            </a:extLst>
          </p:cNvPr>
          <p:cNvSpPr/>
          <p:nvPr/>
        </p:nvSpPr>
        <p:spPr>
          <a:xfrm>
            <a:off x="1097281" y="4269962"/>
            <a:ext cx="4049486" cy="774192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③</a:t>
            </a:r>
            <a:r>
              <a:rPr lang="en-US" altLang="ja-JP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MCMC</a:t>
            </a:r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でサンプリング</a:t>
            </a:r>
            <a:endParaRPr lang="en-US" altLang="ja-JP" sz="2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A237FF4-3010-471B-86B3-7BE8A73F8268}"/>
              </a:ext>
            </a:extLst>
          </p:cNvPr>
          <p:cNvSpPr/>
          <p:nvPr/>
        </p:nvSpPr>
        <p:spPr>
          <a:xfrm>
            <a:off x="1097281" y="5331888"/>
            <a:ext cx="4049486" cy="774192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④結果の抽出</a:t>
            </a:r>
            <a:endParaRPr lang="en-US" altLang="ja-JP" sz="2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D09EEBE-44CB-4353-AE99-E15F0BE7500C}"/>
              </a:ext>
            </a:extLst>
          </p:cNvPr>
          <p:cNvSpPr/>
          <p:nvPr/>
        </p:nvSpPr>
        <p:spPr>
          <a:xfrm>
            <a:off x="6287589" y="2157699"/>
            <a:ext cx="5120640" cy="2246811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一連の流れを例題を通して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学習します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A6D0878-E25F-437F-A003-B05BF7AF95FF}"/>
              </a:ext>
            </a:extLst>
          </p:cNvPr>
          <p:cNvSpPr/>
          <p:nvPr/>
        </p:nvSpPr>
        <p:spPr>
          <a:xfrm>
            <a:off x="8293911" y="1511368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今回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21AE818-0C19-4310-952A-01A23BD9DAF0}"/>
              </a:ext>
            </a:extLst>
          </p:cNvPr>
          <p:cNvSpPr/>
          <p:nvPr/>
        </p:nvSpPr>
        <p:spPr>
          <a:xfrm>
            <a:off x="6287589" y="4789932"/>
            <a:ext cx="51603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ja-JP" altLang="en-US" sz="36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まずは例題の中身から確認</a:t>
            </a:r>
            <a:endParaRPr lang="en-US" altLang="ja-JP" sz="36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ja-JP" altLang="en-US" sz="36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しましょう</a:t>
            </a:r>
            <a:endParaRPr lang="en-US" altLang="ja-JP" sz="36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EE92E70-43F5-40FC-B1DF-FFFE256D7AA0}"/>
              </a:ext>
            </a:extLst>
          </p:cNvPr>
          <p:cNvSpPr/>
          <p:nvPr/>
        </p:nvSpPr>
        <p:spPr>
          <a:xfrm>
            <a:off x="1436691" y="1467696"/>
            <a:ext cx="33706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3600" dirty="0" err="1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PyStan</a:t>
            </a:r>
            <a:r>
              <a:rPr lang="ja-JP" altLang="en-US" sz="3600" dirty="0" err="1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での</a:t>
            </a:r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流れ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4174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7075920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例題の内容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D09EEBE-44CB-4353-AE99-E15F0BE7500C}"/>
              </a:ext>
            </a:extLst>
          </p:cNvPr>
          <p:cNvSpPr/>
          <p:nvPr/>
        </p:nvSpPr>
        <p:spPr>
          <a:xfrm>
            <a:off x="7221308" y="2189975"/>
            <a:ext cx="3738988" cy="1732919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正規分布に従う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８０個のデータ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A6D0878-E25F-437F-A003-B05BF7AF95FF}"/>
              </a:ext>
            </a:extLst>
          </p:cNvPr>
          <p:cNvSpPr/>
          <p:nvPr/>
        </p:nvSpPr>
        <p:spPr>
          <a:xfrm>
            <a:off x="7812247" y="1446007"/>
            <a:ext cx="25571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データの中身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2EA476D-2D4D-4167-A603-B4087432D8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643" y="2102364"/>
            <a:ext cx="2422470" cy="4102571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7DB423E-1F8D-434F-A6A3-DF60C08EC45A}"/>
              </a:ext>
            </a:extLst>
          </p:cNvPr>
          <p:cNvSpPr/>
          <p:nvPr/>
        </p:nvSpPr>
        <p:spPr>
          <a:xfrm>
            <a:off x="2965660" y="1336514"/>
            <a:ext cx="21964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data.xlsx</a:t>
            </a:r>
          </a:p>
        </p:txBody>
      </p:sp>
    </p:spTree>
    <p:extLst>
      <p:ext uri="{BB962C8B-B14F-4D97-AF65-F5344CB8AC3E}">
        <p14:creationId xmlns:p14="http://schemas.microsoft.com/office/powerpoint/2010/main" val="2820994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7075920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例題の内容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9" name="図 58">
            <a:extLst>
              <a:ext uri="{FF2B5EF4-FFF2-40B4-BE49-F238E27FC236}">
                <a16:creationId xmlns:a16="http://schemas.microsoft.com/office/drawing/2014/main" id="{90596AD6-5CF2-4E50-AF49-E12B3AA5F3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5022" y="2510145"/>
            <a:ext cx="4001539" cy="2748981"/>
          </a:xfrm>
          <a:prstGeom prst="rect">
            <a:avLst/>
          </a:prstGeom>
        </p:spPr>
      </p:pic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621FEA5C-B475-4BB0-AE8B-06F1F09B7A60}"/>
              </a:ext>
            </a:extLst>
          </p:cNvPr>
          <p:cNvSpPr/>
          <p:nvPr/>
        </p:nvSpPr>
        <p:spPr>
          <a:xfrm>
            <a:off x="2105578" y="1543644"/>
            <a:ext cx="33297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グラフィカルモデル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712B34D-E90D-4F2D-AAD4-3BFB07DB55D6}"/>
              </a:ext>
            </a:extLst>
          </p:cNvPr>
          <p:cNvSpPr/>
          <p:nvPr/>
        </p:nvSpPr>
        <p:spPr>
          <a:xfrm>
            <a:off x="7221308" y="2189975"/>
            <a:ext cx="3738988" cy="1732919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正規分布に従う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８０個のデータ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30B2D70-6B30-4237-B18C-2AFC6F2FE6A7}"/>
              </a:ext>
            </a:extLst>
          </p:cNvPr>
          <p:cNvSpPr/>
          <p:nvPr/>
        </p:nvSpPr>
        <p:spPr>
          <a:xfrm>
            <a:off x="7812247" y="1446007"/>
            <a:ext cx="25571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データの中身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7994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7075920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例題の内容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9" name="図 58">
            <a:extLst>
              <a:ext uri="{FF2B5EF4-FFF2-40B4-BE49-F238E27FC236}">
                <a16:creationId xmlns:a16="http://schemas.microsoft.com/office/drawing/2014/main" id="{90596AD6-5CF2-4E50-AF49-E12B3AA5F3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5022" y="2510145"/>
            <a:ext cx="4001539" cy="2748981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712B34D-E90D-4F2D-AAD4-3BFB07DB55D6}"/>
              </a:ext>
            </a:extLst>
          </p:cNvPr>
          <p:cNvSpPr/>
          <p:nvPr/>
        </p:nvSpPr>
        <p:spPr>
          <a:xfrm>
            <a:off x="7221308" y="2189975"/>
            <a:ext cx="3738988" cy="1732919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正規分布に従う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８０個のデータ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30B2D70-6B30-4237-B18C-2AFC6F2FE6A7}"/>
              </a:ext>
            </a:extLst>
          </p:cNvPr>
          <p:cNvSpPr/>
          <p:nvPr/>
        </p:nvSpPr>
        <p:spPr>
          <a:xfrm>
            <a:off x="7812247" y="1446007"/>
            <a:ext cx="25571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データの中身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B985ED8-5ED1-4F0F-A3EE-5E66BDCDC50B}"/>
              </a:ext>
            </a:extLst>
          </p:cNvPr>
          <p:cNvSpPr/>
          <p:nvPr/>
        </p:nvSpPr>
        <p:spPr>
          <a:xfrm>
            <a:off x="7221308" y="4663648"/>
            <a:ext cx="3738988" cy="1732919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μ,</a:t>
            </a:r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σ</a:t>
            </a:r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の事後分布を求める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B89665D-2C60-427D-A3DA-04F967C661BB}"/>
              </a:ext>
            </a:extLst>
          </p:cNvPr>
          <p:cNvSpPr/>
          <p:nvPr/>
        </p:nvSpPr>
        <p:spPr>
          <a:xfrm>
            <a:off x="7886786" y="3922894"/>
            <a:ext cx="24080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解析の目的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56CD1EB-290E-4A0F-9ACB-5683FC2C7653}"/>
              </a:ext>
            </a:extLst>
          </p:cNvPr>
          <p:cNvSpPr/>
          <p:nvPr/>
        </p:nvSpPr>
        <p:spPr>
          <a:xfrm>
            <a:off x="1105989" y="4084320"/>
            <a:ext cx="4911634" cy="155012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12C1A8C-D1B4-4E0C-9125-16F6D5AE8393}"/>
              </a:ext>
            </a:extLst>
          </p:cNvPr>
          <p:cNvSpPr/>
          <p:nvPr/>
        </p:nvSpPr>
        <p:spPr>
          <a:xfrm>
            <a:off x="2731408" y="5750236"/>
            <a:ext cx="21804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36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観測データ</a:t>
            </a:r>
            <a:endParaRPr lang="en-US" altLang="ja-JP" sz="3600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250C439-E890-48C5-8E81-3CC7ABB46F9A}"/>
              </a:ext>
            </a:extLst>
          </p:cNvPr>
          <p:cNvSpPr/>
          <p:nvPr/>
        </p:nvSpPr>
        <p:spPr>
          <a:xfrm>
            <a:off x="2542903" y="2422808"/>
            <a:ext cx="2177143" cy="106907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BB41A826-A558-4E99-9328-F7C2161E5699}"/>
              </a:ext>
            </a:extLst>
          </p:cNvPr>
          <p:cNvSpPr/>
          <p:nvPr/>
        </p:nvSpPr>
        <p:spPr>
          <a:xfrm>
            <a:off x="225303" y="2616804"/>
            <a:ext cx="22862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36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パラメーター</a:t>
            </a:r>
            <a:endParaRPr lang="en-US" altLang="ja-JP" sz="36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5C812D2-0D1B-4975-8B29-15D12537E524}"/>
              </a:ext>
            </a:extLst>
          </p:cNvPr>
          <p:cNvSpPr/>
          <p:nvPr/>
        </p:nvSpPr>
        <p:spPr>
          <a:xfrm>
            <a:off x="2105578" y="1543644"/>
            <a:ext cx="33297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グラフィカルモデル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2357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7075920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PyStan</a:t>
            </a:r>
            <a:r>
              <a:rPr lang="ja-JP" altLang="en-US" sz="2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での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統計モデリングの流れ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1F0FD81-21A8-43C1-A0F9-DE5C2B0367A0}"/>
              </a:ext>
            </a:extLst>
          </p:cNvPr>
          <p:cNvSpPr/>
          <p:nvPr/>
        </p:nvSpPr>
        <p:spPr>
          <a:xfrm>
            <a:off x="893842" y="1924995"/>
            <a:ext cx="4049486" cy="774192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①モデルの記述</a:t>
            </a:r>
            <a:r>
              <a:rPr lang="en-US" altLang="ja-JP" sz="2400" dirty="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2400" dirty="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コンパイル</a:t>
            </a:r>
            <a:endParaRPr lang="en-US" altLang="ja-JP" sz="2400" dirty="0">
              <a:solidFill>
                <a:schemeClr val="bg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39E6C10-49B2-449F-800F-9F022C91C307}"/>
              </a:ext>
            </a:extLst>
          </p:cNvPr>
          <p:cNvSpPr/>
          <p:nvPr/>
        </p:nvSpPr>
        <p:spPr>
          <a:xfrm>
            <a:off x="7440330" y="1163247"/>
            <a:ext cx="25859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モデルの記述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DBAF3F77-E687-4C81-8992-694B09065AFD}"/>
              </a:ext>
            </a:extLst>
          </p:cNvPr>
          <p:cNvSpPr/>
          <p:nvPr/>
        </p:nvSpPr>
        <p:spPr>
          <a:xfrm>
            <a:off x="6392356" y="5667347"/>
            <a:ext cx="490551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point1:</a:t>
            </a:r>
            <a:r>
              <a:rPr lang="ja-JP" altLang="en-US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ブロックごとに記述する</a:t>
            </a:r>
            <a:endParaRPr lang="en-US" altLang="ja-JP" sz="3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en-US" altLang="ja-JP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point2:Stan</a:t>
            </a:r>
            <a:r>
              <a:rPr lang="ja-JP" altLang="en-US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の文法に従う</a:t>
            </a:r>
            <a:endParaRPr lang="en-US" altLang="ja-JP" sz="3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9" name="図 8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76C6CF26-83BF-4B7D-B093-3410743DAB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508" y="1784731"/>
            <a:ext cx="5364421" cy="388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214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B158D479-9DDA-472B-9492-844D6DE72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508" y="1784731"/>
            <a:ext cx="5364421" cy="3882616"/>
          </a:xfrm>
          <a:prstGeom prst="rect">
            <a:avLst/>
          </a:prstGeom>
        </p:spPr>
      </p:pic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7075920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PyStan</a:t>
            </a:r>
            <a:r>
              <a:rPr lang="ja-JP" altLang="en-US" sz="2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での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統計モデリングの流れ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1F0FD81-21A8-43C1-A0F9-DE5C2B0367A0}"/>
              </a:ext>
            </a:extLst>
          </p:cNvPr>
          <p:cNvSpPr/>
          <p:nvPr/>
        </p:nvSpPr>
        <p:spPr>
          <a:xfrm>
            <a:off x="893842" y="1924995"/>
            <a:ext cx="4049486" cy="774192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①モデルの記述</a:t>
            </a:r>
            <a:r>
              <a:rPr lang="en-US" altLang="ja-JP" sz="2400" dirty="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2400" dirty="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コンパイル</a:t>
            </a:r>
            <a:endParaRPr lang="en-US" altLang="ja-JP" sz="2400" dirty="0">
              <a:solidFill>
                <a:schemeClr val="bg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39E6C10-49B2-449F-800F-9F022C91C307}"/>
              </a:ext>
            </a:extLst>
          </p:cNvPr>
          <p:cNvSpPr/>
          <p:nvPr/>
        </p:nvSpPr>
        <p:spPr>
          <a:xfrm>
            <a:off x="7440330" y="1163247"/>
            <a:ext cx="25859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モデルの記述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DBAF3F77-E687-4C81-8992-694B09065AFD}"/>
              </a:ext>
            </a:extLst>
          </p:cNvPr>
          <p:cNvSpPr/>
          <p:nvPr/>
        </p:nvSpPr>
        <p:spPr>
          <a:xfrm>
            <a:off x="6392356" y="5667347"/>
            <a:ext cx="490551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point1:</a:t>
            </a:r>
            <a:r>
              <a:rPr lang="ja-JP" altLang="en-US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ブロックごとに記述する</a:t>
            </a:r>
            <a:endParaRPr lang="en-US" altLang="ja-JP" sz="3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en-US" altLang="ja-JP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point2:Stan</a:t>
            </a:r>
            <a:r>
              <a:rPr lang="ja-JP" altLang="en-US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の文法に従う</a:t>
            </a:r>
            <a:endParaRPr lang="en-US" altLang="ja-JP" sz="3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右中かっこ 4">
            <a:extLst>
              <a:ext uri="{FF2B5EF4-FFF2-40B4-BE49-F238E27FC236}">
                <a16:creationId xmlns:a16="http://schemas.microsoft.com/office/drawing/2014/main" id="{415843AB-644A-40C6-8A93-33FC4DE8CAE8}"/>
              </a:ext>
            </a:extLst>
          </p:cNvPr>
          <p:cNvSpPr/>
          <p:nvPr/>
        </p:nvSpPr>
        <p:spPr>
          <a:xfrm>
            <a:off x="8845111" y="2071302"/>
            <a:ext cx="156754" cy="627885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012E57DB-C049-41DB-AEB7-6154B3EA9294}"/>
              </a:ext>
            </a:extLst>
          </p:cNvPr>
          <p:cNvSpPr/>
          <p:nvPr/>
        </p:nvSpPr>
        <p:spPr>
          <a:xfrm>
            <a:off x="9209603" y="1841287"/>
            <a:ext cx="132440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data</a:t>
            </a:r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endParaRPr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ブロック</a:t>
            </a:r>
            <a:endParaRPr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右中かっこ 30">
            <a:extLst>
              <a:ext uri="{FF2B5EF4-FFF2-40B4-BE49-F238E27FC236}">
                <a16:creationId xmlns:a16="http://schemas.microsoft.com/office/drawing/2014/main" id="{A994780D-02C7-46B7-A257-38612A80AB27}"/>
              </a:ext>
            </a:extLst>
          </p:cNvPr>
          <p:cNvSpPr/>
          <p:nvPr/>
        </p:nvSpPr>
        <p:spPr>
          <a:xfrm>
            <a:off x="8845111" y="2908320"/>
            <a:ext cx="156754" cy="784114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D8A449C-5062-42A8-887C-03189EF15510}"/>
              </a:ext>
            </a:extLst>
          </p:cNvPr>
          <p:cNvSpPr/>
          <p:nvPr/>
        </p:nvSpPr>
        <p:spPr>
          <a:xfrm>
            <a:off x="9164519" y="2856950"/>
            <a:ext cx="225093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パラメーターの</a:t>
            </a:r>
            <a:endParaRPr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ブロック</a:t>
            </a:r>
            <a:endParaRPr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右中かっこ 32">
            <a:extLst>
              <a:ext uri="{FF2B5EF4-FFF2-40B4-BE49-F238E27FC236}">
                <a16:creationId xmlns:a16="http://schemas.microsoft.com/office/drawing/2014/main" id="{40938F9A-792C-46F2-9EF4-7BD170A81F0D}"/>
              </a:ext>
            </a:extLst>
          </p:cNvPr>
          <p:cNvSpPr/>
          <p:nvPr/>
        </p:nvSpPr>
        <p:spPr>
          <a:xfrm>
            <a:off x="8853944" y="3924106"/>
            <a:ext cx="147921" cy="639185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52138CEA-877C-4D44-B4EA-3EFE24856B33}"/>
              </a:ext>
            </a:extLst>
          </p:cNvPr>
          <p:cNvSpPr/>
          <p:nvPr/>
        </p:nvSpPr>
        <p:spPr>
          <a:xfrm>
            <a:off x="9164519" y="3841199"/>
            <a:ext cx="218681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統計モデルの</a:t>
            </a:r>
            <a:endParaRPr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ブロック</a:t>
            </a:r>
            <a:endParaRPr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右中かっこ 17">
            <a:extLst>
              <a:ext uri="{FF2B5EF4-FFF2-40B4-BE49-F238E27FC236}">
                <a16:creationId xmlns:a16="http://schemas.microsoft.com/office/drawing/2014/main" id="{DB3BD2F4-ED08-4978-A7EF-E1FD0AA8A722}"/>
              </a:ext>
            </a:extLst>
          </p:cNvPr>
          <p:cNvSpPr/>
          <p:nvPr/>
        </p:nvSpPr>
        <p:spPr>
          <a:xfrm>
            <a:off x="8842339" y="4799043"/>
            <a:ext cx="133545" cy="391886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E7D0E25-681F-4023-8092-C9858EFBAF44}"/>
              </a:ext>
            </a:extLst>
          </p:cNvPr>
          <p:cNvSpPr/>
          <p:nvPr/>
        </p:nvSpPr>
        <p:spPr>
          <a:xfrm>
            <a:off x="9138538" y="4779282"/>
            <a:ext cx="172354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事前分布</a:t>
            </a:r>
            <a:endParaRPr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5980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2F2E561A-19D6-41DE-8EFE-2D3B96185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508" y="1784731"/>
            <a:ext cx="5364421" cy="3882616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E23B8F56-3223-4C87-8BE9-8CAA45758682}"/>
              </a:ext>
            </a:extLst>
          </p:cNvPr>
          <p:cNvSpPr/>
          <p:nvPr/>
        </p:nvSpPr>
        <p:spPr>
          <a:xfrm>
            <a:off x="7440330" y="1163247"/>
            <a:ext cx="25859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モデルの記述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右中かっこ 21">
            <a:extLst>
              <a:ext uri="{FF2B5EF4-FFF2-40B4-BE49-F238E27FC236}">
                <a16:creationId xmlns:a16="http://schemas.microsoft.com/office/drawing/2014/main" id="{FD20615C-C77F-443C-A0DA-2E6E5E368E9B}"/>
              </a:ext>
            </a:extLst>
          </p:cNvPr>
          <p:cNvSpPr/>
          <p:nvPr/>
        </p:nvSpPr>
        <p:spPr>
          <a:xfrm>
            <a:off x="8845111" y="2071302"/>
            <a:ext cx="156754" cy="627885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DBCBDD2-3A19-48C9-BA2E-018D77D6C520}"/>
              </a:ext>
            </a:extLst>
          </p:cNvPr>
          <p:cNvSpPr/>
          <p:nvPr/>
        </p:nvSpPr>
        <p:spPr>
          <a:xfrm>
            <a:off x="9209603" y="1841287"/>
            <a:ext cx="132440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data</a:t>
            </a:r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endParaRPr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ブロック</a:t>
            </a:r>
            <a:endParaRPr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右中かっこ 23">
            <a:extLst>
              <a:ext uri="{FF2B5EF4-FFF2-40B4-BE49-F238E27FC236}">
                <a16:creationId xmlns:a16="http://schemas.microsoft.com/office/drawing/2014/main" id="{D028D8A7-357E-42DF-919B-7DE3843BC4F2}"/>
              </a:ext>
            </a:extLst>
          </p:cNvPr>
          <p:cNvSpPr/>
          <p:nvPr/>
        </p:nvSpPr>
        <p:spPr>
          <a:xfrm>
            <a:off x="8845111" y="2908320"/>
            <a:ext cx="156754" cy="784114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55ED5831-D6C1-4064-BA63-FF36910E6B79}"/>
              </a:ext>
            </a:extLst>
          </p:cNvPr>
          <p:cNvSpPr/>
          <p:nvPr/>
        </p:nvSpPr>
        <p:spPr>
          <a:xfrm>
            <a:off x="9164519" y="2856950"/>
            <a:ext cx="225093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パラメーターの</a:t>
            </a:r>
            <a:endParaRPr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ブロック</a:t>
            </a:r>
            <a:endParaRPr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右中かっこ 25">
            <a:extLst>
              <a:ext uri="{FF2B5EF4-FFF2-40B4-BE49-F238E27FC236}">
                <a16:creationId xmlns:a16="http://schemas.microsoft.com/office/drawing/2014/main" id="{3115B21D-A114-4889-84A0-8E1F3ACE415E}"/>
              </a:ext>
            </a:extLst>
          </p:cNvPr>
          <p:cNvSpPr/>
          <p:nvPr/>
        </p:nvSpPr>
        <p:spPr>
          <a:xfrm>
            <a:off x="8853944" y="3924106"/>
            <a:ext cx="147921" cy="639185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E894A79E-AF38-4711-92AA-0E6B5C79D5AA}"/>
              </a:ext>
            </a:extLst>
          </p:cNvPr>
          <p:cNvSpPr/>
          <p:nvPr/>
        </p:nvSpPr>
        <p:spPr>
          <a:xfrm>
            <a:off x="9164519" y="3841199"/>
            <a:ext cx="218681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統計モデルの</a:t>
            </a:r>
            <a:endParaRPr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ブロック</a:t>
            </a:r>
            <a:endParaRPr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右中かっこ 34">
            <a:extLst>
              <a:ext uri="{FF2B5EF4-FFF2-40B4-BE49-F238E27FC236}">
                <a16:creationId xmlns:a16="http://schemas.microsoft.com/office/drawing/2014/main" id="{41E6227C-5348-442C-90B7-72B751AB9088}"/>
              </a:ext>
            </a:extLst>
          </p:cNvPr>
          <p:cNvSpPr/>
          <p:nvPr/>
        </p:nvSpPr>
        <p:spPr>
          <a:xfrm>
            <a:off x="8842339" y="4799043"/>
            <a:ext cx="133545" cy="391886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769ADB81-8D25-4D24-A6F6-96F6D1D6A522}"/>
              </a:ext>
            </a:extLst>
          </p:cNvPr>
          <p:cNvSpPr/>
          <p:nvPr/>
        </p:nvSpPr>
        <p:spPr>
          <a:xfrm>
            <a:off x="9138538" y="4779282"/>
            <a:ext cx="172354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事前分布</a:t>
            </a:r>
            <a:endParaRPr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7075920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PyStan</a:t>
            </a:r>
            <a:r>
              <a:rPr lang="ja-JP" altLang="en-US" sz="2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での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統計モデリングの流れ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1F0FD81-21A8-43C1-A0F9-DE5C2B0367A0}"/>
              </a:ext>
            </a:extLst>
          </p:cNvPr>
          <p:cNvSpPr/>
          <p:nvPr/>
        </p:nvSpPr>
        <p:spPr>
          <a:xfrm>
            <a:off x="893842" y="1924995"/>
            <a:ext cx="4049486" cy="774192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①モデルの記述</a:t>
            </a:r>
            <a:r>
              <a:rPr lang="en-US" altLang="ja-JP" sz="2400" dirty="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2400" dirty="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コンパイル</a:t>
            </a:r>
            <a:endParaRPr lang="en-US" altLang="ja-JP" sz="2400" dirty="0">
              <a:solidFill>
                <a:schemeClr val="bg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1DD5C32-0FD1-49C0-9072-40C684B704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050" y="2764457"/>
            <a:ext cx="4507125" cy="3884189"/>
          </a:xfrm>
          <a:prstGeom prst="rect">
            <a:avLst/>
          </a:prstGeom>
        </p:spPr>
      </p:pic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DBAF3F77-E687-4C81-8992-694B09065AFD}"/>
              </a:ext>
            </a:extLst>
          </p:cNvPr>
          <p:cNvSpPr/>
          <p:nvPr/>
        </p:nvSpPr>
        <p:spPr>
          <a:xfrm>
            <a:off x="6392356" y="5667347"/>
            <a:ext cx="490551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point1:</a:t>
            </a:r>
            <a:r>
              <a:rPr lang="ja-JP" altLang="en-US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ブロックごとに記述する</a:t>
            </a:r>
            <a:endParaRPr lang="en-US" altLang="ja-JP" sz="3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en-US" altLang="ja-JP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point2:Stan</a:t>
            </a:r>
            <a:r>
              <a:rPr lang="ja-JP" altLang="en-US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の文法に従う</a:t>
            </a:r>
            <a:endParaRPr lang="en-US" altLang="ja-JP" sz="3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15B3C8E3-AEE7-4EAA-B90F-E154E5753433}"/>
              </a:ext>
            </a:extLst>
          </p:cNvPr>
          <p:cNvCxnSpPr>
            <a:cxnSpLocks/>
          </p:cNvCxnSpPr>
          <p:nvPr/>
        </p:nvCxnSpPr>
        <p:spPr>
          <a:xfrm flipV="1">
            <a:off x="4709670" y="2516895"/>
            <a:ext cx="1586627" cy="26553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BB8DE06D-1D38-4790-912C-F38EB713B0BE}"/>
              </a:ext>
            </a:extLst>
          </p:cNvPr>
          <p:cNvCxnSpPr>
            <a:cxnSpLocks/>
          </p:cNvCxnSpPr>
          <p:nvPr/>
        </p:nvCxnSpPr>
        <p:spPr>
          <a:xfrm flipV="1">
            <a:off x="3971109" y="3345518"/>
            <a:ext cx="2325188" cy="49905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451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12197</TotalTime>
  <Words>582</Words>
  <Application>Microsoft Office PowerPoint</Application>
  <PresentationFormat>ワイド画面</PresentationFormat>
  <Paragraphs>135</Paragraphs>
  <Slides>19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5" baseType="lpstr">
      <vt:lpstr>Meiryo UI</vt:lpstr>
      <vt:lpstr>游ゴシック</vt:lpstr>
      <vt:lpstr>游ゴシック Light</vt:lpstr>
      <vt:lpstr>Arial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tetsuya t</dc:creator>
  <cp:lastModifiedBy>tetsuya t</cp:lastModifiedBy>
  <cp:revision>246</cp:revision>
  <dcterms:created xsi:type="dcterms:W3CDTF">2017-12-20T12:04:47Z</dcterms:created>
  <dcterms:modified xsi:type="dcterms:W3CDTF">2018-02-17T10:56:03Z</dcterms:modified>
</cp:coreProperties>
</file>