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413" r:id="rId3"/>
    <p:sldId id="398" r:id="rId4"/>
    <p:sldId id="416" r:id="rId5"/>
    <p:sldId id="417" r:id="rId6"/>
    <p:sldId id="414" r:id="rId7"/>
    <p:sldId id="418" r:id="rId8"/>
    <p:sldId id="40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ロジスティック回帰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328849" y="3439700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例題を通して、ロジスティック回帰を理解できる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36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ベイズ統計の流れ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6EC8989-814A-43FC-AA62-BD3408C69BFD}"/>
              </a:ext>
            </a:extLst>
          </p:cNvPr>
          <p:cNvSpPr/>
          <p:nvPr/>
        </p:nvSpPr>
        <p:spPr>
          <a:xfrm>
            <a:off x="873764" y="3020521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１．統計モデルの作成：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の情報に基づいて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統計モデルを作る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20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上にモデリング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FD017B0-6E6A-490A-A666-55EC6EC42FCF}"/>
              </a:ext>
            </a:extLst>
          </p:cNvPr>
          <p:cNvSpPr/>
          <p:nvPr/>
        </p:nvSpPr>
        <p:spPr>
          <a:xfrm>
            <a:off x="873764" y="1431142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下調べ：問題の背景を調べる。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原因と結果の関係の仮説を立てる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5B9905E-A987-46E5-97E0-E4BB3E89ADC5}"/>
              </a:ext>
            </a:extLst>
          </p:cNvPr>
          <p:cNvSpPr/>
          <p:nvPr/>
        </p:nvSpPr>
        <p:spPr>
          <a:xfrm>
            <a:off x="873764" y="4631354"/>
            <a:ext cx="6049046" cy="12799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事後分布の計算：得られたデータから</a:t>
            </a:r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事後分布を推定する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(MCMC</a:t>
            </a: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でサンプリング</a:t>
            </a:r>
            <a:r>
              <a:rPr lang="en-US" altLang="ja-JP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9048677-31B1-421E-A771-65C3436DEDB9}"/>
              </a:ext>
            </a:extLst>
          </p:cNvPr>
          <p:cNvSpPr/>
          <p:nvPr/>
        </p:nvSpPr>
        <p:spPr>
          <a:xfrm>
            <a:off x="7695410" y="2576320"/>
            <a:ext cx="4103185" cy="24224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薬品の致死量を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ロジスティック回帰で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3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調べる</a:t>
            </a:r>
            <a:endParaRPr lang="en-US" altLang="ja-JP" sz="3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736F12-7614-4267-91C8-69ECB473CE02}"/>
              </a:ext>
            </a:extLst>
          </p:cNvPr>
          <p:cNvSpPr txBox="1"/>
          <p:nvPr/>
        </p:nvSpPr>
        <p:spPr>
          <a:xfrm>
            <a:off x="9269948" y="17945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</a:p>
        </p:txBody>
      </p:sp>
    </p:spTree>
    <p:extLst>
      <p:ext uri="{BB962C8B-B14F-4D97-AF65-F5344CB8AC3E}">
        <p14:creationId xmlns:p14="http://schemas.microsoft.com/office/powerpoint/2010/main" val="169064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薬品投与量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vs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死亡率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8EDAC16-DEEE-4357-95CE-3711ACBB9C03}"/>
              </a:ext>
            </a:extLst>
          </p:cNvPr>
          <p:cNvSpPr/>
          <p:nvPr/>
        </p:nvSpPr>
        <p:spPr>
          <a:xfrm>
            <a:off x="1397846" y="1357052"/>
            <a:ext cx="384271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dose_response.xlsx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B544AB0-6AEE-4BA6-95CF-C5C791A6F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78" y="1976845"/>
            <a:ext cx="1946642" cy="4709301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BED1F2-FFE6-45F8-9A56-7AC8FCAEF829}"/>
              </a:ext>
            </a:extLst>
          </p:cNvPr>
          <p:cNvSpPr/>
          <p:nvPr/>
        </p:nvSpPr>
        <p:spPr>
          <a:xfrm>
            <a:off x="7184573" y="1189656"/>
            <a:ext cx="301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手持ちのデータ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D5B8A-897B-4E35-B90C-DF486562B148}"/>
              </a:ext>
            </a:extLst>
          </p:cNvPr>
          <p:cNvSpPr/>
          <p:nvPr/>
        </p:nvSpPr>
        <p:spPr>
          <a:xfrm>
            <a:off x="6104708" y="1911050"/>
            <a:ext cx="5695405" cy="131112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log10 C: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薬品の投与量の対数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death: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マウスの生死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0E586B3-E242-4F6E-A610-D9297AAD4439}"/>
              </a:ext>
            </a:extLst>
          </p:cNvPr>
          <p:cNvSpPr/>
          <p:nvPr/>
        </p:nvSpPr>
        <p:spPr>
          <a:xfrm>
            <a:off x="7445827" y="3685164"/>
            <a:ext cx="301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解析の目的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C697BF4-EDC4-42FC-8D4D-F21E4231AE72}"/>
              </a:ext>
            </a:extLst>
          </p:cNvPr>
          <p:cNvSpPr/>
          <p:nvPr/>
        </p:nvSpPr>
        <p:spPr>
          <a:xfrm>
            <a:off x="5712823" y="4445140"/>
            <a:ext cx="6087290" cy="131112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どれくらいの投与量で致死量になるか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17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薬品投与量 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vs 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死亡率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1AE818-0C19-4310-952A-01A23BD9DAF0}"/>
              </a:ext>
            </a:extLst>
          </p:cNvPr>
          <p:cNvSpPr/>
          <p:nvPr/>
        </p:nvSpPr>
        <p:spPr>
          <a:xfrm>
            <a:off x="7184573" y="1189656"/>
            <a:ext cx="301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手持ちのデータ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DDB80C0-753A-497C-856E-24C87C8833AD}"/>
              </a:ext>
            </a:extLst>
          </p:cNvPr>
          <p:cNvSpPr/>
          <p:nvPr/>
        </p:nvSpPr>
        <p:spPr>
          <a:xfrm>
            <a:off x="6278881" y="3943565"/>
            <a:ext cx="5303520" cy="12796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ある閾値を超えると、死亡確率が急激に増加する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47E856C-8C42-4C3C-A266-197772E3F771}"/>
              </a:ext>
            </a:extLst>
          </p:cNvPr>
          <p:cNvSpPr/>
          <p:nvPr/>
        </p:nvSpPr>
        <p:spPr>
          <a:xfrm>
            <a:off x="7058296" y="3273805"/>
            <a:ext cx="3788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事前の知識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補足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A96C07-FE33-407B-8FF4-28359FDF5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4" y="2440915"/>
            <a:ext cx="5052619" cy="3368412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B3B506D-FD75-4327-A3C7-48809B86E356}"/>
              </a:ext>
            </a:extLst>
          </p:cNvPr>
          <p:cNvSpPr/>
          <p:nvPr/>
        </p:nvSpPr>
        <p:spPr>
          <a:xfrm>
            <a:off x="1508101" y="1640300"/>
            <a:ext cx="3641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Dose-Response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634062C-58B4-47B8-BB25-5801B12BF369}"/>
              </a:ext>
            </a:extLst>
          </p:cNvPr>
          <p:cNvSpPr/>
          <p:nvPr/>
        </p:nvSpPr>
        <p:spPr>
          <a:xfrm>
            <a:off x="6104708" y="1911050"/>
            <a:ext cx="5695405" cy="1311121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log10 C: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薬品の投与量の対数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death: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マウスの生死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9FB056C-B5C6-4041-8329-4D1991E0014E}"/>
              </a:ext>
            </a:extLst>
          </p:cNvPr>
          <p:cNvSpPr/>
          <p:nvPr/>
        </p:nvSpPr>
        <p:spPr>
          <a:xfrm>
            <a:off x="6278881" y="5367417"/>
            <a:ext cx="5303520" cy="127966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状態は生存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死亡の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値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8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F791E0B2-2BB6-40F5-B341-7E48E183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5" y="2089045"/>
            <a:ext cx="5486411" cy="365760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ロジスティック曲線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1AE818-0C19-4310-952A-01A23BD9DAF0}"/>
              </a:ext>
            </a:extLst>
          </p:cNvPr>
          <p:cNvSpPr/>
          <p:nvPr/>
        </p:nvSpPr>
        <p:spPr>
          <a:xfrm>
            <a:off x="7530635" y="1447639"/>
            <a:ext cx="3285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Logistic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634062C-58B4-47B8-BB25-5801B12BF369}"/>
              </a:ext>
            </a:extLst>
          </p:cNvPr>
          <p:cNvSpPr/>
          <p:nvPr/>
        </p:nvSpPr>
        <p:spPr>
          <a:xfrm>
            <a:off x="6298373" y="2310676"/>
            <a:ext cx="5477690" cy="1390467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0380EA-8FBB-47E2-954A-C3BA8FE7A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27" y="2603635"/>
            <a:ext cx="4007013" cy="85149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DE4251-D86F-4EEA-844A-C1419245CD6A}"/>
              </a:ext>
            </a:extLst>
          </p:cNvPr>
          <p:cNvSpPr/>
          <p:nvPr/>
        </p:nvSpPr>
        <p:spPr>
          <a:xfrm>
            <a:off x="6583682" y="3781601"/>
            <a:ext cx="586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PyStan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では</a:t>
            </a:r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bernoulli_logit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という名前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248AD6-ECEE-4B43-873F-A596C2774E9B}"/>
              </a:ext>
            </a:extLst>
          </p:cNvPr>
          <p:cNvSpPr/>
          <p:nvPr/>
        </p:nvSpPr>
        <p:spPr>
          <a:xfrm>
            <a:off x="6298373" y="5026662"/>
            <a:ext cx="5477690" cy="119369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f(x)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の範囲が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[0,1]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に納まる</a:t>
            </a:r>
            <a:endParaRPr lang="en-US" altLang="ja-JP" sz="3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値が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値の時に使われやすい</a:t>
            </a:r>
            <a:r>
              <a:rPr lang="en-US" altLang="ja-JP" sz="32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5B45A9-941E-465C-A274-4DD60B6885CB}"/>
              </a:ext>
            </a:extLst>
          </p:cNvPr>
          <p:cNvSpPr/>
          <p:nvPr/>
        </p:nvSpPr>
        <p:spPr>
          <a:xfrm>
            <a:off x="7530635" y="4323725"/>
            <a:ext cx="3013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B5207-AEDF-43DE-933B-CBD69285FCE1}"/>
              </a:ext>
            </a:extLst>
          </p:cNvPr>
          <p:cNvSpPr/>
          <p:nvPr/>
        </p:nvSpPr>
        <p:spPr>
          <a:xfrm>
            <a:off x="2044526" y="1664345"/>
            <a:ext cx="453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Logistic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曲線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31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統計モデルの作成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143173" y="127685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79F141D-B3BA-41F3-94B6-E80BC1F3D16C}"/>
              </a:ext>
            </a:extLst>
          </p:cNvPr>
          <p:cNvSpPr>
            <a:spLocks noChangeAspect="1"/>
          </p:cNvSpPr>
          <p:nvPr/>
        </p:nvSpPr>
        <p:spPr>
          <a:xfrm>
            <a:off x="648798" y="2007627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61549DA-EC71-4A7A-88CE-3BEEB6AC3F4A}"/>
              </a:ext>
            </a:extLst>
          </p:cNvPr>
          <p:cNvSpPr>
            <a:spLocks noChangeAspect="1"/>
          </p:cNvSpPr>
          <p:nvPr/>
        </p:nvSpPr>
        <p:spPr>
          <a:xfrm>
            <a:off x="766735" y="4067755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C9E4267-436A-4B06-91DF-E5A0DFEE1C4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1091836" y="2893702"/>
            <a:ext cx="9249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65434E8-8FF2-4943-BCAC-7BBE1C4A6A43}"/>
              </a:ext>
            </a:extLst>
          </p:cNvPr>
          <p:cNvCxnSpPr>
            <a:cxnSpLocks/>
          </p:cNvCxnSpPr>
          <p:nvPr/>
        </p:nvCxnSpPr>
        <p:spPr>
          <a:xfrm flipH="1">
            <a:off x="1436109" y="2917388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C6D270C-4B59-47FC-9A4D-04016A3BE491}"/>
              </a:ext>
            </a:extLst>
          </p:cNvPr>
          <p:cNvSpPr>
            <a:spLocks noChangeAspect="1"/>
          </p:cNvSpPr>
          <p:nvPr/>
        </p:nvSpPr>
        <p:spPr>
          <a:xfrm>
            <a:off x="1977911" y="2031313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6B7C818-60C1-4623-81CC-5DD498F81007}"/>
              </a:ext>
            </a:extLst>
          </p:cNvPr>
          <p:cNvSpPr/>
          <p:nvPr/>
        </p:nvSpPr>
        <p:spPr>
          <a:xfrm>
            <a:off x="513805" y="3494512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53ED65E6-75A6-4BC0-AC30-0E19B2654E38}"/>
              </a:ext>
            </a:extLst>
          </p:cNvPr>
          <p:cNvSpPr>
            <a:spLocks noChangeAspect="1"/>
          </p:cNvSpPr>
          <p:nvPr/>
        </p:nvSpPr>
        <p:spPr>
          <a:xfrm>
            <a:off x="2764339" y="4398269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E54A641-6A7D-4B65-B1E1-DEBA051B4CFC}"/>
              </a:ext>
            </a:extLst>
          </p:cNvPr>
          <p:cNvCxnSpPr>
            <a:cxnSpLocks/>
            <a:stCxn id="28" idx="2"/>
            <a:endCxn id="14" idx="6"/>
          </p:cNvCxnSpPr>
          <p:nvPr/>
        </p:nvCxnSpPr>
        <p:spPr>
          <a:xfrm flipH="1">
            <a:off x="1601935" y="4470269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E87ABF0-EA08-4982-92FA-C36EC3E53EBA}"/>
              </a:ext>
            </a:extLst>
          </p:cNvPr>
          <p:cNvSpPr/>
          <p:nvPr/>
        </p:nvSpPr>
        <p:spPr>
          <a:xfrm>
            <a:off x="2543766" y="369435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DAED88A-B6C5-441D-9A74-4661CAACAAB2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1CFC400-27C6-4CC1-A458-6E4F77951BBD}"/>
              </a:ext>
            </a:extLst>
          </p:cNvPr>
          <p:cNvSpPr/>
          <p:nvPr/>
        </p:nvSpPr>
        <p:spPr>
          <a:xfrm>
            <a:off x="2888364" y="4777247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089629-4D33-4AAA-A62C-F0E42873EEB6}"/>
              </a:ext>
            </a:extLst>
          </p:cNvPr>
          <p:cNvSpPr/>
          <p:nvPr/>
        </p:nvSpPr>
        <p:spPr>
          <a:xfrm>
            <a:off x="3706170" y="3428773"/>
            <a:ext cx="125547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検体数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切片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投与量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生死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F0FBDEE8-3C86-49D9-BCCC-5196AE97B982}"/>
                  </a:ext>
                </a:extLst>
              </p:cNvPr>
              <p:cNvSpPr/>
              <p:nvPr/>
            </p:nvSpPr>
            <p:spPr>
              <a:xfrm>
                <a:off x="5789029" y="2110249"/>
                <a:ext cx="6193965" cy="15125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死亡確率は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1</m:t>
                        </m:r>
                      </m:num>
                      <m:den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−(</m:t>
                            </m:r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𝑎𝑥</m:t>
                            </m:r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+</m:t>
                            </m:r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𝑏</m:t>
                            </m:r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と表せる</a:t>
                </a:r>
                <a:endParaRPr lang="en-US" altLang="ja-JP" sz="3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F0FBDEE8-3C86-49D9-BCCC-5196AE97B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29" y="2110249"/>
                <a:ext cx="6193965" cy="1512517"/>
              </a:xfrm>
              <a:prstGeom prst="rect">
                <a:avLst/>
              </a:prstGeom>
              <a:blipFill>
                <a:blip r:embed="rId4"/>
                <a:stretch>
                  <a:fillRect l="-25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00AC423-7759-4B7F-A146-93DF51DB3152}"/>
                  </a:ext>
                </a:extLst>
              </p:cNvPr>
              <p:cNvSpPr/>
              <p:nvPr/>
            </p:nvSpPr>
            <p:spPr>
              <a:xfrm>
                <a:off x="5789029" y="4819783"/>
                <a:ext cx="6193965" cy="13197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~ 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𝐵𝑒𝑟𝑛𝑜𝑢𝑙𝑙𝑖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_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𝑙𝑜𝑔𝑖𝑡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𝑎𝑥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00AC423-7759-4B7F-A146-93DF51DB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29" y="4819783"/>
                <a:ext cx="6193965" cy="1319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386000A-0B34-49AD-82E2-0A902D4F4EB8}"/>
              </a:ext>
            </a:extLst>
          </p:cNvPr>
          <p:cNvSpPr/>
          <p:nvPr/>
        </p:nvSpPr>
        <p:spPr>
          <a:xfrm>
            <a:off x="7766712" y="4044498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90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統計モデルの作成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143173" y="127685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79F141D-B3BA-41F3-94B6-E80BC1F3D16C}"/>
              </a:ext>
            </a:extLst>
          </p:cNvPr>
          <p:cNvSpPr>
            <a:spLocks noChangeAspect="1"/>
          </p:cNvSpPr>
          <p:nvPr/>
        </p:nvSpPr>
        <p:spPr>
          <a:xfrm>
            <a:off x="648798" y="2007627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E61549DA-EC71-4A7A-88CE-3BEEB6AC3F4A}"/>
              </a:ext>
            </a:extLst>
          </p:cNvPr>
          <p:cNvSpPr>
            <a:spLocks noChangeAspect="1"/>
          </p:cNvSpPr>
          <p:nvPr/>
        </p:nvSpPr>
        <p:spPr>
          <a:xfrm>
            <a:off x="766735" y="4067755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endParaRPr kumimoji="1" lang="ja-JP" altLang="en-US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C9E4267-436A-4B06-91DF-E5A0DFEE1C47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1091836" y="2893702"/>
            <a:ext cx="92499" cy="117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65434E8-8FF2-4943-BCAC-7BBE1C4A6A43}"/>
              </a:ext>
            </a:extLst>
          </p:cNvPr>
          <p:cNvCxnSpPr>
            <a:cxnSpLocks/>
          </p:cNvCxnSpPr>
          <p:nvPr/>
        </p:nvCxnSpPr>
        <p:spPr>
          <a:xfrm flipH="1">
            <a:off x="1436109" y="2917388"/>
            <a:ext cx="792768" cy="115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6C6D270C-4B59-47FC-9A4D-04016A3BE491}"/>
              </a:ext>
            </a:extLst>
          </p:cNvPr>
          <p:cNvSpPr>
            <a:spLocks noChangeAspect="1"/>
          </p:cNvSpPr>
          <p:nvPr/>
        </p:nvSpPr>
        <p:spPr>
          <a:xfrm>
            <a:off x="1977911" y="2031313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6B7C818-60C1-4623-81CC-5DD498F81007}"/>
              </a:ext>
            </a:extLst>
          </p:cNvPr>
          <p:cNvSpPr/>
          <p:nvPr/>
        </p:nvSpPr>
        <p:spPr>
          <a:xfrm>
            <a:off x="513805" y="3494512"/>
            <a:ext cx="3039291" cy="20465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53ED65E6-75A6-4BC0-AC30-0E19B2654E38}"/>
              </a:ext>
            </a:extLst>
          </p:cNvPr>
          <p:cNvSpPr>
            <a:spLocks noChangeAspect="1"/>
          </p:cNvSpPr>
          <p:nvPr/>
        </p:nvSpPr>
        <p:spPr>
          <a:xfrm>
            <a:off x="2764339" y="4398269"/>
            <a:ext cx="144000" cy="144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E54A641-6A7D-4B65-B1E1-DEBA051B4CFC}"/>
              </a:ext>
            </a:extLst>
          </p:cNvPr>
          <p:cNvCxnSpPr>
            <a:cxnSpLocks/>
            <a:stCxn id="28" idx="2"/>
            <a:endCxn id="14" idx="6"/>
          </p:cNvCxnSpPr>
          <p:nvPr/>
        </p:nvCxnSpPr>
        <p:spPr>
          <a:xfrm flipH="1">
            <a:off x="1601935" y="4470269"/>
            <a:ext cx="1162404" cy="1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E87ABF0-EA08-4982-92FA-C36EC3E53EBA}"/>
              </a:ext>
            </a:extLst>
          </p:cNvPr>
          <p:cNvSpPr/>
          <p:nvPr/>
        </p:nvSpPr>
        <p:spPr>
          <a:xfrm>
            <a:off x="2543766" y="369435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DAED88A-B6C5-441D-9A74-4661CAACAAB2}"/>
              </a:ext>
            </a:extLst>
          </p:cNvPr>
          <p:cNvSpPr/>
          <p:nvPr/>
        </p:nvSpPr>
        <p:spPr>
          <a:xfrm>
            <a:off x="1631649" y="1241935"/>
            <a:ext cx="3241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グラフィカルモデル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1CFC400-27C6-4CC1-A458-6E4F77951BBD}"/>
              </a:ext>
            </a:extLst>
          </p:cNvPr>
          <p:cNvSpPr/>
          <p:nvPr/>
        </p:nvSpPr>
        <p:spPr>
          <a:xfrm>
            <a:off x="2888364" y="4777247"/>
            <a:ext cx="526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1089629-4D33-4AAA-A62C-F0E42873EEB6}"/>
              </a:ext>
            </a:extLst>
          </p:cNvPr>
          <p:cNvSpPr/>
          <p:nvPr/>
        </p:nvSpPr>
        <p:spPr>
          <a:xfrm>
            <a:off x="3706170" y="3428773"/>
            <a:ext cx="125547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検体数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傾き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切片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投与量</a:t>
            </a:r>
            <a:endParaRPr lang="en-US" altLang="ja-JP" sz="2000" baseline="30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en-US" altLang="ja-JP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y:</a:t>
            </a:r>
            <a:r>
              <a:rPr lang="ja-JP" altLang="en-US" sz="20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生死</a:t>
            </a:r>
            <a:endParaRPr lang="en-US" altLang="ja-JP" sz="20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F0FBDEE8-3C86-49D9-BCCC-5196AE97B982}"/>
                  </a:ext>
                </a:extLst>
              </p:cNvPr>
              <p:cNvSpPr/>
              <p:nvPr/>
            </p:nvSpPr>
            <p:spPr>
              <a:xfrm>
                <a:off x="5789029" y="2110249"/>
                <a:ext cx="6193965" cy="15125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ja-JP" altLang="en-US" sz="32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死亡確率は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1</m:t>
                        </m:r>
                      </m:num>
                      <m:den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1+</m:t>
                        </m:r>
                        <m:sSup>
                          <m:sSupPr>
                            <m:ctrlP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−(</m:t>
                            </m:r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𝑎𝑥</m:t>
                            </m:r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+</m:t>
                            </m:r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𝑏</m:t>
                            </m:r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ja-JP" altLang="en-US" sz="3200" dirty="0">
                    <a:solidFill>
                      <a:prstClr val="black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と表せる</a:t>
                </a:r>
                <a:endParaRPr lang="en-US" altLang="ja-JP" sz="32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F0FBDEE8-3C86-49D9-BCCC-5196AE97B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29" y="2110249"/>
                <a:ext cx="6193965" cy="1512517"/>
              </a:xfrm>
              <a:prstGeom prst="rect">
                <a:avLst/>
              </a:prstGeom>
              <a:blipFill>
                <a:blip r:embed="rId4"/>
                <a:stretch>
                  <a:fillRect l="-25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00AC423-7759-4B7F-A146-93DF51DB3152}"/>
                  </a:ext>
                </a:extLst>
              </p:cNvPr>
              <p:cNvSpPr/>
              <p:nvPr/>
            </p:nvSpPr>
            <p:spPr>
              <a:xfrm>
                <a:off x="5789029" y="4819783"/>
                <a:ext cx="6193965" cy="13197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𝑛</m:t>
                          </m:r>
                        </m:e>
                      </m:d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~ 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𝐵𝑒𝑟𝑛𝑜𝑢𝑙𝑙𝑖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_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𝑙𝑜𝑔𝑖𝑡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𝑎𝑥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[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𝑛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]+</m:t>
                      </m:r>
                      <m:r>
                        <a:rPr lang="en-US" altLang="ja-JP" sz="3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  <m:r>
                        <a:rPr lang="en-US" altLang="ja-JP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30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700AC423-7759-4B7F-A146-93DF51DB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29" y="4819783"/>
                <a:ext cx="6193965" cy="1319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386000A-0B34-49AD-82E2-0A902D4F4EB8}"/>
              </a:ext>
            </a:extLst>
          </p:cNvPr>
          <p:cNvSpPr/>
          <p:nvPr/>
        </p:nvSpPr>
        <p:spPr>
          <a:xfrm>
            <a:off x="7766712" y="4044498"/>
            <a:ext cx="2209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統計モデル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1806FCC-C8E3-4A94-B2F9-746BB3951B6D}"/>
              </a:ext>
            </a:extLst>
          </p:cNvPr>
          <p:cNvSpPr/>
          <p:nvPr/>
        </p:nvSpPr>
        <p:spPr>
          <a:xfrm>
            <a:off x="608401" y="3702748"/>
            <a:ext cx="2806069" cy="16477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75E2F81-01B1-4869-BEEE-5F89530DFE39}"/>
              </a:ext>
            </a:extLst>
          </p:cNvPr>
          <p:cNvSpPr/>
          <p:nvPr/>
        </p:nvSpPr>
        <p:spPr>
          <a:xfrm>
            <a:off x="971012" y="3049215"/>
            <a:ext cx="2180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観測データ</a:t>
            </a:r>
            <a:endParaRPr lang="en-US" altLang="ja-JP" sz="3600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68967A2-C1C6-42B3-9907-956A24A4BE14}"/>
              </a:ext>
            </a:extLst>
          </p:cNvPr>
          <p:cNvSpPr/>
          <p:nvPr/>
        </p:nvSpPr>
        <p:spPr>
          <a:xfrm>
            <a:off x="513805" y="1917891"/>
            <a:ext cx="2516271" cy="10690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F76432-D58B-495E-BFB5-34D66F3A70E3}"/>
              </a:ext>
            </a:extLst>
          </p:cNvPr>
          <p:cNvSpPr/>
          <p:nvPr/>
        </p:nvSpPr>
        <p:spPr>
          <a:xfrm>
            <a:off x="3151417" y="2127498"/>
            <a:ext cx="22862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パラメーター</a:t>
            </a:r>
            <a:endParaRPr lang="en-US" altLang="ja-JP" sz="36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05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075920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例題の内容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09EEBE-44CB-4353-AE99-E15F0BE7500C}"/>
              </a:ext>
            </a:extLst>
          </p:cNvPr>
          <p:cNvSpPr/>
          <p:nvPr/>
        </p:nvSpPr>
        <p:spPr>
          <a:xfrm>
            <a:off x="7970244" y="2811319"/>
            <a:ext cx="3738988" cy="17329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正規分布に従う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８０個のデータ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6D0878-E25F-437F-A003-B05BF7AF95FF}"/>
              </a:ext>
            </a:extLst>
          </p:cNvPr>
          <p:cNvSpPr/>
          <p:nvPr/>
        </p:nvSpPr>
        <p:spPr>
          <a:xfrm>
            <a:off x="8236745" y="2070565"/>
            <a:ext cx="2557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データの中身</a:t>
            </a:r>
            <a:endParaRPr lang="en-US" altLang="ja-JP" sz="36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7DB423E-1F8D-434F-A6A3-DF60C08EC45A}"/>
              </a:ext>
            </a:extLst>
          </p:cNvPr>
          <p:cNvSpPr/>
          <p:nvPr/>
        </p:nvSpPr>
        <p:spPr>
          <a:xfrm>
            <a:off x="692621" y="1431142"/>
            <a:ext cx="21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ja-JP" sz="3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data.xlsx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6FB0F8CA-9A66-47F7-BBC5-6D6F992A3CE9}"/>
              </a:ext>
            </a:extLst>
          </p:cNvPr>
          <p:cNvSpPr>
            <a:spLocks noChangeAspect="1"/>
          </p:cNvSpPr>
          <p:nvPr/>
        </p:nvSpPr>
        <p:spPr>
          <a:xfrm>
            <a:off x="3993095" y="2350492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μ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6B89760-BC4B-485A-B2BE-37F169BEEFFA}"/>
              </a:ext>
            </a:extLst>
          </p:cNvPr>
          <p:cNvSpPr>
            <a:spLocks noChangeAspect="1"/>
          </p:cNvSpPr>
          <p:nvPr/>
        </p:nvSpPr>
        <p:spPr>
          <a:xfrm>
            <a:off x="4879170" y="4398637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2BB81B0-AD02-4066-BDF5-DC6D89C23FDD}"/>
              </a:ext>
            </a:extLst>
          </p:cNvPr>
          <p:cNvSpPr txBox="1"/>
          <p:nvPr/>
        </p:nvSpPr>
        <p:spPr>
          <a:xfrm>
            <a:off x="5680570" y="455691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" dirty="0"/>
              <a:t>…</a:t>
            </a:r>
            <a:endParaRPr kumimoji="1" lang="ja-JP" altLang="en-US" sz="30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9AB784-B1F3-4C91-B5A4-23BA7308B62F}"/>
              </a:ext>
            </a:extLst>
          </p:cNvPr>
          <p:cNvSpPr>
            <a:spLocks noChangeAspect="1"/>
          </p:cNvSpPr>
          <p:nvPr/>
        </p:nvSpPr>
        <p:spPr>
          <a:xfrm>
            <a:off x="6320659" y="4416118"/>
            <a:ext cx="835596" cy="8355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DBA2C695-8AF0-4C98-9338-18A7DEF49603}"/>
              </a:ext>
            </a:extLst>
          </p:cNvPr>
          <p:cNvSpPr>
            <a:spLocks noChangeAspect="1"/>
          </p:cNvSpPr>
          <p:nvPr/>
        </p:nvSpPr>
        <p:spPr>
          <a:xfrm>
            <a:off x="2766293" y="4432188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443730C-7DBB-4C61-8B4B-124C31AD1F11}"/>
              </a:ext>
            </a:extLst>
          </p:cNvPr>
          <p:cNvSpPr>
            <a:spLocks noChangeAspect="1"/>
          </p:cNvSpPr>
          <p:nvPr/>
        </p:nvSpPr>
        <p:spPr>
          <a:xfrm>
            <a:off x="3852386" y="4422612"/>
            <a:ext cx="835200" cy="835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en-US" altLang="ja-JP" baseline="-25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baseline="-25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BCDBBAA-C2D7-4744-B3D1-B2CEC867F8B8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 flipH="1">
            <a:off x="3183893" y="3236567"/>
            <a:ext cx="1252240" cy="119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4861D50-DFFC-4635-8695-AEE1C5325EFE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 flipH="1">
            <a:off x="4269986" y="3236567"/>
            <a:ext cx="166147" cy="1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C740486-FDC9-4C11-B91F-2187E3DA4405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>
            <a:off x="4436133" y="3236567"/>
            <a:ext cx="860637" cy="11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1F52CCD-3D00-440E-8A57-25F0EC5BF11A}"/>
              </a:ext>
            </a:extLst>
          </p:cNvPr>
          <p:cNvCxnSpPr>
            <a:cxnSpLocks/>
            <a:stCxn id="23" idx="4"/>
            <a:endCxn id="27" idx="1"/>
          </p:cNvCxnSpPr>
          <p:nvPr/>
        </p:nvCxnSpPr>
        <p:spPr>
          <a:xfrm>
            <a:off x="4436133" y="3236567"/>
            <a:ext cx="2006896" cy="130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89180A0-C5B4-4569-905B-EA7454B67080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3347099" y="3164124"/>
            <a:ext cx="2363066" cy="126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879A3F0-AF3E-4D06-A44D-A67F27172209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4408601" y="3164124"/>
            <a:ext cx="1301564" cy="12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CA4CD3B-8C1C-4250-AFCC-13F65F21B277}"/>
              </a:ext>
            </a:extLst>
          </p:cNvPr>
          <p:cNvCxnSpPr>
            <a:cxnSpLocks/>
            <a:stCxn id="40" idx="4"/>
          </p:cNvCxnSpPr>
          <p:nvPr/>
        </p:nvCxnSpPr>
        <p:spPr>
          <a:xfrm flipH="1">
            <a:off x="5432913" y="3164124"/>
            <a:ext cx="277252" cy="12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EDAA153-A32D-47DA-802A-7362330D63FC}"/>
              </a:ext>
            </a:extLst>
          </p:cNvPr>
          <p:cNvCxnSpPr>
            <a:cxnSpLocks/>
            <a:stCxn id="40" idx="4"/>
            <a:endCxn id="27" idx="0"/>
          </p:cNvCxnSpPr>
          <p:nvPr/>
        </p:nvCxnSpPr>
        <p:spPr>
          <a:xfrm>
            <a:off x="5710165" y="3164124"/>
            <a:ext cx="1028292" cy="12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35E69ECB-D0F6-48D5-A806-9D0F09566B26}"/>
              </a:ext>
            </a:extLst>
          </p:cNvPr>
          <p:cNvSpPr>
            <a:spLocks noChangeAspect="1"/>
          </p:cNvSpPr>
          <p:nvPr/>
        </p:nvSpPr>
        <p:spPr>
          <a:xfrm>
            <a:off x="5267127" y="2278049"/>
            <a:ext cx="886075" cy="8860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σ</a:t>
            </a:r>
            <a:endParaRPr kumimoji="1" lang="ja-JP" altLang="en-US" sz="3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8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12262</TotalTime>
  <Words>337</Words>
  <Application>Microsoft Office PowerPoint</Application>
  <PresentationFormat>ワイド画面</PresentationFormat>
  <Paragraphs>82</Paragraphs>
  <Slides>8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267</cp:revision>
  <dcterms:created xsi:type="dcterms:W3CDTF">2017-12-20T12:04:47Z</dcterms:created>
  <dcterms:modified xsi:type="dcterms:W3CDTF">2018-02-18T01:56:47Z</dcterms:modified>
</cp:coreProperties>
</file>