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413" r:id="rId3"/>
    <p:sldId id="398" r:id="rId4"/>
    <p:sldId id="432" r:id="rId5"/>
    <p:sldId id="420" r:id="rId6"/>
    <p:sldId id="426" r:id="rId7"/>
    <p:sldId id="427" r:id="rId8"/>
    <p:sldId id="430" r:id="rId9"/>
    <p:sldId id="428" r:id="rId10"/>
    <p:sldId id="429" r:id="rId11"/>
    <p:sldId id="421" r:id="rId12"/>
    <p:sldId id="431" r:id="rId13"/>
    <p:sldId id="40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328849" y="3439700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例題を通して、状態空間モデルを理解できる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6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4A31AB6-BDD7-47D6-9B3E-7960B54177E6}"/>
              </a:ext>
            </a:extLst>
          </p:cNvPr>
          <p:cNvSpPr/>
          <p:nvPr/>
        </p:nvSpPr>
        <p:spPr>
          <a:xfrm>
            <a:off x="5930822" y="5444923"/>
            <a:ext cx="5940477" cy="8946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状態空間モデルとは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129337E-2746-4E9D-8B26-A97A944AF3FE}"/>
              </a:ext>
            </a:extLst>
          </p:cNvPr>
          <p:cNvCxnSpPr>
            <a:cxnSpLocks/>
          </p:cNvCxnSpPr>
          <p:nvPr/>
        </p:nvCxnSpPr>
        <p:spPr>
          <a:xfrm flipV="1">
            <a:off x="1093705" y="2059662"/>
            <a:ext cx="0" cy="3061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FBE365E-278D-4ADA-8328-87CED304B08C}"/>
              </a:ext>
            </a:extLst>
          </p:cNvPr>
          <p:cNvCxnSpPr>
            <a:cxnSpLocks/>
          </p:cNvCxnSpPr>
          <p:nvPr/>
        </p:nvCxnSpPr>
        <p:spPr>
          <a:xfrm>
            <a:off x="1093705" y="5120934"/>
            <a:ext cx="3603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1B95D4-0B64-4581-85EE-E02159369786}"/>
              </a:ext>
            </a:extLst>
          </p:cNvPr>
          <p:cNvSpPr txBox="1"/>
          <p:nvPr/>
        </p:nvSpPr>
        <p:spPr>
          <a:xfrm>
            <a:off x="1788277" y="1383774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何かルールがありそうな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時系列データ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767273-3093-454F-A749-F93A03271237}"/>
              </a:ext>
            </a:extLst>
          </p:cNvPr>
          <p:cNvSpPr txBox="1"/>
          <p:nvPr/>
        </p:nvSpPr>
        <p:spPr>
          <a:xfrm>
            <a:off x="2364668" y="538980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0C5DB7-2221-4B00-9E01-90BEA0E3F85D}"/>
              </a:ext>
            </a:extLst>
          </p:cNvPr>
          <p:cNvSpPr txBox="1"/>
          <p:nvPr/>
        </p:nvSpPr>
        <p:spPr>
          <a:xfrm>
            <a:off x="36529" y="328127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f(t)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410B5A-6F87-47CE-B1DD-F08C5013245A}"/>
              </a:ext>
            </a:extLst>
          </p:cNvPr>
          <p:cNvSpPr/>
          <p:nvPr/>
        </p:nvSpPr>
        <p:spPr>
          <a:xfrm>
            <a:off x="5930823" y="4495118"/>
            <a:ext cx="5940477" cy="8946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次の状態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今の状態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法則性による変化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A0002CB1-EEFD-4357-AA35-15A2C5ABA2F7}"/>
              </a:ext>
            </a:extLst>
          </p:cNvPr>
          <p:cNvSpPr/>
          <p:nvPr/>
        </p:nvSpPr>
        <p:spPr>
          <a:xfrm>
            <a:off x="1228835" y="2407640"/>
            <a:ext cx="3536112" cy="2497717"/>
          </a:xfrm>
          <a:custGeom>
            <a:avLst/>
            <a:gdLst>
              <a:gd name="connsiteX0" fmla="*/ 0 w 2469734"/>
              <a:gd name="connsiteY0" fmla="*/ 1624086 h 1624086"/>
              <a:gd name="connsiteX1" fmla="*/ 273465 w 2469734"/>
              <a:gd name="connsiteY1" fmla="*/ 1410441 h 1624086"/>
              <a:gd name="connsiteX2" fmla="*/ 504202 w 2469734"/>
              <a:gd name="connsiteY2" fmla="*/ 1461716 h 1624086"/>
              <a:gd name="connsiteX3" fmla="*/ 786213 w 2469734"/>
              <a:gd name="connsiteY3" fmla="*/ 1333529 h 1624086"/>
              <a:gd name="connsiteX4" fmla="*/ 931492 w 2469734"/>
              <a:gd name="connsiteY4" fmla="*/ 1401896 h 1624086"/>
              <a:gd name="connsiteX5" fmla="*/ 1196411 w 2469734"/>
              <a:gd name="connsiteY5" fmla="*/ 1196797 h 1624086"/>
              <a:gd name="connsiteX6" fmla="*/ 1435693 w 2469734"/>
              <a:gd name="connsiteY6" fmla="*/ 837873 h 1624086"/>
              <a:gd name="connsiteX7" fmla="*/ 1606609 w 2469734"/>
              <a:gd name="connsiteY7" fmla="*/ 820782 h 1624086"/>
              <a:gd name="connsiteX8" fmla="*/ 1803163 w 2469734"/>
              <a:gd name="connsiteY8" fmla="*/ 350763 h 1624086"/>
              <a:gd name="connsiteX9" fmla="*/ 1939895 w 2469734"/>
              <a:gd name="connsiteY9" fmla="*/ 111481 h 1624086"/>
              <a:gd name="connsiteX10" fmla="*/ 2068082 w 2469734"/>
              <a:gd name="connsiteY10" fmla="*/ 385 h 1624086"/>
              <a:gd name="connsiteX11" fmla="*/ 2196269 w 2469734"/>
              <a:gd name="connsiteY11" fmla="*/ 145664 h 1624086"/>
              <a:gd name="connsiteX12" fmla="*/ 2264635 w 2469734"/>
              <a:gd name="connsiteY12" fmla="*/ 376400 h 1624086"/>
              <a:gd name="connsiteX13" fmla="*/ 2350093 w 2469734"/>
              <a:gd name="connsiteY13" fmla="*/ 350763 h 1624086"/>
              <a:gd name="connsiteX14" fmla="*/ 2469734 w 2469734"/>
              <a:gd name="connsiteY14" fmla="*/ 590045 h 16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9734" h="1624086">
                <a:moveTo>
                  <a:pt x="0" y="1624086"/>
                </a:moveTo>
                <a:cubicBezTo>
                  <a:pt x="94715" y="1530794"/>
                  <a:pt x="189431" y="1437503"/>
                  <a:pt x="273465" y="1410441"/>
                </a:cubicBezTo>
                <a:cubicBezTo>
                  <a:pt x="357499" y="1383379"/>
                  <a:pt x="418744" y="1474535"/>
                  <a:pt x="504202" y="1461716"/>
                </a:cubicBezTo>
                <a:cubicBezTo>
                  <a:pt x="589660" y="1448897"/>
                  <a:pt x="714998" y="1343499"/>
                  <a:pt x="786213" y="1333529"/>
                </a:cubicBezTo>
                <a:cubicBezTo>
                  <a:pt x="857428" y="1323559"/>
                  <a:pt x="863126" y="1424685"/>
                  <a:pt x="931492" y="1401896"/>
                </a:cubicBezTo>
                <a:cubicBezTo>
                  <a:pt x="999858" y="1379107"/>
                  <a:pt x="1112378" y="1290801"/>
                  <a:pt x="1196411" y="1196797"/>
                </a:cubicBezTo>
                <a:cubicBezTo>
                  <a:pt x="1280445" y="1102793"/>
                  <a:pt x="1367327" y="900542"/>
                  <a:pt x="1435693" y="837873"/>
                </a:cubicBezTo>
                <a:cubicBezTo>
                  <a:pt x="1504059" y="775204"/>
                  <a:pt x="1545364" y="901967"/>
                  <a:pt x="1606609" y="820782"/>
                </a:cubicBezTo>
                <a:cubicBezTo>
                  <a:pt x="1667854" y="739597"/>
                  <a:pt x="1747615" y="468980"/>
                  <a:pt x="1803163" y="350763"/>
                </a:cubicBezTo>
                <a:cubicBezTo>
                  <a:pt x="1858711" y="232546"/>
                  <a:pt x="1895742" y="169877"/>
                  <a:pt x="1939895" y="111481"/>
                </a:cubicBezTo>
                <a:cubicBezTo>
                  <a:pt x="1984048" y="53085"/>
                  <a:pt x="2025353" y="-5312"/>
                  <a:pt x="2068082" y="385"/>
                </a:cubicBezTo>
                <a:cubicBezTo>
                  <a:pt x="2110811" y="6082"/>
                  <a:pt x="2163510" y="82995"/>
                  <a:pt x="2196269" y="145664"/>
                </a:cubicBezTo>
                <a:cubicBezTo>
                  <a:pt x="2229028" y="208333"/>
                  <a:pt x="2238998" y="342217"/>
                  <a:pt x="2264635" y="376400"/>
                </a:cubicBezTo>
                <a:cubicBezTo>
                  <a:pt x="2290272" y="410583"/>
                  <a:pt x="2315910" y="315156"/>
                  <a:pt x="2350093" y="350763"/>
                </a:cubicBezTo>
                <a:cubicBezTo>
                  <a:pt x="2384276" y="386370"/>
                  <a:pt x="2427005" y="488207"/>
                  <a:pt x="2469734" y="590045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6FFF0F1-6832-4068-8C82-C5CC0AAB6B8E}"/>
              </a:ext>
            </a:extLst>
          </p:cNvPr>
          <p:cNvSpPr/>
          <p:nvPr/>
        </p:nvSpPr>
        <p:spPr>
          <a:xfrm>
            <a:off x="8153715" y="125799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C37C76C-F2AC-4FAE-89AA-A190B653E237}"/>
              </a:ext>
            </a:extLst>
          </p:cNvPr>
          <p:cNvSpPr/>
          <p:nvPr/>
        </p:nvSpPr>
        <p:spPr>
          <a:xfrm>
            <a:off x="7209213" y="3793658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E4E815EF-04BA-42C5-BF59-6E8BADFD216C}"/>
              </a:ext>
            </a:extLst>
          </p:cNvPr>
          <p:cNvSpPr/>
          <p:nvPr/>
        </p:nvSpPr>
        <p:spPr>
          <a:xfrm>
            <a:off x="1228835" y="2407639"/>
            <a:ext cx="3536112" cy="2497717"/>
          </a:xfrm>
          <a:custGeom>
            <a:avLst/>
            <a:gdLst>
              <a:gd name="connsiteX0" fmla="*/ 0 w 2469734"/>
              <a:gd name="connsiteY0" fmla="*/ 1624086 h 1624086"/>
              <a:gd name="connsiteX1" fmla="*/ 273465 w 2469734"/>
              <a:gd name="connsiteY1" fmla="*/ 1410441 h 1624086"/>
              <a:gd name="connsiteX2" fmla="*/ 504202 w 2469734"/>
              <a:gd name="connsiteY2" fmla="*/ 1461716 h 1624086"/>
              <a:gd name="connsiteX3" fmla="*/ 786213 w 2469734"/>
              <a:gd name="connsiteY3" fmla="*/ 1333529 h 1624086"/>
              <a:gd name="connsiteX4" fmla="*/ 931492 w 2469734"/>
              <a:gd name="connsiteY4" fmla="*/ 1401896 h 1624086"/>
              <a:gd name="connsiteX5" fmla="*/ 1196411 w 2469734"/>
              <a:gd name="connsiteY5" fmla="*/ 1196797 h 1624086"/>
              <a:gd name="connsiteX6" fmla="*/ 1435693 w 2469734"/>
              <a:gd name="connsiteY6" fmla="*/ 837873 h 1624086"/>
              <a:gd name="connsiteX7" fmla="*/ 1606609 w 2469734"/>
              <a:gd name="connsiteY7" fmla="*/ 820782 h 1624086"/>
              <a:gd name="connsiteX8" fmla="*/ 1803163 w 2469734"/>
              <a:gd name="connsiteY8" fmla="*/ 350763 h 1624086"/>
              <a:gd name="connsiteX9" fmla="*/ 1939895 w 2469734"/>
              <a:gd name="connsiteY9" fmla="*/ 111481 h 1624086"/>
              <a:gd name="connsiteX10" fmla="*/ 2068082 w 2469734"/>
              <a:gd name="connsiteY10" fmla="*/ 385 h 1624086"/>
              <a:gd name="connsiteX11" fmla="*/ 2196269 w 2469734"/>
              <a:gd name="connsiteY11" fmla="*/ 145664 h 1624086"/>
              <a:gd name="connsiteX12" fmla="*/ 2264635 w 2469734"/>
              <a:gd name="connsiteY12" fmla="*/ 376400 h 1624086"/>
              <a:gd name="connsiteX13" fmla="*/ 2350093 w 2469734"/>
              <a:gd name="connsiteY13" fmla="*/ 350763 h 1624086"/>
              <a:gd name="connsiteX14" fmla="*/ 2469734 w 2469734"/>
              <a:gd name="connsiteY14" fmla="*/ 590045 h 16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9734" h="1624086">
                <a:moveTo>
                  <a:pt x="0" y="1624086"/>
                </a:moveTo>
                <a:cubicBezTo>
                  <a:pt x="94715" y="1530794"/>
                  <a:pt x="189431" y="1437503"/>
                  <a:pt x="273465" y="1410441"/>
                </a:cubicBezTo>
                <a:cubicBezTo>
                  <a:pt x="357499" y="1383379"/>
                  <a:pt x="418744" y="1474535"/>
                  <a:pt x="504202" y="1461716"/>
                </a:cubicBezTo>
                <a:cubicBezTo>
                  <a:pt x="589660" y="1448897"/>
                  <a:pt x="714998" y="1343499"/>
                  <a:pt x="786213" y="1333529"/>
                </a:cubicBezTo>
                <a:cubicBezTo>
                  <a:pt x="857428" y="1323559"/>
                  <a:pt x="863126" y="1424685"/>
                  <a:pt x="931492" y="1401896"/>
                </a:cubicBezTo>
                <a:cubicBezTo>
                  <a:pt x="999858" y="1379107"/>
                  <a:pt x="1112378" y="1290801"/>
                  <a:pt x="1196411" y="1196797"/>
                </a:cubicBezTo>
                <a:cubicBezTo>
                  <a:pt x="1280445" y="1102793"/>
                  <a:pt x="1367327" y="900542"/>
                  <a:pt x="1435693" y="837873"/>
                </a:cubicBezTo>
                <a:cubicBezTo>
                  <a:pt x="1504059" y="775204"/>
                  <a:pt x="1545364" y="901967"/>
                  <a:pt x="1606609" y="820782"/>
                </a:cubicBezTo>
                <a:cubicBezTo>
                  <a:pt x="1667854" y="739597"/>
                  <a:pt x="1747615" y="468980"/>
                  <a:pt x="1803163" y="350763"/>
                </a:cubicBezTo>
                <a:cubicBezTo>
                  <a:pt x="1858711" y="232546"/>
                  <a:pt x="1895742" y="169877"/>
                  <a:pt x="1939895" y="111481"/>
                </a:cubicBezTo>
                <a:cubicBezTo>
                  <a:pt x="1984048" y="53085"/>
                  <a:pt x="2025353" y="-5312"/>
                  <a:pt x="2068082" y="385"/>
                </a:cubicBezTo>
                <a:cubicBezTo>
                  <a:pt x="2110811" y="6082"/>
                  <a:pt x="2163510" y="82995"/>
                  <a:pt x="2196269" y="145664"/>
                </a:cubicBezTo>
                <a:cubicBezTo>
                  <a:pt x="2229028" y="208333"/>
                  <a:pt x="2238998" y="342217"/>
                  <a:pt x="2264635" y="376400"/>
                </a:cubicBezTo>
                <a:cubicBezTo>
                  <a:pt x="2290272" y="410583"/>
                  <a:pt x="2315910" y="315156"/>
                  <a:pt x="2350093" y="350763"/>
                </a:cubicBezTo>
                <a:cubicBezTo>
                  <a:pt x="2384276" y="386370"/>
                  <a:pt x="2427005" y="488207"/>
                  <a:pt x="2469734" y="590045"/>
                </a:cubicBezTo>
              </a:path>
            </a:pathLst>
          </a:custGeom>
          <a:ln w="1524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21CB257-5750-4FB0-9CD0-4E5EE1E70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92" y="5644264"/>
            <a:ext cx="4218805" cy="511369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BE2122E-C526-43D4-941B-2FD0C970949B}"/>
              </a:ext>
            </a:extLst>
          </p:cNvPr>
          <p:cNvCxnSpPr/>
          <p:nvPr/>
        </p:nvCxnSpPr>
        <p:spPr>
          <a:xfrm>
            <a:off x="6790406" y="5120934"/>
            <a:ext cx="164067" cy="449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8FFEE51-7A51-45E0-8027-8537FA633DA1}"/>
              </a:ext>
            </a:extLst>
          </p:cNvPr>
          <p:cNvCxnSpPr>
            <a:cxnSpLocks/>
          </p:cNvCxnSpPr>
          <p:nvPr/>
        </p:nvCxnSpPr>
        <p:spPr>
          <a:xfrm>
            <a:off x="8320441" y="5120934"/>
            <a:ext cx="387272" cy="4682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D554DDF-8F85-4D45-8FFD-0B2BD8C402E2}"/>
              </a:ext>
            </a:extLst>
          </p:cNvPr>
          <p:cNvCxnSpPr>
            <a:cxnSpLocks/>
          </p:cNvCxnSpPr>
          <p:nvPr/>
        </p:nvCxnSpPr>
        <p:spPr>
          <a:xfrm>
            <a:off x="10209319" y="5148498"/>
            <a:ext cx="119047" cy="421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B74D1FB7-99C3-49E8-A665-C6AAFD01D229}"/>
              </a:ext>
            </a:extLst>
          </p:cNvPr>
          <p:cNvSpPr/>
          <p:nvPr/>
        </p:nvSpPr>
        <p:spPr>
          <a:xfrm rot="20358306">
            <a:off x="4542754" y="3168688"/>
            <a:ext cx="505686" cy="489659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F71462-1008-4AAC-9320-C521A30B9C57}"/>
              </a:ext>
            </a:extLst>
          </p:cNvPr>
          <p:cNvSpPr txBox="1"/>
          <p:nvPr/>
        </p:nvSpPr>
        <p:spPr>
          <a:xfrm>
            <a:off x="4177806" y="3729643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次はこの辺</a:t>
            </a:r>
            <a:endParaRPr kumimoji="1" lang="ja-JP" altLang="en-US" sz="24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EACEDD9E-920F-40A0-A29C-6369828551CD}"/>
              </a:ext>
            </a:extLst>
          </p:cNvPr>
          <p:cNvSpPr/>
          <p:nvPr/>
        </p:nvSpPr>
        <p:spPr>
          <a:xfrm>
            <a:off x="1342854" y="2307048"/>
            <a:ext cx="1939298" cy="1283250"/>
          </a:xfrm>
          <a:prstGeom prst="wedgeRectCallout">
            <a:avLst>
              <a:gd name="adj1" fmla="val 35908"/>
              <a:gd name="adj2" fmla="val 6871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前の状態から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徐々に変化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(=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何かのルール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0335473-6B6A-4433-BA8E-7EABA09F20C7}"/>
              </a:ext>
            </a:extLst>
          </p:cNvPr>
          <p:cNvSpPr/>
          <p:nvPr/>
        </p:nvSpPr>
        <p:spPr>
          <a:xfrm>
            <a:off x="6118874" y="2059662"/>
            <a:ext cx="5564377" cy="162373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時系列データは何かしらの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法則に従って変化している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≠完全にランダム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793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気温の状態空間モデル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B3750D1-14DC-4D33-91EE-FC7A8FCA3455}"/>
              </a:ext>
            </a:extLst>
          </p:cNvPr>
          <p:cNvSpPr/>
          <p:nvPr/>
        </p:nvSpPr>
        <p:spPr>
          <a:xfrm>
            <a:off x="8623734" y="127996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7BCB12B-06EA-4D19-B677-1BC720F44F2B}"/>
              </a:ext>
            </a:extLst>
          </p:cNvPr>
          <p:cNvSpPr/>
          <p:nvPr/>
        </p:nvSpPr>
        <p:spPr>
          <a:xfrm>
            <a:off x="6448426" y="2113358"/>
            <a:ext cx="5455551" cy="7227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気温はある法則で時間変化する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05C2F88-147B-4FC5-B0AB-F6E590075283}"/>
              </a:ext>
            </a:extLst>
          </p:cNvPr>
          <p:cNvSpPr/>
          <p:nvPr/>
        </p:nvSpPr>
        <p:spPr>
          <a:xfrm>
            <a:off x="6448425" y="3033769"/>
            <a:ext cx="5455551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測定気温は正規分布している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9148E6-5105-44BB-AEC0-47AA212B00C6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AE9047CD-CBD4-4EE6-B6C0-25AF2F97A7C4}"/>
              </a:ext>
            </a:extLst>
          </p:cNvPr>
          <p:cNvSpPr>
            <a:spLocks noChangeAspect="1"/>
          </p:cNvSpPr>
          <p:nvPr/>
        </p:nvSpPr>
        <p:spPr>
          <a:xfrm>
            <a:off x="1595591" y="4295115"/>
            <a:ext cx="1049417" cy="10494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y[1]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1F4A34D-7D1F-455C-900A-C3DFA507826E}"/>
              </a:ext>
            </a:extLst>
          </p:cNvPr>
          <p:cNvCxnSpPr>
            <a:cxnSpLocks/>
            <a:stCxn id="29" idx="4"/>
            <a:endCxn id="62" idx="0"/>
          </p:cNvCxnSpPr>
          <p:nvPr/>
        </p:nvCxnSpPr>
        <p:spPr>
          <a:xfrm>
            <a:off x="2071226" y="3957386"/>
            <a:ext cx="49074" cy="33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FEFED890-1DFA-4E1E-A714-1450DF2CE8AB}"/>
              </a:ext>
            </a:extLst>
          </p:cNvPr>
          <p:cNvSpPr>
            <a:spLocks noChangeAspect="1"/>
          </p:cNvSpPr>
          <p:nvPr/>
        </p:nvSpPr>
        <p:spPr>
          <a:xfrm>
            <a:off x="1556166" y="2927267"/>
            <a:ext cx="1030119" cy="1030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μ[1]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2F3DA2E-6AED-4004-B249-4B7A8764DC74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1152759" y="3363175"/>
            <a:ext cx="403407" cy="7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2B0357E6-6363-4D35-BEC5-52B62CF709DB}"/>
              </a:ext>
            </a:extLst>
          </p:cNvPr>
          <p:cNvSpPr>
            <a:spLocks noChangeAspect="1"/>
          </p:cNvSpPr>
          <p:nvPr/>
        </p:nvSpPr>
        <p:spPr>
          <a:xfrm>
            <a:off x="122640" y="2766729"/>
            <a:ext cx="1030119" cy="1030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μ[0]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D4FA03E-84E9-452F-9C8D-8A781E46B3A7}"/>
              </a:ext>
            </a:extLst>
          </p:cNvPr>
          <p:cNvSpPr>
            <a:spLocks noChangeAspect="1"/>
          </p:cNvSpPr>
          <p:nvPr/>
        </p:nvSpPr>
        <p:spPr>
          <a:xfrm>
            <a:off x="3026590" y="4319463"/>
            <a:ext cx="1049417" cy="10494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y[2]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A29EBB3-5C86-4110-87D7-BE445C0D62A1}"/>
              </a:ext>
            </a:extLst>
          </p:cNvPr>
          <p:cNvCxnSpPr>
            <a:cxnSpLocks/>
            <a:stCxn id="46" idx="4"/>
            <a:endCxn id="44" idx="0"/>
          </p:cNvCxnSpPr>
          <p:nvPr/>
        </p:nvCxnSpPr>
        <p:spPr>
          <a:xfrm flipH="1">
            <a:off x="3551299" y="3981734"/>
            <a:ext cx="25681" cy="33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22231E3-8755-49C0-A9E6-F26FB9D19317}"/>
              </a:ext>
            </a:extLst>
          </p:cNvPr>
          <p:cNvSpPr>
            <a:spLocks noChangeAspect="1"/>
          </p:cNvSpPr>
          <p:nvPr/>
        </p:nvSpPr>
        <p:spPr>
          <a:xfrm>
            <a:off x="3061920" y="2951615"/>
            <a:ext cx="1030119" cy="1030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μ[2]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7F5FC5E4-7258-44F4-BB7D-8FAA55C9607C}"/>
              </a:ext>
            </a:extLst>
          </p:cNvPr>
          <p:cNvSpPr>
            <a:spLocks noChangeAspect="1"/>
          </p:cNvSpPr>
          <p:nvPr/>
        </p:nvSpPr>
        <p:spPr>
          <a:xfrm>
            <a:off x="5006255" y="4326470"/>
            <a:ext cx="1049417" cy="10494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y[t]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5A582E3-D124-47EF-AB3B-F668E29D03A6}"/>
              </a:ext>
            </a:extLst>
          </p:cNvPr>
          <p:cNvCxnSpPr>
            <a:cxnSpLocks/>
            <a:stCxn id="50" idx="4"/>
            <a:endCxn id="48" idx="0"/>
          </p:cNvCxnSpPr>
          <p:nvPr/>
        </p:nvCxnSpPr>
        <p:spPr>
          <a:xfrm>
            <a:off x="5514700" y="3988741"/>
            <a:ext cx="16264" cy="33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E3B4D636-3059-4C3A-BA4E-168EDA718022}"/>
              </a:ext>
            </a:extLst>
          </p:cNvPr>
          <p:cNvSpPr>
            <a:spLocks noChangeAspect="1"/>
          </p:cNvSpPr>
          <p:nvPr/>
        </p:nvSpPr>
        <p:spPr>
          <a:xfrm>
            <a:off x="4999640" y="2958622"/>
            <a:ext cx="1030119" cy="1030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μ[t]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13C8D8-E748-4C2B-A858-F3344FEB4028}"/>
              </a:ext>
            </a:extLst>
          </p:cNvPr>
          <p:cNvSpPr txBox="1"/>
          <p:nvPr/>
        </p:nvSpPr>
        <p:spPr>
          <a:xfrm>
            <a:off x="4232852" y="31505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BF4FDBB-AD9C-4FCC-BE92-FB6780FBD79C}"/>
              </a:ext>
            </a:extLst>
          </p:cNvPr>
          <p:cNvSpPr txBox="1"/>
          <p:nvPr/>
        </p:nvSpPr>
        <p:spPr>
          <a:xfrm>
            <a:off x="4207133" y="449665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901E81D-28EC-4080-AA19-6F2222FC5570}"/>
              </a:ext>
            </a:extLst>
          </p:cNvPr>
          <p:cNvCxnSpPr>
            <a:cxnSpLocks/>
            <a:stCxn id="29" idx="6"/>
            <a:endCxn id="46" idx="2"/>
          </p:cNvCxnSpPr>
          <p:nvPr/>
        </p:nvCxnSpPr>
        <p:spPr>
          <a:xfrm>
            <a:off x="2586285" y="3442327"/>
            <a:ext cx="475635" cy="2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0E59C53-2BA2-4490-BF70-FB893D7DF817}"/>
              </a:ext>
            </a:extLst>
          </p:cNvPr>
          <p:cNvCxnSpPr>
            <a:cxnSpLocks/>
          </p:cNvCxnSpPr>
          <p:nvPr/>
        </p:nvCxnSpPr>
        <p:spPr>
          <a:xfrm flipV="1">
            <a:off x="4092039" y="3442325"/>
            <a:ext cx="15792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96FBEADE-58AA-4411-83AD-7FA6E86EE49A}"/>
              </a:ext>
            </a:extLst>
          </p:cNvPr>
          <p:cNvCxnSpPr>
            <a:cxnSpLocks/>
          </p:cNvCxnSpPr>
          <p:nvPr/>
        </p:nvCxnSpPr>
        <p:spPr>
          <a:xfrm flipV="1">
            <a:off x="4822416" y="3442324"/>
            <a:ext cx="15792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4FC4A6-CF55-4B7D-B2D0-98DD6F3EC61A}"/>
              </a:ext>
            </a:extLst>
          </p:cNvPr>
          <p:cNvSpPr txBox="1"/>
          <p:nvPr/>
        </p:nvSpPr>
        <p:spPr>
          <a:xfrm>
            <a:off x="2871464" y="23234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状態変数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28F4916-633F-4BC4-9E13-515D2060D3EE}"/>
              </a:ext>
            </a:extLst>
          </p:cNvPr>
          <p:cNvSpPr txBox="1"/>
          <p:nvPr/>
        </p:nvSpPr>
        <p:spPr>
          <a:xfrm>
            <a:off x="2071225" y="5482783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測定誤差を含んだ観測結果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052919A5-7A6E-4519-A432-678E4E48447E}"/>
                  </a:ext>
                </a:extLst>
              </p:cNvPr>
              <p:cNvSpPr/>
              <p:nvPr/>
            </p:nvSpPr>
            <p:spPr>
              <a:xfrm>
                <a:off x="6448424" y="4790999"/>
                <a:ext cx="5304551" cy="157496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ja-JP" alt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−1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 </m:t>
                      </m:r>
                      <m:r>
                        <a:rPr lang="ja-JP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3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~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(0,</m:t>
                      </m:r>
                      <m:sSub>
                        <m:sSubPr>
                          <m:ctrlPr>
                            <a:rPr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σ</m:t>
                          </m:r>
                        </m:e>
                        <m:sub>
                          <m:r>
                            <a:rPr lang="ja-JP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𝜇</m:t>
                          </m:r>
                        </m:sub>
                      </m:sSub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𝑦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 ~ 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ja-JP" alt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],</m:t>
                      </m:r>
                      <m:r>
                        <m:rPr>
                          <m:sty m:val="p"/>
                        </m:rP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σ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052919A5-7A6E-4519-A432-678E4E484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4" y="4790999"/>
                <a:ext cx="5304551" cy="1574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55288A-CF03-4595-96DA-DF24CF46B400}"/>
              </a:ext>
            </a:extLst>
          </p:cNvPr>
          <p:cNvSpPr/>
          <p:nvPr/>
        </p:nvSpPr>
        <p:spPr>
          <a:xfrm>
            <a:off x="7766712" y="4044498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0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気温の状態空間モデル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B3750D1-14DC-4D33-91EE-FC7A8FCA3455}"/>
              </a:ext>
            </a:extLst>
          </p:cNvPr>
          <p:cNvSpPr/>
          <p:nvPr/>
        </p:nvSpPr>
        <p:spPr>
          <a:xfrm>
            <a:off x="8623734" y="127996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7BCB12B-06EA-4D19-B677-1BC720F44F2B}"/>
              </a:ext>
            </a:extLst>
          </p:cNvPr>
          <p:cNvSpPr/>
          <p:nvPr/>
        </p:nvSpPr>
        <p:spPr>
          <a:xfrm>
            <a:off x="6448426" y="2113358"/>
            <a:ext cx="5455551" cy="7227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気温はある法則で時間変化する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05C2F88-147B-4FC5-B0AB-F6E590075283}"/>
              </a:ext>
            </a:extLst>
          </p:cNvPr>
          <p:cNvSpPr/>
          <p:nvPr/>
        </p:nvSpPr>
        <p:spPr>
          <a:xfrm>
            <a:off x="6448425" y="3033769"/>
            <a:ext cx="5455551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測定気温は正規分布している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9148E6-5105-44BB-AEC0-47AA212B00C6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AE9047CD-CBD4-4EE6-B6C0-25AF2F97A7C4}"/>
              </a:ext>
            </a:extLst>
          </p:cNvPr>
          <p:cNvSpPr>
            <a:spLocks noChangeAspect="1"/>
          </p:cNvSpPr>
          <p:nvPr/>
        </p:nvSpPr>
        <p:spPr>
          <a:xfrm>
            <a:off x="1595591" y="4295115"/>
            <a:ext cx="1049417" cy="10494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y[1]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1F4A34D-7D1F-455C-900A-C3DFA507826E}"/>
              </a:ext>
            </a:extLst>
          </p:cNvPr>
          <p:cNvCxnSpPr>
            <a:cxnSpLocks/>
            <a:stCxn id="29" idx="4"/>
            <a:endCxn id="62" idx="0"/>
          </p:cNvCxnSpPr>
          <p:nvPr/>
        </p:nvCxnSpPr>
        <p:spPr>
          <a:xfrm>
            <a:off x="2071226" y="3957386"/>
            <a:ext cx="49074" cy="33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FEFED890-1DFA-4E1E-A714-1450DF2CE8AB}"/>
              </a:ext>
            </a:extLst>
          </p:cNvPr>
          <p:cNvSpPr>
            <a:spLocks noChangeAspect="1"/>
          </p:cNvSpPr>
          <p:nvPr/>
        </p:nvSpPr>
        <p:spPr>
          <a:xfrm>
            <a:off x="1556166" y="2927267"/>
            <a:ext cx="1030119" cy="1030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μ[1]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2F3DA2E-6AED-4004-B249-4B7A8764DC74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1152759" y="3363175"/>
            <a:ext cx="403407" cy="7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2B0357E6-6363-4D35-BEC5-52B62CF709DB}"/>
              </a:ext>
            </a:extLst>
          </p:cNvPr>
          <p:cNvSpPr>
            <a:spLocks noChangeAspect="1"/>
          </p:cNvSpPr>
          <p:nvPr/>
        </p:nvSpPr>
        <p:spPr>
          <a:xfrm>
            <a:off x="122640" y="2766729"/>
            <a:ext cx="1030119" cy="1030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μ[0]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D4FA03E-84E9-452F-9C8D-8A781E46B3A7}"/>
              </a:ext>
            </a:extLst>
          </p:cNvPr>
          <p:cNvSpPr>
            <a:spLocks noChangeAspect="1"/>
          </p:cNvSpPr>
          <p:nvPr/>
        </p:nvSpPr>
        <p:spPr>
          <a:xfrm>
            <a:off x="3026590" y="4319463"/>
            <a:ext cx="1049417" cy="10494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y[2]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A29EBB3-5C86-4110-87D7-BE445C0D62A1}"/>
              </a:ext>
            </a:extLst>
          </p:cNvPr>
          <p:cNvCxnSpPr>
            <a:cxnSpLocks/>
            <a:stCxn id="46" idx="4"/>
            <a:endCxn id="44" idx="0"/>
          </p:cNvCxnSpPr>
          <p:nvPr/>
        </p:nvCxnSpPr>
        <p:spPr>
          <a:xfrm flipH="1">
            <a:off x="3551299" y="3981734"/>
            <a:ext cx="25681" cy="33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22231E3-8755-49C0-A9E6-F26FB9D19317}"/>
              </a:ext>
            </a:extLst>
          </p:cNvPr>
          <p:cNvSpPr>
            <a:spLocks noChangeAspect="1"/>
          </p:cNvSpPr>
          <p:nvPr/>
        </p:nvSpPr>
        <p:spPr>
          <a:xfrm>
            <a:off x="3061920" y="2951615"/>
            <a:ext cx="1030119" cy="1030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μ[2]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7F5FC5E4-7258-44F4-BB7D-8FAA55C9607C}"/>
              </a:ext>
            </a:extLst>
          </p:cNvPr>
          <p:cNvSpPr>
            <a:spLocks noChangeAspect="1"/>
          </p:cNvSpPr>
          <p:nvPr/>
        </p:nvSpPr>
        <p:spPr>
          <a:xfrm>
            <a:off x="5006255" y="4326470"/>
            <a:ext cx="1049417" cy="10494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y[t]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5A582E3-D124-47EF-AB3B-F668E29D03A6}"/>
              </a:ext>
            </a:extLst>
          </p:cNvPr>
          <p:cNvCxnSpPr>
            <a:cxnSpLocks/>
            <a:stCxn id="50" idx="4"/>
            <a:endCxn id="48" idx="0"/>
          </p:cNvCxnSpPr>
          <p:nvPr/>
        </p:nvCxnSpPr>
        <p:spPr>
          <a:xfrm>
            <a:off x="5514700" y="3988741"/>
            <a:ext cx="16264" cy="33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E3B4D636-3059-4C3A-BA4E-168EDA718022}"/>
              </a:ext>
            </a:extLst>
          </p:cNvPr>
          <p:cNvSpPr>
            <a:spLocks noChangeAspect="1"/>
          </p:cNvSpPr>
          <p:nvPr/>
        </p:nvSpPr>
        <p:spPr>
          <a:xfrm>
            <a:off x="4999640" y="2958622"/>
            <a:ext cx="1030119" cy="1030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μ[t]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13C8D8-E748-4C2B-A858-F3344FEB4028}"/>
              </a:ext>
            </a:extLst>
          </p:cNvPr>
          <p:cNvSpPr txBox="1"/>
          <p:nvPr/>
        </p:nvSpPr>
        <p:spPr>
          <a:xfrm>
            <a:off x="4232852" y="31505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BF4FDBB-AD9C-4FCC-BE92-FB6780FBD79C}"/>
              </a:ext>
            </a:extLst>
          </p:cNvPr>
          <p:cNvSpPr txBox="1"/>
          <p:nvPr/>
        </p:nvSpPr>
        <p:spPr>
          <a:xfrm>
            <a:off x="4207133" y="449665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901E81D-28EC-4080-AA19-6F2222FC5570}"/>
              </a:ext>
            </a:extLst>
          </p:cNvPr>
          <p:cNvCxnSpPr>
            <a:cxnSpLocks/>
            <a:stCxn id="29" idx="6"/>
            <a:endCxn id="46" idx="2"/>
          </p:cNvCxnSpPr>
          <p:nvPr/>
        </p:nvCxnSpPr>
        <p:spPr>
          <a:xfrm>
            <a:off x="2586285" y="3442327"/>
            <a:ext cx="475635" cy="2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0E59C53-2BA2-4490-BF70-FB893D7DF817}"/>
              </a:ext>
            </a:extLst>
          </p:cNvPr>
          <p:cNvCxnSpPr>
            <a:cxnSpLocks/>
          </p:cNvCxnSpPr>
          <p:nvPr/>
        </p:nvCxnSpPr>
        <p:spPr>
          <a:xfrm flipV="1">
            <a:off x="4092039" y="3442325"/>
            <a:ext cx="15792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96FBEADE-58AA-4411-83AD-7FA6E86EE49A}"/>
              </a:ext>
            </a:extLst>
          </p:cNvPr>
          <p:cNvCxnSpPr>
            <a:cxnSpLocks/>
          </p:cNvCxnSpPr>
          <p:nvPr/>
        </p:nvCxnSpPr>
        <p:spPr>
          <a:xfrm flipV="1">
            <a:off x="4822416" y="3442324"/>
            <a:ext cx="157926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4FC4A6-CF55-4B7D-B2D0-98DD6F3EC61A}"/>
              </a:ext>
            </a:extLst>
          </p:cNvPr>
          <p:cNvSpPr txBox="1"/>
          <p:nvPr/>
        </p:nvSpPr>
        <p:spPr>
          <a:xfrm>
            <a:off x="2871464" y="23234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状態変数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28F4916-633F-4BC4-9E13-515D2060D3EE}"/>
              </a:ext>
            </a:extLst>
          </p:cNvPr>
          <p:cNvSpPr txBox="1"/>
          <p:nvPr/>
        </p:nvSpPr>
        <p:spPr>
          <a:xfrm>
            <a:off x="2071225" y="5482783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測定誤差を含んだ観測結果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55288A-CF03-4595-96DA-DF24CF46B400}"/>
              </a:ext>
            </a:extLst>
          </p:cNvPr>
          <p:cNvSpPr/>
          <p:nvPr/>
        </p:nvSpPr>
        <p:spPr>
          <a:xfrm>
            <a:off x="7766712" y="4044498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F80BD95-7CA9-4BFE-8B92-B47D5AF67476}"/>
              </a:ext>
            </a:extLst>
          </p:cNvPr>
          <p:cNvSpPr/>
          <p:nvPr/>
        </p:nvSpPr>
        <p:spPr>
          <a:xfrm>
            <a:off x="1468073" y="4134883"/>
            <a:ext cx="4673035" cy="12607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B0B22B0-B390-4A9F-B529-2763A6DEB182}"/>
              </a:ext>
            </a:extLst>
          </p:cNvPr>
          <p:cNvSpPr/>
          <p:nvPr/>
        </p:nvSpPr>
        <p:spPr>
          <a:xfrm>
            <a:off x="264259" y="5876298"/>
            <a:ext cx="2180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観測データ</a:t>
            </a:r>
            <a:endParaRPr lang="en-US" altLang="ja-JP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73B26D-737B-40A6-BC76-91D0D4BF9056}"/>
              </a:ext>
            </a:extLst>
          </p:cNvPr>
          <p:cNvSpPr/>
          <p:nvPr/>
        </p:nvSpPr>
        <p:spPr>
          <a:xfrm>
            <a:off x="153823" y="2749766"/>
            <a:ext cx="5885120" cy="12947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3F8F332-AC53-4CF0-B710-4CA1E92BD16D}"/>
              </a:ext>
            </a:extLst>
          </p:cNvPr>
          <p:cNvSpPr/>
          <p:nvPr/>
        </p:nvSpPr>
        <p:spPr>
          <a:xfrm>
            <a:off x="118878" y="2059424"/>
            <a:ext cx="2286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パラメーター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FCD566-F9E2-4C7A-BBEB-00654D7F7145}"/>
                  </a:ext>
                </a:extLst>
              </p:cNvPr>
              <p:cNvSpPr/>
              <p:nvPr/>
            </p:nvSpPr>
            <p:spPr>
              <a:xfrm>
                <a:off x="6448424" y="4790999"/>
                <a:ext cx="5304551" cy="157496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ja-JP" alt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−1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 </m:t>
                      </m:r>
                      <m:r>
                        <a:rPr lang="ja-JP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3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~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(0,</m:t>
                      </m:r>
                      <m:sSub>
                        <m:sSubPr>
                          <m:ctrlPr>
                            <a:rPr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σ</m:t>
                          </m:r>
                        </m:e>
                        <m:sub>
                          <m:r>
                            <a:rPr lang="ja-JP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𝜇</m:t>
                          </m:r>
                        </m:sub>
                      </m:sSub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𝑦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 ~ 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ja-JP" alt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],</m:t>
                      </m:r>
                      <m:r>
                        <m:rPr>
                          <m:sty m:val="p"/>
                        </m:rP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σ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FCD566-F9E2-4C7A-BBEB-00654D7F7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4" y="4790999"/>
                <a:ext cx="5304551" cy="1574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1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例題の内容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09EEBE-44CB-4353-AE99-E15F0BE7500C}"/>
              </a:ext>
            </a:extLst>
          </p:cNvPr>
          <p:cNvSpPr/>
          <p:nvPr/>
        </p:nvSpPr>
        <p:spPr>
          <a:xfrm>
            <a:off x="7970244" y="2811319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正規分布に従う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８０個のデータ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236745" y="2070565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データの中身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7DB423E-1F8D-434F-A6A3-DF60C08EC45A}"/>
              </a:ext>
            </a:extLst>
          </p:cNvPr>
          <p:cNvSpPr/>
          <p:nvPr/>
        </p:nvSpPr>
        <p:spPr>
          <a:xfrm>
            <a:off x="692621" y="1431142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data.xlsx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FB0F8CA-9A66-47F7-BBC5-6D6F992A3CE9}"/>
              </a:ext>
            </a:extLst>
          </p:cNvPr>
          <p:cNvSpPr>
            <a:spLocks noChangeAspect="1"/>
          </p:cNvSpPr>
          <p:nvPr/>
        </p:nvSpPr>
        <p:spPr>
          <a:xfrm>
            <a:off x="3993095" y="2350492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6B89760-BC4B-485A-B2BE-37F169BEEFFA}"/>
              </a:ext>
            </a:extLst>
          </p:cNvPr>
          <p:cNvSpPr>
            <a:spLocks noChangeAspect="1"/>
          </p:cNvSpPr>
          <p:nvPr/>
        </p:nvSpPr>
        <p:spPr>
          <a:xfrm>
            <a:off x="4879170" y="4398637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BB81B0-AD02-4066-BDF5-DC6D89C23FDD}"/>
              </a:ext>
            </a:extLst>
          </p:cNvPr>
          <p:cNvSpPr txBox="1"/>
          <p:nvPr/>
        </p:nvSpPr>
        <p:spPr>
          <a:xfrm>
            <a:off x="5680570" y="455691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/>
              <a:t>…</a:t>
            </a:r>
            <a:endParaRPr kumimoji="1" lang="ja-JP" altLang="en-US" sz="30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9AB784-B1F3-4C91-B5A4-23BA7308B62F}"/>
              </a:ext>
            </a:extLst>
          </p:cNvPr>
          <p:cNvSpPr>
            <a:spLocks noChangeAspect="1"/>
          </p:cNvSpPr>
          <p:nvPr/>
        </p:nvSpPr>
        <p:spPr>
          <a:xfrm>
            <a:off x="6320659" y="4416118"/>
            <a:ext cx="835596" cy="8355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BA2C695-8AF0-4C98-9338-18A7DEF49603}"/>
              </a:ext>
            </a:extLst>
          </p:cNvPr>
          <p:cNvSpPr>
            <a:spLocks noChangeAspect="1"/>
          </p:cNvSpPr>
          <p:nvPr/>
        </p:nvSpPr>
        <p:spPr>
          <a:xfrm>
            <a:off x="2766293" y="4432188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43730C-7DBB-4C61-8B4B-124C31AD1F11}"/>
              </a:ext>
            </a:extLst>
          </p:cNvPr>
          <p:cNvSpPr>
            <a:spLocks noChangeAspect="1"/>
          </p:cNvSpPr>
          <p:nvPr/>
        </p:nvSpPr>
        <p:spPr>
          <a:xfrm>
            <a:off x="3852386" y="44226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BCDBBAA-C2D7-4744-B3D1-B2CEC867F8B8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 flipH="1">
            <a:off x="3183893" y="3236567"/>
            <a:ext cx="1252240" cy="119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861D50-DFFC-4635-8695-AEE1C5325EFE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 flipH="1">
            <a:off x="4269986" y="3236567"/>
            <a:ext cx="166147" cy="1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C740486-FDC9-4C11-B91F-2187E3DA4405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4436133" y="3236567"/>
            <a:ext cx="860637" cy="11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1F52CCD-3D00-440E-8A57-25F0EC5BF11A}"/>
              </a:ext>
            </a:extLst>
          </p:cNvPr>
          <p:cNvCxnSpPr>
            <a:cxnSpLocks/>
            <a:stCxn id="23" idx="4"/>
            <a:endCxn id="27" idx="1"/>
          </p:cNvCxnSpPr>
          <p:nvPr/>
        </p:nvCxnSpPr>
        <p:spPr>
          <a:xfrm>
            <a:off x="4436133" y="3236567"/>
            <a:ext cx="2006896" cy="130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89180A0-C5B4-4569-905B-EA7454B67080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3347099" y="3164124"/>
            <a:ext cx="2363066" cy="126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879A3F0-AF3E-4D06-A44D-A67F27172209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4408601" y="3164124"/>
            <a:ext cx="1301564" cy="12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CA4CD3B-8C1C-4250-AFCC-13F65F21B277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5432913" y="3164124"/>
            <a:ext cx="277252" cy="12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EDAA153-A32D-47DA-802A-7362330D63FC}"/>
              </a:ext>
            </a:extLst>
          </p:cNvPr>
          <p:cNvCxnSpPr>
            <a:cxnSpLocks/>
            <a:stCxn id="40" idx="4"/>
            <a:endCxn id="27" idx="0"/>
          </p:cNvCxnSpPr>
          <p:nvPr/>
        </p:nvCxnSpPr>
        <p:spPr>
          <a:xfrm>
            <a:off x="5710165" y="3164124"/>
            <a:ext cx="1028292" cy="12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35E69ECB-D0F6-48D5-A806-9D0F09566B26}"/>
              </a:ext>
            </a:extLst>
          </p:cNvPr>
          <p:cNvSpPr>
            <a:spLocks noChangeAspect="1"/>
          </p:cNvSpPr>
          <p:nvPr/>
        </p:nvSpPr>
        <p:spPr>
          <a:xfrm>
            <a:off x="5267127" y="2278049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8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6EC8989-814A-43FC-AA62-BD3408C69BFD}"/>
              </a:ext>
            </a:extLst>
          </p:cNvPr>
          <p:cNvSpPr/>
          <p:nvPr/>
        </p:nvSpPr>
        <p:spPr>
          <a:xfrm>
            <a:off x="873764" y="3020521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上にモデリング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D017B0-6E6A-490A-A666-55EC6EC42FCF}"/>
              </a:ext>
            </a:extLst>
          </p:cNvPr>
          <p:cNvSpPr/>
          <p:nvPr/>
        </p:nvSpPr>
        <p:spPr>
          <a:xfrm>
            <a:off x="873764" y="1431142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5B9905E-A987-46E5-97E0-E4BB3E89ADC5}"/>
              </a:ext>
            </a:extLst>
          </p:cNvPr>
          <p:cNvSpPr/>
          <p:nvPr/>
        </p:nvSpPr>
        <p:spPr>
          <a:xfrm>
            <a:off x="873764" y="4631354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(MCMC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9048677-31B1-421E-A771-65C3436DEDB9}"/>
              </a:ext>
            </a:extLst>
          </p:cNvPr>
          <p:cNvSpPr/>
          <p:nvPr/>
        </p:nvSpPr>
        <p:spPr>
          <a:xfrm>
            <a:off x="7558481" y="2576320"/>
            <a:ext cx="4412609" cy="24224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気温の時系列データから地球温暖化を予測する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736F12-7614-4267-91C8-69ECB473CE02}"/>
              </a:ext>
            </a:extLst>
          </p:cNvPr>
          <p:cNvSpPr txBox="1"/>
          <p:nvPr/>
        </p:nvSpPr>
        <p:spPr>
          <a:xfrm>
            <a:off x="9269948" y="17945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</a:p>
        </p:txBody>
      </p:sp>
    </p:spTree>
    <p:extLst>
      <p:ext uri="{BB962C8B-B14F-4D97-AF65-F5344CB8AC3E}">
        <p14:creationId xmlns:p14="http://schemas.microsoft.com/office/powerpoint/2010/main" val="169064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地球温暖化の予測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EDAC16-DEEE-4357-95CE-3711ACBB9C03}"/>
              </a:ext>
            </a:extLst>
          </p:cNvPr>
          <p:cNvSpPr/>
          <p:nvPr/>
        </p:nvSpPr>
        <p:spPr>
          <a:xfrm>
            <a:off x="996831" y="1235908"/>
            <a:ext cx="46964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temperature_series.xlsx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0FA241-09DF-4FC1-ACE3-E4D66D2EB7C2}"/>
              </a:ext>
            </a:extLst>
          </p:cNvPr>
          <p:cNvSpPr/>
          <p:nvPr/>
        </p:nvSpPr>
        <p:spPr>
          <a:xfrm>
            <a:off x="5956504" y="1905674"/>
            <a:ext cx="5564377" cy="243231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気温の相対値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17EA63-4A05-4A0C-BA15-67E7BA2C4434}"/>
              </a:ext>
            </a:extLst>
          </p:cNvPr>
          <p:cNvSpPr/>
          <p:nvPr/>
        </p:nvSpPr>
        <p:spPr>
          <a:xfrm>
            <a:off x="6962864" y="1276858"/>
            <a:ext cx="3013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手持ちのデータ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91149E2-5CBD-4DAE-A12F-3973EE6AAD7A}"/>
              </a:ext>
            </a:extLst>
          </p:cNvPr>
          <p:cNvSpPr/>
          <p:nvPr/>
        </p:nvSpPr>
        <p:spPr>
          <a:xfrm>
            <a:off x="7067009" y="4567094"/>
            <a:ext cx="3013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事前知識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F4E41D-C9BA-489A-869E-FC4EF42527E4}"/>
              </a:ext>
            </a:extLst>
          </p:cNvPr>
          <p:cNvSpPr/>
          <p:nvPr/>
        </p:nvSpPr>
        <p:spPr>
          <a:xfrm>
            <a:off x="5956504" y="5121092"/>
            <a:ext cx="5564377" cy="7667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気温はある変化幅で推移している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 descr="壁, 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A0D25B3-1A8A-498E-80BB-6B50CC001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0" y="1903240"/>
            <a:ext cx="1122255" cy="47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地球温暖化の予測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EDAC16-DEEE-4357-95CE-3711ACBB9C03}"/>
              </a:ext>
            </a:extLst>
          </p:cNvPr>
          <p:cNvSpPr/>
          <p:nvPr/>
        </p:nvSpPr>
        <p:spPr>
          <a:xfrm>
            <a:off x="996831" y="1235908"/>
            <a:ext cx="46964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temperature_series.xlsx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0FA241-09DF-4FC1-ACE3-E4D66D2EB7C2}"/>
              </a:ext>
            </a:extLst>
          </p:cNvPr>
          <p:cNvSpPr/>
          <p:nvPr/>
        </p:nvSpPr>
        <p:spPr>
          <a:xfrm>
            <a:off x="5956504" y="1905674"/>
            <a:ext cx="5564377" cy="243231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気温の相対値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17EA63-4A05-4A0C-BA15-67E7BA2C4434}"/>
              </a:ext>
            </a:extLst>
          </p:cNvPr>
          <p:cNvSpPr/>
          <p:nvPr/>
        </p:nvSpPr>
        <p:spPr>
          <a:xfrm>
            <a:off x="6962864" y="1276858"/>
            <a:ext cx="3013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手持ちのデータ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91149E2-5CBD-4DAE-A12F-3973EE6AAD7A}"/>
              </a:ext>
            </a:extLst>
          </p:cNvPr>
          <p:cNvSpPr/>
          <p:nvPr/>
        </p:nvSpPr>
        <p:spPr>
          <a:xfrm>
            <a:off x="7067009" y="4567094"/>
            <a:ext cx="3013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事前知識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F4E41D-C9BA-489A-869E-FC4EF42527E4}"/>
              </a:ext>
            </a:extLst>
          </p:cNvPr>
          <p:cNvSpPr/>
          <p:nvPr/>
        </p:nvSpPr>
        <p:spPr>
          <a:xfrm>
            <a:off x="5956504" y="5121092"/>
            <a:ext cx="5564377" cy="7667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気温はある変化幅で推移している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 descr="壁, 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A0D25B3-1A8A-498E-80BB-6B50CC001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0" y="1903240"/>
            <a:ext cx="1122255" cy="4788712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EA3EAB0-4C0D-4800-90BE-BBE15CC48E48}"/>
              </a:ext>
            </a:extLst>
          </p:cNvPr>
          <p:cNvCxnSpPr>
            <a:cxnSpLocks/>
          </p:cNvCxnSpPr>
          <p:nvPr/>
        </p:nvCxnSpPr>
        <p:spPr>
          <a:xfrm>
            <a:off x="6289705" y="5887891"/>
            <a:ext cx="47973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F0C9FB2-995E-485C-9E97-AB46DDF37996}"/>
              </a:ext>
            </a:extLst>
          </p:cNvPr>
          <p:cNvSpPr/>
          <p:nvPr/>
        </p:nvSpPr>
        <p:spPr>
          <a:xfrm>
            <a:off x="5681491" y="6100692"/>
            <a:ext cx="64043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時系列データには状態空間モデルが有効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07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状態空間モデルとは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214D7A0-9640-4217-9A99-F54849028498}"/>
              </a:ext>
            </a:extLst>
          </p:cNvPr>
          <p:cNvSpPr/>
          <p:nvPr/>
        </p:nvSpPr>
        <p:spPr>
          <a:xfrm>
            <a:off x="6118874" y="2059662"/>
            <a:ext cx="5564377" cy="162373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時系列データは何かしらの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法則に従って変化している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≠完全にランダム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6333F2A-2AAA-49E0-B02E-99816797E9FD}"/>
              </a:ext>
            </a:extLst>
          </p:cNvPr>
          <p:cNvSpPr/>
          <p:nvPr/>
        </p:nvSpPr>
        <p:spPr>
          <a:xfrm>
            <a:off x="1367486" y="2005015"/>
            <a:ext cx="2785929" cy="3061273"/>
          </a:xfrm>
          <a:custGeom>
            <a:avLst/>
            <a:gdLst>
              <a:gd name="connsiteX0" fmla="*/ 0 w 2785929"/>
              <a:gd name="connsiteY0" fmla="*/ 2205886 h 3061273"/>
              <a:gd name="connsiteX1" fmla="*/ 128187 w 2785929"/>
              <a:gd name="connsiteY1" fmla="*/ 2000787 h 3061273"/>
              <a:gd name="connsiteX2" fmla="*/ 333286 w 2785929"/>
              <a:gd name="connsiteY2" fmla="*/ 2829729 h 3061273"/>
              <a:gd name="connsiteX3" fmla="*/ 504202 w 2785929"/>
              <a:gd name="connsiteY3" fmla="*/ 419815 h 3061273"/>
              <a:gd name="connsiteX4" fmla="*/ 606751 w 2785929"/>
              <a:gd name="connsiteY4" fmla="*/ 2334073 h 3061273"/>
              <a:gd name="connsiteX5" fmla="*/ 794759 w 2785929"/>
              <a:gd name="connsiteY5" fmla="*/ 1915329 h 3061273"/>
              <a:gd name="connsiteX6" fmla="*/ 863125 w 2785929"/>
              <a:gd name="connsiteY6" fmla="*/ 2607538 h 3061273"/>
              <a:gd name="connsiteX7" fmla="*/ 999858 w 2785929"/>
              <a:gd name="connsiteY7" fmla="*/ 1071 h 3061273"/>
              <a:gd name="connsiteX8" fmla="*/ 1008404 w 2785929"/>
              <a:gd name="connsiteY8" fmla="*/ 2957916 h 3061273"/>
              <a:gd name="connsiteX9" fmla="*/ 1196411 w 2785929"/>
              <a:gd name="connsiteY9" fmla="*/ 2282798 h 3061273"/>
              <a:gd name="connsiteX10" fmla="*/ 1273323 w 2785929"/>
              <a:gd name="connsiteY10" fmla="*/ 1248757 h 3061273"/>
              <a:gd name="connsiteX11" fmla="*/ 1392964 w 2785929"/>
              <a:gd name="connsiteY11" fmla="*/ 1812779 h 3061273"/>
              <a:gd name="connsiteX12" fmla="*/ 1427147 w 2785929"/>
              <a:gd name="connsiteY12" fmla="*/ 2368256 h 3061273"/>
              <a:gd name="connsiteX13" fmla="*/ 1709159 w 2785929"/>
              <a:gd name="connsiteY13" fmla="*/ 1855508 h 3061273"/>
              <a:gd name="connsiteX14" fmla="*/ 1845891 w 2785929"/>
              <a:gd name="connsiteY14" fmla="*/ 2718633 h 3061273"/>
              <a:gd name="connsiteX15" fmla="*/ 2162086 w 2785929"/>
              <a:gd name="connsiteY15" fmla="*/ 2795546 h 3061273"/>
              <a:gd name="connsiteX16" fmla="*/ 2469734 w 2785929"/>
              <a:gd name="connsiteY16" fmla="*/ 2641721 h 3061273"/>
              <a:gd name="connsiteX17" fmla="*/ 2606467 w 2785929"/>
              <a:gd name="connsiteY17" fmla="*/ 864196 h 3061273"/>
              <a:gd name="connsiteX18" fmla="*/ 2700471 w 2785929"/>
              <a:gd name="connsiteY18" fmla="*/ 171987 h 3061273"/>
              <a:gd name="connsiteX19" fmla="*/ 2751746 w 2785929"/>
              <a:gd name="connsiteY19" fmla="*/ 915471 h 3061273"/>
              <a:gd name="connsiteX20" fmla="*/ 2785929 w 2785929"/>
              <a:gd name="connsiteY20" fmla="*/ 2616084 h 306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85929" h="3061273">
                <a:moveTo>
                  <a:pt x="0" y="2205886"/>
                </a:moveTo>
                <a:cubicBezTo>
                  <a:pt x="36319" y="2051349"/>
                  <a:pt x="72639" y="1896813"/>
                  <a:pt x="128187" y="2000787"/>
                </a:cubicBezTo>
                <a:cubicBezTo>
                  <a:pt x="183735" y="2104761"/>
                  <a:pt x="270617" y="3093224"/>
                  <a:pt x="333286" y="2829729"/>
                </a:cubicBezTo>
                <a:cubicBezTo>
                  <a:pt x="395955" y="2566234"/>
                  <a:pt x="458625" y="502424"/>
                  <a:pt x="504202" y="419815"/>
                </a:cubicBezTo>
                <a:cubicBezTo>
                  <a:pt x="549779" y="337206"/>
                  <a:pt x="558325" y="2084821"/>
                  <a:pt x="606751" y="2334073"/>
                </a:cubicBezTo>
                <a:cubicBezTo>
                  <a:pt x="655177" y="2583325"/>
                  <a:pt x="752030" y="1869752"/>
                  <a:pt x="794759" y="1915329"/>
                </a:cubicBezTo>
                <a:cubicBezTo>
                  <a:pt x="837488" y="1960906"/>
                  <a:pt x="828942" y="2926581"/>
                  <a:pt x="863125" y="2607538"/>
                </a:cubicBezTo>
                <a:cubicBezTo>
                  <a:pt x="897308" y="2288495"/>
                  <a:pt x="975645" y="-57325"/>
                  <a:pt x="999858" y="1071"/>
                </a:cubicBezTo>
                <a:cubicBezTo>
                  <a:pt x="1024071" y="59467"/>
                  <a:pt x="975645" y="2577628"/>
                  <a:pt x="1008404" y="2957916"/>
                </a:cubicBezTo>
                <a:cubicBezTo>
                  <a:pt x="1041163" y="3338204"/>
                  <a:pt x="1152258" y="2567658"/>
                  <a:pt x="1196411" y="2282798"/>
                </a:cubicBezTo>
                <a:cubicBezTo>
                  <a:pt x="1240564" y="1997938"/>
                  <a:pt x="1240564" y="1327093"/>
                  <a:pt x="1273323" y="1248757"/>
                </a:cubicBezTo>
                <a:cubicBezTo>
                  <a:pt x="1306082" y="1170421"/>
                  <a:pt x="1367327" y="1626196"/>
                  <a:pt x="1392964" y="1812779"/>
                </a:cubicBezTo>
                <a:cubicBezTo>
                  <a:pt x="1418601" y="1999362"/>
                  <a:pt x="1374448" y="2361135"/>
                  <a:pt x="1427147" y="2368256"/>
                </a:cubicBezTo>
                <a:cubicBezTo>
                  <a:pt x="1479846" y="2375377"/>
                  <a:pt x="1639368" y="1797112"/>
                  <a:pt x="1709159" y="1855508"/>
                </a:cubicBezTo>
                <a:cubicBezTo>
                  <a:pt x="1778950" y="1913904"/>
                  <a:pt x="1770403" y="2561960"/>
                  <a:pt x="1845891" y="2718633"/>
                </a:cubicBezTo>
                <a:cubicBezTo>
                  <a:pt x="1921379" y="2875306"/>
                  <a:pt x="2058112" y="2808365"/>
                  <a:pt x="2162086" y="2795546"/>
                </a:cubicBezTo>
                <a:cubicBezTo>
                  <a:pt x="2266060" y="2782727"/>
                  <a:pt x="2395671" y="2963613"/>
                  <a:pt x="2469734" y="2641721"/>
                </a:cubicBezTo>
                <a:cubicBezTo>
                  <a:pt x="2543797" y="2319829"/>
                  <a:pt x="2568011" y="1275818"/>
                  <a:pt x="2606467" y="864196"/>
                </a:cubicBezTo>
                <a:cubicBezTo>
                  <a:pt x="2644923" y="452574"/>
                  <a:pt x="2676258" y="163441"/>
                  <a:pt x="2700471" y="171987"/>
                </a:cubicBezTo>
                <a:cubicBezTo>
                  <a:pt x="2724684" y="180533"/>
                  <a:pt x="2737503" y="508122"/>
                  <a:pt x="2751746" y="915471"/>
                </a:cubicBezTo>
                <a:cubicBezTo>
                  <a:pt x="2765989" y="1322820"/>
                  <a:pt x="2775959" y="1969452"/>
                  <a:pt x="2785929" y="2616084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1B95D4-0B64-4581-85EE-E02159369786}"/>
              </a:ext>
            </a:extLst>
          </p:cNvPr>
          <p:cNvSpPr txBox="1"/>
          <p:nvPr/>
        </p:nvSpPr>
        <p:spPr>
          <a:xfrm>
            <a:off x="1764824" y="1597997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完全にランダムなモデル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6037D0D-70FB-4377-9E2A-9E0A37E2C791}"/>
              </a:ext>
            </a:extLst>
          </p:cNvPr>
          <p:cNvSpPr/>
          <p:nvPr/>
        </p:nvSpPr>
        <p:spPr>
          <a:xfrm>
            <a:off x="8153715" y="125799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410B5A-6F87-47CE-B1DD-F08C5013245A}"/>
              </a:ext>
            </a:extLst>
          </p:cNvPr>
          <p:cNvSpPr/>
          <p:nvPr/>
        </p:nvSpPr>
        <p:spPr>
          <a:xfrm>
            <a:off x="6118874" y="3838733"/>
            <a:ext cx="5564377" cy="114137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完全にランダムならそもそも予測できない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120A4BD-9D13-416A-B47C-6B350A821040}"/>
              </a:ext>
            </a:extLst>
          </p:cNvPr>
          <p:cNvCxnSpPr>
            <a:cxnSpLocks/>
          </p:cNvCxnSpPr>
          <p:nvPr/>
        </p:nvCxnSpPr>
        <p:spPr>
          <a:xfrm flipV="1">
            <a:off x="1093705" y="2059662"/>
            <a:ext cx="0" cy="3061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5634AE1-0BE6-4608-9824-390D8412F926}"/>
              </a:ext>
            </a:extLst>
          </p:cNvPr>
          <p:cNvCxnSpPr>
            <a:cxnSpLocks/>
          </p:cNvCxnSpPr>
          <p:nvPr/>
        </p:nvCxnSpPr>
        <p:spPr>
          <a:xfrm>
            <a:off x="1093705" y="5120934"/>
            <a:ext cx="3603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C1327F-C115-4864-A331-911CAA3959D6}"/>
              </a:ext>
            </a:extLst>
          </p:cNvPr>
          <p:cNvSpPr txBox="1"/>
          <p:nvPr/>
        </p:nvSpPr>
        <p:spPr>
          <a:xfrm>
            <a:off x="2364668" y="538980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5EC85E0-7E96-47CF-9803-C9EEBC26D581}"/>
              </a:ext>
            </a:extLst>
          </p:cNvPr>
          <p:cNvSpPr txBox="1"/>
          <p:nvPr/>
        </p:nvSpPr>
        <p:spPr>
          <a:xfrm>
            <a:off x="36529" y="328127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f(t)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931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状態空間モデルとは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129337E-2746-4E9D-8B26-A97A944AF3FE}"/>
              </a:ext>
            </a:extLst>
          </p:cNvPr>
          <p:cNvCxnSpPr>
            <a:cxnSpLocks/>
          </p:cNvCxnSpPr>
          <p:nvPr/>
        </p:nvCxnSpPr>
        <p:spPr>
          <a:xfrm flipV="1">
            <a:off x="1093705" y="2059662"/>
            <a:ext cx="0" cy="3061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FBE365E-278D-4ADA-8328-87CED304B08C}"/>
              </a:ext>
            </a:extLst>
          </p:cNvPr>
          <p:cNvCxnSpPr>
            <a:cxnSpLocks/>
          </p:cNvCxnSpPr>
          <p:nvPr/>
        </p:nvCxnSpPr>
        <p:spPr>
          <a:xfrm>
            <a:off x="1093705" y="5120934"/>
            <a:ext cx="3603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1B95D4-0B64-4581-85EE-E02159369786}"/>
              </a:ext>
            </a:extLst>
          </p:cNvPr>
          <p:cNvSpPr txBox="1"/>
          <p:nvPr/>
        </p:nvSpPr>
        <p:spPr>
          <a:xfrm>
            <a:off x="1788277" y="1383774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何かルールがありそうな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時系列データ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767273-3093-454F-A749-F93A03271237}"/>
              </a:ext>
            </a:extLst>
          </p:cNvPr>
          <p:cNvSpPr txBox="1"/>
          <p:nvPr/>
        </p:nvSpPr>
        <p:spPr>
          <a:xfrm>
            <a:off x="2364668" y="538980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0C5DB7-2221-4B00-9E01-90BEA0E3F85D}"/>
              </a:ext>
            </a:extLst>
          </p:cNvPr>
          <p:cNvSpPr txBox="1"/>
          <p:nvPr/>
        </p:nvSpPr>
        <p:spPr>
          <a:xfrm>
            <a:off x="36529" y="328127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f(t)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A0002CB1-EEFD-4357-AA35-15A2C5ABA2F7}"/>
              </a:ext>
            </a:extLst>
          </p:cNvPr>
          <p:cNvSpPr/>
          <p:nvPr/>
        </p:nvSpPr>
        <p:spPr>
          <a:xfrm>
            <a:off x="1228835" y="2407640"/>
            <a:ext cx="3536112" cy="2497717"/>
          </a:xfrm>
          <a:custGeom>
            <a:avLst/>
            <a:gdLst>
              <a:gd name="connsiteX0" fmla="*/ 0 w 2469734"/>
              <a:gd name="connsiteY0" fmla="*/ 1624086 h 1624086"/>
              <a:gd name="connsiteX1" fmla="*/ 273465 w 2469734"/>
              <a:gd name="connsiteY1" fmla="*/ 1410441 h 1624086"/>
              <a:gd name="connsiteX2" fmla="*/ 504202 w 2469734"/>
              <a:gd name="connsiteY2" fmla="*/ 1461716 h 1624086"/>
              <a:gd name="connsiteX3" fmla="*/ 786213 w 2469734"/>
              <a:gd name="connsiteY3" fmla="*/ 1333529 h 1624086"/>
              <a:gd name="connsiteX4" fmla="*/ 931492 w 2469734"/>
              <a:gd name="connsiteY4" fmla="*/ 1401896 h 1624086"/>
              <a:gd name="connsiteX5" fmla="*/ 1196411 w 2469734"/>
              <a:gd name="connsiteY5" fmla="*/ 1196797 h 1624086"/>
              <a:gd name="connsiteX6" fmla="*/ 1435693 w 2469734"/>
              <a:gd name="connsiteY6" fmla="*/ 837873 h 1624086"/>
              <a:gd name="connsiteX7" fmla="*/ 1606609 w 2469734"/>
              <a:gd name="connsiteY7" fmla="*/ 820782 h 1624086"/>
              <a:gd name="connsiteX8" fmla="*/ 1803163 w 2469734"/>
              <a:gd name="connsiteY8" fmla="*/ 350763 h 1624086"/>
              <a:gd name="connsiteX9" fmla="*/ 1939895 w 2469734"/>
              <a:gd name="connsiteY9" fmla="*/ 111481 h 1624086"/>
              <a:gd name="connsiteX10" fmla="*/ 2068082 w 2469734"/>
              <a:gd name="connsiteY10" fmla="*/ 385 h 1624086"/>
              <a:gd name="connsiteX11" fmla="*/ 2196269 w 2469734"/>
              <a:gd name="connsiteY11" fmla="*/ 145664 h 1624086"/>
              <a:gd name="connsiteX12" fmla="*/ 2264635 w 2469734"/>
              <a:gd name="connsiteY12" fmla="*/ 376400 h 1624086"/>
              <a:gd name="connsiteX13" fmla="*/ 2350093 w 2469734"/>
              <a:gd name="connsiteY13" fmla="*/ 350763 h 1624086"/>
              <a:gd name="connsiteX14" fmla="*/ 2469734 w 2469734"/>
              <a:gd name="connsiteY14" fmla="*/ 590045 h 16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9734" h="1624086">
                <a:moveTo>
                  <a:pt x="0" y="1624086"/>
                </a:moveTo>
                <a:cubicBezTo>
                  <a:pt x="94715" y="1530794"/>
                  <a:pt x="189431" y="1437503"/>
                  <a:pt x="273465" y="1410441"/>
                </a:cubicBezTo>
                <a:cubicBezTo>
                  <a:pt x="357499" y="1383379"/>
                  <a:pt x="418744" y="1474535"/>
                  <a:pt x="504202" y="1461716"/>
                </a:cubicBezTo>
                <a:cubicBezTo>
                  <a:pt x="589660" y="1448897"/>
                  <a:pt x="714998" y="1343499"/>
                  <a:pt x="786213" y="1333529"/>
                </a:cubicBezTo>
                <a:cubicBezTo>
                  <a:pt x="857428" y="1323559"/>
                  <a:pt x="863126" y="1424685"/>
                  <a:pt x="931492" y="1401896"/>
                </a:cubicBezTo>
                <a:cubicBezTo>
                  <a:pt x="999858" y="1379107"/>
                  <a:pt x="1112378" y="1290801"/>
                  <a:pt x="1196411" y="1196797"/>
                </a:cubicBezTo>
                <a:cubicBezTo>
                  <a:pt x="1280445" y="1102793"/>
                  <a:pt x="1367327" y="900542"/>
                  <a:pt x="1435693" y="837873"/>
                </a:cubicBezTo>
                <a:cubicBezTo>
                  <a:pt x="1504059" y="775204"/>
                  <a:pt x="1545364" y="901967"/>
                  <a:pt x="1606609" y="820782"/>
                </a:cubicBezTo>
                <a:cubicBezTo>
                  <a:pt x="1667854" y="739597"/>
                  <a:pt x="1747615" y="468980"/>
                  <a:pt x="1803163" y="350763"/>
                </a:cubicBezTo>
                <a:cubicBezTo>
                  <a:pt x="1858711" y="232546"/>
                  <a:pt x="1895742" y="169877"/>
                  <a:pt x="1939895" y="111481"/>
                </a:cubicBezTo>
                <a:cubicBezTo>
                  <a:pt x="1984048" y="53085"/>
                  <a:pt x="2025353" y="-5312"/>
                  <a:pt x="2068082" y="385"/>
                </a:cubicBezTo>
                <a:cubicBezTo>
                  <a:pt x="2110811" y="6082"/>
                  <a:pt x="2163510" y="82995"/>
                  <a:pt x="2196269" y="145664"/>
                </a:cubicBezTo>
                <a:cubicBezTo>
                  <a:pt x="2229028" y="208333"/>
                  <a:pt x="2238998" y="342217"/>
                  <a:pt x="2264635" y="376400"/>
                </a:cubicBezTo>
                <a:cubicBezTo>
                  <a:pt x="2290272" y="410583"/>
                  <a:pt x="2315910" y="315156"/>
                  <a:pt x="2350093" y="350763"/>
                </a:cubicBezTo>
                <a:cubicBezTo>
                  <a:pt x="2384276" y="386370"/>
                  <a:pt x="2427005" y="488207"/>
                  <a:pt x="2469734" y="590045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6FFF0F1-6832-4068-8C82-C5CC0AAB6B8E}"/>
              </a:ext>
            </a:extLst>
          </p:cNvPr>
          <p:cNvSpPr/>
          <p:nvPr/>
        </p:nvSpPr>
        <p:spPr>
          <a:xfrm>
            <a:off x="8153715" y="125799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3FB081-B082-42BA-A20B-3DEF254207B0}"/>
              </a:ext>
            </a:extLst>
          </p:cNvPr>
          <p:cNvSpPr/>
          <p:nvPr/>
        </p:nvSpPr>
        <p:spPr>
          <a:xfrm>
            <a:off x="6118874" y="2059662"/>
            <a:ext cx="5564377" cy="162373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時系列データは何かしらの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法則に従って変化している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≠完全にランダム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444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状態空間モデルとは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129337E-2746-4E9D-8B26-A97A944AF3FE}"/>
              </a:ext>
            </a:extLst>
          </p:cNvPr>
          <p:cNvCxnSpPr>
            <a:cxnSpLocks/>
          </p:cNvCxnSpPr>
          <p:nvPr/>
        </p:nvCxnSpPr>
        <p:spPr>
          <a:xfrm flipV="1">
            <a:off x="1093705" y="2059662"/>
            <a:ext cx="0" cy="3061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FBE365E-278D-4ADA-8328-87CED304B08C}"/>
              </a:ext>
            </a:extLst>
          </p:cNvPr>
          <p:cNvCxnSpPr>
            <a:cxnSpLocks/>
          </p:cNvCxnSpPr>
          <p:nvPr/>
        </p:nvCxnSpPr>
        <p:spPr>
          <a:xfrm>
            <a:off x="1093705" y="5120934"/>
            <a:ext cx="3603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1B95D4-0B64-4581-85EE-E02159369786}"/>
              </a:ext>
            </a:extLst>
          </p:cNvPr>
          <p:cNvSpPr txBox="1"/>
          <p:nvPr/>
        </p:nvSpPr>
        <p:spPr>
          <a:xfrm>
            <a:off x="1788277" y="1383774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何かルールがありそうな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時系列データ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767273-3093-454F-A749-F93A03271237}"/>
              </a:ext>
            </a:extLst>
          </p:cNvPr>
          <p:cNvSpPr txBox="1"/>
          <p:nvPr/>
        </p:nvSpPr>
        <p:spPr>
          <a:xfrm>
            <a:off x="2364668" y="538980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0C5DB7-2221-4B00-9E01-90BEA0E3F85D}"/>
              </a:ext>
            </a:extLst>
          </p:cNvPr>
          <p:cNvSpPr txBox="1"/>
          <p:nvPr/>
        </p:nvSpPr>
        <p:spPr>
          <a:xfrm>
            <a:off x="36529" y="328127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f(t)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A0002CB1-EEFD-4357-AA35-15A2C5ABA2F7}"/>
              </a:ext>
            </a:extLst>
          </p:cNvPr>
          <p:cNvSpPr/>
          <p:nvPr/>
        </p:nvSpPr>
        <p:spPr>
          <a:xfrm>
            <a:off x="1228835" y="2407640"/>
            <a:ext cx="3536112" cy="2497717"/>
          </a:xfrm>
          <a:custGeom>
            <a:avLst/>
            <a:gdLst>
              <a:gd name="connsiteX0" fmla="*/ 0 w 2469734"/>
              <a:gd name="connsiteY0" fmla="*/ 1624086 h 1624086"/>
              <a:gd name="connsiteX1" fmla="*/ 273465 w 2469734"/>
              <a:gd name="connsiteY1" fmla="*/ 1410441 h 1624086"/>
              <a:gd name="connsiteX2" fmla="*/ 504202 w 2469734"/>
              <a:gd name="connsiteY2" fmla="*/ 1461716 h 1624086"/>
              <a:gd name="connsiteX3" fmla="*/ 786213 w 2469734"/>
              <a:gd name="connsiteY3" fmla="*/ 1333529 h 1624086"/>
              <a:gd name="connsiteX4" fmla="*/ 931492 w 2469734"/>
              <a:gd name="connsiteY4" fmla="*/ 1401896 h 1624086"/>
              <a:gd name="connsiteX5" fmla="*/ 1196411 w 2469734"/>
              <a:gd name="connsiteY5" fmla="*/ 1196797 h 1624086"/>
              <a:gd name="connsiteX6" fmla="*/ 1435693 w 2469734"/>
              <a:gd name="connsiteY6" fmla="*/ 837873 h 1624086"/>
              <a:gd name="connsiteX7" fmla="*/ 1606609 w 2469734"/>
              <a:gd name="connsiteY7" fmla="*/ 820782 h 1624086"/>
              <a:gd name="connsiteX8" fmla="*/ 1803163 w 2469734"/>
              <a:gd name="connsiteY8" fmla="*/ 350763 h 1624086"/>
              <a:gd name="connsiteX9" fmla="*/ 1939895 w 2469734"/>
              <a:gd name="connsiteY9" fmla="*/ 111481 h 1624086"/>
              <a:gd name="connsiteX10" fmla="*/ 2068082 w 2469734"/>
              <a:gd name="connsiteY10" fmla="*/ 385 h 1624086"/>
              <a:gd name="connsiteX11" fmla="*/ 2196269 w 2469734"/>
              <a:gd name="connsiteY11" fmla="*/ 145664 h 1624086"/>
              <a:gd name="connsiteX12" fmla="*/ 2264635 w 2469734"/>
              <a:gd name="connsiteY12" fmla="*/ 376400 h 1624086"/>
              <a:gd name="connsiteX13" fmla="*/ 2350093 w 2469734"/>
              <a:gd name="connsiteY13" fmla="*/ 350763 h 1624086"/>
              <a:gd name="connsiteX14" fmla="*/ 2469734 w 2469734"/>
              <a:gd name="connsiteY14" fmla="*/ 590045 h 16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9734" h="1624086">
                <a:moveTo>
                  <a:pt x="0" y="1624086"/>
                </a:moveTo>
                <a:cubicBezTo>
                  <a:pt x="94715" y="1530794"/>
                  <a:pt x="189431" y="1437503"/>
                  <a:pt x="273465" y="1410441"/>
                </a:cubicBezTo>
                <a:cubicBezTo>
                  <a:pt x="357499" y="1383379"/>
                  <a:pt x="418744" y="1474535"/>
                  <a:pt x="504202" y="1461716"/>
                </a:cubicBezTo>
                <a:cubicBezTo>
                  <a:pt x="589660" y="1448897"/>
                  <a:pt x="714998" y="1343499"/>
                  <a:pt x="786213" y="1333529"/>
                </a:cubicBezTo>
                <a:cubicBezTo>
                  <a:pt x="857428" y="1323559"/>
                  <a:pt x="863126" y="1424685"/>
                  <a:pt x="931492" y="1401896"/>
                </a:cubicBezTo>
                <a:cubicBezTo>
                  <a:pt x="999858" y="1379107"/>
                  <a:pt x="1112378" y="1290801"/>
                  <a:pt x="1196411" y="1196797"/>
                </a:cubicBezTo>
                <a:cubicBezTo>
                  <a:pt x="1280445" y="1102793"/>
                  <a:pt x="1367327" y="900542"/>
                  <a:pt x="1435693" y="837873"/>
                </a:cubicBezTo>
                <a:cubicBezTo>
                  <a:pt x="1504059" y="775204"/>
                  <a:pt x="1545364" y="901967"/>
                  <a:pt x="1606609" y="820782"/>
                </a:cubicBezTo>
                <a:cubicBezTo>
                  <a:pt x="1667854" y="739597"/>
                  <a:pt x="1747615" y="468980"/>
                  <a:pt x="1803163" y="350763"/>
                </a:cubicBezTo>
                <a:cubicBezTo>
                  <a:pt x="1858711" y="232546"/>
                  <a:pt x="1895742" y="169877"/>
                  <a:pt x="1939895" y="111481"/>
                </a:cubicBezTo>
                <a:cubicBezTo>
                  <a:pt x="1984048" y="53085"/>
                  <a:pt x="2025353" y="-5312"/>
                  <a:pt x="2068082" y="385"/>
                </a:cubicBezTo>
                <a:cubicBezTo>
                  <a:pt x="2110811" y="6082"/>
                  <a:pt x="2163510" y="82995"/>
                  <a:pt x="2196269" y="145664"/>
                </a:cubicBezTo>
                <a:cubicBezTo>
                  <a:pt x="2229028" y="208333"/>
                  <a:pt x="2238998" y="342217"/>
                  <a:pt x="2264635" y="376400"/>
                </a:cubicBezTo>
                <a:cubicBezTo>
                  <a:pt x="2290272" y="410583"/>
                  <a:pt x="2315910" y="315156"/>
                  <a:pt x="2350093" y="350763"/>
                </a:cubicBezTo>
                <a:cubicBezTo>
                  <a:pt x="2384276" y="386370"/>
                  <a:pt x="2427005" y="488207"/>
                  <a:pt x="2469734" y="590045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6FFF0F1-6832-4068-8C82-C5CC0AAB6B8E}"/>
              </a:ext>
            </a:extLst>
          </p:cNvPr>
          <p:cNvSpPr/>
          <p:nvPr/>
        </p:nvSpPr>
        <p:spPr>
          <a:xfrm>
            <a:off x="8153715" y="125799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E4E815EF-04BA-42C5-BF59-6E8BADFD216C}"/>
              </a:ext>
            </a:extLst>
          </p:cNvPr>
          <p:cNvSpPr/>
          <p:nvPr/>
        </p:nvSpPr>
        <p:spPr>
          <a:xfrm>
            <a:off x="1228835" y="2407639"/>
            <a:ext cx="3536112" cy="2497717"/>
          </a:xfrm>
          <a:custGeom>
            <a:avLst/>
            <a:gdLst>
              <a:gd name="connsiteX0" fmla="*/ 0 w 2469734"/>
              <a:gd name="connsiteY0" fmla="*/ 1624086 h 1624086"/>
              <a:gd name="connsiteX1" fmla="*/ 273465 w 2469734"/>
              <a:gd name="connsiteY1" fmla="*/ 1410441 h 1624086"/>
              <a:gd name="connsiteX2" fmla="*/ 504202 w 2469734"/>
              <a:gd name="connsiteY2" fmla="*/ 1461716 h 1624086"/>
              <a:gd name="connsiteX3" fmla="*/ 786213 w 2469734"/>
              <a:gd name="connsiteY3" fmla="*/ 1333529 h 1624086"/>
              <a:gd name="connsiteX4" fmla="*/ 931492 w 2469734"/>
              <a:gd name="connsiteY4" fmla="*/ 1401896 h 1624086"/>
              <a:gd name="connsiteX5" fmla="*/ 1196411 w 2469734"/>
              <a:gd name="connsiteY5" fmla="*/ 1196797 h 1624086"/>
              <a:gd name="connsiteX6" fmla="*/ 1435693 w 2469734"/>
              <a:gd name="connsiteY6" fmla="*/ 837873 h 1624086"/>
              <a:gd name="connsiteX7" fmla="*/ 1606609 w 2469734"/>
              <a:gd name="connsiteY7" fmla="*/ 820782 h 1624086"/>
              <a:gd name="connsiteX8" fmla="*/ 1803163 w 2469734"/>
              <a:gd name="connsiteY8" fmla="*/ 350763 h 1624086"/>
              <a:gd name="connsiteX9" fmla="*/ 1939895 w 2469734"/>
              <a:gd name="connsiteY9" fmla="*/ 111481 h 1624086"/>
              <a:gd name="connsiteX10" fmla="*/ 2068082 w 2469734"/>
              <a:gd name="connsiteY10" fmla="*/ 385 h 1624086"/>
              <a:gd name="connsiteX11" fmla="*/ 2196269 w 2469734"/>
              <a:gd name="connsiteY11" fmla="*/ 145664 h 1624086"/>
              <a:gd name="connsiteX12" fmla="*/ 2264635 w 2469734"/>
              <a:gd name="connsiteY12" fmla="*/ 376400 h 1624086"/>
              <a:gd name="connsiteX13" fmla="*/ 2350093 w 2469734"/>
              <a:gd name="connsiteY13" fmla="*/ 350763 h 1624086"/>
              <a:gd name="connsiteX14" fmla="*/ 2469734 w 2469734"/>
              <a:gd name="connsiteY14" fmla="*/ 590045 h 16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9734" h="1624086">
                <a:moveTo>
                  <a:pt x="0" y="1624086"/>
                </a:moveTo>
                <a:cubicBezTo>
                  <a:pt x="94715" y="1530794"/>
                  <a:pt x="189431" y="1437503"/>
                  <a:pt x="273465" y="1410441"/>
                </a:cubicBezTo>
                <a:cubicBezTo>
                  <a:pt x="357499" y="1383379"/>
                  <a:pt x="418744" y="1474535"/>
                  <a:pt x="504202" y="1461716"/>
                </a:cubicBezTo>
                <a:cubicBezTo>
                  <a:pt x="589660" y="1448897"/>
                  <a:pt x="714998" y="1343499"/>
                  <a:pt x="786213" y="1333529"/>
                </a:cubicBezTo>
                <a:cubicBezTo>
                  <a:pt x="857428" y="1323559"/>
                  <a:pt x="863126" y="1424685"/>
                  <a:pt x="931492" y="1401896"/>
                </a:cubicBezTo>
                <a:cubicBezTo>
                  <a:pt x="999858" y="1379107"/>
                  <a:pt x="1112378" y="1290801"/>
                  <a:pt x="1196411" y="1196797"/>
                </a:cubicBezTo>
                <a:cubicBezTo>
                  <a:pt x="1280445" y="1102793"/>
                  <a:pt x="1367327" y="900542"/>
                  <a:pt x="1435693" y="837873"/>
                </a:cubicBezTo>
                <a:cubicBezTo>
                  <a:pt x="1504059" y="775204"/>
                  <a:pt x="1545364" y="901967"/>
                  <a:pt x="1606609" y="820782"/>
                </a:cubicBezTo>
                <a:cubicBezTo>
                  <a:pt x="1667854" y="739597"/>
                  <a:pt x="1747615" y="468980"/>
                  <a:pt x="1803163" y="350763"/>
                </a:cubicBezTo>
                <a:cubicBezTo>
                  <a:pt x="1858711" y="232546"/>
                  <a:pt x="1895742" y="169877"/>
                  <a:pt x="1939895" y="111481"/>
                </a:cubicBezTo>
                <a:cubicBezTo>
                  <a:pt x="1984048" y="53085"/>
                  <a:pt x="2025353" y="-5312"/>
                  <a:pt x="2068082" y="385"/>
                </a:cubicBezTo>
                <a:cubicBezTo>
                  <a:pt x="2110811" y="6082"/>
                  <a:pt x="2163510" y="82995"/>
                  <a:pt x="2196269" y="145664"/>
                </a:cubicBezTo>
                <a:cubicBezTo>
                  <a:pt x="2229028" y="208333"/>
                  <a:pt x="2238998" y="342217"/>
                  <a:pt x="2264635" y="376400"/>
                </a:cubicBezTo>
                <a:cubicBezTo>
                  <a:pt x="2290272" y="410583"/>
                  <a:pt x="2315910" y="315156"/>
                  <a:pt x="2350093" y="350763"/>
                </a:cubicBezTo>
                <a:cubicBezTo>
                  <a:pt x="2384276" y="386370"/>
                  <a:pt x="2427005" y="488207"/>
                  <a:pt x="2469734" y="590045"/>
                </a:cubicBezTo>
              </a:path>
            </a:pathLst>
          </a:custGeom>
          <a:ln w="1524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3AAF289B-AA9A-4677-92D0-41A84E9B4F82}"/>
              </a:ext>
            </a:extLst>
          </p:cNvPr>
          <p:cNvSpPr/>
          <p:nvPr/>
        </p:nvSpPr>
        <p:spPr>
          <a:xfrm>
            <a:off x="1342854" y="2307048"/>
            <a:ext cx="1939298" cy="1283250"/>
          </a:xfrm>
          <a:prstGeom prst="wedgeRectCallout">
            <a:avLst>
              <a:gd name="adj1" fmla="val 35908"/>
              <a:gd name="adj2" fmla="val 6871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前の状態から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徐々に変化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(=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何かのルール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5ED9FA-144F-4514-B717-BEF891549F8A}"/>
              </a:ext>
            </a:extLst>
          </p:cNvPr>
          <p:cNvSpPr/>
          <p:nvPr/>
        </p:nvSpPr>
        <p:spPr>
          <a:xfrm>
            <a:off x="6118874" y="2059662"/>
            <a:ext cx="5564377" cy="162373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時系列データは何かしらの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法則に従って変化している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≠完全にランダム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784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状態空間モデルとは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129337E-2746-4E9D-8B26-A97A944AF3FE}"/>
              </a:ext>
            </a:extLst>
          </p:cNvPr>
          <p:cNvCxnSpPr>
            <a:cxnSpLocks/>
          </p:cNvCxnSpPr>
          <p:nvPr/>
        </p:nvCxnSpPr>
        <p:spPr>
          <a:xfrm flipV="1">
            <a:off x="1093705" y="2059662"/>
            <a:ext cx="0" cy="3061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FBE365E-278D-4ADA-8328-87CED304B08C}"/>
              </a:ext>
            </a:extLst>
          </p:cNvPr>
          <p:cNvCxnSpPr>
            <a:cxnSpLocks/>
          </p:cNvCxnSpPr>
          <p:nvPr/>
        </p:nvCxnSpPr>
        <p:spPr>
          <a:xfrm>
            <a:off x="1093705" y="5120934"/>
            <a:ext cx="3603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1B95D4-0B64-4581-85EE-E02159369786}"/>
              </a:ext>
            </a:extLst>
          </p:cNvPr>
          <p:cNvSpPr txBox="1"/>
          <p:nvPr/>
        </p:nvSpPr>
        <p:spPr>
          <a:xfrm>
            <a:off x="1788277" y="1383774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何かルールがありそうな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時系列データ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767273-3093-454F-A749-F93A03271237}"/>
              </a:ext>
            </a:extLst>
          </p:cNvPr>
          <p:cNvSpPr txBox="1"/>
          <p:nvPr/>
        </p:nvSpPr>
        <p:spPr>
          <a:xfrm>
            <a:off x="2364668" y="538980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0C5DB7-2221-4B00-9E01-90BEA0E3F85D}"/>
              </a:ext>
            </a:extLst>
          </p:cNvPr>
          <p:cNvSpPr txBox="1"/>
          <p:nvPr/>
        </p:nvSpPr>
        <p:spPr>
          <a:xfrm>
            <a:off x="36529" y="328127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f(t)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410B5A-6F87-47CE-B1DD-F08C5013245A}"/>
              </a:ext>
            </a:extLst>
          </p:cNvPr>
          <p:cNvSpPr/>
          <p:nvPr/>
        </p:nvSpPr>
        <p:spPr>
          <a:xfrm>
            <a:off x="5930823" y="4495118"/>
            <a:ext cx="5940477" cy="8946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次の状態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今の状態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法則性による変化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A0002CB1-EEFD-4357-AA35-15A2C5ABA2F7}"/>
              </a:ext>
            </a:extLst>
          </p:cNvPr>
          <p:cNvSpPr/>
          <p:nvPr/>
        </p:nvSpPr>
        <p:spPr>
          <a:xfrm>
            <a:off x="1228835" y="2407640"/>
            <a:ext cx="3536112" cy="2497717"/>
          </a:xfrm>
          <a:custGeom>
            <a:avLst/>
            <a:gdLst>
              <a:gd name="connsiteX0" fmla="*/ 0 w 2469734"/>
              <a:gd name="connsiteY0" fmla="*/ 1624086 h 1624086"/>
              <a:gd name="connsiteX1" fmla="*/ 273465 w 2469734"/>
              <a:gd name="connsiteY1" fmla="*/ 1410441 h 1624086"/>
              <a:gd name="connsiteX2" fmla="*/ 504202 w 2469734"/>
              <a:gd name="connsiteY2" fmla="*/ 1461716 h 1624086"/>
              <a:gd name="connsiteX3" fmla="*/ 786213 w 2469734"/>
              <a:gd name="connsiteY3" fmla="*/ 1333529 h 1624086"/>
              <a:gd name="connsiteX4" fmla="*/ 931492 w 2469734"/>
              <a:gd name="connsiteY4" fmla="*/ 1401896 h 1624086"/>
              <a:gd name="connsiteX5" fmla="*/ 1196411 w 2469734"/>
              <a:gd name="connsiteY5" fmla="*/ 1196797 h 1624086"/>
              <a:gd name="connsiteX6" fmla="*/ 1435693 w 2469734"/>
              <a:gd name="connsiteY6" fmla="*/ 837873 h 1624086"/>
              <a:gd name="connsiteX7" fmla="*/ 1606609 w 2469734"/>
              <a:gd name="connsiteY7" fmla="*/ 820782 h 1624086"/>
              <a:gd name="connsiteX8" fmla="*/ 1803163 w 2469734"/>
              <a:gd name="connsiteY8" fmla="*/ 350763 h 1624086"/>
              <a:gd name="connsiteX9" fmla="*/ 1939895 w 2469734"/>
              <a:gd name="connsiteY9" fmla="*/ 111481 h 1624086"/>
              <a:gd name="connsiteX10" fmla="*/ 2068082 w 2469734"/>
              <a:gd name="connsiteY10" fmla="*/ 385 h 1624086"/>
              <a:gd name="connsiteX11" fmla="*/ 2196269 w 2469734"/>
              <a:gd name="connsiteY11" fmla="*/ 145664 h 1624086"/>
              <a:gd name="connsiteX12" fmla="*/ 2264635 w 2469734"/>
              <a:gd name="connsiteY12" fmla="*/ 376400 h 1624086"/>
              <a:gd name="connsiteX13" fmla="*/ 2350093 w 2469734"/>
              <a:gd name="connsiteY13" fmla="*/ 350763 h 1624086"/>
              <a:gd name="connsiteX14" fmla="*/ 2469734 w 2469734"/>
              <a:gd name="connsiteY14" fmla="*/ 590045 h 16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9734" h="1624086">
                <a:moveTo>
                  <a:pt x="0" y="1624086"/>
                </a:moveTo>
                <a:cubicBezTo>
                  <a:pt x="94715" y="1530794"/>
                  <a:pt x="189431" y="1437503"/>
                  <a:pt x="273465" y="1410441"/>
                </a:cubicBezTo>
                <a:cubicBezTo>
                  <a:pt x="357499" y="1383379"/>
                  <a:pt x="418744" y="1474535"/>
                  <a:pt x="504202" y="1461716"/>
                </a:cubicBezTo>
                <a:cubicBezTo>
                  <a:pt x="589660" y="1448897"/>
                  <a:pt x="714998" y="1343499"/>
                  <a:pt x="786213" y="1333529"/>
                </a:cubicBezTo>
                <a:cubicBezTo>
                  <a:pt x="857428" y="1323559"/>
                  <a:pt x="863126" y="1424685"/>
                  <a:pt x="931492" y="1401896"/>
                </a:cubicBezTo>
                <a:cubicBezTo>
                  <a:pt x="999858" y="1379107"/>
                  <a:pt x="1112378" y="1290801"/>
                  <a:pt x="1196411" y="1196797"/>
                </a:cubicBezTo>
                <a:cubicBezTo>
                  <a:pt x="1280445" y="1102793"/>
                  <a:pt x="1367327" y="900542"/>
                  <a:pt x="1435693" y="837873"/>
                </a:cubicBezTo>
                <a:cubicBezTo>
                  <a:pt x="1504059" y="775204"/>
                  <a:pt x="1545364" y="901967"/>
                  <a:pt x="1606609" y="820782"/>
                </a:cubicBezTo>
                <a:cubicBezTo>
                  <a:pt x="1667854" y="739597"/>
                  <a:pt x="1747615" y="468980"/>
                  <a:pt x="1803163" y="350763"/>
                </a:cubicBezTo>
                <a:cubicBezTo>
                  <a:pt x="1858711" y="232546"/>
                  <a:pt x="1895742" y="169877"/>
                  <a:pt x="1939895" y="111481"/>
                </a:cubicBezTo>
                <a:cubicBezTo>
                  <a:pt x="1984048" y="53085"/>
                  <a:pt x="2025353" y="-5312"/>
                  <a:pt x="2068082" y="385"/>
                </a:cubicBezTo>
                <a:cubicBezTo>
                  <a:pt x="2110811" y="6082"/>
                  <a:pt x="2163510" y="82995"/>
                  <a:pt x="2196269" y="145664"/>
                </a:cubicBezTo>
                <a:cubicBezTo>
                  <a:pt x="2229028" y="208333"/>
                  <a:pt x="2238998" y="342217"/>
                  <a:pt x="2264635" y="376400"/>
                </a:cubicBezTo>
                <a:cubicBezTo>
                  <a:pt x="2290272" y="410583"/>
                  <a:pt x="2315910" y="315156"/>
                  <a:pt x="2350093" y="350763"/>
                </a:cubicBezTo>
                <a:cubicBezTo>
                  <a:pt x="2384276" y="386370"/>
                  <a:pt x="2427005" y="488207"/>
                  <a:pt x="2469734" y="590045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6FFF0F1-6832-4068-8C82-C5CC0AAB6B8E}"/>
              </a:ext>
            </a:extLst>
          </p:cNvPr>
          <p:cNvSpPr/>
          <p:nvPr/>
        </p:nvSpPr>
        <p:spPr>
          <a:xfrm>
            <a:off x="8153715" y="125799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C37C76C-F2AC-4FAE-89AA-A190B653E237}"/>
              </a:ext>
            </a:extLst>
          </p:cNvPr>
          <p:cNvSpPr/>
          <p:nvPr/>
        </p:nvSpPr>
        <p:spPr>
          <a:xfrm>
            <a:off x="7209213" y="3793658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E4E815EF-04BA-42C5-BF59-6E8BADFD216C}"/>
              </a:ext>
            </a:extLst>
          </p:cNvPr>
          <p:cNvSpPr/>
          <p:nvPr/>
        </p:nvSpPr>
        <p:spPr>
          <a:xfrm>
            <a:off x="1228835" y="2407639"/>
            <a:ext cx="3536112" cy="2497717"/>
          </a:xfrm>
          <a:custGeom>
            <a:avLst/>
            <a:gdLst>
              <a:gd name="connsiteX0" fmla="*/ 0 w 2469734"/>
              <a:gd name="connsiteY0" fmla="*/ 1624086 h 1624086"/>
              <a:gd name="connsiteX1" fmla="*/ 273465 w 2469734"/>
              <a:gd name="connsiteY1" fmla="*/ 1410441 h 1624086"/>
              <a:gd name="connsiteX2" fmla="*/ 504202 w 2469734"/>
              <a:gd name="connsiteY2" fmla="*/ 1461716 h 1624086"/>
              <a:gd name="connsiteX3" fmla="*/ 786213 w 2469734"/>
              <a:gd name="connsiteY3" fmla="*/ 1333529 h 1624086"/>
              <a:gd name="connsiteX4" fmla="*/ 931492 w 2469734"/>
              <a:gd name="connsiteY4" fmla="*/ 1401896 h 1624086"/>
              <a:gd name="connsiteX5" fmla="*/ 1196411 w 2469734"/>
              <a:gd name="connsiteY5" fmla="*/ 1196797 h 1624086"/>
              <a:gd name="connsiteX6" fmla="*/ 1435693 w 2469734"/>
              <a:gd name="connsiteY6" fmla="*/ 837873 h 1624086"/>
              <a:gd name="connsiteX7" fmla="*/ 1606609 w 2469734"/>
              <a:gd name="connsiteY7" fmla="*/ 820782 h 1624086"/>
              <a:gd name="connsiteX8" fmla="*/ 1803163 w 2469734"/>
              <a:gd name="connsiteY8" fmla="*/ 350763 h 1624086"/>
              <a:gd name="connsiteX9" fmla="*/ 1939895 w 2469734"/>
              <a:gd name="connsiteY9" fmla="*/ 111481 h 1624086"/>
              <a:gd name="connsiteX10" fmla="*/ 2068082 w 2469734"/>
              <a:gd name="connsiteY10" fmla="*/ 385 h 1624086"/>
              <a:gd name="connsiteX11" fmla="*/ 2196269 w 2469734"/>
              <a:gd name="connsiteY11" fmla="*/ 145664 h 1624086"/>
              <a:gd name="connsiteX12" fmla="*/ 2264635 w 2469734"/>
              <a:gd name="connsiteY12" fmla="*/ 376400 h 1624086"/>
              <a:gd name="connsiteX13" fmla="*/ 2350093 w 2469734"/>
              <a:gd name="connsiteY13" fmla="*/ 350763 h 1624086"/>
              <a:gd name="connsiteX14" fmla="*/ 2469734 w 2469734"/>
              <a:gd name="connsiteY14" fmla="*/ 590045 h 16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9734" h="1624086">
                <a:moveTo>
                  <a:pt x="0" y="1624086"/>
                </a:moveTo>
                <a:cubicBezTo>
                  <a:pt x="94715" y="1530794"/>
                  <a:pt x="189431" y="1437503"/>
                  <a:pt x="273465" y="1410441"/>
                </a:cubicBezTo>
                <a:cubicBezTo>
                  <a:pt x="357499" y="1383379"/>
                  <a:pt x="418744" y="1474535"/>
                  <a:pt x="504202" y="1461716"/>
                </a:cubicBezTo>
                <a:cubicBezTo>
                  <a:pt x="589660" y="1448897"/>
                  <a:pt x="714998" y="1343499"/>
                  <a:pt x="786213" y="1333529"/>
                </a:cubicBezTo>
                <a:cubicBezTo>
                  <a:pt x="857428" y="1323559"/>
                  <a:pt x="863126" y="1424685"/>
                  <a:pt x="931492" y="1401896"/>
                </a:cubicBezTo>
                <a:cubicBezTo>
                  <a:pt x="999858" y="1379107"/>
                  <a:pt x="1112378" y="1290801"/>
                  <a:pt x="1196411" y="1196797"/>
                </a:cubicBezTo>
                <a:cubicBezTo>
                  <a:pt x="1280445" y="1102793"/>
                  <a:pt x="1367327" y="900542"/>
                  <a:pt x="1435693" y="837873"/>
                </a:cubicBezTo>
                <a:cubicBezTo>
                  <a:pt x="1504059" y="775204"/>
                  <a:pt x="1545364" y="901967"/>
                  <a:pt x="1606609" y="820782"/>
                </a:cubicBezTo>
                <a:cubicBezTo>
                  <a:pt x="1667854" y="739597"/>
                  <a:pt x="1747615" y="468980"/>
                  <a:pt x="1803163" y="350763"/>
                </a:cubicBezTo>
                <a:cubicBezTo>
                  <a:pt x="1858711" y="232546"/>
                  <a:pt x="1895742" y="169877"/>
                  <a:pt x="1939895" y="111481"/>
                </a:cubicBezTo>
                <a:cubicBezTo>
                  <a:pt x="1984048" y="53085"/>
                  <a:pt x="2025353" y="-5312"/>
                  <a:pt x="2068082" y="385"/>
                </a:cubicBezTo>
                <a:cubicBezTo>
                  <a:pt x="2110811" y="6082"/>
                  <a:pt x="2163510" y="82995"/>
                  <a:pt x="2196269" y="145664"/>
                </a:cubicBezTo>
                <a:cubicBezTo>
                  <a:pt x="2229028" y="208333"/>
                  <a:pt x="2238998" y="342217"/>
                  <a:pt x="2264635" y="376400"/>
                </a:cubicBezTo>
                <a:cubicBezTo>
                  <a:pt x="2290272" y="410583"/>
                  <a:pt x="2315910" y="315156"/>
                  <a:pt x="2350093" y="350763"/>
                </a:cubicBezTo>
                <a:cubicBezTo>
                  <a:pt x="2384276" y="386370"/>
                  <a:pt x="2427005" y="488207"/>
                  <a:pt x="2469734" y="590045"/>
                </a:cubicBezTo>
              </a:path>
            </a:pathLst>
          </a:custGeom>
          <a:ln w="1524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EACEDD9E-920F-40A0-A29C-6369828551CD}"/>
              </a:ext>
            </a:extLst>
          </p:cNvPr>
          <p:cNvSpPr/>
          <p:nvPr/>
        </p:nvSpPr>
        <p:spPr>
          <a:xfrm>
            <a:off x="1342854" y="2307048"/>
            <a:ext cx="1939298" cy="1283250"/>
          </a:xfrm>
          <a:prstGeom prst="wedgeRectCallout">
            <a:avLst>
              <a:gd name="adj1" fmla="val 35908"/>
              <a:gd name="adj2" fmla="val 6871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前の状態から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徐々に変化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(=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何かのルール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B27315F-ACAC-4712-AE5E-055BE7CF61DF}"/>
              </a:ext>
            </a:extLst>
          </p:cNvPr>
          <p:cNvSpPr/>
          <p:nvPr/>
        </p:nvSpPr>
        <p:spPr>
          <a:xfrm>
            <a:off x="6118874" y="2059662"/>
            <a:ext cx="5564377" cy="162373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時系列データは何かしらの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法則に従って変化している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≠完全にランダム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160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4A31AB6-BDD7-47D6-9B3E-7960B54177E6}"/>
              </a:ext>
            </a:extLst>
          </p:cNvPr>
          <p:cNvSpPr/>
          <p:nvPr/>
        </p:nvSpPr>
        <p:spPr>
          <a:xfrm>
            <a:off x="5930822" y="5444923"/>
            <a:ext cx="5940477" cy="8946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状態空間モデルとは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129337E-2746-4E9D-8B26-A97A944AF3FE}"/>
              </a:ext>
            </a:extLst>
          </p:cNvPr>
          <p:cNvCxnSpPr>
            <a:cxnSpLocks/>
          </p:cNvCxnSpPr>
          <p:nvPr/>
        </p:nvCxnSpPr>
        <p:spPr>
          <a:xfrm flipV="1">
            <a:off x="1093705" y="2059662"/>
            <a:ext cx="0" cy="3061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FBE365E-278D-4ADA-8328-87CED304B08C}"/>
              </a:ext>
            </a:extLst>
          </p:cNvPr>
          <p:cNvCxnSpPr>
            <a:cxnSpLocks/>
          </p:cNvCxnSpPr>
          <p:nvPr/>
        </p:nvCxnSpPr>
        <p:spPr>
          <a:xfrm>
            <a:off x="1093705" y="5120934"/>
            <a:ext cx="3603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1B95D4-0B64-4581-85EE-E02159369786}"/>
              </a:ext>
            </a:extLst>
          </p:cNvPr>
          <p:cNvSpPr txBox="1"/>
          <p:nvPr/>
        </p:nvSpPr>
        <p:spPr>
          <a:xfrm>
            <a:off x="1788277" y="1383774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何かルールがありそうな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時系列データ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767273-3093-454F-A749-F93A03271237}"/>
              </a:ext>
            </a:extLst>
          </p:cNvPr>
          <p:cNvSpPr txBox="1"/>
          <p:nvPr/>
        </p:nvSpPr>
        <p:spPr>
          <a:xfrm>
            <a:off x="2364668" y="538980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0C5DB7-2221-4B00-9E01-90BEA0E3F85D}"/>
              </a:ext>
            </a:extLst>
          </p:cNvPr>
          <p:cNvSpPr txBox="1"/>
          <p:nvPr/>
        </p:nvSpPr>
        <p:spPr>
          <a:xfrm>
            <a:off x="36529" y="3281271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f(t)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410B5A-6F87-47CE-B1DD-F08C5013245A}"/>
              </a:ext>
            </a:extLst>
          </p:cNvPr>
          <p:cNvSpPr/>
          <p:nvPr/>
        </p:nvSpPr>
        <p:spPr>
          <a:xfrm>
            <a:off x="5930823" y="4495118"/>
            <a:ext cx="5940477" cy="8946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次の状態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今の状態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法則性による変化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A0002CB1-EEFD-4357-AA35-15A2C5ABA2F7}"/>
              </a:ext>
            </a:extLst>
          </p:cNvPr>
          <p:cNvSpPr/>
          <p:nvPr/>
        </p:nvSpPr>
        <p:spPr>
          <a:xfrm>
            <a:off x="1228835" y="2407640"/>
            <a:ext cx="3536112" cy="2497717"/>
          </a:xfrm>
          <a:custGeom>
            <a:avLst/>
            <a:gdLst>
              <a:gd name="connsiteX0" fmla="*/ 0 w 2469734"/>
              <a:gd name="connsiteY0" fmla="*/ 1624086 h 1624086"/>
              <a:gd name="connsiteX1" fmla="*/ 273465 w 2469734"/>
              <a:gd name="connsiteY1" fmla="*/ 1410441 h 1624086"/>
              <a:gd name="connsiteX2" fmla="*/ 504202 w 2469734"/>
              <a:gd name="connsiteY2" fmla="*/ 1461716 h 1624086"/>
              <a:gd name="connsiteX3" fmla="*/ 786213 w 2469734"/>
              <a:gd name="connsiteY3" fmla="*/ 1333529 h 1624086"/>
              <a:gd name="connsiteX4" fmla="*/ 931492 w 2469734"/>
              <a:gd name="connsiteY4" fmla="*/ 1401896 h 1624086"/>
              <a:gd name="connsiteX5" fmla="*/ 1196411 w 2469734"/>
              <a:gd name="connsiteY5" fmla="*/ 1196797 h 1624086"/>
              <a:gd name="connsiteX6" fmla="*/ 1435693 w 2469734"/>
              <a:gd name="connsiteY6" fmla="*/ 837873 h 1624086"/>
              <a:gd name="connsiteX7" fmla="*/ 1606609 w 2469734"/>
              <a:gd name="connsiteY7" fmla="*/ 820782 h 1624086"/>
              <a:gd name="connsiteX8" fmla="*/ 1803163 w 2469734"/>
              <a:gd name="connsiteY8" fmla="*/ 350763 h 1624086"/>
              <a:gd name="connsiteX9" fmla="*/ 1939895 w 2469734"/>
              <a:gd name="connsiteY9" fmla="*/ 111481 h 1624086"/>
              <a:gd name="connsiteX10" fmla="*/ 2068082 w 2469734"/>
              <a:gd name="connsiteY10" fmla="*/ 385 h 1624086"/>
              <a:gd name="connsiteX11" fmla="*/ 2196269 w 2469734"/>
              <a:gd name="connsiteY11" fmla="*/ 145664 h 1624086"/>
              <a:gd name="connsiteX12" fmla="*/ 2264635 w 2469734"/>
              <a:gd name="connsiteY12" fmla="*/ 376400 h 1624086"/>
              <a:gd name="connsiteX13" fmla="*/ 2350093 w 2469734"/>
              <a:gd name="connsiteY13" fmla="*/ 350763 h 1624086"/>
              <a:gd name="connsiteX14" fmla="*/ 2469734 w 2469734"/>
              <a:gd name="connsiteY14" fmla="*/ 590045 h 16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9734" h="1624086">
                <a:moveTo>
                  <a:pt x="0" y="1624086"/>
                </a:moveTo>
                <a:cubicBezTo>
                  <a:pt x="94715" y="1530794"/>
                  <a:pt x="189431" y="1437503"/>
                  <a:pt x="273465" y="1410441"/>
                </a:cubicBezTo>
                <a:cubicBezTo>
                  <a:pt x="357499" y="1383379"/>
                  <a:pt x="418744" y="1474535"/>
                  <a:pt x="504202" y="1461716"/>
                </a:cubicBezTo>
                <a:cubicBezTo>
                  <a:pt x="589660" y="1448897"/>
                  <a:pt x="714998" y="1343499"/>
                  <a:pt x="786213" y="1333529"/>
                </a:cubicBezTo>
                <a:cubicBezTo>
                  <a:pt x="857428" y="1323559"/>
                  <a:pt x="863126" y="1424685"/>
                  <a:pt x="931492" y="1401896"/>
                </a:cubicBezTo>
                <a:cubicBezTo>
                  <a:pt x="999858" y="1379107"/>
                  <a:pt x="1112378" y="1290801"/>
                  <a:pt x="1196411" y="1196797"/>
                </a:cubicBezTo>
                <a:cubicBezTo>
                  <a:pt x="1280445" y="1102793"/>
                  <a:pt x="1367327" y="900542"/>
                  <a:pt x="1435693" y="837873"/>
                </a:cubicBezTo>
                <a:cubicBezTo>
                  <a:pt x="1504059" y="775204"/>
                  <a:pt x="1545364" y="901967"/>
                  <a:pt x="1606609" y="820782"/>
                </a:cubicBezTo>
                <a:cubicBezTo>
                  <a:pt x="1667854" y="739597"/>
                  <a:pt x="1747615" y="468980"/>
                  <a:pt x="1803163" y="350763"/>
                </a:cubicBezTo>
                <a:cubicBezTo>
                  <a:pt x="1858711" y="232546"/>
                  <a:pt x="1895742" y="169877"/>
                  <a:pt x="1939895" y="111481"/>
                </a:cubicBezTo>
                <a:cubicBezTo>
                  <a:pt x="1984048" y="53085"/>
                  <a:pt x="2025353" y="-5312"/>
                  <a:pt x="2068082" y="385"/>
                </a:cubicBezTo>
                <a:cubicBezTo>
                  <a:pt x="2110811" y="6082"/>
                  <a:pt x="2163510" y="82995"/>
                  <a:pt x="2196269" y="145664"/>
                </a:cubicBezTo>
                <a:cubicBezTo>
                  <a:pt x="2229028" y="208333"/>
                  <a:pt x="2238998" y="342217"/>
                  <a:pt x="2264635" y="376400"/>
                </a:cubicBezTo>
                <a:cubicBezTo>
                  <a:pt x="2290272" y="410583"/>
                  <a:pt x="2315910" y="315156"/>
                  <a:pt x="2350093" y="350763"/>
                </a:cubicBezTo>
                <a:cubicBezTo>
                  <a:pt x="2384276" y="386370"/>
                  <a:pt x="2427005" y="488207"/>
                  <a:pt x="2469734" y="590045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6FFF0F1-6832-4068-8C82-C5CC0AAB6B8E}"/>
              </a:ext>
            </a:extLst>
          </p:cNvPr>
          <p:cNvSpPr/>
          <p:nvPr/>
        </p:nvSpPr>
        <p:spPr>
          <a:xfrm>
            <a:off x="8153715" y="125799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C37C76C-F2AC-4FAE-89AA-A190B653E237}"/>
              </a:ext>
            </a:extLst>
          </p:cNvPr>
          <p:cNvSpPr/>
          <p:nvPr/>
        </p:nvSpPr>
        <p:spPr>
          <a:xfrm>
            <a:off x="7209213" y="3793658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状態空間モデル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E4E815EF-04BA-42C5-BF59-6E8BADFD216C}"/>
              </a:ext>
            </a:extLst>
          </p:cNvPr>
          <p:cNvSpPr/>
          <p:nvPr/>
        </p:nvSpPr>
        <p:spPr>
          <a:xfrm>
            <a:off x="1228835" y="2407639"/>
            <a:ext cx="3536112" cy="2497717"/>
          </a:xfrm>
          <a:custGeom>
            <a:avLst/>
            <a:gdLst>
              <a:gd name="connsiteX0" fmla="*/ 0 w 2469734"/>
              <a:gd name="connsiteY0" fmla="*/ 1624086 h 1624086"/>
              <a:gd name="connsiteX1" fmla="*/ 273465 w 2469734"/>
              <a:gd name="connsiteY1" fmla="*/ 1410441 h 1624086"/>
              <a:gd name="connsiteX2" fmla="*/ 504202 w 2469734"/>
              <a:gd name="connsiteY2" fmla="*/ 1461716 h 1624086"/>
              <a:gd name="connsiteX3" fmla="*/ 786213 w 2469734"/>
              <a:gd name="connsiteY3" fmla="*/ 1333529 h 1624086"/>
              <a:gd name="connsiteX4" fmla="*/ 931492 w 2469734"/>
              <a:gd name="connsiteY4" fmla="*/ 1401896 h 1624086"/>
              <a:gd name="connsiteX5" fmla="*/ 1196411 w 2469734"/>
              <a:gd name="connsiteY5" fmla="*/ 1196797 h 1624086"/>
              <a:gd name="connsiteX6" fmla="*/ 1435693 w 2469734"/>
              <a:gd name="connsiteY6" fmla="*/ 837873 h 1624086"/>
              <a:gd name="connsiteX7" fmla="*/ 1606609 w 2469734"/>
              <a:gd name="connsiteY7" fmla="*/ 820782 h 1624086"/>
              <a:gd name="connsiteX8" fmla="*/ 1803163 w 2469734"/>
              <a:gd name="connsiteY8" fmla="*/ 350763 h 1624086"/>
              <a:gd name="connsiteX9" fmla="*/ 1939895 w 2469734"/>
              <a:gd name="connsiteY9" fmla="*/ 111481 h 1624086"/>
              <a:gd name="connsiteX10" fmla="*/ 2068082 w 2469734"/>
              <a:gd name="connsiteY10" fmla="*/ 385 h 1624086"/>
              <a:gd name="connsiteX11" fmla="*/ 2196269 w 2469734"/>
              <a:gd name="connsiteY11" fmla="*/ 145664 h 1624086"/>
              <a:gd name="connsiteX12" fmla="*/ 2264635 w 2469734"/>
              <a:gd name="connsiteY12" fmla="*/ 376400 h 1624086"/>
              <a:gd name="connsiteX13" fmla="*/ 2350093 w 2469734"/>
              <a:gd name="connsiteY13" fmla="*/ 350763 h 1624086"/>
              <a:gd name="connsiteX14" fmla="*/ 2469734 w 2469734"/>
              <a:gd name="connsiteY14" fmla="*/ 590045 h 16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9734" h="1624086">
                <a:moveTo>
                  <a:pt x="0" y="1624086"/>
                </a:moveTo>
                <a:cubicBezTo>
                  <a:pt x="94715" y="1530794"/>
                  <a:pt x="189431" y="1437503"/>
                  <a:pt x="273465" y="1410441"/>
                </a:cubicBezTo>
                <a:cubicBezTo>
                  <a:pt x="357499" y="1383379"/>
                  <a:pt x="418744" y="1474535"/>
                  <a:pt x="504202" y="1461716"/>
                </a:cubicBezTo>
                <a:cubicBezTo>
                  <a:pt x="589660" y="1448897"/>
                  <a:pt x="714998" y="1343499"/>
                  <a:pt x="786213" y="1333529"/>
                </a:cubicBezTo>
                <a:cubicBezTo>
                  <a:pt x="857428" y="1323559"/>
                  <a:pt x="863126" y="1424685"/>
                  <a:pt x="931492" y="1401896"/>
                </a:cubicBezTo>
                <a:cubicBezTo>
                  <a:pt x="999858" y="1379107"/>
                  <a:pt x="1112378" y="1290801"/>
                  <a:pt x="1196411" y="1196797"/>
                </a:cubicBezTo>
                <a:cubicBezTo>
                  <a:pt x="1280445" y="1102793"/>
                  <a:pt x="1367327" y="900542"/>
                  <a:pt x="1435693" y="837873"/>
                </a:cubicBezTo>
                <a:cubicBezTo>
                  <a:pt x="1504059" y="775204"/>
                  <a:pt x="1545364" y="901967"/>
                  <a:pt x="1606609" y="820782"/>
                </a:cubicBezTo>
                <a:cubicBezTo>
                  <a:pt x="1667854" y="739597"/>
                  <a:pt x="1747615" y="468980"/>
                  <a:pt x="1803163" y="350763"/>
                </a:cubicBezTo>
                <a:cubicBezTo>
                  <a:pt x="1858711" y="232546"/>
                  <a:pt x="1895742" y="169877"/>
                  <a:pt x="1939895" y="111481"/>
                </a:cubicBezTo>
                <a:cubicBezTo>
                  <a:pt x="1984048" y="53085"/>
                  <a:pt x="2025353" y="-5312"/>
                  <a:pt x="2068082" y="385"/>
                </a:cubicBezTo>
                <a:cubicBezTo>
                  <a:pt x="2110811" y="6082"/>
                  <a:pt x="2163510" y="82995"/>
                  <a:pt x="2196269" y="145664"/>
                </a:cubicBezTo>
                <a:cubicBezTo>
                  <a:pt x="2229028" y="208333"/>
                  <a:pt x="2238998" y="342217"/>
                  <a:pt x="2264635" y="376400"/>
                </a:cubicBezTo>
                <a:cubicBezTo>
                  <a:pt x="2290272" y="410583"/>
                  <a:pt x="2315910" y="315156"/>
                  <a:pt x="2350093" y="350763"/>
                </a:cubicBezTo>
                <a:cubicBezTo>
                  <a:pt x="2384276" y="386370"/>
                  <a:pt x="2427005" y="488207"/>
                  <a:pt x="2469734" y="590045"/>
                </a:cubicBezTo>
              </a:path>
            </a:pathLst>
          </a:custGeom>
          <a:ln w="1524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21CB257-5750-4FB0-9CD0-4E5EE1E70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92" y="5644264"/>
            <a:ext cx="4218805" cy="511369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BE2122E-C526-43D4-941B-2FD0C970949B}"/>
              </a:ext>
            </a:extLst>
          </p:cNvPr>
          <p:cNvCxnSpPr/>
          <p:nvPr/>
        </p:nvCxnSpPr>
        <p:spPr>
          <a:xfrm>
            <a:off x="6790406" y="5120934"/>
            <a:ext cx="164067" cy="449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8FFEE51-7A51-45E0-8027-8537FA633DA1}"/>
              </a:ext>
            </a:extLst>
          </p:cNvPr>
          <p:cNvCxnSpPr>
            <a:cxnSpLocks/>
          </p:cNvCxnSpPr>
          <p:nvPr/>
        </p:nvCxnSpPr>
        <p:spPr>
          <a:xfrm>
            <a:off x="8320441" y="5120934"/>
            <a:ext cx="387272" cy="4682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D554DDF-8F85-4D45-8FFD-0B2BD8C402E2}"/>
              </a:ext>
            </a:extLst>
          </p:cNvPr>
          <p:cNvCxnSpPr>
            <a:cxnSpLocks/>
          </p:cNvCxnSpPr>
          <p:nvPr/>
        </p:nvCxnSpPr>
        <p:spPr>
          <a:xfrm>
            <a:off x="10209319" y="5148498"/>
            <a:ext cx="119047" cy="421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EACEDD9E-920F-40A0-A29C-6369828551CD}"/>
              </a:ext>
            </a:extLst>
          </p:cNvPr>
          <p:cNvSpPr/>
          <p:nvPr/>
        </p:nvSpPr>
        <p:spPr>
          <a:xfrm>
            <a:off x="1342854" y="2307048"/>
            <a:ext cx="1939298" cy="1283250"/>
          </a:xfrm>
          <a:prstGeom prst="wedgeRectCallout">
            <a:avLst>
              <a:gd name="adj1" fmla="val 35908"/>
              <a:gd name="adj2" fmla="val 6871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前の状態から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徐々に変化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(=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何かのルール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0DF4A29-3D4F-4282-99CF-9ACC8D431FA5}"/>
              </a:ext>
            </a:extLst>
          </p:cNvPr>
          <p:cNvSpPr/>
          <p:nvPr/>
        </p:nvSpPr>
        <p:spPr>
          <a:xfrm>
            <a:off x="6118874" y="2059662"/>
            <a:ext cx="5564377" cy="162373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時系列データは何かしらの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法則に従って変化している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≠完全にランダム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59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18431</TotalTime>
  <Words>715</Words>
  <Application>Microsoft Office PowerPoint</Application>
  <PresentationFormat>ワイド画面</PresentationFormat>
  <Paragraphs>154</Paragraphs>
  <Slides>13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290</cp:revision>
  <dcterms:created xsi:type="dcterms:W3CDTF">2017-12-20T12:04:47Z</dcterms:created>
  <dcterms:modified xsi:type="dcterms:W3CDTF">2018-02-21T11:53:22Z</dcterms:modified>
</cp:coreProperties>
</file>