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9" r:id="rId9"/>
    <p:sldId id="266" r:id="rId10"/>
    <p:sldId id="267" r:id="rId11"/>
    <p:sldId id="268" r:id="rId12"/>
    <p:sldId id="260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確率とは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999639" y="3700956"/>
            <a:ext cx="6344195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不確かさの度合いをどのように表すか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を考えてみる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3130D-4F1F-4EAE-B4B4-D01A53FAA198}"/>
              </a:ext>
            </a:extLst>
          </p:cNvPr>
          <p:cNvSpPr txBox="1"/>
          <p:nvPr/>
        </p:nvSpPr>
        <p:spPr>
          <a:xfrm>
            <a:off x="7649775" y="139896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別の考え方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96EE14FC-DD4D-480B-9836-851A725B1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8" y="2436632"/>
            <a:ext cx="2173164" cy="2173164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14C099C-008C-4DC9-83EA-437A7B43CC18}"/>
              </a:ext>
            </a:extLst>
          </p:cNvPr>
          <p:cNvSpPr/>
          <p:nvPr/>
        </p:nvSpPr>
        <p:spPr>
          <a:xfrm>
            <a:off x="5483699" y="1969045"/>
            <a:ext cx="5933872" cy="9351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コイン投げ（試行）を何度も繰り返す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995914C-E291-44BF-AEE0-5C55CDEC735C}"/>
              </a:ext>
            </a:extLst>
          </p:cNvPr>
          <p:cNvSpPr/>
          <p:nvPr/>
        </p:nvSpPr>
        <p:spPr>
          <a:xfrm>
            <a:off x="5483699" y="3283102"/>
            <a:ext cx="5933872" cy="9351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××××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84108EA-21CA-4CBF-8E36-B4105AB8A321}"/>
              </a:ext>
            </a:extLst>
          </p:cNvPr>
          <p:cNvSpPr txBox="1"/>
          <p:nvPr/>
        </p:nvSpPr>
        <p:spPr>
          <a:xfrm>
            <a:off x="9077980" y="4218275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〇：表、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：裏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C7E8F98-A539-43FC-B21D-17386F0A3263}"/>
                  </a:ext>
                </a:extLst>
              </p:cNvPr>
              <p:cNvSpPr/>
              <p:nvPr/>
            </p:nvSpPr>
            <p:spPr>
              <a:xfrm>
                <a:off x="5483699" y="4767913"/>
                <a:ext cx="5933872" cy="93517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表が出る確率 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9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20</m:t>
                        </m:r>
                      </m:den>
                    </m:f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=0.45</m:t>
                    </m:r>
                  </m:oMath>
                </a14:m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5C7E8F98-A539-43FC-B21D-17386F0A3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699" y="4767913"/>
                <a:ext cx="5933872" cy="935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66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を考えてみる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3130D-4F1F-4EAE-B4B4-D01A53FAA198}"/>
              </a:ext>
            </a:extLst>
          </p:cNvPr>
          <p:cNvSpPr txBox="1"/>
          <p:nvPr/>
        </p:nvSpPr>
        <p:spPr>
          <a:xfrm>
            <a:off x="6701315" y="1548770"/>
            <a:ext cx="366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別の考え方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頻度論の定義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96EE14FC-DD4D-480B-9836-851A725B1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8" y="2436632"/>
            <a:ext cx="2173164" cy="2173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9A2BF8A-91F7-4318-AE1F-E65EB1696612}"/>
                  </a:ext>
                </a:extLst>
              </p:cNvPr>
              <p:cNvSpPr/>
              <p:nvPr/>
            </p:nvSpPr>
            <p:spPr>
              <a:xfrm>
                <a:off x="5925507" y="2262459"/>
                <a:ext cx="5379395" cy="22826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ある事象の確率 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4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</m:t>
                            </m:r>
                            <m: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algn="ctr"/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9A2BF8A-91F7-4318-AE1F-E65EB16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507" y="2262459"/>
                <a:ext cx="5379395" cy="2282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1A9B18-865B-495F-9FE9-33CD4D513E3A}"/>
              </a:ext>
            </a:extLst>
          </p:cNvPr>
          <p:cNvSpPr txBox="1"/>
          <p:nvPr/>
        </p:nvSpPr>
        <p:spPr>
          <a:xfrm>
            <a:off x="6701315" y="3727738"/>
            <a:ext cx="2993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kumimoji="1" lang="en-US" altLang="ja-JP" sz="2000" baseline="-25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ある事象が起こった回数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試行回数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4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いずれの考え方でも確率の３つの公理を満たしている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82065" y="2331033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B8D13E2-5120-43CE-A5E1-7D425226872E}"/>
              </a:ext>
            </a:extLst>
          </p:cNvPr>
          <p:cNvSpPr/>
          <p:nvPr/>
        </p:nvSpPr>
        <p:spPr>
          <a:xfrm>
            <a:off x="482065" y="3576174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DAC1C0-F466-4D6C-9FF3-F103E0BD7251}"/>
              </a:ext>
            </a:extLst>
          </p:cNvPr>
          <p:cNvSpPr/>
          <p:nvPr/>
        </p:nvSpPr>
        <p:spPr>
          <a:xfrm>
            <a:off x="482065" y="4821316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A36739-CB1A-406A-8BEF-F1087B57723A}"/>
              </a:ext>
            </a:extLst>
          </p:cNvPr>
          <p:cNvSpPr txBox="1"/>
          <p:nvPr/>
        </p:nvSpPr>
        <p:spPr>
          <a:xfrm>
            <a:off x="3994531" y="1391532"/>
            <a:ext cx="4126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コルモゴロフの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確率の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公理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C02EC2B-143F-400A-AD8E-043CE36A6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84" y="2565614"/>
            <a:ext cx="2038095" cy="39047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084C558-BB5E-4943-AEE0-630FBD7CE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43" y="3728066"/>
            <a:ext cx="1718815" cy="70774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10DCF86-2399-480E-9E05-C037182C1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47" y="3602000"/>
            <a:ext cx="2054309" cy="73986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CB7C1B8-84E3-48ED-BC88-14E8B52A0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33" y="5055897"/>
            <a:ext cx="3952381" cy="390476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532B29A-6889-457D-B784-6E0462F8CBA0}"/>
              </a:ext>
            </a:extLst>
          </p:cNvPr>
          <p:cNvSpPr/>
          <p:nvPr/>
        </p:nvSpPr>
        <p:spPr>
          <a:xfrm>
            <a:off x="7439662" y="2331033"/>
            <a:ext cx="4407171" cy="85329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確率は非負で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C449F5-05B3-4704-B23C-1BE12D35DE28}"/>
              </a:ext>
            </a:extLst>
          </p:cNvPr>
          <p:cNvSpPr/>
          <p:nvPr/>
        </p:nvSpPr>
        <p:spPr>
          <a:xfrm>
            <a:off x="7439662" y="3569827"/>
            <a:ext cx="4407171" cy="8659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全事象の確率を足し合わせると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66DA38C-576B-4D56-9CF5-DF3599EFEAC6}"/>
              </a:ext>
            </a:extLst>
          </p:cNvPr>
          <p:cNvSpPr/>
          <p:nvPr/>
        </p:nvSpPr>
        <p:spPr>
          <a:xfrm>
            <a:off x="7439661" y="4818142"/>
            <a:ext cx="4407171" cy="8659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確率は足し算できる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64133F-9792-4514-BF0F-70AA1EE3E755}"/>
              </a:ext>
            </a:extLst>
          </p:cNvPr>
          <p:cNvSpPr txBox="1"/>
          <p:nvPr/>
        </p:nvSpPr>
        <p:spPr>
          <a:xfrm>
            <a:off x="4346495" y="5758681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*A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は排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反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同時に起こらない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CF93C8-CDDB-41D2-8EED-8333678D6051}"/>
              </a:ext>
            </a:extLst>
          </p:cNvPr>
          <p:cNvSpPr txBox="1"/>
          <p:nvPr/>
        </p:nvSpPr>
        <p:spPr>
          <a:xfrm>
            <a:off x="554540" y="2480679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FBA057D-1378-4A24-88F2-49DF2D8F14E4}"/>
              </a:ext>
            </a:extLst>
          </p:cNvPr>
          <p:cNvSpPr txBox="1"/>
          <p:nvPr/>
        </p:nvSpPr>
        <p:spPr>
          <a:xfrm>
            <a:off x="521067" y="3733760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E04B4C-34A2-4AF2-B3C5-35122F3B86B0}"/>
              </a:ext>
            </a:extLst>
          </p:cNvPr>
          <p:cNvSpPr txBox="1"/>
          <p:nvPr/>
        </p:nvSpPr>
        <p:spPr>
          <a:xfrm>
            <a:off x="538324" y="497413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422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6C5780A-2D6C-4E01-8C12-F54BE594E76E}"/>
                  </a:ext>
                </a:extLst>
              </p:cNvPr>
              <p:cNvSpPr/>
              <p:nvPr/>
            </p:nvSpPr>
            <p:spPr>
              <a:xfrm>
                <a:off x="1152625" y="1431141"/>
                <a:ext cx="10473318" cy="504803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ja-JP" altLang="en-US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確率とは不確かさの度合いを表すための道具</a:t>
                </a:r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ja-JP" altLang="en-US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確率の考え方１：ある事象の確率 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着目事象の数</m:t>
                        </m:r>
                      </m:num>
                      <m:den>
                        <m:r>
                          <a:rPr lang="ja-JP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全事象の数</m:t>
                        </m:r>
                      </m:den>
                    </m:f>
                  </m:oMath>
                </a14:m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ja-JP" altLang="en-US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確率の考え方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lang="ja-JP" altLang="en-US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:</a:t>
                </a:r>
                <a:r>
                  <a:rPr lang="ja-JP" altLang="en-US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ある事象の確率 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</m:t>
                            </m:r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ja-JP" altLang="en-US" sz="20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確率には３つの公理がある：</a:t>
                </a:r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6C5780A-2D6C-4E01-8C12-F54BE594E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25" y="1431141"/>
                <a:ext cx="10473318" cy="5048035"/>
              </a:xfrm>
              <a:prstGeom prst="rect">
                <a:avLst/>
              </a:prstGeo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4A58F54-77E2-473D-8388-5826EFE6E40E}"/>
              </a:ext>
            </a:extLst>
          </p:cNvPr>
          <p:cNvSpPr txBox="1"/>
          <p:nvPr/>
        </p:nvSpPr>
        <p:spPr>
          <a:xfrm>
            <a:off x="6529862" y="3872841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kumimoji="1" lang="en-US" altLang="ja-JP" sz="1400" baseline="-25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ある事象が起こった回数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試行回数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2EB4317-0EAB-470F-9D0A-5B1E1B91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97" y="4654926"/>
            <a:ext cx="1138490" cy="21812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299C703-BF1D-4C68-AAC1-38EC44640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97" y="5170734"/>
            <a:ext cx="970226" cy="3995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451D5C8-941B-478B-96EF-BF25CB523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28" y="5110841"/>
            <a:ext cx="1275565" cy="45939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5900611-5469-4E6A-BB36-730D4C2E1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58" y="5780602"/>
            <a:ext cx="2454118" cy="24245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017591-3C94-43E8-9E32-B346257916C8}"/>
              </a:ext>
            </a:extLst>
          </p:cNvPr>
          <p:cNvSpPr txBox="1"/>
          <p:nvPr/>
        </p:nvSpPr>
        <p:spPr>
          <a:xfrm>
            <a:off x="4583190" y="453646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8D8DA4-2684-47BB-8E8F-4A56B736B236}"/>
              </a:ext>
            </a:extLst>
          </p:cNvPr>
          <p:cNvSpPr txBox="1"/>
          <p:nvPr/>
        </p:nvSpPr>
        <p:spPr>
          <a:xfrm>
            <a:off x="4583190" y="511084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AAFEF6C-E049-4781-B6AF-B61EDB6630EF}"/>
              </a:ext>
            </a:extLst>
          </p:cNvPr>
          <p:cNvSpPr txBox="1"/>
          <p:nvPr/>
        </p:nvSpPr>
        <p:spPr>
          <a:xfrm>
            <a:off x="4583190" y="56991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111BFE2-2311-4D48-A9C7-D12903DDA2A7}"/>
              </a:ext>
            </a:extLst>
          </p:cNvPr>
          <p:cNvSpPr txBox="1"/>
          <p:nvPr/>
        </p:nvSpPr>
        <p:spPr>
          <a:xfrm>
            <a:off x="8051111" y="461009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確率は非負で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A65F88-0AD2-4588-B6C1-2BD9BFF30895}"/>
              </a:ext>
            </a:extLst>
          </p:cNvPr>
          <p:cNvSpPr txBox="1"/>
          <p:nvPr/>
        </p:nvSpPr>
        <p:spPr>
          <a:xfrm>
            <a:off x="8068398" y="5192153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確率の和は１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8B12010-DF71-471C-A183-39D585789CC6}"/>
              </a:ext>
            </a:extLst>
          </p:cNvPr>
          <p:cNvSpPr txBox="1"/>
          <p:nvPr/>
        </p:nvSpPr>
        <p:spPr>
          <a:xfrm>
            <a:off x="8051111" y="5673773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確率は足し算できる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確率とは事象の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不確かさ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を表すための道具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23699" y="2233756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B8D13E2-5120-43CE-A5E1-7D425226872E}"/>
              </a:ext>
            </a:extLst>
          </p:cNvPr>
          <p:cNvSpPr/>
          <p:nvPr/>
        </p:nvSpPr>
        <p:spPr>
          <a:xfrm>
            <a:off x="423699" y="3454578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手術の成功確率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D84E3B-A589-44A9-8C2A-E7372645F50B}"/>
              </a:ext>
            </a:extLst>
          </p:cNvPr>
          <p:cNvSpPr/>
          <p:nvPr/>
        </p:nvSpPr>
        <p:spPr>
          <a:xfrm>
            <a:off x="423699" y="4675400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熱が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38.5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℃あった時にインフルエンザの確率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3029136" y="1595574"/>
            <a:ext cx="1653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事象の例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7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確率とは事象の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不確かさ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を表すための道具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23699" y="2233756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D84E3B-A589-44A9-8C2A-E7372645F50B}"/>
              </a:ext>
            </a:extLst>
          </p:cNvPr>
          <p:cNvSpPr/>
          <p:nvPr/>
        </p:nvSpPr>
        <p:spPr>
          <a:xfrm>
            <a:off x="423699" y="4675400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熱が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38.5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℃あった時にインフルエンザの確率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3029136" y="1595574"/>
            <a:ext cx="1653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事象の例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9552F7B-BA7C-4742-AE4B-9B9795B43B06}"/>
              </a:ext>
            </a:extLst>
          </p:cNvPr>
          <p:cNvSpPr/>
          <p:nvPr/>
        </p:nvSpPr>
        <p:spPr>
          <a:xfrm>
            <a:off x="7393020" y="2233756"/>
            <a:ext cx="4024989" cy="3301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どうやって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不確かさを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表しますか？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375849-D99E-4958-BDAC-34CD10F130E1}"/>
              </a:ext>
            </a:extLst>
          </p:cNvPr>
          <p:cNvSpPr/>
          <p:nvPr/>
        </p:nvSpPr>
        <p:spPr>
          <a:xfrm>
            <a:off x="423699" y="3454578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手術の成功確率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19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確率とは事象の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不確かさ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を表すための道具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23699" y="2233756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rgbClr val="FF0000"/>
            </a:solidFill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D84E3B-A589-44A9-8C2A-E7372645F50B}"/>
              </a:ext>
            </a:extLst>
          </p:cNvPr>
          <p:cNvSpPr/>
          <p:nvPr/>
        </p:nvSpPr>
        <p:spPr>
          <a:xfrm>
            <a:off x="423699" y="4675400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熱が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38.5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℃あった時にインフルエンザの確率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3029136" y="1595574"/>
            <a:ext cx="1653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事象の例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9552F7B-BA7C-4742-AE4B-9B9795B43B06}"/>
              </a:ext>
            </a:extLst>
          </p:cNvPr>
          <p:cNvSpPr/>
          <p:nvPr/>
        </p:nvSpPr>
        <p:spPr>
          <a:xfrm>
            <a:off x="7393020" y="2233756"/>
            <a:ext cx="4024989" cy="3301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どうやって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不確かさを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表しますか？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B44FCF-C877-4169-AB48-BB62B2B75B3D}"/>
              </a:ext>
            </a:extLst>
          </p:cNvPr>
          <p:cNvSpPr/>
          <p:nvPr/>
        </p:nvSpPr>
        <p:spPr>
          <a:xfrm>
            <a:off x="423699" y="3454578"/>
            <a:ext cx="6667764" cy="85963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手術の成功確率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561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を考えてみる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60A8573-F261-44A4-927F-483BA0AE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8" y="2436632"/>
            <a:ext cx="2173164" cy="217316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26F0CD-4127-4225-9321-2A612595B104}"/>
              </a:ext>
            </a:extLst>
          </p:cNvPr>
          <p:cNvSpPr/>
          <p:nvPr/>
        </p:nvSpPr>
        <p:spPr>
          <a:xfrm>
            <a:off x="5437762" y="2137022"/>
            <a:ext cx="5933872" cy="8493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コインが取りうる状態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{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表、裏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の２つ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運よく側面で</a:t>
            </a:r>
            <a:r>
              <a:rPr lang="ja-JP" altLang="en-US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立つの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はなし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3130D-4F1F-4EAE-B4B4-D01A53FAA198}"/>
              </a:ext>
            </a:extLst>
          </p:cNvPr>
          <p:cNvSpPr txBox="1"/>
          <p:nvPr/>
        </p:nvSpPr>
        <p:spPr>
          <a:xfrm>
            <a:off x="7649775" y="139896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１つの考え方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E35506-3B61-4A4E-9749-A6DF8DD13241}"/>
              </a:ext>
            </a:extLst>
          </p:cNvPr>
          <p:cNvSpPr/>
          <p:nvPr/>
        </p:nvSpPr>
        <p:spPr>
          <a:xfrm>
            <a:off x="5437762" y="3264101"/>
            <a:ext cx="5933872" cy="9351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表も裏も優先的に起こる理由はない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＝同等に確からしい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14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を考えてみる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60A8573-F261-44A4-927F-483BA0AE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8" y="2436632"/>
            <a:ext cx="2173164" cy="217316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26F0CD-4127-4225-9321-2A612595B104}"/>
              </a:ext>
            </a:extLst>
          </p:cNvPr>
          <p:cNvSpPr/>
          <p:nvPr/>
        </p:nvSpPr>
        <p:spPr>
          <a:xfrm>
            <a:off x="5437762" y="2137022"/>
            <a:ext cx="5933872" cy="8493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コインが取りうる状態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{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表、裏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の２つ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運よく側面で</a:t>
            </a:r>
            <a:r>
              <a:rPr lang="ja-JP" altLang="en-US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立つの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はなし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3130D-4F1F-4EAE-B4B4-D01A53FAA198}"/>
              </a:ext>
            </a:extLst>
          </p:cNvPr>
          <p:cNvSpPr txBox="1"/>
          <p:nvPr/>
        </p:nvSpPr>
        <p:spPr>
          <a:xfrm>
            <a:off x="7649775" y="139896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１つの考え方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E35506-3B61-4A4E-9749-A6DF8DD13241}"/>
              </a:ext>
            </a:extLst>
          </p:cNvPr>
          <p:cNvSpPr/>
          <p:nvPr/>
        </p:nvSpPr>
        <p:spPr>
          <a:xfrm>
            <a:off x="5437762" y="3264101"/>
            <a:ext cx="5933872" cy="9351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表も裏も優先的に起こる理由はない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＝同等に確からしい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334AFAB-C82C-497D-AA19-50FF03D3E0F2}"/>
                  </a:ext>
                </a:extLst>
              </p:cNvPr>
              <p:cNvSpPr/>
              <p:nvPr/>
            </p:nvSpPr>
            <p:spPr>
              <a:xfrm>
                <a:off x="5437762" y="4476983"/>
                <a:ext cx="5933872" cy="93517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コインの表が出る確率 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{</m:t>
                        </m:r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表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}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{</m:t>
                        </m:r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表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}+{</m:t>
                        </m:r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裏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}</m:t>
                        </m:r>
                      </m:den>
                    </m:f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=0.5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334AFAB-C82C-497D-AA19-50FF03D3E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62" y="4476983"/>
                <a:ext cx="5933872" cy="935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75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を考えてみる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3130D-4F1F-4EAE-B4B4-D01A53FAA198}"/>
              </a:ext>
            </a:extLst>
          </p:cNvPr>
          <p:cNvSpPr txBox="1"/>
          <p:nvPr/>
        </p:nvSpPr>
        <p:spPr>
          <a:xfrm>
            <a:off x="6522533" y="2155149"/>
            <a:ext cx="422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１つの考え方（ラプラスの定義）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B0E8225-9077-472A-A9D3-A2AE2C48FE1E}"/>
              </a:ext>
            </a:extLst>
          </p:cNvPr>
          <p:cNvSpPr/>
          <p:nvPr/>
        </p:nvSpPr>
        <p:spPr>
          <a:xfrm>
            <a:off x="1183908" y="2665939"/>
            <a:ext cx="4137075" cy="30642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3A3FBB2-80E2-4F55-A4D1-BBEBB469297A}"/>
              </a:ext>
            </a:extLst>
          </p:cNvPr>
          <p:cNvSpPr>
            <a:spLocks noChangeAspect="1"/>
          </p:cNvSpPr>
          <p:nvPr/>
        </p:nvSpPr>
        <p:spPr>
          <a:xfrm>
            <a:off x="1974715" y="327822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0B59C28-06CA-434D-AB3B-B91A3134C056}"/>
              </a:ext>
            </a:extLst>
          </p:cNvPr>
          <p:cNvSpPr>
            <a:spLocks noChangeAspect="1"/>
          </p:cNvSpPr>
          <p:nvPr/>
        </p:nvSpPr>
        <p:spPr>
          <a:xfrm>
            <a:off x="2828386" y="364791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4AB2C2F-DD7F-4911-8AEF-5B5326021535}"/>
              </a:ext>
            </a:extLst>
          </p:cNvPr>
          <p:cNvSpPr>
            <a:spLocks noChangeAspect="1"/>
          </p:cNvSpPr>
          <p:nvPr/>
        </p:nvSpPr>
        <p:spPr>
          <a:xfrm>
            <a:off x="1961578" y="431436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4C340C0-E28B-4AAF-9E9B-6BBFD8E3F5FF}"/>
              </a:ext>
            </a:extLst>
          </p:cNvPr>
          <p:cNvSpPr>
            <a:spLocks noChangeAspect="1"/>
          </p:cNvSpPr>
          <p:nvPr/>
        </p:nvSpPr>
        <p:spPr>
          <a:xfrm>
            <a:off x="2366527" y="373524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B3FD6EC-4A49-4086-9C65-BA83FB89E418}"/>
              </a:ext>
            </a:extLst>
          </p:cNvPr>
          <p:cNvSpPr>
            <a:spLocks noChangeAspect="1"/>
          </p:cNvSpPr>
          <p:nvPr/>
        </p:nvSpPr>
        <p:spPr>
          <a:xfrm>
            <a:off x="3276983" y="431436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7B98725-D27A-45EE-8585-803B818F67B4}"/>
              </a:ext>
            </a:extLst>
          </p:cNvPr>
          <p:cNvSpPr>
            <a:spLocks noChangeAspect="1"/>
          </p:cNvSpPr>
          <p:nvPr/>
        </p:nvSpPr>
        <p:spPr>
          <a:xfrm>
            <a:off x="2216996" y="473190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5FB0845-2066-46F6-A6CC-C4950065CA83}"/>
              </a:ext>
            </a:extLst>
          </p:cNvPr>
          <p:cNvSpPr>
            <a:spLocks noChangeAspect="1"/>
          </p:cNvSpPr>
          <p:nvPr/>
        </p:nvSpPr>
        <p:spPr>
          <a:xfrm>
            <a:off x="2571564" y="3081586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84ADF-34A4-47CA-B4F6-8A29F8952468}"/>
              </a:ext>
            </a:extLst>
          </p:cNvPr>
          <p:cNvSpPr>
            <a:spLocks noChangeAspect="1"/>
          </p:cNvSpPr>
          <p:nvPr/>
        </p:nvSpPr>
        <p:spPr>
          <a:xfrm>
            <a:off x="2684386" y="4210116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A0E55E3-3DED-4A78-8802-2C8117E18CF4}"/>
              </a:ext>
            </a:extLst>
          </p:cNvPr>
          <p:cNvSpPr>
            <a:spLocks noChangeAspect="1"/>
          </p:cNvSpPr>
          <p:nvPr/>
        </p:nvSpPr>
        <p:spPr>
          <a:xfrm>
            <a:off x="4328864" y="440961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F8F13A4-B320-43E0-B00E-A61FD18B7AD5}"/>
              </a:ext>
            </a:extLst>
          </p:cNvPr>
          <p:cNvSpPr>
            <a:spLocks noChangeAspect="1"/>
          </p:cNvSpPr>
          <p:nvPr/>
        </p:nvSpPr>
        <p:spPr>
          <a:xfrm>
            <a:off x="2999013" y="501990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F77D500-B59F-4E44-9D61-47E933B21767}"/>
              </a:ext>
            </a:extLst>
          </p:cNvPr>
          <p:cNvSpPr>
            <a:spLocks noChangeAspect="1"/>
          </p:cNvSpPr>
          <p:nvPr/>
        </p:nvSpPr>
        <p:spPr>
          <a:xfrm>
            <a:off x="3733629" y="489770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CFDDCAA-8EA2-4181-8D29-B0DE3EBDF0F1}"/>
              </a:ext>
            </a:extLst>
          </p:cNvPr>
          <p:cNvSpPr>
            <a:spLocks noChangeAspect="1"/>
          </p:cNvSpPr>
          <p:nvPr/>
        </p:nvSpPr>
        <p:spPr>
          <a:xfrm>
            <a:off x="3359849" y="334615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1006A29-60B2-4A8E-8789-5EACA7CEB518}"/>
              </a:ext>
            </a:extLst>
          </p:cNvPr>
          <p:cNvSpPr>
            <a:spLocks noChangeAspect="1"/>
          </p:cNvSpPr>
          <p:nvPr/>
        </p:nvSpPr>
        <p:spPr>
          <a:xfrm>
            <a:off x="4040864" y="362004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75FF05-A4E2-450B-9B00-18BFE6D77D3E}"/>
              </a:ext>
            </a:extLst>
          </p:cNvPr>
          <p:cNvSpPr txBox="1"/>
          <p:nvPr/>
        </p:nvSpPr>
        <p:spPr>
          <a:xfrm>
            <a:off x="2377188" y="1563754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着目している事象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1033C1E-65F5-4AF1-AA56-32073CC51737}"/>
              </a:ext>
            </a:extLst>
          </p:cNvPr>
          <p:cNvSpPr>
            <a:spLocks noChangeAspect="1"/>
          </p:cNvSpPr>
          <p:nvPr/>
        </p:nvSpPr>
        <p:spPr>
          <a:xfrm>
            <a:off x="1972847" y="1656819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27A5B0D9-9E84-4774-B8F2-5C2F149E5629}"/>
              </a:ext>
            </a:extLst>
          </p:cNvPr>
          <p:cNvSpPr>
            <a:spLocks noChangeAspect="1"/>
          </p:cNvSpPr>
          <p:nvPr/>
        </p:nvSpPr>
        <p:spPr>
          <a:xfrm>
            <a:off x="1972847" y="215514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5BADB7-7F96-454F-A3D4-B41F7448CE6D}"/>
              </a:ext>
            </a:extLst>
          </p:cNvPr>
          <p:cNvSpPr txBox="1"/>
          <p:nvPr/>
        </p:nvSpPr>
        <p:spPr>
          <a:xfrm>
            <a:off x="2377187" y="2065319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それ以外の事象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0AACC5F-5FE5-4817-BFAA-CFE20075977A}"/>
                  </a:ext>
                </a:extLst>
              </p:cNvPr>
              <p:cNvSpPr/>
              <p:nvPr/>
            </p:nvSpPr>
            <p:spPr>
              <a:xfrm>
                <a:off x="5625580" y="2893205"/>
                <a:ext cx="5595933" cy="25822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着目事象の確率 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着目</m:t>
                        </m:r>
                        <m:r>
                          <a:rPr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事象の</m:t>
                        </m:r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数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(</m:t>
                        </m:r>
                        <m:r>
                          <a:rPr lang="ja-JP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赤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)</m:t>
                        </m:r>
                      </m:num>
                      <m:den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全事象</m:t>
                        </m:r>
                        <m:r>
                          <a:rPr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の</m:t>
                        </m:r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数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(</m:t>
                        </m:r>
                        <m:r>
                          <a:rPr lang="ja-JP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赤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r>
                          <a:rPr lang="ja-JP" alt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青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)</m:t>
                        </m:r>
                      </m:den>
                    </m:f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E0AACC5F-5FE5-4817-BFAA-CFE200759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80" y="2893205"/>
                <a:ext cx="5595933" cy="2582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3E96B919-6F62-4218-B9EF-4AE0424F2A4A}"/>
              </a:ext>
            </a:extLst>
          </p:cNvPr>
          <p:cNvSpPr/>
          <p:nvPr/>
        </p:nvSpPr>
        <p:spPr>
          <a:xfrm>
            <a:off x="1740810" y="3097586"/>
            <a:ext cx="1628226" cy="1725066"/>
          </a:xfrm>
          <a:custGeom>
            <a:avLst/>
            <a:gdLst>
              <a:gd name="connsiteX0" fmla="*/ 87990 w 1628226"/>
              <a:gd name="connsiteY0" fmla="*/ 673225 h 1725066"/>
              <a:gd name="connsiteX1" fmla="*/ 114116 w 1628226"/>
              <a:gd name="connsiteY1" fmla="*/ 133294 h 1725066"/>
              <a:gd name="connsiteX2" fmla="*/ 523419 w 1628226"/>
              <a:gd name="connsiteY2" fmla="*/ 11374 h 1725066"/>
              <a:gd name="connsiteX3" fmla="*/ 732424 w 1628226"/>
              <a:gd name="connsiteY3" fmla="*/ 342300 h 1725066"/>
              <a:gd name="connsiteX4" fmla="*/ 967556 w 1628226"/>
              <a:gd name="connsiteY4" fmla="*/ 438094 h 1725066"/>
              <a:gd name="connsiteX5" fmla="*/ 1420401 w 1628226"/>
              <a:gd name="connsiteY5" fmla="*/ 455511 h 1725066"/>
              <a:gd name="connsiteX6" fmla="*/ 1620699 w 1628226"/>
              <a:gd name="connsiteY6" fmla="*/ 786437 h 1725066"/>
              <a:gd name="connsiteX7" fmla="*/ 1176561 w 1628226"/>
              <a:gd name="connsiteY7" fmla="*/ 1021568 h 1725066"/>
              <a:gd name="connsiteX8" fmla="*/ 802093 w 1628226"/>
              <a:gd name="connsiteY8" fmla="*/ 1056403 h 1725066"/>
              <a:gd name="connsiteX9" fmla="*/ 532127 w 1628226"/>
              <a:gd name="connsiteY9" fmla="*/ 1509248 h 1725066"/>
              <a:gd name="connsiteX10" fmla="*/ 166367 w 1628226"/>
              <a:gd name="connsiteY10" fmla="*/ 1718254 h 1725066"/>
              <a:gd name="connsiteX11" fmla="*/ 904 w 1628226"/>
              <a:gd name="connsiteY11" fmla="*/ 1274117 h 1725066"/>
              <a:gd name="connsiteX12" fmla="*/ 87990 w 1628226"/>
              <a:gd name="connsiteY12" fmla="*/ 673225 h 172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8226" h="1725066">
                <a:moveTo>
                  <a:pt x="87990" y="673225"/>
                </a:moveTo>
                <a:cubicBezTo>
                  <a:pt x="106859" y="483088"/>
                  <a:pt x="41545" y="243602"/>
                  <a:pt x="114116" y="133294"/>
                </a:cubicBezTo>
                <a:cubicBezTo>
                  <a:pt x="186687" y="22986"/>
                  <a:pt x="420368" y="-23460"/>
                  <a:pt x="523419" y="11374"/>
                </a:cubicBezTo>
                <a:cubicBezTo>
                  <a:pt x="626470" y="46208"/>
                  <a:pt x="658401" y="271180"/>
                  <a:pt x="732424" y="342300"/>
                </a:cubicBezTo>
                <a:cubicBezTo>
                  <a:pt x="806447" y="413420"/>
                  <a:pt x="852893" y="419226"/>
                  <a:pt x="967556" y="438094"/>
                </a:cubicBezTo>
                <a:cubicBezTo>
                  <a:pt x="1082219" y="456962"/>
                  <a:pt x="1311544" y="397454"/>
                  <a:pt x="1420401" y="455511"/>
                </a:cubicBezTo>
                <a:cubicBezTo>
                  <a:pt x="1529258" y="513568"/>
                  <a:pt x="1661339" y="692094"/>
                  <a:pt x="1620699" y="786437"/>
                </a:cubicBezTo>
                <a:cubicBezTo>
                  <a:pt x="1580059" y="880780"/>
                  <a:pt x="1312995" y="976574"/>
                  <a:pt x="1176561" y="1021568"/>
                </a:cubicBezTo>
                <a:cubicBezTo>
                  <a:pt x="1040127" y="1066562"/>
                  <a:pt x="909499" y="975123"/>
                  <a:pt x="802093" y="1056403"/>
                </a:cubicBezTo>
                <a:cubicBezTo>
                  <a:pt x="694687" y="1137683"/>
                  <a:pt x="638081" y="1398939"/>
                  <a:pt x="532127" y="1509248"/>
                </a:cubicBezTo>
                <a:cubicBezTo>
                  <a:pt x="426173" y="1619557"/>
                  <a:pt x="254904" y="1757442"/>
                  <a:pt x="166367" y="1718254"/>
                </a:cubicBezTo>
                <a:cubicBezTo>
                  <a:pt x="77830" y="1679066"/>
                  <a:pt x="11064" y="1449740"/>
                  <a:pt x="904" y="1274117"/>
                </a:cubicBezTo>
                <a:cubicBezTo>
                  <a:pt x="-9256" y="1098494"/>
                  <a:pt x="69121" y="863362"/>
                  <a:pt x="87990" y="673225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F0585330-F036-4A51-87C3-850C1DDEE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948" y="216333"/>
            <a:ext cx="1237584" cy="1649081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5C9ACB-7C96-4CDA-A0D6-8B59A4FFC403}"/>
              </a:ext>
            </a:extLst>
          </p:cNvPr>
          <p:cNvSpPr txBox="1"/>
          <p:nvPr/>
        </p:nvSpPr>
        <p:spPr>
          <a:xfrm>
            <a:off x="10495885" y="187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Laplace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507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を考えてみる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3130D-4F1F-4EAE-B4B4-D01A53FAA198}"/>
              </a:ext>
            </a:extLst>
          </p:cNvPr>
          <p:cNvSpPr txBox="1"/>
          <p:nvPr/>
        </p:nvSpPr>
        <p:spPr>
          <a:xfrm>
            <a:off x="7649775" y="139896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１つの考え方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B0E8225-9077-472A-A9D3-A2AE2C48FE1E}"/>
              </a:ext>
            </a:extLst>
          </p:cNvPr>
          <p:cNvSpPr/>
          <p:nvPr/>
        </p:nvSpPr>
        <p:spPr>
          <a:xfrm>
            <a:off x="1183908" y="2665939"/>
            <a:ext cx="4137075" cy="306421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3A3FBB2-80E2-4F55-A4D1-BBEBB469297A}"/>
              </a:ext>
            </a:extLst>
          </p:cNvPr>
          <p:cNvSpPr>
            <a:spLocks noChangeAspect="1"/>
          </p:cNvSpPr>
          <p:nvPr/>
        </p:nvSpPr>
        <p:spPr>
          <a:xfrm>
            <a:off x="1974715" y="327822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0B59C28-06CA-434D-AB3B-B91A3134C056}"/>
              </a:ext>
            </a:extLst>
          </p:cNvPr>
          <p:cNvSpPr>
            <a:spLocks noChangeAspect="1"/>
          </p:cNvSpPr>
          <p:nvPr/>
        </p:nvSpPr>
        <p:spPr>
          <a:xfrm>
            <a:off x="2828386" y="3647910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4AB2C2F-DD7F-4911-8AEF-5B5326021535}"/>
              </a:ext>
            </a:extLst>
          </p:cNvPr>
          <p:cNvSpPr>
            <a:spLocks noChangeAspect="1"/>
          </p:cNvSpPr>
          <p:nvPr/>
        </p:nvSpPr>
        <p:spPr>
          <a:xfrm>
            <a:off x="1961578" y="431436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4C340C0-E28B-4AAF-9E9B-6BBFD8E3F5FF}"/>
              </a:ext>
            </a:extLst>
          </p:cNvPr>
          <p:cNvSpPr>
            <a:spLocks noChangeAspect="1"/>
          </p:cNvSpPr>
          <p:nvPr/>
        </p:nvSpPr>
        <p:spPr>
          <a:xfrm>
            <a:off x="2366527" y="373524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B3FD6EC-4A49-4086-9C65-BA83FB89E418}"/>
              </a:ext>
            </a:extLst>
          </p:cNvPr>
          <p:cNvSpPr>
            <a:spLocks noChangeAspect="1"/>
          </p:cNvSpPr>
          <p:nvPr/>
        </p:nvSpPr>
        <p:spPr>
          <a:xfrm>
            <a:off x="3276983" y="431436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7B98725-D27A-45EE-8585-803B818F67B4}"/>
              </a:ext>
            </a:extLst>
          </p:cNvPr>
          <p:cNvSpPr>
            <a:spLocks noChangeAspect="1"/>
          </p:cNvSpPr>
          <p:nvPr/>
        </p:nvSpPr>
        <p:spPr>
          <a:xfrm>
            <a:off x="2216996" y="473190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5FB0845-2066-46F6-A6CC-C4950065CA83}"/>
              </a:ext>
            </a:extLst>
          </p:cNvPr>
          <p:cNvSpPr>
            <a:spLocks noChangeAspect="1"/>
          </p:cNvSpPr>
          <p:nvPr/>
        </p:nvSpPr>
        <p:spPr>
          <a:xfrm>
            <a:off x="2571564" y="3081586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84ADF-34A4-47CA-B4F6-8A29F8952468}"/>
              </a:ext>
            </a:extLst>
          </p:cNvPr>
          <p:cNvSpPr>
            <a:spLocks noChangeAspect="1"/>
          </p:cNvSpPr>
          <p:nvPr/>
        </p:nvSpPr>
        <p:spPr>
          <a:xfrm>
            <a:off x="2684386" y="4210116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A0E55E3-3DED-4A78-8802-2C8117E18CF4}"/>
              </a:ext>
            </a:extLst>
          </p:cNvPr>
          <p:cNvSpPr>
            <a:spLocks noChangeAspect="1"/>
          </p:cNvSpPr>
          <p:nvPr/>
        </p:nvSpPr>
        <p:spPr>
          <a:xfrm>
            <a:off x="4328864" y="440961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F8F13A4-B320-43E0-B00E-A61FD18B7AD5}"/>
              </a:ext>
            </a:extLst>
          </p:cNvPr>
          <p:cNvSpPr>
            <a:spLocks noChangeAspect="1"/>
          </p:cNvSpPr>
          <p:nvPr/>
        </p:nvSpPr>
        <p:spPr>
          <a:xfrm>
            <a:off x="2999013" y="501990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F77D500-B59F-4E44-9D61-47E933B21767}"/>
              </a:ext>
            </a:extLst>
          </p:cNvPr>
          <p:cNvSpPr>
            <a:spLocks noChangeAspect="1"/>
          </p:cNvSpPr>
          <p:nvPr/>
        </p:nvSpPr>
        <p:spPr>
          <a:xfrm>
            <a:off x="3733629" y="489770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CFDDCAA-8EA2-4181-8D29-B0DE3EBDF0F1}"/>
              </a:ext>
            </a:extLst>
          </p:cNvPr>
          <p:cNvSpPr>
            <a:spLocks noChangeAspect="1"/>
          </p:cNvSpPr>
          <p:nvPr/>
        </p:nvSpPr>
        <p:spPr>
          <a:xfrm>
            <a:off x="3359849" y="334615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1006A29-60B2-4A8E-8789-5EACA7CEB518}"/>
              </a:ext>
            </a:extLst>
          </p:cNvPr>
          <p:cNvSpPr>
            <a:spLocks noChangeAspect="1"/>
          </p:cNvSpPr>
          <p:nvPr/>
        </p:nvSpPr>
        <p:spPr>
          <a:xfrm>
            <a:off x="4040864" y="3620045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75FF05-A4E2-450B-9B00-18BFE6D77D3E}"/>
              </a:ext>
            </a:extLst>
          </p:cNvPr>
          <p:cNvSpPr txBox="1"/>
          <p:nvPr/>
        </p:nvSpPr>
        <p:spPr>
          <a:xfrm>
            <a:off x="2377188" y="1563754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着目している事象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1033C1E-65F5-4AF1-AA56-32073CC51737}"/>
              </a:ext>
            </a:extLst>
          </p:cNvPr>
          <p:cNvSpPr>
            <a:spLocks noChangeAspect="1"/>
          </p:cNvSpPr>
          <p:nvPr/>
        </p:nvSpPr>
        <p:spPr>
          <a:xfrm>
            <a:off x="1972847" y="1656819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27A5B0D9-9E84-4774-B8F2-5C2F149E5629}"/>
              </a:ext>
            </a:extLst>
          </p:cNvPr>
          <p:cNvSpPr>
            <a:spLocks noChangeAspect="1"/>
          </p:cNvSpPr>
          <p:nvPr/>
        </p:nvSpPr>
        <p:spPr>
          <a:xfrm>
            <a:off x="1972847" y="2155149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5BADB7-7F96-454F-A3D4-B41F7448CE6D}"/>
              </a:ext>
            </a:extLst>
          </p:cNvPr>
          <p:cNvSpPr txBox="1"/>
          <p:nvPr/>
        </p:nvSpPr>
        <p:spPr>
          <a:xfrm>
            <a:off x="2377187" y="2065319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それ以外の事象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6E8FAB18-3493-485C-9026-E295B424BA48}"/>
                  </a:ext>
                </a:extLst>
              </p:cNvPr>
              <p:cNvSpPr/>
              <p:nvPr/>
            </p:nvSpPr>
            <p:spPr>
              <a:xfrm>
                <a:off x="5881964" y="2137021"/>
                <a:ext cx="5595933" cy="25822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非着目事象の確率 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非着目</m:t>
                        </m:r>
                        <m:r>
                          <a:rPr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事象の</m:t>
                        </m:r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数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(</m:t>
                        </m:r>
                        <m:r>
                          <a:rPr lang="ja-JP" alt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青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)</m:t>
                        </m:r>
                      </m:num>
                      <m:den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全事象</m:t>
                        </m:r>
                        <m:r>
                          <a:rPr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の</m:t>
                        </m:r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数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(</m:t>
                        </m:r>
                        <m:r>
                          <a:rPr lang="ja-JP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赤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r>
                          <a:rPr lang="ja-JP" alt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青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)</m:t>
                        </m:r>
                      </m:den>
                    </m:f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6E8FAB18-3493-485C-9026-E295B424B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964" y="2137021"/>
                <a:ext cx="5595933" cy="2582222"/>
              </a:xfrm>
              <a:prstGeom prst="rect">
                <a:avLst/>
              </a:prstGeom>
              <a:blipFill>
                <a:blip r:embed="rId4"/>
                <a:stretch>
                  <a:fillRect l="-16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D4C1ED3-38A4-40D4-8965-CE1086E7EE4F}"/>
              </a:ext>
            </a:extLst>
          </p:cNvPr>
          <p:cNvSpPr/>
          <p:nvPr/>
        </p:nvSpPr>
        <p:spPr>
          <a:xfrm>
            <a:off x="1919977" y="2900291"/>
            <a:ext cx="3015669" cy="2607949"/>
          </a:xfrm>
          <a:custGeom>
            <a:avLst/>
            <a:gdLst>
              <a:gd name="connsiteX0" fmla="*/ 483589 w 3015669"/>
              <a:gd name="connsiteY0" fmla="*/ 112875 h 2607949"/>
              <a:gd name="connsiteX1" fmla="*/ 866766 w 3015669"/>
              <a:gd name="connsiteY1" fmla="*/ 17080 h 2607949"/>
              <a:gd name="connsiteX2" fmla="*/ 2129509 w 3015669"/>
              <a:gd name="connsiteY2" fmla="*/ 400258 h 2607949"/>
              <a:gd name="connsiteX3" fmla="*/ 2965532 w 3015669"/>
              <a:gd name="connsiteY3" fmla="*/ 1305949 h 2607949"/>
              <a:gd name="connsiteX4" fmla="*/ 2747817 w 3015669"/>
              <a:gd name="connsiteY4" fmla="*/ 2054886 h 2607949"/>
              <a:gd name="connsiteX5" fmla="*/ 1328320 w 3015669"/>
              <a:gd name="connsiteY5" fmla="*/ 2603526 h 2607949"/>
              <a:gd name="connsiteX6" fmla="*/ 222332 w 3015669"/>
              <a:gd name="connsiteY6" fmla="*/ 2290018 h 2607949"/>
              <a:gd name="connsiteX7" fmla="*/ 22034 w 3015669"/>
              <a:gd name="connsiteY7" fmla="*/ 1872006 h 2607949"/>
              <a:gd name="connsiteX8" fmla="*/ 544549 w 3015669"/>
              <a:gd name="connsiteY8" fmla="*/ 1593332 h 2607949"/>
              <a:gd name="connsiteX9" fmla="*/ 710012 w 3015669"/>
              <a:gd name="connsiteY9" fmla="*/ 1210155 h 2607949"/>
              <a:gd name="connsiteX10" fmla="*/ 1128023 w 3015669"/>
              <a:gd name="connsiteY10" fmla="*/ 1105652 h 2607949"/>
              <a:gd name="connsiteX11" fmla="*/ 1293486 w 3015669"/>
              <a:gd name="connsiteY11" fmla="*/ 783435 h 2607949"/>
              <a:gd name="connsiteX12" fmla="*/ 1110606 w 3015669"/>
              <a:gd name="connsiteY12" fmla="*/ 591846 h 2607949"/>
              <a:gd name="connsiteX13" fmla="*/ 518423 w 3015669"/>
              <a:gd name="connsiteY13" fmla="*/ 522178 h 2607949"/>
              <a:gd name="connsiteX14" fmla="*/ 483589 w 3015669"/>
              <a:gd name="connsiteY14" fmla="*/ 112875 h 260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15669" h="2607949">
                <a:moveTo>
                  <a:pt x="483589" y="112875"/>
                </a:moveTo>
                <a:cubicBezTo>
                  <a:pt x="541646" y="28692"/>
                  <a:pt x="592446" y="-30817"/>
                  <a:pt x="866766" y="17080"/>
                </a:cubicBezTo>
                <a:cubicBezTo>
                  <a:pt x="1141086" y="64977"/>
                  <a:pt x="1779715" y="185446"/>
                  <a:pt x="2129509" y="400258"/>
                </a:cubicBezTo>
                <a:cubicBezTo>
                  <a:pt x="2479303" y="615070"/>
                  <a:pt x="2862481" y="1030178"/>
                  <a:pt x="2965532" y="1305949"/>
                </a:cubicBezTo>
                <a:cubicBezTo>
                  <a:pt x="3068583" y="1581720"/>
                  <a:pt x="3020685" y="1838623"/>
                  <a:pt x="2747817" y="2054886"/>
                </a:cubicBezTo>
                <a:cubicBezTo>
                  <a:pt x="2474949" y="2271149"/>
                  <a:pt x="1749234" y="2564337"/>
                  <a:pt x="1328320" y="2603526"/>
                </a:cubicBezTo>
                <a:cubicBezTo>
                  <a:pt x="907406" y="2642715"/>
                  <a:pt x="440046" y="2411938"/>
                  <a:pt x="222332" y="2290018"/>
                </a:cubicBezTo>
                <a:cubicBezTo>
                  <a:pt x="4618" y="2168098"/>
                  <a:pt x="-31669" y="1988120"/>
                  <a:pt x="22034" y="1872006"/>
                </a:cubicBezTo>
                <a:cubicBezTo>
                  <a:pt x="75737" y="1755892"/>
                  <a:pt x="429886" y="1703641"/>
                  <a:pt x="544549" y="1593332"/>
                </a:cubicBezTo>
                <a:cubicBezTo>
                  <a:pt x="659212" y="1483024"/>
                  <a:pt x="612766" y="1291435"/>
                  <a:pt x="710012" y="1210155"/>
                </a:cubicBezTo>
                <a:cubicBezTo>
                  <a:pt x="807258" y="1128875"/>
                  <a:pt x="1030777" y="1176772"/>
                  <a:pt x="1128023" y="1105652"/>
                </a:cubicBezTo>
                <a:cubicBezTo>
                  <a:pt x="1225269" y="1034532"/>
                  <a:pt x="1296389" y="869069"/>
                  <a:pt x="1293486" y="783435"/>
                </a:cubicBezTo>
                <a:cubicBezTo>
                  <a:pt x="1290583" y="697801"/>
                  <a:pt x="1239783" y="635389"/>
                  <a:pt x="1110606" y="591846"/>
                </a:cubicBezTo>
                <a:cubicBezTo>
                  <a:pt x="981429" y="548303"/>
                  <a:pt x="621475" y="599104"/>
                  <a:pt x="518423" y="522178"/>
                </a:cubicBezTo>
                <a:cubicBezTo>
                  <a:pt x="415371" y="445252"/>
                  <a:pt x="425532" y="197058"/>
                  <a:pt x="483589" y="112875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1D9859D-4759-403A-93F2-BE9B078DCBD2}"/>
              </a:ext>
            </a:extLst>
          </p:cNvPr>
          <p:cNvSpPr txBox="1"/>
          <p:nvPr/>
        </p:nvSpPr>
        <p:spPr>
          <a:xfrm>
            <a:off x="5585172" y="5307904"/>
            <a:ext cx="6189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着目事象の確率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非着目事象の確率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= 1.0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→確率を全て足し合わせると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1.0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50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コインの表が出る確率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を考えてみる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B3130D-4F1F-4EAE-B4B4-D01A53FAA198}"/>
              </a:ext>
            </a:extLst>
          </p:cNvPr>
          <p:cNvSpPr txBox="1"/>
          <p:nvPr/>
        </p:nvSpPr>
        <p:spPr>
          <a:xfrm>
            <a:off x="7649775" y="139896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別の考え方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96EE14FC-DD4D-480B-9836-851A725B1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8" y="2436632"/>
            <a:ext cx="2173164" cy="2173164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14C099C-008C-4DC9-83EA-437A7B43CC18}"/>
              </a:ext>
            </a:extLst>
          </p:cNvPr>
          <p:cNvSpPr/>
          <p:nvPr/>
        </p:nvSpPr>
        <p:spPr>
          <a:xfrm>
            <a:off x="5483699" y="1969045"/>
            <a:ext cx="5933872" cy="9351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コイン投げ（試行）を何度も繰り返す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84108EA-21CA-4CBF-8E36-B4105AB8A321}"/>
              </a:ext>
            </a:extLst>
          </p:cNvPr>
          <p:cNvSpPr txBox="1"/>
          <p:nvPr/>
        </p:nvSpPr>
        <p:spPr>
          <a:xfrm>
            <a:off x="9077980" y="4218275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〇：表、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：裏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0568901-B4C6-435D-BA18-82FF2DBD21E9}"/>
              </a:ext>
            </a:extLst>
          </p:cNvPr>
          <p:cNvSpPr/>
          <p:nvPr/>
        </p:nvSpPr>
        <p:spPr>
          <a:xfrm>
            <a:off x="5483699" y="3283102"/>
            <a:ext cx="5933872" cy="9351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××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××××</a:t>
            </a:r>
          </a:p>
        </p:txBody>
      </p:sp>
    </p:spTree>
    <p:extLst>
      <p:ext uri="{BB962C8B-B14F-4D97-AF65-F5344CB8AC3E}">
        <p14:creationId xmlns:p14="http://schemas.microsoft.com/office/powerpoint/2010/main" val="180917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553</Words>
  <Application>Microsoft Office PowerPoint</Application>
  <PresentationFormat>ワイド画面</PresentationFormat>
  <Paragraphs>92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26</cp:revision>
  <dcterms:created xsi:type="dcterms:W3CDTF">2017-12-20T12:04:47Z</dcterms:created>
  <dcterms:modified xsi:type="dcterms:W3CDTF">2018-01-20T07:44:02Z</dcterms:modified>
</cp:coreProperties>
</file>