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71" r:id="rId4"/>
    <p:sldId id="272" r:id="rId5"/>
    <p:sldId id="283" r:id="rId6"/>
    <p:sldId id="279" r:id="rId7"/>
    <p:sldId id="273" r:id="rId8"/>
    <p:sldId id="274" r:id="rId9"/>
    <p:sldId id="275" r:id="rId10"/>
    <p:sldId id="276" r:id="rId11"/>
    <p:sldId id="277" r:id="rId12"/>
    <p:sldId id="278" r:id="rId13"/>
    <p:sldId id="281" r:id="rId14"/>
    <p:sldId id="282" r:id="rId15"/>
    <p:sldId id="280" r:id="rId16"/>
    <p:sldId id="270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FFCCFF"/>
    <a:srgbClr val="FF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31B6A-92DD-48D5-B859-2DB4893EE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938FE91E-5BB8-4E9A-910B-AF42898CD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B8A4DC-23D7-4F41-AEC8-33C4A1C6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4AC873-13D6-46BB-8D8B-30DD0493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031491-F0F2-4C48-81DB-D74B26BF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34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0DFE1A-DEB6-4E50-9BF9-48958662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39F5AB-C188-4664-8EC2-EE390D025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F31FD2-4F7B-4F3C-8C8C-6D09E23F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9D2F8D-08A7-4BE6-91AA-2874D8D4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6D947A-CD3A-401B-8788-3228FEF2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13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A23922-06E9-4355-9FDC-85B88560E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39D56F-E7F9-4F7A-AB75-BC3C32D3F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214983-6D90-4C1D-A8DD-E30F5F05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4400AD-958D-4188-A604-FCB26714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857CC2-F188-493D-B0D0-52B58A24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07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47EC60-0E46-423F-94D9-E247E384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3D67E3-C385-4B81-AF6E-D144A47C2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B8AD5F-CA5E-4595-9908-516E648C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B29551-5D82-4686-A0D2-6F20464F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386F68-F3A7-4F2B-A96A-70691A7D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F90853-64EA-4DD2-80C7-E55C20BD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3964B8-23C3-4596-9B60-B52081176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83EFF4-76F4-40B0-9C9B-538C127C6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D17F6E-127E-42BE-B240-2555A3A9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FF002E-2F22-4822-9362-F10E5F0B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87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2B8409-8E40-414A-AFFF-DDB564EB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50DDA1-201A-4E95-B1ED-6FBF9C231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6E8C88-83BD-40CD-BFE4-80F0CD578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36E1C2-E713-478F-B52C-F3A1AECF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F358F0-E89E-4AD7-85CA-E2D37E3D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456F50-59B3-4F36-9968-BB88F326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34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81067-1FF5-4371-A6F8-19013C86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B3B800-30C6-43A2-A635-62E34C1E6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D85788-252C-42AD-80FA-28532CE5A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5809E12-AA39-461F-BAFE-F946C48EE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6F08E07-9A56-4B8C-A481-46EC92FC0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67C635F-6C45-4C1F-A501-8043075D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1E7F0B0-33EA-44D5-95EB-789B58930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0F52FBF-BBFE-417E-9998-9E482D55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10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BA8B93-8753-495A-AFA6-9D243B0D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795C710-70E1-43FB-941D-E219CB06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AC0BE2-38C2-4B9E-B6FF-AEB285F7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4CA4796-E2EB-4E71-BB03-555D67B1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0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721B895-A1DF-40F1-8BA7-DD29F083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2E5D0D5-A395-4E86-A022-E1EC92AF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E826A7-0B14-4B0E-B4E5-B33F75978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82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930B79-84B9-456A-8B98-EDD4C3EA5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85B831-233A-4BE3-A081-D7B7F1BAF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FCB22A-0BCA-4054-8512-F1D09C811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8CBD0B-8213-4F93-A710-72A8C867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5A86B8-9E05-4B67-A93D-DE8A8FB5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9DE324-DCA8-4AC9-81F2-811C605F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68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9EDB76-9E7E-4B26-8C2D-58A5013C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672B0E-42A9-4882-8F40-F03D84532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6DC5AB-672B-4977-A368-1CF640465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0B351B-88C2-4661-8CCB-1DDE34A5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A60F26-3B9B-4CA0-BE5D-0175F39C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2B9FC7-C66A-4765-BDE3-915AA614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70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DE29723-876A-4916-BF1A-78039BFA6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CF10D0-54D6-4E13-B72B-C765E09ED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B2D8A4-28E4-42C0-9E9B-3135F083C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09537-CC24-4F06-9D3E-2D3FC8049D88}" type="datetimeFigureOut">
              <a:rPr kumimoji="1" lang="ja-JP" altLang="en-US" smtClean="0"/>
              <a:t>2018/1/20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548A5B-53F3-484E-A68E-3F8505C11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DFF2EB-CA09-463B-B817-BBA7F79CC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797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E5D5B68-5AC7-45F7-8C5A-40C461F6D3D7}"/>
              </a:ext>
            </a:extLst>
          </p:cNvPr>
          <p:cNvSpPr/>
          <p:nvPr/>
        </p:nvSpPr>
        <p:spPr>
          <a:xfrm>
            <a:off x="3946697" y="1276858"/>
            <a:ext cx="4450081" cy="1672045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確率の基礎</a:t>
            </a:r>
            <a:endParaRPr kumimoji="1"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2999639" y="3700956"/>
            <a:ext cx="6344195" cy="1606733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この講義で身に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付く事</a:t>
            </a:r>
          </a:p>
          <a:p>
            <a:pPr marL="514350" indent="-514350">
              <a:buFont typeface="+mj-lt"/>
              <a:buAutoNum type="romanUcPeriod"/>
            </a:pP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確率の基礎的な用語が理解できる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14350" indent="-514350">
              <a:buFont typeface="+mj-lt"/>
              <a:buAutoNum type="romanUcPeriod"/>
            </a:pP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同時確率や条件付き確率などの確率が理解できる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1115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同時確率、条件付き確率</a:t>
            </a:r>
            <a:endParaRPr kumimoji="1"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7CF3FA0-4F88-4B12-818C-80BF89D22FC0}"/>
              </a:ext>
            </a:extLst>
          </p:cNvPr>
          <p:cNvSpPr/>
          <p:nvPr/>
        </p:nvSpPr>
        <p:spPr>
          <a:xfrm>
            <a:off x="4103069" y="2438188"/>
            <a:ext cx="7654168" cy="98828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p(X=a, Y=r) = p(Y=</a:t>
            </a:r>
            <a:r>
              <a:rPr lang="en-US" altLang="ja-JP" sz="3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r|X</a:t>
            </a:r>
            <a:r>
              <a:rPr lang="en-US" altLang="ja-JP" sz="3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=a)p(X=a)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9A5439D-9BE6-4383-B8C1-34F743719EB3}"/>
              </a:ext>
            </a:extLst>
          </p:cNvPr>
          <p:cNvSpPr txBox="1"/>
          <p:nvPr/>
        </p:nvSpPr>
        <p:spPr>
          <a:xfrm>
            <a:off x="5874615" y="1374093"/>
            <a:ext cx="41921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同時確率、条件付き確率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袋が</a:t>
            </a:r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赤玉を引く</a:t>
            </a:r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D2C4D62-F556-411C-8775-F43A04B91B38}"/>
              </a:ext>
            </a:extLst>
          </p:cNvPr>
          <p:cNvSpPr txBox="1"/>
          <p:nvPr/>
        </p:nvSpPr>
        <p:spPr>
          <a:xfrm>
            <a:off x="10237385" y="3532191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袋</a:t>
            </a:r>
            <a:r>
              <a:rPr kumimoji="1"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kumimoji="1"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を選択</a:t>
            </a: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60783851-661C-411A-8EEA-CBBD208F01B0}"/>
              </a:ext>
            </a:extLst>
          </p:cNvPr>
          <p:cNvCxnSpPr>
            <a:cxnSpLocks/>
          </p:cNvCxnSpPr>
          <p:nvPr/>
        </p:nvCxnSpPr>
        <p:spPr>
          <a:xfrm>
            <a:off x="10066788" y="3337368"/>
            <a:ext cx="1467747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3D93595B-5038-4E71-81AC-8FAC3EE2DD64}"/>
              </a:ext>
            </a:extLst>
          </p:cNvPr>
          <p:cNvCxnSpPr>
            <a:cxnSpLocks/>
          </p:cNvCxnSpPr>
          <p:nvPr/>
        </p:nvCxnSpPr>
        <p:spPr>
          <a:xfrm>
            <a:off x="4704102" y="3337368"/>
            <a:ext cx="2036332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92332517-811E-4922-88D5-7AA1DE8CDC57}"/>
              </a:ext>
            </a:extLst>
          </p:cNvPr>
          <p:cNvSpPr/>
          <p:nvPr/>
        </p:nvSpPr>
        <p:spPr>
          <a:xfrm>
            <a:off x="1039483" y="1808444"/>
            <a:ext cx="2620120" cy="211304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B2CF5F9-FF78-4008-B721-F1E3DFBE94A0}"/>
              </a:ext>
            </a:extLst>
          </p:cNvPr>
          <p:cNvSpPr>
            <a:spLocks noChangeAspect="1"/>
          </p:cNvSpPr>
          <p:nvPr/>
        </p:nvSpPr>
        <p:spPr>
          <a:xfrm>
            <a:off x="1408344" y="2368183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6C9DCD6A-789B-4F1C-9CDC-3ED720D27FB2}"/>
              </a:ext>
            </a:extLst>
          </p:cNvPr>
          <p:cNvSpPr>
            <a:spLocks noChangeAspect="1"/>
          </p:cNvSpPr>
          <p:nvPr/>
        </p:nvSpPr>
        <p:spPr>
          <a:xfrm>
            <a:off x="1974286" y="2323453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F2B804B2-FA8D-44BF-9B38-F6842003A95C}"/>
              </a:ext>
            </a:extLst>
          </p:cNvPr>
          <p:cNvSpPr>
            <a:spLocks noChangeAspect="1"/>
          </p:cNvSpPr>
          <p:nvPr/>
        </p:nvSpPr>
        <p:spPr>
          <a:xfrm>
            <a:off x="1800156" y="2825205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E7E4DA07-7D02-4835-8A5F-4A8BBE2F33C0}"/>
              </a:ext>
            </a:extLst>
          </p:cNvPr>
          <p:cNvSpPr>
            <a:spLocks noChangeAspect="1"/>
          </p:cNvSpPr>
          <p:nvPr/>
        </p:nvSpPr>
        <p:spPr>
          <a:xfrm>
            <a:off x="1264162" y="2755747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F05C57E1-6523-4774-B86B-43409F507431}"/>
              </a:ext>
            </a:extLst>
          </p:cNvPr>
          <p:cNvSpPr>
            <a:spLocks noChangeAspect="1"/>
          </p:cNvSpPr>
          <p:nvPr/>
        </p:nvSpPr>
        <p:spPr>
          <a:xfrm>
            <a:off x="2998867" y="3244191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207C4B78-3485-4C66-A271-A4F49618777E}"/>
              </a:ext>
            </a:extLst>
          </p:cNvPr>
          <p:cNvSpPr>
            <a:spLocks noChangeAspect="1"/>
          </p:cNvSpPr>
          <p:nvPr/>
        </p:nvSpPr>
        <p:spPr>
          <a:xfrm>
            <a:off x="2493220" y="3337368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EF229AAA-D5A6-47BF-AEF3-2F3836E2252E}"/>
              </a:ext>
            </a:extLst>
          </p:cNvPr>
          <p:cNvSpPr>
            <a:spLocks noChangeAspect="1"/>
          </p:cNvSpPr>
          <p:nvPr/>
        </p:nvSpPr>
        <p:spPr>
          <a:xfrm>
            <a:off x="2302710" y="2899747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BD19CA7A-D87D-4580-B66F-EEE993D517B6}"/>
              </a:ext>
            </a:extLst>
          </p:cNvPr>
          <p:cNvSpPr>
            <a:spLocks noChangeAspect="1"/>
          </p:cNvSpPr>
          <p:nvPr/>
        </p:nvSpPr>
        <p:spPr>
          <a:xfrm>
            <a:off x="1761754" y="3244191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2C30A140-1C3F-4385-BB29-A5F55BE27FFB}"/>
              </a:ext>
            </a:extLst>
          </p:cNvPr>
          <p:cNvSpPr>
            <a:spLocks noChangeAspect="1"/>
          </p:cNvSpPr>
          <p:nvPr/>
        </p:nvSpPr>
        <p:spPr>
          <a:xfrm>
            <a:off x="2371850" y="2438660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D662480B-30F9-4D20-BC83-98CAF4EE2F09}"/>
              </a:ext>
            </a:extLst>
          </p:cNvPr>
          <p:cNvSpPr>
            <a:spLocks noChangeAspect="1"/>
          </p:cNvSpPr>
          <p:nvPr/>
        </p:nvSpPr>
        <p:spPr>
          <a:xfrm>
            <a:off x="2805264" y="2864968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FA87E954-4103-425B-9035-816D7F049412}"/>
              </a:ext>
            </a:extLst>
          </p:cNvPr>
          <p:cNvSpPr/>
          <p:nvPr/>
        </p:nvSpPr>
        <p:spPr>
          <a:xfrm>
            <a:off x="1039483" y="4278700"/>
            <a:ext cx="2620120" cy="211304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8011F8D9-3529-44D7-B7E7-AD4F0E4EF11A}"/>
              </a:ext>
            </a:extLst>
          </p:cNvPr>
          <p:cNvSpPr>
            <a:spLocks noChangeAspect="1"/>
          </p:cNvSpPr>
          <p:nvPr/>
        </p:nvSpPr>
        <p:spPr>
          <a:xfrm>
            <a:off x="1408344" y="4838439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A4CF8DA3-19B7-4D10-971E-FE648659F62B}"/>
              </a:ext>
            </a:extLst>
          </p:cNvPr>
          <p:cNvSpPr>
            <a:spLocks noChangeAspect="1"/>
          </p:cNvSpPr>
          <p:nvPr/>
        </p:nvSpPr>
        <p:spPr>
          <a:xfrm>
            <a:off x="2939929" y="4610925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07A12AA5-C134-4712-ABE1-3E03A058A2AC}"/>
              </a:ext>
            </a:extLst>
          </p:cNvPr>
          <p:cNvSpPr>
            <a:spLocks noChangeAspect="1"/>
          </p:cNvSpPr>
          <p:nvPr/>
        </p:nvSpPr>
        <p:spPr>
          <a:xfrm>
            <a:off x="1800156" y="5295461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59B09E8F-2F61-4D2E-9F2D-4CADF1ADF91B}"/>
              </a:ext>
            </a:extLst>
          </p:cNvPr>
          <p:cNvSpPr>
            <a:spLocks noChangeAspect="1"/>
          </p:cNvSpPr>
          <p:nvPr/>
        </p:nvSpPr>
        <p:spPr>
          <a:xfrm>
            <a:off x="1264162" y="5226003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11012060-DBF1-4EC1-AE77-AED979A097E0}"/>
              </a:ext>
            </a:extLst>
          </p:cNvPr>
          <p:cNvSpPr>
            <a:spLocks noChangeAspect="1"/>
          </p:cNvSpPr>
          <p:nvPr/>
        </p:nvSpPr>
        <p:spPr>
          <a:xfrm>
            <a:off x="2493220" y="5807624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B074EAC0-6558-45F6-99FC-AC8BBFFFFD72}"/>
              </a:ext>
            </a:extLst>
          </p:cNvPr>
          <p:cNvSpPr>
            <a:spLocks noChangeAspect="1"/>
          </p:cNvSpPr>
          <p:nvPr/>
        </p:nvSpPr>
        <p:spPr>
          <a:xfrm>
            <a:off x="2302710" y="5370003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833862FC-105C-4471-8AFC-8D531FEF7CAC}"/>
              </a:ext>
            </a:extLst>
          </p:cNvPr>
          <p:cNvSpPr>
            <a:spLocks noChangeAspect="1"/>
          </p:cNvSpPr>
          <p:nvPr/>
        </p:nvSpPr>
        <p:spPr>
          <a:xfrm>
            <a:off x="2805264" y="5335224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2EC17F17-7D8E-48E8-A420-A86A60618526}"/>
              </a:ext>
            </a:extLst>
          </p:cNvPr>
          <p:cNvSpPr>
            <a:spLocks noChangeAspect="1"/>
          </p:cNvSpPr>
          <p:nvPr/>
        </p:nvSpPr>
        <p:spPr>
          <a:xfrm>
            <a:off x="2379626" y="4932594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D4A8CE3F-912B-49D1-A596-E9927563567B}"/>
              </a:ext>
            </a:extLst>
          </p:cNvPr>
          <p:cNvSpPr>
            <a:spLocks noChangeAspect="1"/>
          </p:cNvSpPr>
          <p:nvPr/>
        </p:nvSpPr>
        <p:spPr>
          <a:xfrm>
            <a:off x="1759853" y="5843604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6A12B57A-70A3-4B3A-943E-25C0AD43751B}"/>
              </a:ext>
            </a:extLst>
          </p:cNvPr>
          <p:cNvSpPr txBox="1"/>
          <p:nvPr/>
        </p:nvSpPr>
        <p:spPr>
          <a:xfrm>
            <a:off x="262765" y="1793057"/>
            <a:ext cx="7922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袋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EBCD251-D7EE-4BD6-98DD-355F593D785C}"/>
              </a:ext>
            </a:extLst>
          </p:cNvPr>
          <p:cNvSpPr txBox="1"/>
          <p:nvPr/>
        </p:nvSpPr>
        <p:spPr>
          <a:xfrm>
            <a:off x="236058" y="4001701"/>
            <a:ext cx="8034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袋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74A993F0-31E8-493B-8C73-4940CB12F4C9}"/>
              </a:ext>
            </a:extLst>
          </p:cNvPr>
          <p:cNvSpPr txBox="1"/>
          <p:nvPr/>
        </p:nvSpPr>
        <p:spPr>
          <a:xfrm>
            <a:off x="7552493" y="3518957"/>
            <a:ext cx="2172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袋</a:t>
            </a:r>
            <a:r>
              <a:rPr kumimoji="1"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kumimoji="1"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が選ばれた上で</a:t>
            </a:r>
            <a:endParaRPr kumimoji="1" lang="en-US" altLang="ja-JP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赤玉を引く</a:t>
            </a:r>
            <a:endParaRPr kumimoji="1" lang="ja-JP" altLang="en-US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E1834F37-07A9-4B20-9B08-11D52877E5B5}"/>
              </a:ext>
            </a:extLst>
          </p:cNvPr>
          <p:cNvCxnSpPr>
            <a:cxnSpLocks/>
          </p:cNvCxnSpPr>
          <p:nvPr/>
        </p:nvCxnSpPr>
        <p:spPr>
          <a:xfrm>
            <a:off x="7552493" y="3337368"/>
            <a:ext cx="2331736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F442D940-9158-435F-9C91-22522E0FB008}"/>
              </a:ext>
            </a:extLst>
          </p:cNvPr>
          <p:cNvSpPr txBox="1"/>
          <p:nvPr/>
        </p:nvSpPr>
        <p:spPr>
          <a:xfrm>
            <a:off x="7103399" y="4226843"/>
            <a:ext cx="46538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袋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1/2</a:t>
            </a:r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の確率で選択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EC009F60-5666-4B82-8214-DA6322672402}"/>
              </a:ext>
            </a:extLst>
          </p:cNvPr>
          <p:cNvSpPr/>
          <p:nvPr/>
        </p:nvSpPr>
        <p:spPr>
          <a:xfrm>
            <a:off x="1266118" y="2135733"/>
            <a:ext cx="1101515" cy="1073174"/>
          </a:xfrm>
          <a:custGeom>
            <a:avLst/>
            <a:gdLst>
              <a:gd name="connsiteX0" fmla="*/ 118545 w 1101515"/>
              <a:gd name="connsiteY0" fmla="*/ 128496 h 1073174"/>
              <a:gd name="connsiteX1" fmla="*/ 580099 w 1101515"/>
              <a:gd name="connsiteY1" fmla="*/ 32701 h 1073174"/>
              <a:gd name="connsiteX2" fmla="*/ 1093905 w 1101515"/>
              <a:gd name="connsiteY2" fmla="*/ 93661 h 1073174"/>
              <a:gd name="connsiteX3" fmla="*/ 858773 w 1101515"/>
              <a:gd name="connsiteY3" fmla="*/ 999353 h 1073174"/>
              <a:gd name="connsiteX4" fmla="*/ 466888 w 1101515"/>
              <a:gd name="connsiteY4" fmla="*/ 964518 h 1073174"/>
              <a:gd name="connsiteX5" fmla="*/ 214339 w 1101515"/>
              <a:gd name="connsiteY5" fmla="*/ 520381 h 1073174"/>
              <a:gd name="connsiteX6" fmla="*/ 5333 w 1101515"/>
              <a:gd name="connsiteY6" fmla="*/ 372336 h 1073174"/>
              <a:gd name="connsiteX7" fmla="*/ 118545 w 1101515"/>
              <a:gd name="connsiteY7" fmla="*/ 128496 h 107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1515" h="1073174">
                <a:moveTo>
                  <a:pt x="118545" y="128496"/>
                </a:moveTo>
                <a:cubicBezTo>
                  <a:pt x="214339" y="71890"/>
                  <a:pt x="417539" y="38507"/>
                  <a:pt x="580099" y="32701"/>
                </a:cubicBezTo>
                <a:cubicBezTo>
                  <a:pt x="742659" y="26895"/>
                  <a:pt x="1047459" y="-67448"/>
                  <a:pt x="1093905" y="93661"/>
                </a:cubicBezTo>
                <a:cubicBezTo>
                  <a:pt x="1140351" y="254770"/>
                  <a:pt x="963276" y="854210"/>
                  <a:pt x="858773" y="999353"/>
                </a:cubicBezTo>
                <a:cubicBezTo>
                  <a:pt x="754270" y="1144496"/>
                  <a:pt x="574294" y="1044347"/>
                  <a:pt x="466888" y="964518"/>
                </a:cubicBezTo>
                <a:cubicBezTo>
                  <a:pt x="359482" y="884689"/>
                  <a:pt x="291265" y="619078"/>
                  <a:pt x="214339" y="520381"/>
                </a:cubicBezTo>
                <a:cubicBezTo>
                  <a:pt x="137413" y="421684"/>
                  <a:pt x="25653" y="433296"/>
                  <a:pt x="5333" y="372336"/>
                </a:cubicBezTo>
                <a:cubicBezTo>
                  <a:pt x="-14987" y="311376"/>
                  <a:pt x="22751" y="185102"/>
                  <a:pt x="118545" y="128496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AA42D39-51E4-4DA9-A7A0-005320C3436E}"/>
              </a:ext>
            </a:extLst>
          </p:cNvPr>
          <p:cNvSpPr txBox="1"/>
          <p:nvPr/>
        </p:nvSpPr>
        <p:spPr>
          <a:xfrm>
            <a:off x="4293726" y="3481368"/>
            <a:ext cx="2746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袋</a:t>
            </a:r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を選択し、赤玉を引く</a:t>
            </a:r>
            <a:endParaRPr lang="en-US" altLang="ja-JP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9173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同時確率、条件付き確率</a:t>
            </a:r>
            <a:endParaRPr kumimoji="1"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7CF3FA0-4F88-4B12-818C-80BF89D22FC0}"/>
              </a:ext>
            </a:extLst>
          </p:cNvPr>
          <p:cNvSpPr/>
          <p:nvPr/>
        </p:nvSpPr>
        <p:spPr>
          <a:xfrm>
            <a:off x="4103069" y="2438188"/>
            <a:ext cx="7654168" cy="98828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p(X=a, Y=r) = p(Y=</a:t>
            </a:r>
            <a:r>
              <a:rPr lang="en-US" altLang="ja-JP" sz="3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r|X</a:t>
            </a:r>
            <a:r>
              <a:rPr lang="en-US" altLang="ja-JP" sz="3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=a)p(X=a)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9A5439D-9BE6-4383-B8C1-34F743719EB3}"/>
              </a:ext>
            </a:extLst>
          </p:cNvPr>
          <p:cNvSpPr txBox="1"/>
          <p:nvPr/>
        </p:nvSpPr>
        <p:spPr>
          <a:xfrm>
            <a:off x="5874615" y="1374093"/>
            <a:ext cx="41921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同時確率、条件付き確率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袋が</a:t>
            </a:r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赤玉を引く</a:t>
            </a:r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D2C4D62-F556-411C-8775-F43A04B91B38}"/>
              </a:ext>
            </a:extLst>
          </p:cNvPr>
          <p:cNvSpPr txBox="1"/>
          <p:nvPr/>
        </p:nvSpPr>
        <p:spPr>
          <a:xfrm>
            <a:off x="10237385" y="3532191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袋</a:t>
            </a:r>
            <a:r>
              <a:rPr kumimoji="1"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kumimoji="1"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を選択</a:t>
            </a: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60783851-661C-411A-8EEA-CBBD208F01B0}"/>
              </a:ext>
            </a:extLst>
          </p:cNvPr>
          <p:cNvCxnSpPr>
            <a:cxnSpLocks/>
          </p:cNvCxnSpPr>
          <p:nvPr/>
        </p:nvCxnSpPr>
        <p:spPr>
          <a:xfrm>
            <a:off x="10066788" y="3337368"/>
            <a:ext cx="1467747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3D93595B-5038-4E71-81AC-8FAC3EE2DD64}"/>
              </a:ext>
            </a:extLst>
          </p:cNvPr>
          <p:cNvCxnSpPr>
            <a:cxnSpLocks/>
          </p:cNvCxnSpPr>
          <p:nvPr/>
        </p:nvCxnSpPr>
        <p:spPr>
          <a:xfrm>
            <a:off x="4704102" y="3337368"/>
            <a:ext cx="2036332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F5E9CBE-75A1-4E18-86DE-D813672C641E}"/>
              </a:ext>
            </a:extLst>
          </p:cNvPr>
          <p:cNvSpPr txBox="1"/>
          <p:nvPr/>
        </p:nvSpPr>
        <p:spPr>
          <a:xfrm>
            <a:off x="4293726" y="3481368"/>
            <a:ext cx="2746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袋</a:t>
            </a:r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を選択し、赤玉を引く</a:t>
            </a:r>
            <a:endParaRPr lang="en-US" altLang="ja-JP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92332517-811E-4922-88D5-7AA1DE8CDC57}"/>
              </a:ext>
            </a:extLst>
          </p:cNvPr>
          <p:cNvSpPr/>
          <p:nvPr/>
        </p:nvSpPr>
        <p:spPr>
          <a:xfrm>
            <a:off x="1039483" y="1808444"/>
            <a:ext cx="2620120" cy="211304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B2CF5F9-FF78-4008-B721-F1E3DFBE94A0}"/>
              </a:ext>
            </a:extLst>
          </p:cNvPr>
          <p:cNvSpPr>
            <a:spLocks noChangeAspect="1"/>
          </p:cNvSpPr>
          <p:nvPr/>
        </p:nvSpPr>
        <p:spPr>
          <a:xfrm>
            <a:off x="1408344" y="2368183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6C9DCD6A-789B-4F1C-9CDC-3ED720D27FB2}"/>
              </a:ext>
            </a:extLst>
          </p:cNvPr>
          <p:cNvSpPr>
            <a:spLocks noChangeAspect="1"/>
          </p:cNvSpPr>
          <p:nvPr/>
        </p:nvSpPr>
        <p:spPr>
          <a:xfrm>
            <a:off x="1974286" y="2323453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F2B804B2-FA8D-44BF-9B38-F6842003A95C}"/>
              </a:ext>
            </a:extLst>
          </p:cNvPr>
          <p:cNvSpPr>
            <a:spLocks noChangeAspect="1"/>
          </p:cNvSpPr>
          <p:nvPr/>
        </p:nvSpPr>
        <p:spPr>
          <a:xfrm>
            <a:off x="1800156" y="2825205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E7E4DA07-7D02-4835-8A5F-4A8BBE2F33C0}"/>
              </a:ext>
            </a:extLst>
          </p:cNvPr>
          <p:cNvSpPr>
            <a:spLocks noChangeAspect="1"/>
          </p:cNvSpPr>
          <p:nvPr/>
        </p:nvSpPr>
        <p:spPr>
          <a:xfrm>
            <a:off x="1264162" y="2755747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F05C57E1-6523-4774-B86B-43409F507431}"/>
              </a:ext>
            </a:extLst>
          </p:cNvPr>
          <p:cNvSpPr>
            <a:spLocks noChangeAspect="1"/>
          </p:cNvSpPr>
          <p:nvPr/>
        </p:nvSpPr>
        <p:spPr>
          <a:xfrm>
            <a:off x="2998867" y="3244191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207C4B78-3485-4C66-A271-A4F49618777E}"/>
              </a:ext>
            </a:extLst>
          </p:cNvPr>
          <p:cNvSpPr>
            <a:spLocks noChangeAspect="1"/>
          </p:cNvSpPr>
          <p:nvPr/>
        </p:nvSpPr>
        <p:spPr>
          <a:xfrm>
            <a:off x="2493220" y="3337368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EF229AAA-D5A6-47BF-AEF3-2F3836E2252E}"/>
              </a:ext>
            </a:extLst>
          </p:cNvPr>
          <p:cNvSpPr>
            <a:spLocks noChangeAspect="1"/>
          </p:cNvSpPr>
          <p:nvPr/>
        </p:nvSpPr>
        <p:spPr>
          <a:xfrm>
            <a:off x="2302710" y="2899747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BD19CA7A-D87D-4580-B66F-EEE993D517B6}"/>
              </a:ext>
            </a:extLst>
          </p:cNvPr>
          <p:cNvSpPr>
            <a:spLocks noChangeAspect="1"/>
          </p:cNvSpPr>
          <p:nvPr/>
        </p:nvSpPr>
        <p:spPr>
          <a:xfrm>
            <a:off x="1761754" y="3244191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2C30A140-1C3F-4385-BB29-A5F55BE27FFB}"/>
              </a:ext>
            </a:extLst>
          </p:cNvPr>
          <p:cNvSpPr>
            <a:spLocks noChangeAspect="1"/>
          </p:cNvSpPr>
          <p:nvPr/>
        </p:nvSpPr>
        <p:spPr>
          <a:xfrm>
            <a:off x="2371850" y="2438660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D662480B-30F9-4D20-BC83-98CAF4EE2F09}"/>
              </a:ext>
            </a:extLst>
          </p:cNvPr>
          <p:cNvSpPr>
            <a:spLocks noChangeAspect="1"/>
          </p:cNvSpPr>
          <p:nvPr/>
        </p:nvSpPr>
        <p:spPr>
          <a:xfrm>
            <a:off x="2805264" y="2864968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FA87E954-4103-425B-9035-816D7F049412}"/>
              </a:ext>
            </a:extLst>
          </p:cNvPr>
          <p:cNvSpPr/>
          <p:nvPr/>
        </p:nvSpPr>
        <p:spPr>
          <a:xfrm>
            <a:off x="1039483" y="4278700"/>
            <a:ext cx="2620120" cy="211304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8011F8D9-3529-44D7-B7E7-AD4F0E4EF11A}"/>
              </a:ext>
            </a:extLst>
          </p:cNvPr>
          <p:cNvSpPr>
            <a:spLocks noChangeAspect="1"/>
          </p:cNvSpPr>
          <p:nvPr/>
        </p:nvSpPr>
        <p:spPr>
          <a:xfrm>
            <a:off x="1408344" y="4838439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A4CF8DA3-19B7-4D10-971E-FE648659F62B}"/>
              </a:ext>
            </a:extLst>
          </p:cNvPr>
          <p:cNvSpPr>
            <a:spLocks noChangeAspect="1"/>
          </p:cNvSpPr>
          <p:nvPr/>
        </p:nvSpPr>
        <p:spPr>
          <a:xfrm>
            <a:off x="2939929" y="4610925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07A12AA5-C134-4712-ABE1-3E03A058A2AC}"/>
              </a:ext>
            </a:extLst>
          </p:cNvPr>
          <p:cNvSpPr>
            <a:spLocks noChangeAspect="1"/>
          </p:cNvSpPr>
          <p:nvPr/>
        </p:nvSpPr>
        <p:spPr>
          <a:xfrm>
            <a:off x="1800156" y="5295461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59B09E8F-2F61-4D2E-9F2D-4CADF1ADF91B}"/>
              </a:ext>
            </a:extLst>
          </p:cNvPr>
          <p:cNvSpPr>
            <a:spLocks noChangeAspect="1"/>
          </p:cNvSpPr>
          <p:nvPr/>
        </p:nvSpPr>
        <p:spPr>
          <a:xfrm>
            <a:off x="1264162" y="5226003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11012060-DBF1-4EC1-AE77-AED979A097E0}"/>
              </a:ext>
            </a:extLst>
          </p:cNvPr>
          <p:cNvSpPr>
            <a:spLocks noChangeAspect="1"/>
          </p:cNvSpPr>
          <p:nvPr/>
        </p:nvSpPr>
        <p:spPr>
          <a:xfrm>
            <a:off x="2493220" y="5807624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B074EAC0-6558-45F6-99FC-AC8BBFFFFD72}"/>
              </a:ext>
            </a:extLst>
          </p:cNvPr>
          <p:cNvSpPr>
            <a:spLocks noChangeAspect="1"/>
          </p:cNvSpPr>
          <p:nvPr/>
        </p:nvSpPr>
        <p:spPr>
          <a:xfrm>
            <a:off x="2302710" y="5370003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833862FC-105C-4471-8AFC-8D531FEF7CAC}"/>
              </a:ext>
            </a:extLst>
          </p:cNvPr>
          <p:cNvSpPr>
            <a:spLocks noChangeAspect="1"/>
          </p:cNvSpPr>
          <p:nvPr/>
        </p:nvSpPr>
        <p:spPr>
          <a:xfrm>
            <a:off x="2805264" y="5335224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2EC17F17-7D8E-48E8-A420-A86A60618526}"/>
              </a:ext>
            </a:extLst>
          </p:cNvPr>
          <p:cNvSpPr>
            <a:spLocks noChangeAspect="1"/>
          </p:cNvSpPr>
          <p:nvPr/>
        </p:nvSpPr>
        <p:spPr>
          <a:xfrm>
            <a:off x="2379626" y="4932594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D4A8CE3F-912B-49D1-A596-E9927563567B}"/>
              </a:ext>
            </a:extLst>
          </p:cNvPr>
          <p:cNvSpPr>
            <a:spLocks noChangeAspect="1"/>
          </p:cNvSpPr>
          <p:nvPr/>
        </p:nvSpPr>
        <p:spPr>
          <a:xfrm>
            <a:off x="1759853" y="5843604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6A12B57A-70A3-4B3A-943E-25C0AD43751B}"/>
              </a:ext>
            </a:extLst>
          </p:cNvPr>
          <p:cNvSpPr txBox="1"/>
          <p:nvPr/>
        </p:nvSpPr>
        <p:spPr>
          <a:xfrm>
            <a:off x="262765" y="1793057"/>
            <a:ext cx="7922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袋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EBCD251-D7EE-4BD6-98DD-355F593D785C}"/>
              </a:ext>
            </a:extLst>
          </p:cNvPr>
          <p:cNvSpPr txBox="1"/>
          <p:nvPr/>
        </p:nvSpPr>
        <p:spPr>
          <a:xfrm>
            <a:off x="236058" y="4001701"/>
            <a:ext cx="8034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袋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74A993F0-31E8-493B-8C73-4940CB12F4C9}"/>
              </a:ext>
            </a:extLst>
          </p:cNvPr>
          <p:cNvSpPr txBox="1"/>
          <p:nvPr/>
        </p:nvSpPr>
        <p:spPr>
          <a:xfrm>
            <a:off x="7552493" y="3518957"/>
            <a:ext cx="2172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袋</a:t>
            </a:r>
            <a:r>
              <a:rPr kumimoji="1"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kumimoji="1"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が選ばれた上で</a:t>
            </a:r>
            <a:endParaRPr kumimoji="1" lang="en-US" altLang="ja-JP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赤玉を引く</a:t>
            </a:r>
            <a:endParaRPr kumimoji="1" lang="ja-JP" altLang="en-US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E1834F37-07A9-4B20-9B08-11D52877E5B5}"/>
              </a:ext>
            </a:extLst>
          </p:cNvPr>
          <p:cNvCxnSpPr>
            <a:cxnSpLocks/>
          </p:cNvCxnSpPr>
          <p:nvPr/>
        </p:nvCxnSpPr>
        <p:spPr>
          <a:xfrm>
            <a:off x="7552493" y="3337368"/>
            <a:ext cx="2331736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F442D940-9158-435F-9C91-22522E0FB008}"/>
              </a:ext>
            </a:extLst>
          </p:cNvPr>
          <p:cNvSpPr txBox="1"/>
          <p:nvPr/>
        </p:nvSpPr>
        <p:spPr>
          <a:xfrm>
            <a:off x="7103399" y="4226843"/>
            <a:ext cx="46538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袋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1/2</a:t>
            </a:r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の確率で選択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C4E29DDE-DF54-4E4B-82A9-AFD85A821EF6}"/>
              </a:ext>
            </a:extLst>
          </p:cNvPr>
          <p:cNvSpPr/>
          <p:nvPr/>
        </p:nvSpPr>
        <p:spPr>
          <a:xfrm>
            <a:off x="4143617" y="4987267"/>
            <a:ext cx="7613620" cy="123936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p(X=a, Y=r)</a:t>
            </a:r>
            <a:r>
              <a:rPr lang="ja-JP" altLang="en-US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：同時確率</a:t>
            </a:r>
            <a:endParaRPr lang="en-US" altLang="ja-JP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p(Y=</a:t>
            </a:r>
            <a:r>
              <a:rPr lang="en-US" altLang="ja-JP" sz="32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r|X</a:t>
            </a:r>
            <a:r>
              <a:rPr lang="en-US" altLang="ja-JP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=a):</a:t>
            </a:r>
            <a:r>
              <a:rPr lang="ja-JP" altLang="en-US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条件付き確率</a:t>
            </a:r>
            <a:endParaRPr lang="en-US" altLang="ja-JP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EC009F60-5666-4B82-8214-DA6322672402}"/>
              </a:ext>
            </a:extLst>
          </p:cNvPr>
          <p:cNvSpPr/>
          <p:nvPr/>
        </p:nvSpPr>
        <p:spPr>
          <a:xfrm>
            <a:off x="1266118" y="2135733"/>
            <a:ext cx="1101515" cy="1073174"/>
          </a:xfrm>
          <a:custGeom>
            <a:avLst/>
            <a:gdLst>
              <a:gd name="connsiteX0" fmla="*/ 118545 w 1101515"/>
              <a:gd name="connsiteY0" fmla="*/ 128496 h 1073174"/>
              <a:gd name="connsiteX1" fmla="*/ 580099 w 1101515"/>
              <a:gd name="connsiteY1" fmla="*/ 32701 h 1073174"/>
              <a:gd name="connsiteX2" fmla="*/ 1093905 w 1101515"/>
              <a:gd name="connsiteY2" fmla="*/ 93661 h 1073174"/>
              <a:gd name="connsiteX3" fmla="*/ 858773 w 1101515"/>
              <a:gd name="connsiteY3" fmla="*/ 999353 h 1073174"/>
              <a:gd name="connsiteX4" fmla="*/ 466888 w 1101515"/>
              <a:gd name="connsiteY4" fmla="*/ 964518 h 1073174"/>
              <a:gd name="connsiteX5" fmla="*/ 214339 w 1101515"/>
              <a:gd name="connsiteY5" fmla="*/ 520381 h 1073174"/>
              <a:gd name="connsiteX6" fmla="*/ 5333 w 1101515"/>
              <a:gd name="connsiteY6" fmla="*/ 372336 h 1073174"/>
              <a:gd name="connsiteX7" fmla="*/ 118545 w 1101515"/>
              <a:gd name="connsiteY7" fmla="*/ 128496 h 107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1515" h="1073174">
                <a:moveTo>
                  <a:pt x="118545" y="128496"/>
                </a:moveTo>
                <a:cubicBezTo>
                  <a:pt x="214339" y="71890"/>
                  <a:pt x="417539" y="38507"/>
                  <a:pt x="580099" y="32701"/>
                </a:cubicBezTo>
                <a:cubicBezTo>
                  <a:pt x="742659" y="26895"/>
                  <a:pt x="1047459" y="-67448"/>
                  <a:pt x="1093905" y="93661"/>
                </a:cubicBezTo>
                <a:cubicBezTo>
                  <a:pt x="1140351" y="254770"/>
                  <a:pt x="963276" y="854210"/>
                  <a:pt x="858773" y="999353"/>
                </a:cubicBezTo>
                <a:cubicBezTo>
                  <a:pt x="754270" y="1144496"/>
                  <a:pt x="574294" y="1044347"/>
                  <a:pt x="466888" y="964518"/>
                </a:cubicBezTo>
                <a:cubicBezTo>
                  <a:pt x="359482" y="884689"/>
                  <a:pt x="291265" y="619078"/>
                  <a:pt x="214339" y="520381"/>
                </a:cubicBezTo>
                <a:cubicBezTo>
                  <a:pt x="137413" y="421684"/>
                  <a:pt x="25653" y="433296"/>
                  <a:pt x="5333" y="372336"/>
                </a:cubicBezTo>
                <a:cubicBezTo>
                  <a:pt x="-14987" y="311376"/>
                  <a:pt x="22751" y="185102"/>
                  <a:pt x="118545" y="128496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167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同時確率、条件付き確率</a:t>
            </a:r>
            <a:endParaRPr kumimoji="1"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92332517-811E-4922-88D5-7AA1DE8CDC57}"/>
              </a:ext>
            </a:extLst>
          </p:cNvPr>
          <p:cNvSpPr/>
          <p:nvPr/>
        </p:nvSpPr>
        <p:spPr>
          <a:xfrm>
            <a:off x="1039483" y="1808444"/>
            <a:ext cx="2620120" cy="211304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B2CF5F9-FF78-4008-B721-F1E3DFBE94A0}"/>
              </a:ext>
            </a:extLst>
          </p:cNvPr>
          <p:cNvSpPr>
            <a:spLocks noChangeAspect="1"/>
          </p:cNvSpPr>
          <p:nvPr/>
        </p:nvSpPr>
        <p:spPr>
          <a:xfrm>
            <a:off x="1408344" y="2368183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6C9DCD6A-789B-4F1C-9CDC-3ED720D27FB2}"/>
              </a:ext>
            </a:extLst>
          </p:cNvPr>
          <p:cNvSpPr>
            <a:spLocks noChangeAspect="1"/>
          </p:cNvSpPr>
          <p:nvPr/>
        </p:nvSpPr>
        <p:spPr>
          <a:xfrm>
            <a:off x="1974286" y="2323453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F2B804B2-FA8D-44BF-9B38-F6842003A95C}"/>
              </a:ext>
            </a:extLst>
          </p:cNvPr>
          <p:cNvSpPr>
            <a:spLocks noChangeAspect="1"/>
          </p:cNvSpPr>
          <p:nvPr/>
        </p:nvSpPr>
        <p:spPr>
          <a:xfrm>
            <a:off x="1800156" y="2825205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E7E4DA07-7D02-4835-8A5F-4A8BBE2F33C0}"/>
              </a:ext>
            </a:extLst>
          </p:cNvPr>
          <p:cNvSpPr>
            <a:spLocks noChangeAspect="1"/>
          </p:cNvSpPr>
          <p:nvPr/>
        </p:nvSpPr>
        <p:spPr>
          <a:xfrm>
            <a:off x="1264162" y="2755747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F05C57E1-6523-4774-B86B-43409F507431}"/>
              </a:ext>
            </a:extLst>
          </p:cNvPr>
          <p:cNvSpPr>
            <a:spLocks noChangeAspect="1"/>
          </p:cNvSpPr>
          <p:nvPr/>
        </p:nvSpPr>
        <p:spPr>
          <a:xfrm>
            <a:off x="2998867" y="3244191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207C4B78-3485-4C66-A271-A4F49618777E}"/>
              </a:ext>
            </a:extLst>
          </p:cNvPr>
          <p:cNvSpPr>
            <a:spLocks noChangeAspect="1"/>
          </p:cNvSpPr>
          <p:nvPr/>
        </p:nvSpPr>
        <p:spPr>
          <a:xfrm>
            <a:off x="2493220" y="3337368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EF229AAA-D5A6-47BF-AEF3-2F3836E2252E}"/>
              </a:ext>
            </a:extLst>
          </p:cNvPr>
          <p:cNvSpPr>
            <a:spLocks noChangeAspect="1"/>
          </p:cNvSpPr>
          <p:nvPr/>
        </p:nvSpPr>
        <p:spPr>
          <a:xfrm>
            <a:off x="2302710" y="2899747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BD19CA7A-D87D-4580-B66F-EEE993D517B6}"/>
              </a:ext>
            </a:extLst>
          </p:cNvPr>
          <p:cNvSpPr>
            <a:spLocks noChangeAspect="1"/>
          </p:cNvSpPr>
          <p:nvPr/>
        </p:nvSpPr>
        <p:spPr>
          <a:xfrm>
            <a:off x="1761754" y="3244191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2C30A140-1C3F-4385-BB29-A5F55BE27FFB}"/>
              </a:ext>
            </a:extLst>
          </p:cNvPr>
          <p:cNvSpPr>
            <a:spLocks noChangeAspect="1"/>
          </p:cNvSpPr>
          <p:nvPr/>
        </p:nvSpPr>
        <p:spPr>
          <a:xfrm>
            <a:off x="2371850" y="2438660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D662480B-30F9-4D20-BC83-98CAF4EE2F09}"/>
              </a:ext>
            </a:extLst>
          </p:cNvPr>
          <p:cNvSpPr>
            <a:spLocks noChangeAspect="1"/>
          </p:cNvSpPr>
          <p:nvPr/>
        </p:nvSpPr>
        <p:spPr>
          <a:xfrm>
            <a:off x="2805264" y="2864968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FA87E954-4103-425B-9035-816D7F049412}"/>
              </a:ext>
            </a:extLst>
          </p:cNvPr>
          <p:cNvSpPr/>
          <p:nvPr/>
        </p:nvSpPr>
        <p:spPr>
          <a:xfrm>
            <a:off x="1039483" y="4278700"/>
            <a:ext cx="2620120" cy="211304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8011F8D9-3529-44D7-B7E7-AD4F0E4EF11A}"/>
              </a:ext>
            </a:extLst>
          </p:cNvPr>
          <p:cNvSpPr>
            <a:spLocks noChangeAspect="1"/>
          </p:cNvSpPr>
          <p:nvPr/>
        </p:nvSpPr>
        <p:spPr>
          <a:xfrm>
            <a:off x="1408344" y="4838439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A4CF8DA3-19B7-4D10-971E-FE648659F62B}"/>
              </a:ext>
            </a:extLst>
          </p:cNvPr>
          <p:cNvSpPr>
            <a:spLocks noChangeAspect="1"/>
          </p:cNvSpPr>
          <p:nvPr/>
        </p:nvSpPr>
        <p:spPr>
          <a:xfrm>
            <a:off x="2939929" y="4610925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07A12AA5-C134-4712-ABE1-3E03A058A2AC}"/>
              </a:ext>
            </a:extLst>
          </p:cNvPr>
          <p:cNvSpPr>
            <a:spLocks noChangeAspect="1"/>
          </p:cNvSpPr>
          <p:nvPr/>
        </p:nvSpPr>
        <p:spPr>
          <a:xfrm>
            <a:off x="1800156" y="5295461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59B09E8F-2F61-4D2E-9F2D-4CADF1ADF91B}"/>
              </a:ext>
            </a:extLst>
          </p:cNvPr>
          <p:cNvSpPr>
            <a:spLocks noChangeAspect="1"/>
          </p:cNvSpPr>
          <p:nvPr/>
        </p:nvSpPr>
        <p:spPr>
          <a:xfrm>
            <a:off x="1264162" y="5226003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11012060-DBF1-4EC1-AE77-AED979A097E0}"/>
              </a:ext>
            </a:extLst>
          </p:cNvPr>
          <p:cNvSpPr>
            <a:spLocks noChangeAspect="1"/>
          </p:cNvSpPr>
          <p:nvPr/>
        </p:nvSpPr>
        <p:spPr>
          <a:xfrm>
            <a:off x="2493220" y="5807624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B074EAC0-6558-45F6-99FC-AC8BBFFFFD72}"/>
              </a:ext>
            </a:extLst>
          </p:cNvPr>
          <p:cNvSpPr>
            <a:spLocks noChangeAspect="1"/>
          </p:cNvSpPr>
          <p:nvPr/>
        </p:nvSpPr>
        <p:spPr>
          <a:xfrm>
            <a:off x="2302710" y="5370003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833862FC-105C-4471-8AFC-8D531FEF7CAC}"/>
              </a:ext>
            </a:extLst>
          </p:cNvPr>
          <p:cNvSpPr>
            <a:spLocks noChangeAspect="1"/>
          </p:cNvSpPr>
          <p:nvPr/>
        </p:nvSpPr>
        <p:spPr>
          <a:xfrm>
            <a:off x="2805264" y="5335224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2EC17F17-7D8E-48E8-A420-A86A60618526}"/>
              </a:ext>
            </a:extLst>
          </p:cNvPr>
          <p:cNvSpPr>
            <a:spLocks noChangeAspect="1"/>
          </p:cNvSpPr>
          <p:nvPr/>
        </p:nvSpPr>
        <p:spPr>
          <a:xfrm>
            <a:off x="2379626" y="4932594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D4A8CE3F-912B-49D1-A596-E9927563567B}"/>
              </a:ext>
            </a:extLst>
          </p:cNvPr>
          <p:cNvSpPr>
            <a:spLocks noChangeAspect="1"/>
          </p:cNvSpPr>
          <p:nvPr/>
        </p:nvSpPr>
        <p:spPr>
          <a:xfrm>
            <a:off x="1759853" y="5843604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6A12B57A-70A3-4B3A-943E-25C0AD43751B}"/>
              </a:ext>
            </a:extLst>
          </p:cNvPr>
          <p:cNvSpPr txBox="1"/>
          <p:nvPr/>
        </p:nvSpPr>
        <p:spPr>
          <a:xfrm>
            <a:off x="262765" y="1793057"/>
            <a:ext cx="7922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袋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EBCD251-D7EE-4BD6-98DD-355F593D785C}"/>
              </a:ext>
            </a:extLst>
          </p:cNvPr>
          <p:cNvSpPr txBox="1"/>
          <p:nvPr/>
        </p:nvSpPr>
        <p:spPr>
          <a:xfrm>
            <a:off x="236058" y="4001701"/>
            <a:ext cx="8034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袋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C4E29DDE-DF54-4E4B-82A9-AFD85A821EF6}"/>
              </a:ext>
            </a:extLst>
          </p:cNvPr>
          <p:cNvSpPr/>
          <p:nvPr/>
        </p:nvSpPr>
        <p:spPr>
          <a:xfrm>
            <a:off x="3937545" y="4108354"/>
            <a:ext cx="7613620" cy="151487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p(X=a, Y=r) =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p(Y=</a:t>
            </a:r>
            <a:r>
              <a:rPr lang="en-US" altLang="ja-JP" sz="2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r|X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=a)p(X=a)</a:t>
            </a:r>
          </a:p>
          <a:p>
            <a:pPr algn="ctr"/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      = 0.3 * 0.5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 0.15</a:t>
            </a:r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EC009F60-5666-4B82-8214-DA6322672402}"/>
              </a:ext>
            </a:extLst>
          </p:cNvPr>
          <p:cNvSpPr/>
          <p:nvPr/>
        </p:nvSpPr>
        <p:spPr>
          <a:xfrm>
            <a:off x="1266118" y="2135733"/>
            <a:ext cx="1101515" cy="1073174"/>
          </a:xfrm>
          <a:custGeom>
            <a:avLst/>
            <a:gdLst>
              <a:gd name="connsiteX0" fmla="*/ 118545 w 1101515"/>
              <a:gd name="connsiteY0" fmla="*/ 128496 h 1073174"/>
              <a:gd name="connsiteX1" fmla="*/ 580099 w 1101515"/>
              <a:gd name="connsiteY1" fmla="*/ 32701 h 1073174"/>
              <a:gd name="connsiteX2" fmla="*/ 1093905 w 1101515"/>
              <a:gd name="connsiteY2" fmla="*/ 93661 h 1073174"/>
              <a:gd name="connsiteX3" fmla="*/ 858773 w 1101515"/>
              <a:gd name="connsiteY3" fmla="*/ 999353 h 1073174"/>
              <a:gd name="connsiteX4" fmla="*/ 466888 w 1101515"/>
              <a:gd name="connsiteY4" fmla="*/ 964518 h 1073174"/>
              <a:gd name="connsiteX5" fmla="*/ 214339 w 1101515"/>
              <a:gd name="connsiteY5" fmla="*/ 520381 h 1073174"/>
              <a:gd name="connsiteX6" fmla="*/ 5333 w 1101515"/>
              <a:gd name="connsiteY6" fmla="*/ 372336 h 1073174"/>
              <a:gd name="connsiteX7" fmla="*/ 118545 w 1101515"/>
              <a:gd name="connsiteY7" fmla="*/ 128496 h 107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1515" h="1073174">
                <a:moveTo>
                  <a:pt x="118545" y="128496"/>
                </a:moveTo>
                <a:cubicBezTo>
                  <a:pt x="214339" y="71890"/>
                  <a:pt x="417539" y="38507"/>
                  <a:pt x="580099" y="32701"/>
                </a:cubicBezTo>
                <a:cubicBezTo>
                  <a:pt x="742659" y="26895"/>
                  <a:pt x="1047459" y="-67448"/>
                  <a:pt x="1093905" y="93661"/>
                </a:cubicBezTo>
                <a:cubicBezTo>
                  <a:pt x="1140351" y="254770"/>
                  <a:pt x="963276" y="854210"/>
                  <a:pt x="858773" y="999353"/>
                </a:cubicBezTo>
                <a:cubicBezTo>
                  <a:pt x="754270" y="1144496"/>
                  <a:pt x="574294" y="1044347"/>
                  <a:pt x="466888" y="964518"/>
                </a:cubicBezTo>
                <a:cubicBezTo>
                  <a:pt x="359482" y="884689"/>
                  <a:pt x="291265" y="619078"/>
                  <a:pt x="214339" y="520381"/>
                </a:cubicBezTo>
                <a:cubicBezTo>
                  <a:pt x="137413" y="421684"/>
                  <a:pt x="25653" y="433296"/>
                  <a:pt x="5333" y="372336"/>
                </a:cubicBezTo>
                <a:cubicBezTo>
                  <a:pt x="-14987" y="311376"/>
                  <a:pt x="22751" y="185102"/>
                  <a:pt x="118545" y="128496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377E5717-3621-447C-8822-85060DBA0349}"/>
              </a:ext>
            </a:extLst>
          </p:cNvPr>
          <p:cNvSpPr/>
          <p:nvPr/>
        </p:nvSpPr>
        <p:spPr>
          <a:xfrm>
            <a:off x="3937545" y="2075517"/>
            <a:ext cx="7613620" cy="123936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p(Y=</a:t>
            </a:r>
            <a:r>
              <a:rPr lang="en-US" altLang="ja-JP" sz="2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r|X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=a) = 0.3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C1B3597-8977-4ADF-BF92-10A882E5BE4C}"/>
              </a:ext>
            </a:extLst>
          </p:cNvPr>
          <p:cNvSpPr txBox="1"/>
          <p:nvPr/>
        </p:nvSpPr>
        <p:spPr>
          <a:xfrm>
            <a:off x="6499724" y="1401781"/>
            <a:ext cx="20249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実際に計算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09F2160-3124-46C8-BEC4-F4A595A128D2}"/>
              </a:ext>
            </a:extLst>
          </p:cNvPr>
          <p:cNvSpPr txBox="1"/>
          <p:nvPr/>
        </p:nvSpPr>
        <p:spPr>
          <a:xfrm>
            <a:off x="4097234" y="2218828"/>
            <a:ext cx="16289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条件付き</a:t>
            </a:r>
            <a:endParaRPr kumimoji="1"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確率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AE65032-1EC9-4882-B5C8-DB92408E0E60}"/>
              </a:ext>
            </a:extLst>
          </p:cNvPr>
          <p:cNvSpPr txBox="1"/>
          <p:nvPr/>
        </p:nvSpPr>
        <p:spPr>
          <a:xfrm>
            <a:off x="4010013" y="4323721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同時</a:t>
            </a:r>
            <a:endParaRPr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確率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F23B266-FC75-4507-A055-CA487C6611A3}"/>
              </a:ext>
            </a:extLst>
          </p:cNvPr>
          <p:cNvSpPr txBox="1"/>
          <p:nvPr/>
        </p:nvSpPr>
        <p:spPr>
          <a:xfrm>
            <a:off x="7077274" y="5807624"/>
            <a:ext cx="46538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袋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1/2</a:t>
            </a:r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の確率で選択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102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独立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事象</a:t>
            </a:r>
            <a:endParaRPr kumimoji="1"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92332517-811E-4922-88D5-7AA1DE8CDC57}"/>
              </a:ext>
            </a:extLst>
          </p:cNvPr>
          <p:cNvSpPr/>
          <p:nvPr/>
        </p:nvSpPr>
        <p:spPr>
          <a:xfrm>
            <a:off x="1039483" y="1808444"/>
            <a:ext cx="2620120" cy="2113048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B2CF5F9-FF78-4008-B721-F1E3DFBE94A0}"/>
              </a:ext>
            </a:extLst>
          </p:cNvPr>
          <p:cNvSpPr>
            <a:spLocks noChangeAspect="1"/>
          </p:cNvSpPr>
          <p:nvPr/>
        </p:nvSpPr>
        <p:spPr>
          <a:xfrm>
            <a:off x="1408344" y="2368183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6C9DCD6A-789B-4F1C-9CDC-3ED720D27FB2}"/>
              </a:ext>
            </a:extLst>
          </p:cNvPr>
          <p:cNvSpPr>
            <a:spLocks noChangeAspect="1"/>
          </p:cNvSpPr>
          <p:nvPr/>
        </p:nvSpPr>
        <p:spPr>
          <a:xfrm>
            <a:off x="1974286" y="2323453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F2B804B2-FA8D-44BF-9B38-F6842003A95C}"/>
              </a:ext>
            </a:extLst>
          </p:cNvPr>
          <p:cNvSpPr>
            <a:spLocks noChangeAspect="1"/>
          </p:cNvSpPr>
          <p:nvPr/>
        </p:nvSpPr>
        <p:spPr>
          <a:xfrm>
            <a:off x="1800156" y="2825205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E7E4DA07-7D02-4835-8A5F-4A8BBE2F33C0}"/>
              </a:ext>
            </a:extLst>
          </p:cNvPr>
          <p:cNvSpPr>
            <a:spLocks noChangeAspect="1"/>
          </p:cNvSpPr>
          <p:nvPr/>
        </p:nvSpPr>
        <p:spPr>
          <a:xfrm>
            <a:off x="1264162" y="2755747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F05C57E1-6523-4774-B86B-43409F507431}"/>
              </a:ext>
            </a:extLst>
          </p:cNvPr>
          <p:cNvSpPr>
            <a:spLocks noChangeAspect="1"/>
          </p:cNvSpPr>
          <p:nvPr/>
        </p:nvSpPr>
        <p:spPr>
          <a:xfrm>
            <a:off x="2998867" y="3244191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207C4B78-3485-4C66-A271-A4F49618777E}"/>
              </a:ext>
            </a:extLst>
          </p:cNvPr>
          <p:cNvSpPr>
            <a:spLocks noChangeAspect="1"/>
          </p:cNvSpPr>
          <p:nvPr/>
        </p:nvSpPr>
        <p:spPr>
          <a:xfrm>
            <a:off x="2493220" y="3337368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EF229AAA-D5A6-47BF-AEF3-2F3836E2252E}"/>
              </a:ext>
            </a:extLst>
          </p:cNvPr>
          <p:cNvSpPr>
            <a:spLocks noChangeAspect="1"/>
          </p:cNvSpPr>
          <p:nvPr/>
        </p:nvSpPr>
        <p:spPr>
          <a:xfrm>
            <a:off x="2302710" y="2899747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BD19CA7A-D87D-4580-B66F-EEE993D517B6}"/>
              </a:ext>
            </a:extLst>
          </p:cNvPr>
          <p:cNvSpPr>
            <a:spLocks noChangeAspect="1"/>
          </p:cNvSpPr>
          <p:nvPr/>
        </p:nvSpPr>
        <p:spPr>
          <a:xfrm>
            <a:off x="1761754" y="3244191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2C30A140-1C3F-4385-BB29-A5F55BE27FFB}"/>
              </a:ext>
            </a:extLst>
          </p:cNvPr>
          <p:cNvSpPr>
            <a:spLocks noChangeAspect="1"/>
          </p:cNvSpPr>
          <p:nvPr/>
        </p:nvSpPr>
        <p:spPr>
          <a:xfrm>
            <a:off x="2371850" y="2438660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D662480B-30F9-4D20-BC83-98CAF4EE2F09}"/>
              </a:ext>
            </a:extLst>
          </p:cNvPr>
          <p:cNvSpPr>
            <a:spLocks noChangeAspect="1"/>
          </p:cNvSpPr>
          <p:nvPr/>
        </p:nvSpPr>
        <p:spPr>
          <a:xfrm>
            <a:off x="2805264" y="2864968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6A12B57A-70A3-4B3A-943E-25C0AD43751B}"/>
              </a:ext>
            </a:extLst>
          </p:cNvPr>
          <p:cNvSpPr txBox="1"/>
          <p:nvPr/>
        </p:nvSpPr>
        <p:spPr>
          <a:xfrm>
            <a:off x="262765" y="1793057"/>
            <a:ext cx="7922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袋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377E5717-3621-447C-8822-85060DBA0349}"/>
              </a:ext>
            </a:extLst>
          </p:cNvPr>
          <p:cNvSpPr/>
          <p:nvPr/>
        </p:nvSpPr>
        <p:spPr>
          <a:xfrm>
            <a:off x="4301919" y="2148829"/>
            <a:ext cx="7613620" cy="123936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p(X=a, Y=3) 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C1B3597-8977-4ADF-BF92-10A882E5BE4C}"/>
              </a:ext>
            </a:extLst>
          </p:cNvPr>
          <p:cNvSpPr txBox="1"/>
          <p:nvPr/>
        </p:nvSpPr>
        <p:spPr>
          <a:xfrm>
            <a:off x="4967485" y="1432503"/>
            <a:ext cx="73084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独立事象（袋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を選び、サイコロで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が出る）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5" name="図 34" descr="室内, 食卓用食器類 が含まれている画像&#10;&#10;高い精度で生成された説明">
            <a:extLst>
              <a:ext uri="{FF2B5EF4-FFF2-40B4-BE49-F238E27FC236}">
                <a16:creationId xmlns:a16="http://schemas.microsoft.com/office/drawing/2014/main" id="{96016CFB-87FE-4FEF-86EC-C33E368C3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59" y="4436501"/>
            <a:ext cx="2728254" cy="1806047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6CEE4FC-1B61-4B73-B721-F657EDF82968}"/>
              </a:ext>
            </a:extLst>
          </p:cNvPr>
          <p:cNvSpPr txBox="1"/>
          <p:nvPr/>
        </p:nvSpPr>
        <p:spPr>
          <a:xfrm>
            <a:off x="9150408" y="3532191"/>
            <a:ext cx="26784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X:</a:t>
            </a:r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袋の選択</a:t>
            </a:r>
            <a:endParaRPr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サイコロを振る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C7552B87-DA12-4F0D-A18D-98AEE8311813}"/>
              </a:ext>
            </a:extLst>
          </p:cNvPr>
          <p:cNvCxnSpPr>
            <a:cxnSpLocks/>
          </p:cNvCxnSpPr>
          <p:nvPr/>
        </p:nvCxnSpPr>
        <p:spPr>
          <a:xfrm>
            <a:off x="7312975" y="3043747"/>
            <a:ext cx="785095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C679D7F-DC7C-46A1-B897-64424137728D}"/>
              </a:ext>
            </a:extLst>
          </p:cNvPr>
          <p:cNvSpPr txBox="1"/>
          <p:nvPr/>
        </p:nvSpPr>
        <p:spPr>
          <a:xfrm>
            <a:off x="6971675" y="3113205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袋</a:t>
            </a:r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を選択</a:t>
            </a:r>
            <a:endParaRPr lang="en-US" altLang="ja-JP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6FFD948E-27BA-4406-A6BE-DDFA7C44802C}"/>
              </a:ext>
            </a:extLst>
          </p:cNvPr>
          <p:cNvSpPr txBox="1"/>
          <p:nvPr/>
        </p:nvSpPr>
        <p:spPr>
          <a:xfrm>
            <a:off x="8262566" y="3113205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が出る</a:t>
            </a:r>
            <a:endParaRPr lang="en-US" altLang="ja-JP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29CE164E-32DD-4CF8-A9E2-E0B7035B973C}"/>
              </a:ext>
            </a:extLst>
          </p:cNvPr>
          <p:cNvCxnSpPr>
            <a:cxnSpLocks/>
          </p:cNvCxnSpPr>
          <p:nvPr/>
        </p:nvCxnSpPr>
        <p:spPr>
          <a:xfrm>
            <a:off x="8365313" y="3043747"/>
            <a:ext cx="785095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D8F48A9-E938-43A6-A793-7DA8066CE956}"/>
              </a:ext>
            </a:extLst>
          </p:cNvPr>
          <p:cNvSpPr txBox="1"/>
          <p:nvPr/>
        </p:nvSpPr>
        <p:spPr>
          <a:xfrm>
            <a:off x="247278" y="3943915"/>
            <a:ext cx="13244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サイコロ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7238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独立事象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92332517-811E-4922-88D5-7AA1DE8CDC57}"/>
              </a:ext>
            </a:extLst>
          </p:cNvPr>
          <p:cNvSpPr/>
          <p:nvPr/>
        </p:nvSpPr>
        <p:spPr>
          <a:xfrm>
            <a:off x="1039483" y="1808444"/>
            <a:ext cx="2620120" cy="2113048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B2CF5F9-FF78-4008-B721-F1E3DFBE94A0}"/>
              </a:ext>
            </a:extLst>
          </p:cNvPr>
          <p:cNvSpPr>
            <a:spLocks noChangeAspect="1"/>
          </p:cNvSpPr>
          <p:nvPr/>
        </p:nvSpPr>
        <p:spPr>
          <a:xfrm>
            <a:off x="1408344" y="2368183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6C9DCD6A-789B-4F1C-9CDC-3ED720D27FB2}"/>
              </a:ext>
            </a:extLst>
          </p:cNvPr>
          <p:cNvSpPr>
            <a:spLocks noChangeAspect="1"/>
          </p:cNvSpPr>
          <p:nvPr/>
        </p:nvSpPr>
        <p:spPr>
          <a:xfrm>
            <a:off x="1974286" y="2323453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F2B804B2-FA8D-44BF-9B38-F6842003A95C}"/>
              </a:ext>
            </a:extLst>
          </p:cNvPr>
          <p:cNvSpPr>
            <a:spLocks noChangeAspect="1"/>
          </p:cNvSpPr>
          <p:nvPr/>
        </p:nvSpPr>
        <p:spPr>
          <a:xfrm>
            <a:off x="1800156" y="2825205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E7E4DA07-7D02-4835-8A5F-4A8BBE2F33C0}"/>
              </a:ext>
            </a:extLst>
          </p:cNvPr>
          <p:cNvSpPr>
            <a:spLocks noChangeAspect="1"/>
          </p:cNvSpPr>
          <p:nvPr/>
        </p:nvSpPr>
        <p:spPr>
          <a:xfrm>
            <a:off x="1264162" y="2755747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F05C57E1-6523-4774-B86B-43409F507431}"/>
              </a:ext>
            </a:extLst>
          </p:cNvPr>
          <p:cNvSpPr>
            <a:spLocks noChangeAspect="1"/>
          </p:cNvSpPr>
          <p:nvPr/>
        </p:nvSpPr>
        <p:spPr>
          <a:xfrm>
            <a:off x="2998867" y="3244191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207C4B78-3485-4C66-A271-A4F49618777E}"/>
              </a:ext>
            </a:extLst>
          </p:cNvPr>
          <p:cNvSpPr>
            <a:spLocks noChangeAspect="1"/>
          </p:cNvSpPr>
          <p:nvPr/>
        </p:nvSpPr>
        <p:spPr>
          <a:xfrm>
            <a:off x="2493220" y="3337368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EF229AAA-D5A6-47BF-AEF3-2F3836E2252E}"/>
              </a:ext>
            </a:extLst>
          </p:cNvPr>
          <p:cNvSpPr>
            <a:spLocks noChangeAspect="1"/>
          </p:cNvSpPr>
          <p:nvPr/>
        </p:nvSpPr>
        <p:spPr>
          <a:xfrm>
            <a:off x="2302710" y="2899747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BD19CA7A-D87D-4580-B66F-EEE993D517B6}"/>
              </a:ext>
            </a:extLst>
          </p:cNvPr>
          <p:cNvSpPr>
            <a:spLocks noChangeAspect="1"/>
          </p:cNvSpPr>
          <p:nvPr/>
        </p:nvSpPr>
        <p:spPr>
          <a:xfrm>
            <a:off x="1761754" y="3244191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2C30A140-1C3F-4385-BB29-A5F55BE27FFB}"/>
              </a:ext>
            </a:extLst>
          </p:cNvPr>
          <p:cNvSpPr>
            <a:spLocks noChangeAspect="1"/>
          </p:cNvSpPr>
          <p:nvPr/>
        </p:nvSpPr>
        <p:spPr>
          <a:xfrm>
            <a:off x="2371850" y="2438660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D662480B-30F9-4D20-BC83-98CAF4EE2F09}"/>
              </a:ext>
            </a:extLst>
          </p:cNvPr>
          <p:cNvSpPr>
            <a:spLocks noChangeAspect="1"/>
          </p:cNvSpPr>
          <p:nvPr/>
        </p:nvSpPr>
        <p:spPr>
          <a:xfrm>
            <a:off x="2805264" y="2864968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6A12B57A-70A3-4B3A-943E-25C0AD43751B}"/>
              </a:ext>
            </a:extLst>
          </p:cNvPr>
          <p:cNvSpPr txBox="1"/>
          <p:nvPr/>
        </p:nvSpPr>
        <p:spPr>
          <a:xfrm>
            <a:off x="262765" y="1793057"/>
            <a:ext cx="7922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袋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377E5717-3621-447C-8822-85060DBA0349}"/>
              </a:ext>
            </a:extLst>
          </p:cNvPr>
          <p:cNvSpPr/>
          <p:nvPr/>
        </p:nvSpPr>
        <p:spPr>
          <a:xfrm>
            <a:off x="4301919" y="2148829"/>
            <a:ext cx="7613620" cy="123936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p(X=a, Y=3) </a:t>
            </a:r>
          </a:p>
        </p:txBody>
      </p:sp>
      <p:pic>
        <p:nvPicPr>
          <p:cNvPr id="35" name="図 34" descr="室内, 食卓用食器類 が含まれている画像&#10;&#10;高い精度で生成された説明">
            <a:extLst>
              <a:ext uri="{FF2B5EF4-FFF2-40B4-BE49-F238E27FC236}">
                <a16:creationId xmlns:a16="http://schemas.microsoft.com/office/drawing/2014/main" id="{96016CFB-87FE-4FEF-86EC-C33E368C3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59" y="4436501"/>
            <a:ext cx="2728254" cy="1806047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6CEE4FC-1B61-4B73-B721-F657EDF82968}"/>
              </a:ext>
            </a:extLst>
          </p:cNvPr>
          <p:cNvSpPr txBox="1"/>
          <p:nvPr/>
        </p:nvSpPr>
        <p:spPr>
          <a:xfrm>
            <a:off x="9150408" y="3532191"/>
            <a:ext cx="26784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X:</a:t>
            </a:r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袋の選択</a:t>
            </a:r>
            <a:endParaRPr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サイコロを振る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C7552B87-DA12-4F0D-A18D-98AEE8311813}"/>
              </a:ext>
            </a:extLst>
          </p:cNvPr>
          <p:cNvCxnSpPr>
            <a:cxnSpLocks/>
          </p:cNvCxnSpPr>
          <p:nvPr/>
        </p:nvCxnSpPr>
        <p:spPr>
          <a:xfrm>
            <a:off x="7312975" y="3043747"/>
            <a:ext cx="785095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6FFD948E-27BA-4406-A6BE-DDFA7C44802C}"/>
              </a:ext>
            </a:extLst>
          </p:cNvPr>
          <p:cNvSpPr txBox="1"/>
          <p:nvPr/>
        </p:nvSpPr>
        <p:spPr>
          <a:xfrm>
            <a:off x="8262566" y="3113205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が出る</a:t>
            </a:r>
            <a:endParaRPr lang="en-US" altLang="ja-JP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29CE164E-32DD-4CF8-A9E2-E0B7035B973C}"/>
              </a:ext>
            </a:extLst>
          </p:cNvPr>
          <p:cNvCxnSpPr>
            <a:cxnSpLocks/>
          </p:cNvCxnSpPr>
          <p:nvPr/>
        </p:nvCxnSpPr>
        <p:spPr>
          <a:xfrm>
            <a:off x="8365313" y="3043747"/>
            <a:ext cx="785095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1F24C1E-C2E0-4F5F-9953-248646835D6C}"/>
              </a:ext>
            </a:extLst>
          </p:cNvPr>
          <p:cNvSpPr txBox="1"/>
          <p:nvPr/>
        </p:nvSpPr>
        <p:spPr>
          <a:xfrm>
            <a:off x="4125274" y="3532190"/>
            <a:ext cx="29674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3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つの</a:t>
            </a:r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事象に</a:t>
            </a:r>
            <a:endParaRPr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相関はなし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独立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55580CF-214D-401B-8945-407F9008764D}"/>
              </a:ext>
            </a:extLst>
          </p:cNvPr>
          <p:cNvSpPr/>
          <p:nvPr/>
        </p:nvSpPr>
        <p:spPr>
          <a:xfrm>
            <a:off x="4215214" y="4719843"/>
            <a:ext cx="7613620" cy="123936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p(X=a, Y=3) = p(X=a)p(Y=3) </a:t>
            </a:r>
          </a:p>
        </p:txBody>
      </p:sp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9495ABB9-30DA-4797-845F-554B693CBE29}"/>
              </a:ext>
            </a:extLst>
          </p:cNvPr>
          <p:cNvSpPr/>
          <p:nvPr/>
        </p:nvSpPr>
        <p:spPr>
          <a:xfrm rot="10800000">
            <a:off x="7059028" y="3931092"/>
            <a:ext cx="1802674" cy="370973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D09CCE8-7346-4123-B9D8-19BC61A481E5}"/>
              </a:ext>
            </a:extLst>
          </p:cNvPr>
          <p:cNvCxnSpPr>
            <a:cxnSpLocks/>
          </p:cNvCxnSpPr>
          <p:nvPr/>
        </p:nvCxnSpPr>
        <p:spPr>
          <a:xfrm>
            <a:off x="8114894" y="5669381"/>
            <a:ext cx="2074135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49A7F65-9892-4332-BE79-642988494560}"/>
              </a:ext>
            </a:extLst>
          </p:cNvPr>
          <p:cNvSpPr txBox="1"/>
          <p:nvPr/>
        </p:nvSpPr>
        <p:spPr>
          <a:xfrm>
            <a:off x="7942129" y="5731084"/>
            <a:ext cx="3207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２つの確率の積に分解できる</a:t>
            </a:r>
            <a:endParaRPr lang="en-US" altLang="ja-JP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E866CC0-0719-411D-981D-45B98DEC824D}"/>
              </a:ext>
            </a:extLst>
          </p:cNvPr>
          <p:cNvSpPr txBox="1"/>
          <p:nvPr/>
        </p:nvSpPr>
        <p:spPr>
          <a:xfrm>
            <a:off x="247278" y="3943915"/>
            <a:ext cx="13244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サイコロ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FC3987E-0022-4ACB-AFD7-46CE619337C3}"/>
              </a:ext>
            </a:extLst>
          </p:cNvPr>
          <p:cNvSpPr txBox="1"/>
          <p:nvPr/>
        </p:nvSpPr>
        <p:spPr>
          <a:xfrm>
            <a:off x="4967485" y="1432503"/>
            <a:ext cx="73084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独立事象（袋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を選び、サイコロで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が出る）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A28AAF-898A-435D-806D-9B8896200C0B}"/>
              </a:ext>
            </a:extLst>
          </p:cNvPr>
          <p:cNvSpPr txBox="1"/>
          <p:nvPr/>
        </p:nvSpPr>
        <p:spPr>
          <a:xfrm>
            <a:off x="6971675" y="3113205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袋</a:t>
            </a:r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を選択</a:t>
            </a:r>
            <a:endParaRPr lang="en-US" altLang="ja-JP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0110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周辺化</a:t>
            </a:r>
            <a:endParaRPr kumimoji="1"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92332517-811E-4922-88D5-7AA1DE8CDC57}"/>
              </a:ext>
            </a:extLst>
          </p:cNvPr>
          <p:cNvSpPr/>
          <p:nvPr/>
        </p:nvSpPr>
        <p:spPr>
          <a:xfrm>
            <a:off x="1039483" y="1808444"/>
            <a:ext cx="2620120" cy="2113048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B2CF5F9-FF78-4008-B721-F1E3DFBE94A0}"/>
              </a:ext>
            </a:extLst>
          </p:cNvPr>
          <p:cNvSpPr>
            <a:spLocks noChangeAspect="1"/>
          </p:cNvSpPr>
          <p:nvPr/>
        </p:nvSpPr>
        <p:spPr>
          <a:xfrm>
            <a:off x="1408344" y="2368183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6C9DCD6A-789B-4F1C-9CDC-3ED720D27FB2}"/>
              </a:ext>
            </a:extLst>
          </p:cNvPr>
          <p:cNvSpPr>
            <a:spLocks noChangeAspect="1"/>
          </p:cNvSpPr>
          <p:nvPr/>
        </p:nvSpPr>
        <p:spPr>
          <a:xfrm>
            <a:off x="1974286" y="2323453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F2B804B2-FA8D-44BF-9B38-F6842003A95C}"/>
              </a:ext>
            </a:extLst>
          </p:cNvPr>
          <p:cNvSpPr>
            <a:spLocks noChangeAspect="1"/>
          </p:cNvSpPr>
          <p:nvPr/>
        </p:nvSpPr>
        <p:spPr>
          <a:xfrm>
            <a:off x="1800156" y="2825205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E7E4DA07-7D02-4835-8A5F-4A8BBE2F33C0}"/>
              </a:ext>
            </a:extLst>
          </p:cNvPr>
          <p:cNvSpPr>
            <a:spLocks noChangeAspect="1"/>
          </p:cNvSpPr>
          <p:nvPr/>
        </p:nvSpPr>
        <p:spPr>
          <a:xfrm>
            <a:off x="1264162" y="2755747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F05C57E1-6523-4774-B86B-43409F507431}"/>
              </a:ext>
            </a:extLst>
          </p:cNvPr>
          <p:cNvSpPr>
            <a:spLocks noChangeAspect="1"/>
          </p:cNvSpPr>
          <p:nvPr/>
        </p:nvSpPr>
        <p:spPr>
          <a:xfrm>
            <a:off x="2998867" y="3244191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207C4B78-3485-4C66-A271-A4F49618777E}"/>
              </a:ext>
            </a:extLst>
          </p:cNvPr>
          <p:cNvSpPr>
            <a:spLocks noChangeAspect="1"/>
          </p:cNvSpPr>
          <p:nvPr/>
        </p:nvSpPr>
        <p:spPr>
          <a:xfrm>
            <a:off x="2493220" y="3337368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EF229AAA-D5A6-47BF-AEF3-2F3836E2252E}"/>
              </a:ext>
            </a:extLst>
          </p:cNvPr>
          <p:cNvSpPr>
            <a:spLocks noChangeAspect="1"/>
          </p:cNvSpPr>
          <p:nvPr/>
        </p:nvSpPr>
        <p:spPr>
          <a:xfrm>
            <a:off x="2302710" y="2899747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BD19CA7A-D87D-4580-B66F-EEE993D517B6}"/>
              </a:ext>
            </a:extLst>
          </p:cNvPr>
          <p:cNvSpPr>
            <a:spLocks noChangeAspect="1"/>
          </p:cNvSpPr>
          <p:nvPr/>
        </p:nvSpPr>
        <p:spPr>
          <a:xfrm>
            <a:off x="1761754" y="3244191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2C30A140-1C3F-4385-BB29-A5F55BE27FFB}"/>
              </a:ext>
            </a:extLst>
          </p:cNvPr>
          <p:cNvSpPr>
            <a:spLocks noChangeAspect="1"/>
          </p:cNvSpPr>
          <p:nvPr/>
        </p:nvSpPr>
        <p:spPr>
          <a:xfrm>
            <a:off x="2371850" y="2438660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D662480B-30F9-4D20-BC83-98CAF4EE2F09}"/>
              </a:ext>
            </a:extLst>
          </p:cNvPr>
          <p:cNvSpPr>
            <a:spLocks noChangeAspect="1"/>
          </p:cNvSpPr>
          <p:nvPr/>
        </p:nvSpPr>
        <p:spPr>
          <a:xfrm>
            <a:off x="2805264" y="2864968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FA87E954-4103-425B-9035-816D7F049412}"/>
              </a:ext>
            </a:extLst>
          </p:cNvPr>
          <p:cNvSpPr/>
          <p:nvPr/>
        </p:nvSpPr>
        <p:spPr>
          <a:xfrm>
            <a:off x="1039483" y="4278700"/>
            <a:ext cx="2620120" cy="211304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8011F8D9-3529-44D7-B7E7-AD4F0E4EF11A}"/>
              </a:ext>
            </a:extLst>
          </p:cNvPr>
          <p:cNvSpPr>
            <a:spLocks noChangeAspect="1"/>
          </p:cNvSpPr>
          <p:nvPr/>
        </p:nvSpPr>
        <p:spPr>
          <a:xfrm>
            <a:off x="1408344" y="4838439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A4CF8DA3-19B7-4D10-971E-FE648659F62B}"/>
              </a:ext>
            </a:extLst>
          </p:cNvPr>
          <p:cNvSpPr>
            <a:spLocks noChangeAspect="1"/>
          </p:cNvSpPr>
          <p:nvPr/>
        </p:nvSpPr>
        <p:spPr>
          <a:xfrm>
            <a:off x="2939929" y="4610925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07A12AA5-C134-4712-ABE1-3E03A058A2AC}"/>
              </a:ext>
            </a:extLst>
          </p:cNvPr>
          <p:cNvSpPr>
            <a:spLocks noChangeAspect="1"/>
          </p:cNvSpPr>
          <p:nvPr/>
        </p:nvSpPr>
        <p:spPr>
          <a:xfrm>
            <a:off x="1800156" y="5295461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59B09E8F-2F61-4D2E-9F2D-4CADF1ADF91B}"/>
              </a:ext>
            </a:extLst>
          </p:cNvPr>
          <p:cNvSpPr>
            <a:spLocks noChangeAspect="1"/>
          </p:cNvSpPr>
          <p:nvPr/>
        </p:nvSpPr>
        <p:spPr>
          <a:xfrm>
            <a:off x="1264162" y="5226003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11012060-DBF1-4EC1-AE77-AED979A097E0}"/>
              </a:ext>
            </a:extLst>
          </p:cNvPr>
          <p:cNvSpPr>
            <a:spLocks noChangeAspect="1"/>
          </p:cNvSpPr>
          <p:nvPr/>
        </p:nvSpPr>
        <p:spPr>
          <a:xfrm>
            <a:off x="2493220" y="5807624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B074EAC0-6558-45F6-99FC-AC8BBFFFFD72}"/>
              </a:ext>
            </a:extLst>
          </p:cNvPr>
          <p:cNvSpPr>
            <a:spLocks noChangeAspect="1"/>
          </p:cNvSpPr>
          <p:nvPr/>
        </p:nvSpPr>
        <p:spPr>
          <a:xfrm>
            <a:off x="2302710" y="5370003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833862FC-105C-4471-8AFC-8D531FEF7CAC}"/>
              </a:ext>
            </a:extLst>
          </p:cNvPr>
          <p:cNvSpPr>
            <a:spLocks noChangeAspect="1"/>
          </p:cNvSpPr>
          <p:nvPr/>
        </p:nvSpPr>
        <p:spPr>
          <a:xfrm>
            <a:off x="2805264" y="5335224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2EC17F17-7D8E-48E8-A420-A86A60618526}"/>
              </a:ext>
            </a:extLst>
          </p:cNvPr>
          <p:cNvSpPr>
            <a:spLocks noChangeAspect="1"/>
          </p:cNvSpPr>
          <p:nvPr/>
        </p:nvSpPr>
        <p:spPr>
          <a:xfrm>
            <a:off x="2379626" y="4932594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D4A8CE3F-912B-49D1-A596-E9927563567B}"/>
              </a:ext>
            </a:extLst>
          </p:cNvPr>
          <p:cNvSpPr>
            <a:spLocks noChangeAspect="1"/>
          </p:cNvSpPr>
          <p:nvPr/>
        </p:nvSpPr>
        <p:spPr>
          <a:xfrm>
            <a:off x="1759853" y="5843604"/>
            <a:ext cx="288000" cy="28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6A12B57A-70A3-4B3A-943E-25C0AD43751B}"/>
              </a:ext>
            </a:extLst>
          </p:cNvPr>
          <p:cNvSpPr txBox="1"/>
          <p:nvPr/>
        </p:nvSpPr>
        <p:spPr>
          <a:xfrm>
            <a:off x="262765" y="1793057"/>
            <a:ext cx="7922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袋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EBCD251-D7EE-4BD6-98DD-355F593D785C}"/>
              </a:ext>
            </a:extLst>
          </p:cNvPr>
          <p:cNvSpPr txBox="1"/>
          <p:nvPr/>
        </p:nvSpPr>
        <p:spPr>
          <a:xfrm>
            <a:off x="236058" y="4001701"/>
            <a:ext cx="8034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袋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377E5717-3621-447C-8822-85060DBA0349}"/>
                  </a:ext>
                </a:extLst>
              </p:cNvPr>
              <p:cNvSpPr/>
              <p:nvPr/>
            </p:nvSpPr>
            <p:spPr>
              <a:xfrm>
                <a:off x="3937545" y="2075517"/>
                <a:ext cx="7613620" cy="123936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p(Y=r)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𝑝</m:t>
                        </m:r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, </m:t>
                        </m:r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𝑌</m:t>
                        </m:r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=</m:t>
                        </m:r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𝑟</m:t>
                        </m:r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)</m:t>
                        </m:r>
                      </m:e>
                    </m:nary>
                  </m:oMath>
                </a14:m>
                <a:endParaRPr lang="en-US" altLang="ja-JP" sz="2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377E5717-3621-447C-8822-85060DBA0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545" y="2075517"/>
                <a:ext cx="7613620" cy="1239362"/>
              </a:xfrm>
              <a:prstGeom prst="rect">
                <a:avLst/>
              </a:prstGeom>
              <a:blipFill>
                <a:blip r:embed="rId4"/>
                <a:stretch>
                  <a:fillRect t="-16176" b="-4215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C1B3597-8977-4ADF-BF92-10A882E5BE4C}"/>
              </a:ext>
            </a:extLst>
          </p:cNvPr>
          <p:cNvSpPr txBox="1"/>
          <p:nvPr/>
        </p:nvSpPr>
        <p:spPr>
          <a:xfrm>
            <a:off x="5594033" y="1322046"/>
            <a:ext cx="45913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周辺確率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赤玉が出る確率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78DEED2-087B-42EC-9D20-CED3B1596812}"/>
              </a:ext>
            </a:extLst>
          </p:cNvPr>
          <p:cNvCxnSpPr>
            <a:cxnSpLocks/>
          </p:cNvCxnSpPr>
          <p:nvPr/>
        </p:nvCxnSpPr>
        <p:spPr>
          <a:xfrm>
            <a:off x="7570408" y="3043747"/>
            <a:ext cx="2036332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DCF6F64-76CA-45E1-A804-3E1382D4E6A9}"/>
              </a:ext>
            </a:extLst>
          </p:cNvPr>
          <p:cNvSpPr txBox="1"/>
          <p:nvPr/>
        </p:nvSpPr>
        <p:spPr>
          <a:xfrm>
            <a:off x="6605499" y="3169518"/>
            <a:ext cx="4721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に関して和を取ってしまう </a:t>
            </a:r>
            <a:r>
              <a:rPr lang="en-US" altLang="ja-JP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 </a:t>
            </a:r>
            <a:r>
              <a:rPr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周辺化</a:t>
            </a:r>
            <a:endParaRPr lang="en-US" altLang="ja-JP" sz="2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E19CC254-DA91-41C0-8BEF-05E171D3F70A}"/>
                  </a:ext>
                </a:extLst>
              </p:cNvPr>
              <p:cNvSpPr/>
              <p:nvPr/>
            </p:nvSpPr>
            <p:spPr>
              <a:xfrm>
                <a:off x="3937545" y="3991244"/>
                <a:ext cx="7613620" cy="123936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p(Y=r) =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0</m:t>
                    </m:r>
                    <m:r>
                      <a:rPr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.5 ∗0.3+0.5 ∗0.56=0.43</m:t>
                    </m:r>
                  </m:oMath>
                </a14:m>
                <a:endParaRPr lang="en-US" altLang="ja-JP" sz="2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E19CC254-DA91-41C0-8BEF-05E171D3F7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545" y="3991244"/>
                <a:ext cx="7613620" cy="12393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F51C886A-6F2C-4795-A5C8-62180D713AFC}"/>
              </a:ext>
            </a:extLst>
          </p:cNvPr>
          <p:cNvCxnSpPr>
            <a:cxnSpLocks/>
          </p:cNvCxnSpPr>
          <p:nvPr/>
        </p:nvCxnSpPr>
        <p:spPr>
          <a:xfrm>
            <a:off x="6605499" y="4883987"/>
            <a:ext cx="104496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5165B8D2-DB88-4091-A111-9FCD4DDD6A48}"/>
              </a:ext>
            </a:extLst>
          </p:cNvPr>
          <p:cNvCxnSpPr>
            <a:cxnSpLocks/>
          </p:cNvCxnSpPr>
          <p:nvPr/>
        </p:nvCxnSpPr>
        <p:spPr>
          <a:xfrm>
            <a:off x="8159979" y="4883987"/>
            <a:ext cx="104496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CF7F668-A1D6-4E63-9138-871F5C954128}"/>
              </a:ext>
            </a:extLst>
          </p:cNvPr>
          <p:cNvSpPr txBox="1"/>
          <p:nvPr/>
        </p:nvSpPr>
        <p:spPr>
          <a:xfrm>
            <a:off x="6146908" y="4969893"/>
            <a:ext cx="1742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p(X=a, Y=r)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81C19E35-214F-4CE8-97E7-410AF94777C9}"/>
              </a:ext>
            </a:extLst>
          </p:cNvPr>
          <p:cNvSpPr txBox="1"/>
          <p:nvPr/>
        </p:nvSpPr>
        <p:spPr>
          <a:xfrm>
            <a:off x="7974887" y="4964032"/>
            <a:ext cx="1745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p(X=b, Y=r)</a:t>
            </a:r>
          </a:p>
        </p:txBody>
      </p:sp>
    </p:spTree>
    <p:extLst>
      <p:ext uri="{BB962C8B-B14F-4D97-AF65-F5344CB8AC3E}">
        <p14:creationId xmlns:p14="http://schemas.microsoft.com/office/powerpoint/2010/main" val="1263095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119463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まとめ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6C5780A-2D6C-4E01-8C12-F54BE594E76E}"/>
              </a:ext>
            </a:extLst>
          </p:cNvPr>
          <p:cNvSpPr/>
          <p:nvPr/>
        </p:nvSpPr>
        <p:spPr>
          <a:xfrm>
            <a:off x="409304" y="1431142"/>
            <a:ext cx="6442384" cy="5048035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確率変数、事象、確率分布など基礎的な用語を紹介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確率変数は離散的なものと連続的なものがある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同時確率と条件付き確率、独立事象</a:t>
            </a:r>
            <a:r>
              <a:rPr lang="ja-JP" altLang="en-US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、周辺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確率</a:t>
            </a:r>
            <a:r>
              <a:rPr lang="ja-JP" altLang="en-US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について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学んだ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各確率を実際に計算も行った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5" name="図 74" descr="室内, 食卓用食器類 が含まれている画像&#10;&#10;高い精度で生成された説明">
            <a:extLst>
              <a:ext uri="{FF2B5EF4-FFF2-40B4-BE49-F238E27FC236}">
                <a16:creationId xmlns:a16="http://schemas.microsoft.com/office/drawing/2014/main" id="{0867BDDE-2AA4-4BB1-9728-65A7DD12D6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364" y="1262411"/>
            <a:ext cx="1157045" cy="76594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36565F2-6166-4C41-877C-DBE65CA0A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1839" y="4473394"/>
            <a:ext cx="1666629" cy="218709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D2623F4-EAEA-46AC-B21A-C094486F9E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8413" y="1431142"/>
            <a:ext cx="2779744" cy="195649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14336CE-B171-4B17-A72C-59A9ACDF9B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28363" y="2101484"/>
            <a:ext cx="1576253" cy="224263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3F43830-1637-402E-BD46-9F9FFCB095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3968" y="4255903"/>
            <a:ext cx="3032114" cy="194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確率の基礎的な用語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2" name="図 11" descr="室内, 食卓用食器類 が含まれている画像&#10;&#10;高い精度で生成された説明">
            <a:extLst>
              <a:ext uri="{FF2B5EF4-FFF2-40B4-BE49-F238E27FC236}">
                <a16:creationId xmlns:a16="http://schemas.microsoft.com/office/drawing/2014/main" id="{B1F93EC7-C298-431F-B710-425E22882C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462" y="1862732"/>
            <a:ext cx="2728254" cy="1806047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63549A7-FCD9-479D-91ED-87F0CAC9E3C3}"/>
              </a:ext>
            </a:extLst>
          </p:cNvPr>
          <p:cNvSpPr/>
          <p:nvPr/>
        </p:nvSpPr>
        <p:spPr>
          <a:xfrm>
            <a:off x="4926030" y="2161757"/>
            <a:ext cx="6667764" cy="254958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サイコロで３が出る確率</a:t>
            </a:r>
            <a:endParaRPr lang="en-US" altLang="ja-JP" sz="3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3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p(X = 3) = 1 / 6</a:t>
            </a:r>
          </a:p>
          <a:p>
            <a:pPr algn="ctr"/>
            <a:endParaRPr lang="en-US" altLang="ja-JP" sz="3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CCD36A0-0CC0-477F-AA58-2F38D91017E0}"/>
              </a:ext>
            </a:extLst>
          </p:cNvPr>
          <p:cNvSpPr txBox="1"/>
          <p:nvPr/>
        </p:nvSpPr>
        <p:spPr>
          <a:xfrm>
            <a:off x="7450230" y="1391033"/>
            <a:ext cx="20185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サイコロの例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975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59AF07F-8CE0-43BE-A0AF-045C7C856A08}"/>
              </a:ext>
            </a:extLst>
          </p:cNvPr>
          <p:cNvSpPr/>
          <p:nvPr/>
        </p:nvSpPr>
        <p:spPr>
          <a:xfrm>
            <a:off x="4926030" y="2161757"/>
            <a:ext cx="6667764" cy="254958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サイコロで３が出る確率</a:t>
            </a:r>
            <a:endParaRPr lang="en-US" altLang="ja-JP" sz="3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3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p(X = 3) = 1 / 6</a:t>
            </a:r>
          </a:p>
          <a:p>
            <a:pPr algn="ctr"/>
            <a:endParaRPr lang="en-US" altLang="ja-JP" sz="3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確率の基礎的な用語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9A5439D-9BE6-4383-B8C1-34F743719EB3}"/>
              </a:ext>
            </a:extLst>
          </p:cNvPr>
          <p:cNvSpPr txBox="1"/>
          <p:nvPr/>
        </p:nvSpPr>
        <p:spPr>
          <a:xfrm>
            <a:off x="7450230" y="1391033"/>
            <a:ext cx="20185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サイコロの例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 descr="室内, 食卓用食器類 が含まれている画像&#10;&#10;高い精度で生成された説明">
            <a:extLst>
              <a:ext uri="{FF2B5EF4-FFF2-40B4-BE49-F238E27FC236}">
                <a16:creationId xmlns:a16="http://schemas.microsoft.com/office/drawing/2014/main" id="{BDC7F6F7-34BA-4A55-BCA2-5F6EB57DCE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462" y="1862732"/>
            <a:ext cx="2728254" cy="1806047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913B2DF-2575-4BAC-99C4-149DEE8B07A8}"/>
              </a:ext>
            </a:extLst>
          </p:cNvPr>
          <p:cNvCxnSpPr>
            <a:cxnSpLocks/>
          </p:cNvCxnSpPr>
          <p:nvPr/>
        </p:nvCxnSpPr>
        <p:spPr>
          <a:xfrm>
            <a:off x="6723016" y="3753395"/>
            <a:ext cx="548641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996D4EA-DFA6-4242-B1B4-F8B6D23E3E73}"/>
              </a:ext>
            </a:extLst>
          </p:cNvPr>
          <p:cNvSpPr txBox="1"/>
          <p:nvPr/>
        </p:nvSpPr>
        <p:spPr>
          <a:xfrm>
            <a:off x="6239642" y="39724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確率変数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D2C4D62-F556-411C-8775-F43A04B91B38}"/>
              </a:ext>
            </a:extLst>
          </p:cNvPr>
          <p:cNvSpPr txBox="1"/>
          <p:nvPr/>
        </p:nvSpPr>
        <p:spPr>
          <a:xfrm>
            <a:off x="9283212" y="39724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確率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3374B1C-E3D1-4730-AFCD-621CE5108B51}"/>
              </a:ext>
            </a:extLst>
          </p:cNvPr>
          <p:cNvCxnSpPr>
            <a:cxnSpLocks/>
          </p:cNvCxnSpPr>
          <p:nvPr/>
        </p:nvCxnSpPr>
        <p:spPr>
          <a:xfrm>
            <a:off x="7686493" y="3770813"/>
            <a:ext cx="548641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E7297A6-62D3-429E-AB12-5E17561D6D63}"/>
              </a:ext>
            </a:extLst>
          </p:cNvPr>
          <p:cNvSpPr txBox="1"/>
          <p:nvPr/>
        </p:nvSpPr>
        <p:spPr>
          <a:xfrm>
            <a:off x="7670258" y="397340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事象</a:t>
            </a: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60783851-661C-411A-8EEA-CBBD208F01B0}"/>
              </a:ext>
            </a:extLst>
          </p:cNvPr>
          <p:cNvCxnSpPr>
            <a:cxnSpLocks/>
          </p:cNvCxnSpPr>
          <p:nvPr/>
        </p:nvCxnSpPr>
        <p:spPr>
          <a:xfrm>
            <a:off x="9101636" y="3770813"/>
            <a:ext cx="1174478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60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確率の基礎的な用語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7CF3FA0-4F88-4B12-818C-80BF89D22FC0}"/>
              </a:ext>
            </a:extLst>
          </p:cNvPr>
          <p:cNvSpPr/>
          <p:nvPr/>
        </p:nvSpPr>
        <p:spPr>
          <a:xfrm>
            <a:off x="4926030" y="2161757"/>
            <a:ext cx="6667764" cy="254958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サイコロで３が出る確率</a:t>
            </a:r>
            <a:endParaRPr lang="en-US" altLang="ja-JP" sz="3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3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p(X = 3) = 1 / 6</a:t>
            </a:r>
          </a:p>
          <a:p>
            <a:pPr algn="ctr"/>
            <a:endParaRPr lang="en-US" altLang="ja-JP" sz="3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9A5439D-9BE6-4383-B8C1-34F743719EB3}"/>
              </a:ext>
            </a:extLst>
          </p:cNvPr>
          <p:cNvSpPr txBox="1"/>
          <p:nvPr/>
        </p:nvSpPr>
        <p:spPr>
          <a:xfrm>
            <a:off x="7450230" y="1391033"/>
            <a:ext cx="20185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サイコロの例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 descr="室内, 食卓用食器類 が含まれている画像&#10;&#10;高い精度で生成された説明">
            <a:extLst>
              <a:ext uri="{FF2B5EF4-FFF2-40B4-BE49-F238E27FC236}">
                <a16:creationId xmlns:a16="http://schemas.microsoft.com/office/drawing/2014/main" id="{BDC7F6F7-34BA-4A55-BCA2-5F6EB57DCE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462" y="1862732"/>
            <a:ext cx="2728254" cy="1806047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913B2DF-2575-4BAC-99C4-149DEE8B07A8}"/>
              </a:ext>
            </a:extLst>
          </p:cNvPr>
          <p:cNvCxnSpPr>
            <a:cxnSpLocks/>
          </p:cNvCxnSpPr>
          <p:nvPr/>
        </p:nvCxnSpPr>
        <p:spPr>
          <a:xfrm>
            <a:off x="6723016" y="3753395"/>
            <a:ext cx="548641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996D4EA-DFA6-4242-B1B4-F8B6D23E3E73}"/>
              </a:ext>
            </a:extLst>
          </p:cNvPr>
          <p:cNvSpPr txBox="1"/>
          <p:nvPr/>
        </p:nvSpPr>
        <p:spPr>
          <a:xfrm>
            <a:off x="6239642" y="39724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確率変数</a:t>
            </a:r>
            <a:endParaRPr kumimoji="1" lang="en-US" altLang="ja-JP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D2C4D62-F556-411C-8775-F43A04B91B38}"/>
              </a:ext>
            </a:extLst>
          </p:cNvPr>
          <p:cNvSpPr txBox="1"/>
          <p:nvPr/>
        </p:nvSpPr>
        <p:spPr>
          <a:xfrm>
            <a:off x="9283212" y="39724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確率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C60FC8F8-0151-4A7E-A553-0E2EFBB4CA1D}"/>
              </a:ext>
            </a:extLst>
          </p:cNvPr>
          <p:cNvSpPr/>
          <p:nvPr/>
        </p:nvSpPr>
        <p:spPr>
          <a:xfrm>
            <a:off x="1042113" y="3823063"/>
            <a:ext cx="3135543" cy="243829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3374B1C-E3D1-4730-AFCD-621CE5108B51}"/>
              </a:ext>
            </a:extLst>
          </p:cNvPr>
          <p:cNvCxnSpPr>
            <a:cxnSpLocks/>
          </p:cNvCxnSpPr>
          <p:nvPr/>
        </p:nvCxnSpPr>
        <p:spPr>
          <a:xfrm>
            <a:off x="7686493" y="3770813"/>
            <a:ext cx="548641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E7297A6-62D3-429E-AB12-5E17561D6D63}"/>
              </a:ext>
            </a:extLst>
          </p:cNvPr>
          <p:cNvSpPr txBox="1"/>
          <p:nvPr/>
        </p:nvSpPr>
        <p:spPr>
          <a:xfrm>
            <a:off x="7670258" y="397340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事象</a:t>
            </a: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60783851-661C-411A-8EEA-CBBD208F01B0}"/>
              </a:ext>
            </a:extLst>
          </p:cNvPr>
          <p:cNvCxnSpPr>
            <a:cxnSpLocks/>
          </p:cNvCxnSpPr>
          <p:nvPr/>
        </p:nvCxnSpPr>
        <p:spPr>
          <a:xfrm>
            <a:off x="9101636" y="3770813"/>
            <a:ext cx="1174478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AA92A81-75AE-4894-8D0B-C31AE56585FE}"/>
              </a:ext>
            </a:extLst>
          </p:cNvPr>
          <p:cNvSpPr txBox="1"/>
          <p:nvPr/>
        </p:nvSpPr>
        <p:spPr>
          <a:xfrm>
            <a:off x="5859665" y="5042209"/>
            <a:ext cx="43188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確率変数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RVS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  <a:sym typeface="Wingdings" panose="05000000000000000000" pitchFamily="2" charset="2"/>
              </a:rPr>
              <a:t> {1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  <a:sym typeface="Wingdings" panose="05000000000000000000" pitchFamily="2" charset="2"/>
              </a:rPr>
              <a:t>,2,3,4,5,6}</a:t>
            </a:r>
          </a:p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andom </a:t>
            </a:r>
            <a:r>
              <a:rPr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V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ariable</a:t>
            </a:r>
            <a:r>
              <a:rPr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90DE93C-D276-42B2-9BCA-D77E3CC0F519}"/>
              </a:ext>
            </a:extLst>
          </p:cNvPr>
          <p:cNvSpPr txBox="1"/>
          <p:nvPr/>
        </p:nvSpPr>
        <p:spPr>
          <a:xfrm>
            <a:off x="1488364" y="4157339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74426EB-68DD-40BC-B21F-ACFE3D189201}"/>
              </a:ext>
            </a:extLst>
          </p:cNvPr>
          <p:cNvSpPr txBox="1"/>
          <p:nvPr/>
        </p:nvSpPr>
        <p:spPr>
          <a:xfrm>
            <a:off x="2778630" y="4172552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CB15009-6A78-42B6-8AE8-4D9A8A25015E}"/>
              </a:ext>
            </a:extLst>
          </p:cNvPr>
          <p:cNvSpPr txBox="1"/>
          <p:nvPr/>
        </p:nvSpPr>
        <p:spPr>
          <a:xfrm>
            <a:off x="1818499" y="4715371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5BB5363-6AB2-46E3-B71D-0BE3EC426DBB}"/>
              </a:ext>
            </a:extLst>
          </p:cNvPr>
          <p:cNvSpPr txBox="1"/>
          <p:nvPr/>
        </p:nvSpPr>
        <p:spPr>
          <a:xfrm>
            <a:off x="2538878" y="4992370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C3F43A3-567E-47E1-BD6E-4A8582957ABA}"/>
              </a:ext>
            </a:extLst>
          </p:cNvPr>
          <p:cNvSpPr txBox="1"/>
          <p:nvPr/>
        </p:nvSpPr>
        <p:spPr>
          <a:xfrm>
            <a:off x="1818499" y="5448800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D5A4F52-5846-473B-AC0C-E540AAB3E285}"/>
              </a:ext>
            </a:extLst>
          </p:cNvPr>
          <p:cNvSpPr txBox="1"/>
          <p:nvPr/>
        </p:nvSpPr>
        <p:spPr>
          <a:xfrm>
            <a:off x="3252446" y="5015091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F2E68C1-3DD8-4E80-98EE-9C483D07B06B}"/>
              </a:ext>
            </a:extLst>
          </p:cNvPr>
          <p:cNvSpPr txBox="1"/>
          <p:nvPr/>
        </p:nvSpPr>
        <p:spPr>
          <a:xfrm>
            <a:off x="3423057" y="334581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全事象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A3356D3-C9CC-4104-B962-0BA901D1FC6D}"/>
              </a:ext>
            </a:extLst>
          </p:cNvPr>
          <p:cNvSpPr txBox="1"/>
          <p:nvPr/>
        </p:nvSpPr>
        <p:spPr>
          <a:xfrm>
            <a:off x="653835" y="383417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事象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8FE92B1-2E50-45B6-B232-9115D12AC720}"/>
              </a:ext>
            </a:extLst>
          </p:cNvPr>
          <p:cNvCxnSpPr>
            <a:endCxn id="17" idx="1"/>
          </p:cNvCxnSpPr>
          <p:nvPr/>
        </p:nvCxnSpPr>
        <p:spPr>
          <a:xfrm>
            <a:off x="1269508" y="4172552"/>
            <a:ext cx="218856" cy="2617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D2B1337B-9689-490A-A066-8BC459D108EC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3641283" y="3745921"/>
            <a:ext cx="258828" cy="3872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966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>
            <a:extLst>
              <a:ext uri="{FF2B5EF4-FFF2-40B4-BE49-F238E27FC236}">
                <a16:creationId xmlns:a16="http://schemas.microsoft.com/office/drawing/2014/main" id="{9AF86563-23F3-4006-9A98-DF83D862B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47" y="1496498"/>
            <a:ext cx="6115483" cy="4076988"/>
          </a:xfrm>
          <a:prstGeom prst="rect">
            <a:avLst/>
          </a:prstGeom>
        </p:spPr>
      </p:pic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確率の基礎的な用語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7CF3FA0-4F88-4B12-818C-80BF89D22FC0}"/>
              </a:ext>
            </a:extLst>
          </p:cNvPr>
          <p:cNvSpPr/>
          <p:nvPr/>
        </p:nvSpPr>
        <p:spPr>
          <a:xfrm>
            <a:off x="6074832" y="2239510"/>
            <a:ext cx="5873328" cy="145904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確率変数の確率の分布</a:t>
            </a:r>
            <a:endParaRPr lang="en-US" altLang="ja-JP" sz="3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9A5439D-9BE6-4383-B8C1-34F743719EB3}"/>
              </a:ext>
            </a:extLst>
          </p:cNvPr>
          <p:cNvSpPr txBox="1"/>
          <p:nvPr/>
        </p:nvSpPr>
        <p:spPr>
          <a:xfrm>
            <a:off x="2261637" y="1342214"/>
            <a:ext cx="20185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サイコロの例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144581E-E35F-4DAA-9180-D7CE855592EC}"/>
              </a:ext>
            </a:extLst>
          </p:cNvPr>
          <p:cNvSpPr txBox="1"/>
          <p:nvPr/>
        </p:nvSpPr>
        <p:spPr>
          <a:xfrm>
            <a:off x="8100335" y="143374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確率分布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右中かっこ 29">
            <a:extLst>
              <a:ext uri="{FF2B5EF4-FFF2-40B4-BE49-F238E27FC236}">
                <a16:creationId xmlns:a16="http://schemas.microsoft.com/office/drawing/2014/main" id="{2EAF013D-1541-4E99-9923-9FE9BAE1945B}"/>
              </a:ext>
            </a:extLst>
          </p:cNvPr>
          <p:cNvSpPr/>
          <p:nvPr/>
        </p:nvSpPr>
        <p:spPr>
          <a:xfrm rot="5400000">
            <a:off x="3088886" y="3543864"/>
            <a:ext cx="327118" cy="4171407"/>
          </a:xfrm>
          <a:prstGeom prst="rightBrace">
            <a:avLst>
              <a:gd name="adj1" fmla="val 8333"/>
              <a:gd name="adj2" fmla="val 49165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C5F1A19-4B16-4472-8D32-187AFED42C53}"/>
              </a:ext>
            </a:extLst>
          </p:cNvPr>
          <p:cNvSpPr txBox="1"/>
          <p:nvPr/>
        </p:nvSpPr>
        <p:spPr>
          <a:xfrm>
            <a:off x="2383350" y="593627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確率分布</a:t>
            </a:r>
            <a:endParaRPr kumimoji="1" lang="ja-JP" altLang="en-US" sz="36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338F5D9F-5380-427E-A564-048B0C904DA2}"/>
              </a:ext>
            </a:extLst>
          </p:cNvPr>
          <p:cNvSpPr/>
          <p:nvPr/>
        </p:nvSpPr>
        <p:spPr>
          <a:xfrm>
            <a:off x="6074832" y="3944210"/>
            <a:ext cx="5873328" cy="145904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ja-JP" altLang="en-US" sz="3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がどの値を取りやすいのか</a:t>
            </a:r>
            <a:endParaRPr lang="en-US" altLang="ja-JP" sz="3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3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を視覚的に理解できる</a:t>
            </a:r>
            <a:endParaRPr lang="en-US" altLang="ja-JP" sz="3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041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CB38B34-61C5-4F64-A4F9-6F8E3A99A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14" y="1338625"/>
            <a:ext cx="3747293" cy="2498195"/>
          </a:xfrm>
          <a:prstGeom prst="rect">
            <a:avLst/>
          </a:prstGeom>
        </p:spPr>
      </p:pic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確率の基礎的な用語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7CF3FA0-4F88-4B12-818C-80BF89D22FC0}"/>
              </a:ext>
            </a:extLst>
          </p:cNvPr>
          <p:cNvSpPr/>
          <p:nvPr/>
        </p:nvSpPr>
        <p:spPr>
          <a:xfrm>
            <a:off x="5199528" y="2080755"/>
            <a:ext cx="5602295" cy="98828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p(X=x) =1/6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8A53A58-CB52-4895-A222-6D65A522F5B0}"/>
              </a:ext>
            </a:extLst>
          </p:cNvPr>
          <p:cNvSpPr txBox="1"/>
          <p:nvPr/>
        </p:nvSpPr>
        <p:spPr>
          <a:xfrm>
            <a:off x="6044693" y="1372869"/>
            <a:ext cx="3392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確率変数が</a:t>
            </a:r>
            <a:r>
              <a:rPr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離散的</a:t>
            </a:r>
            <a:endParaRPr lang="en-US" altLang="ja-JP" sz="3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" name="図 7" descr="物体 が含まれている画像&#10;&#10;非常に高い精度で生成された説明">
            <a:extLst>
              <a:ext uri="{FF2B5EF4-FFF2-40B4-BE49-F238E27FC236}">
                <a16:creationId xmlns:a16="http://schemas.microsoft.com/office/drawing/2014/main" id="{B7883FF4-15EC-40AC-9967-0EB25DE2D1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16" y="4010796"/>
            <a:ext cx="3747293" cy="2498195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400E152-A75A-43C8-A627-20B5F98DE9B6}"/>
              </a:ext>
            </a:extLst>
          </p:cNvPr>
          <p:cNvSpPr/>
          <p:nvPr/>
        </p:nvSpPr>
        <p:spPr>
          <a:xfrm>
            <a:off x="6044693" y="4008567"/>
            <a:ext cx="33922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確率変数が</a:t>
            </a:r>
            <a:r>
              <a:rPr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連続的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882777A-18A6-49F8-B6B2-9CF9E1447CCD}"/>
              </a:ext>
            </a:extLst>
          </p:cNvPr>
          <p:cNvSpPr txBox="1"/>
          <p:nvPr/>
        </p:nvSpPr>
        <p:spPr>
          <a:xfrm>
            <a:off x="1584304" y="1209106"/>
            <a:ext cx="2141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サイコロやコインなど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7D9C8FD-BA2E-476D-B5DC-B8B9D1A870C9}"/>
              </a:ext>
            </a:extLst>
          </p:cNvPr>
          <p:cNvSpPr txBox="1"/>
          <p:nvPr/>
        </p:nvSpPr>
        <p:spPr>
          <a:xfrm>
            <a:off x="1810551" y="3810741"/>
            <a:ext cx="1762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身長、年収など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6CC702BB-B4AE-4B69-9BE6-1D0CA68EC7D6}"/>
                  </a:ext>
                </a:extLst>
              </p:cNvPr>
              <p:cNvSpPr/>
              <p:nvPr/>
            </p:nvSpPr>
            <p:spPr>
              <a:xfrm>
                <a:off x="5199528" y="4690511"/>
                <a:ext cx="5602295" cy="98828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32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p(a</a:t>
                </a:r>
                <a:r>
                  <a:rPr lang="ja-JP" altLang="en-US" sz="32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≦</a:t>
                </a:r>
                <a:r>
                  <a:rPr lang="en-US" altLang="ja-JP" sz="32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X</a:t>
                </a:r>
                <a:r>
                  <a:rPr lang="ja-JP" altLang="en-US" sz="32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≦</a:t>
                </a:r>
                <a:r>
                  <a:rPr lang="en-US" altLang="ja-JP" sz="32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b) 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altLang="ja-JP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ja-JP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𝑎</m:t>
                        </m:r>
                      </m:sub>
                      <m:sup>
                        <m:r>
                          <a:rPr lang="en-US" altLang="ja-JP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𝑏</m:t>
                        </m:r>
                      </m:sup>
                      <m:e>
                        <m:r>
                          <a:rPr lang="en-US" altLang="ja-JP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𝑝</m:t>
                        </m:r>
                        <m:d>
                          <m:dPr>
                            <m:ctrlPr>
                              <a:rPr lang="en-US" altLang="ja-JP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dPr>
                          <m:e>
                            <m:r>
                              <a:rPr lang="en-US" altLang="ja-JP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𝑥</m:t>
                            </m:r>
                          </m:e>
                        </m:d>
                        <m:r>
                          <a:rPr lang="en-US" altLang="ja-JP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ja-JP" sz="3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6CC702BB-B4AE-4B69-9BE6-1D0CA68EC7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528" y="4690511"/>
                <a:ext cx="5602295" cy="9882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9F4376E-A931-469F-B995-4D6505DDA5A1}"/>
              </a:ext>
            </a:extLst>
          </p:cNvPr>
          <p:cNvCxnSpPr>
            <a:cxnSpLocks/>
          </p:cNvCxnSpPr>
          <p:nvPr/>
        </p:nvCxnSpPr>
        <p:spPr>
          <a:xfrm>
            <a:off x="7045233" y="2872772"/>
            <a:ext cx="104503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4E799CA-94C2-40A5-9B1F-6B030ED93C2A}"/>
              </a:ext>
            </a:extLst>
          </p:cNvPr>
          <p:cNvSpPr txBox="1"/>
          <p:nvPr/>
        </p:nvSpPr>
        <p:spPr>
          <a:xfrm>
            <a:off x="5493831" y="3011556"/>
            <a:ext cx="53079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確率質量関数</a:t>
            </a:r>
            <a:r>
              <a:rPr lang="en-US" altLang="ja-JP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PMF</a:t>
            </a:r>
          </a:p>
          <a:p>
            <a:r>
              <a:rPr kumimoji="1" lang="en-US" altLang="ja-JP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3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</a:t>
            </a:r>
            <a:r>
              <a:rPr kumimoji="1" lang="en-US" altLang="ja-JP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robability </a:t>
            </a:r>
            <a:r>
              <a:rPr kumimoji="1" lang="en-US" altLang="ja-JP" sz="3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</a:t>
            </a:r>
            <a:r>
              <a:rPr kumimoji="1" lang="en-US" altLang="ja-JP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ass </a:t>
            </a:r>
            <a:r>
              <a:rPr kumimoji="1" lang="en-US" altLang="ja-JP" sz="3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</a:t>
            </a:r>
            <a:r>
              <a:rPr kumimoji="1" lang="en-US" altLang="ja-JP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unction)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52EE5E31-A70B-4F42-974D-0C32BE169AE2}"/>
              </a:ext>
            </a:extLst>
          </p:cNvPr>
          <p:cNvCxnSpPr>
            <a:cxnSpLocks/>
          </p:cNvCxnSpPr>
          <p:nvPr/>
        </p:nvCxnSpPr>
        <p:spPr>
          <a:xfrm>
            <a:off x="8501636" y="5678794"/>
            <a:ext cx="863661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26BEC8C-FF49-48BB-B072-1E01E99857DA}"/>
              </a:ext>
            </a:extLst>
          </p:cNvPr>
          <p:cNvSpPr txBox="1"/>
          <p:nvPr/>
        </p:nvSpPr>
        <p:spPr>
          <a:xfrm>
            <a:off x="5419250" y="5706983"/>
            <a:ext cx="56752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確率密度関数</a:t>
            </a:r>
            <a:r>
              <a:rPr lang="en-US" altLang="ja-JP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PDF</a:t>
            </a:r>
          </a:p>
          <a:p>
            <a:r>
              <a:rPr kumimoji="1" lang="en-US" altLang="ja-JP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3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</a:t>
            </a:r>
            <a:r>
              <a:rPr kumimoji="1" lang="en-US" altLang="ja-JP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robability </a:t>
            </a:r>
            <a:r>
              <a:rPr kumimoji="1" lang="en-US" altLang="ja-JP" sz="3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</a:t>
            </a:r>
            <a:r>
              <a:rPr lang="en-US" altLang="ja-JP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ensity</a:t>
            </a:r>
            <a:r>
              <a:rPr kumimoji="1" lang="en-US" altLang="ja-JP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3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</a:t>
            </a:r>
            <a:r>
              <a:rPr kumimoji="1" lang="en-US" altLang="ja-JP" sz="3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unction)</a:t>
            </a:r>
          </a:p>
        </p:txBody>
      </p:sp>
    </p:spTree>
    <p:extLst>
      <p:ext uri="{BB962C8B-B14F-4D97-AF65-F5344CB8AC3E}">
        <p14:creationId xmlns:p14="http://schemas.microsoft.com/office/powerpoint/2010/main" val="326330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積事象・和事象・余事象</a:t>
            </a:r>
            <a:endParaRPr kumimoji="1"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7CF3FA0-4F88-4B12-818C-80BF89D22FC0}"/>
              </a:ext>
            </a:extLst>
          </p:cNvPr>
          <p:cNvSpPr/>
          <p:nvPr/>
        </p:nvSpPr>
        <p:spPr>
          <a:xfrm>
            <a:off x="4926030" y="2161757"/>
            <a:ext cx="6667764" cy="98828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p(X</a:t>
            </a:r>
            <a:r>
              <a:rPr lang="en-US" altLang="ja-JP" sz="24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=3) p(X</a:t>
            </a:r>
            <a:r>
              <a:rPr lang="en-US" altLang="ja-JP" sz="2400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偶数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= 1/6 × 1/2 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9A5439D-9BE6-4383-B8C1-34F743719EB3}"/>
              </a:ext>
            </a:extLst>
          </p:cNvPr>
          <p:cNvSpPr txBox="1"/>
          <p:nvPr/>
        </p:nvSpPr>
        <p:spPr>
          <a:xfrm>
            <a:off x="5212028" y="1402971"/>
            <a:ext cx="59202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積事象（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回目に３、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回目に偶数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 descr="室内, 食卓用食器類 が含まれている画像&#10;&#10;高い精度で生成された説明">
            <a:extLst>
              <a:ext uri="{FF2B5EF4-FFF2-40B4-BE49-F238E27FC236}">
                <a16:creationId xmlns:a16="http://schemas.microsoft.com/office/drawing/2014/main" id="{BDC7F6F7-34BA-4A55-BCA2-5F6EB57DCE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462" y="1862732"/>
            <a:ext cx="2728254" cy="1806047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913B2DF-2575-4BAC-99C4-149DEE8B07A8}"/>
              </a:ext>
            </a:extLst>
          </p:cNvPr>
          <p:cNvCxnSpPr>
            <a:cxnSpLocks/>
          </p:cNvCxnSpPr>
          <p:nvPr/>
        </p:nvCxnSpPr>
        <p:spPr>
          <a:xfrm>
            <a:off x="6030635" y="2926081"/>
            <a:ext cx="548641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996D4EA-DFA6-4242-B1B4-F8B6D23E3E73}"/>
              </a:ext>
            </a:extLst>
          </p:cNvPr>
          <p:cNvSpPr txBox="1"/>
          <p:nvPr/>
        </p:nvSpPr>
        <p:spPr>
          <a:xfrm>
            <a:off x="5876792" y="3036742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回目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D2C4D62-F556-411C-8775-F43A04B91B38}"/>
              </a:ext>
            </a:extLst>
          </p:cNvPr>
          <p:cNvSpPr txBox="1"/>
          <p:nvPr/>
        </p:nvSpPr>
        <p:spPr>
          <a:xfrm>
            <a:off x="8873909" y="3036742"/>
            <a:ext cx="28905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サイコロ振りは</a:t>
            </a:r>
            <a:endParaRPr kumimoji="1" lang="en-US" altLang="ja-JP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回</a:t>
            </a:r>
            <a:r>
              <a:rPr kumimoji="1"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回独立</a:t>
            </a: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なので掛け算</a:t>
            </a:r>
            <a:endParaRPr kumimoji="1" lang="ja-JP" altLang="en-US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C60FC8F8-0151-4A7E-A553-0E2EFBB4CA1D}"/>
              </a:ext>
            </a:extLst>
          </p:cNvPr>
          <p:cNvSpPr/>
          <p:nvPr/>
        </p:nvSpPr>
        <p:spPr>
          <a:xfrm>
            <a:off x="2311617" y="4032069"/>
            <a:ext cx="3135543" cy="243829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3374B1C-E3D1-4730-AFCD-621CE5108B51}"/>
              </a:ext>
            </a:extLst>
          </p:cNvPr>
          <p:cNvCxnSpPr>
            <a:cxnSpLocks/>
          </p:cNvCxnSpPr>
          <p:nvPr/>
        </p:nvCxnSpPr>
        <p:spPr>
          <a:xfrm>
            <a:off x="7395937" y="2926081"/>
            <a:ext cx="548641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E7297A6-62D3-429E-AB12-5E17561D6D63}"/>
              </a:ext>
            </a:extLst>
          </p:cNvPr>
          <p:cNvSpPr txBox="1"/>
          <p:nvPr/>
        </p:nvSpPr>
        <p:spPr>
          <a:xfrm>
            <a:off x="7242094" y="3060316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回目</a:t>
            </a: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60783851-661C-411A-8EEA-CBBD208F01B0}"/>
              </a:ext>
            </a:extLst>
          </p:cNvPr>
          <p:cNvCxnSpPr>
            <a:cxnSpLocks/>
          </p:cNvCxnSpPr>
          <p:nvPr/>
        </p:nvCxnSpPr>
        <p:spPr>
          <a:xfrm>
            <a:off x="9243085" y="2926081"/>
            <a:ext cx="1564252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90DE93C-D276-42B2-9BCA-D77E3CC0F519}"/>
              </a:ext>
            </a:extLst>
          </p:cNvPr>
          <p:cNvSpPr txBox="1"/>
          <p:nvPr/>
        </p:nvSpPr>
        <p:spPr>
          <a:xfrm>
            <a:off x="2757868" y="4366345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74426EB-68DD-40BC-B21F-ACFE3D189201}"/>
              </a:ext>
            </a:extLst>
          </p:cNvPr>
          <p:cNvSpPr txBox="1"/>
          <p:nvPr/>
        </p:nvSpPr>
        <p:spPr>
          <a:xfrm>
            <a:off x="4048134" y="4381558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CB15009-6A78-42B6-8AE8-4D9A8A25015E}"/>
              </a:ext>
            </a:extLst>
          </p:cNvPr>
          <p:cNvSpPr txBox="1"/>
          <p:nvPr/>
        </p:nvSpPr>
        <p:spPr>
          <a:xfrm>
            <a:off x="3088003" y="4924377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5BB5363-6AB2-46E3-B71D-0BE3EC426DBB}"/>
              </a:ext>
            </a:extLst>
          </p:cNvPr>
          <p:cNvSpPr txBox="1"/>
          <p:nvPr/>
        </p:nvSpPr>
        <p:spPr>
          <a:xfrm>
            <a:off x="3808382" y="5201376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C3F43A3-567E-47E1-BD6E-4A8582957ABA}"/>
              </a:ext>
            </a:extLst>
          </p:cNvPr>
          <p:cNvSpPr txBox="1"/>
          <p:nvPr/>
        </p:nvSpPr>
        <p:spPr>
          <a:xfrm>
            <a:off x="3088003" y="5657806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D5A4F52-5846-473B-AC0C-E540AAB3E285}"/>
              </a:ext>
            </a:extLst>
          </p:cNvPr>
          <p:cNvSpPr txBox="1"/>
          <p:nvPr/>
        </p:nvSpPr>
        <p:spPr>
          <a:xfrm>
            <a:off x="4521950" y="5224097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A3322D5F-3F55-4D6B-B8D3-4A08746A65D8}"/>
              </a:ext>
            </a:extLst>
          </p:cNvPr>
          <p:cNvSpPr>
            <a:spLocks noChangeAspect="1"/>
          </p:cNvSpPr>
          <p:nvPr/>
        </p:nvSpPr>
        <p:spPr>
          <a:xfrm>
            <a:off x="3066682" y="4968298"/>
            <a:ext cx="466155" cy="46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20B9EAF-FD97-4CF2-8B1C-339BEA996C91}"/>
              </a:ext>
            </a:extLst>
          </p:cNvPr>
          <p:cNvSpPr/>
          <p:nvPr/>
        </p:nvSpPr>
        <p:spPr>
          <a:xfrm>
            <a:off x="3618411" y="3529827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en-US" altLang="ja-JP" baseline="-250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=3</a:t>
            </a:r>
            <a:endParaRPr lang="ja-JP" altLang="en-US" dirty="0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0243949C-5139-4027-9B63-4A4B8F5F0B6E}"/>
              </a:ext>
            </a:extLst>
          </p:cNvPr>
          <p:cNvSpPr/>
          <p:nvPr/>
        </p:nvSpPr>
        <p:spPr>
          <a:xfrm>
            <a:off x="6109505" y="4025025"/>
            <a:ext cx="3135543" cy="243829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8C3E05C-9C82-48BE-8E92-9DB2F0F6BD6C}"/>
              </a:ext>
            </a:extLst>
          </p:cNvPr>
          <p:cNvSpPr txBox="1"/>
          <p:nvPr/>
        </p:nvSpPr>
        <p:spPr>
          <a:xfrm>
            <a:off x="6555756" y="4359301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C7C2D36-2A8B-47FC-A572-A657979A63AA}"/>
              </a:ext>
            </a:extLst>
          </p:cNvPr>
          <p:cNvSpPr txBox="1"/>
          <p:nvPr/>
        </p:nvSpPr>
        <p:spPr>
          <a:xfrm>
            <a:off x="7846022" y="4374514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F6057A0-30E0-4CBC-9881-DD5D347A321D}"/>
              </a:ext>
            </a:extLst>
          </p:cNvPr>
          <p:cNvSpPr txBox="1"/>
          <p:nvPr/>
        </p:nvSpPr>
        <p:spPr>
          <a:xfrm>
            <a:off x="6885891" y="4917333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4C4114F-D7B2-4C11-925E-35B5F8A545C1}"/>
              </a:ext>
            </a:extLst>
          </p:cNvPr>
          <p:cNvSpPr txBox="1"/>
          <p:nvPr/>
        </p:nvSpPr>
        <p:spPr>
          <a:xfrm>
            <a:off x="7606270" y="5194332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A8E0F3E-D5E5-4496-8F94-1094E566D074}"/>
              </a:ext>
            </a:extLst>
          </p:cNvPr>
          <p:cNvSpPr txBox="1"/>
          <p:nvPr/>
        </p:nvSpPr>
        <p:spPr>
          <a:xfrm>
            <a:off x="6885891" y="5650762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861C36A-9DC4-4742-8753-BE5C3700069F}"/>
              </a:ext>
            </a:extLst>
          </p:cNvPr>
          <p:cNvSpPr txBox="1"/>
          <p:nvPr/>
        </p:nvSpPr>
        <p:spPr>
          <a:xfrm>
            <a:off x="8319838" y="5217053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71E7A79A-774C-4EE8-9BFB-EED32B2C3249}"/>
              </a:ext>
            </a:extLst>
          </p:cNvPr>
          <p:cNvSpPr>
            <a:spLocks noChangeAspect="1"/>
          </p:cNvSpPr>
          <p:nvPr/>
        </p:nvSpPr>
        <p:spPr>
          <a:xfrm>
            <a:off x="7824701" y="4422016"/>
            <a:ext cx="466155" cy="46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536F5479-0C72-4130-833E-2629FE2C8464}"/>
              </a:ext>
            </a:extLst>
          </p:cNvPr>
          <p:cNvSpPr/>
          <p:nvPr/>
        </p:nvSpPr>
        <p:spPr>
          <a:xfrm>
            <a:off x="7187188" y="3581802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en-US" altLang="ja-JP" baseline="-250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偶数</a:t>
            </a:r>
            <a:endParaRPr lang="ja-JP" altLang="en-US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0C3AD163-E3AE-4B2F-925B-6499AA08A5EF}"/>
              </a:ext>
            </a:extLst>
          </p:cNvPr>
          <p:cNvSpPr>
            <a:spLocks noChangeAspect="1"/>
          </p:cNvSpPr>
          <p:nvPr/>
        </p:nvSpPr>
        <p:spPr>
          <a:xfrm>
            <a:off x="7565641" y="5224846"/>
            <a:ext cx="466155" cy="46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39383CEE-F668-4E7A-8E63-D3BB256257FA}"/>
              </a:ext>
            </a:extLst>
          </p:cNvPr>
          <p:cNvSpPr>
            <a:spLocks noChangeAspect="1"/>
          </p:cNvSpPr>
          <p:nvPr/>
        </p:nvSpPr>
        <p:spPr>
          <a:xfrm>
            <a:off x="8290973" y="5251868"/>
            <a:ext cx="466155" cy="46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859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積事象・和事象・余事象</a:t>
            </a:r>
            <a:endParaRPr kumimoji="1"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97CF3FA0-4F88-4B12-818C-80BF89D22FC0}"/>
                  </a:ext>
                </a:extLst>
              </p:cNvPr>
              <p:cNvSpPr/>
              <p:nvPr/>
            </p:nvSpPr>
            <p:spPr>
              <a:xfrm>
                <a:off x="4926030" y="2161757"/>
                <a:ext cx="6667764" cy="98828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p(X=1 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ja-JP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 2) = p(X=1) + p(X=2)</a:t>
                </a: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97CF3FA0-4F88-4B12-818C-80BF89D22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030" y="2161757"/>
                <a:ext cx="6667764" cy="9882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9A5439D-9BE6-4383-B8C1-34F743719EB3}"/>
              </a:ext>
            </a:extLst>
          </p:cNvPr>
          <p:cNvSpPr txBox="1"/>
          <p:nvPr/>
        </p:nvSpPr>
        <p:spPr>
          <a:xfrm>
            <a:off x="5787530" y="1433015"/>
            <a:ext cx="46217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和事象（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もしくは２が出る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 descr="室内, 食卓用食器類 が含まれている画像&#10;&#10;高い精度で生成された説明">
            <a:extLst>
              <a:ext uri="{FF2B5EF4-FFF2-40B4-BE49-F238E27FC236}">
                <a16:creationId xmlns:a16="http://schemas.microsoft.com/office/drawing/2014/main" id="{BDC7F6F7-34BA-4A55-BCA2-5F6EB57DCE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462" y="1862732"/>
            <a:ext cx="2728254" cy="1806047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D2C4D62-F556-411C-8775-F43A04B91B38}"/>
              </a:ext>
            </a:extLst>
          </p:cNvPr>
          <p:cNvSpPr txBox="1"/>
          <p:nvPr/>
        </p:nvSpPr>
        <p:spPr>
          <a:xfrm>
            <a:off x="8017526" y="3026196"/>
            <a:ext cx="3387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それぞれの事象は排反なので和</a:t>
            </a: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60783851-661C-411A-8EEA-CBBD208F01B0}"/>
              </a:ext>
            </a:extLst>
          </p:cNvPr>
          <p:cNvCxnSpPr>
            <a:cxnSpLocks/>
          </p:cNvCxnSpPr>
          <p:nvPr/>
        </p:nvCxnSpPr>
        <p:spPr>
          <a:xfrm>
            <a:off x="8098419" y="2926081"/>
            <a:ext cx="2708918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0243949C-5139-4027-9B63-4A4B8F5F0B6E}"/>
              </a:ext>
            </a:extLst>
          </p:cNvPr>
          <p:cNvSpPr/>
          <p:nvPr/>
        </p:nvSpPr>
        <p:spPr>
          <a:xfrm>
            <a:off x="2913077" y="3972773"/>
            <a:ext cx="3135543" cy="243829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8C3E05C-9C82-48BE-8E92-9DB2F0F6BD6C}"/>
              </a:ext>
            </a:extLst>
          </p:cNvPr>
          <p:cNvSpPr txBox="1"/>
          <p:nvPr/>
        </p:nvSpPr>
        <p:spPr>
          <a:xfrm>
            <a:off x="3359328" y="4307049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C7C2D36-2A8B-47FC-A572-A657979A63AA}"/>
              </a:ext>
            </a:extLst>
          </p:cNvPr>
          <p:cNvSpPr txBox="1"/>
          <p:nvPr/>
        </p:nvSpPr>
        <p:spPr>
          <a:xfrm>
            <a:off x="4649594" y="4322262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F6057A0-30E0-4CBC-9881-DD5D347A321D}"/>
              </a:ext>
            </a:extLst>
          </p:cNvPr>
          <p:cNvSpPr txBox="1"/>
          <p:nvPr/>
        </p:nvSpPr>
        <p:spPr>
          <a:xfrm>
            <a:off x="3689463" y="4865081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4C4114F-D7B2-4C11-925E-35B5F8A545C1}"/>
              </a:ext>
            </a:extLst>
          </p:cNvPr>
          <p:cNvSpPr txBox="1"/>
          <p:nvPr/>
        </p:nvSpPr>
        <p:spPr>
          <a:xfrm>
            <a:off x="4409842" y="5142080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A8E0F3E-D5E5-4496-8F94-1094E566D074}"/>
              </a:ext>
            </a:extLst>
          </p:cNvPr>
          <p:cNvSpPr txBox="1"/>
          <p:nvPr/>
        </p:nvSpPr>
        <p:spPr>
          <a:xfrm>
            <a:off x="3689463" y="5598510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861C36A-9DC4-4742-8753-BE5C3700069F}"/>
              </a:ext>
            </a:extLst>
          </p:cNvPr>
          <p:cNvSpPr txBox="1"/>
          <p:nvPr/>
        </p:nvSpPr>
        <p:spPr>
          <a:xfrm>
            <a:off x="5123410" y="5164801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71E7A79A-774C-4EE8-9BFB-EED32B2C3249}"/>
              </a:ext>
            </a:extLst>
          </p:cNvPr>
          <p:cNvSpPr>
            <a:spLocks noChangeAspect="1"/>
          </p:cNvSpPr>
          <p:nvPr/>
        </p:nvSpPr>
        <p:spPr>
          <a:xfrm>
            <a:off x="4628273" y="4369764"/>
            <a:ext cx="466155" cy="46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536F5479-0C72-4130-833E-2629FE2C8464}"/>
              </a:ext>
            </a:extLst>
          </p:cNvPr>
          <p:cNvSpPr/>
          <p:nvPr/>
        </p:nvSpPr>
        <p:spPr>
          <a:xfrm>
            <a:off x="3762317" y="3506074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X=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１もしくは２</a:t>
            </a:r>
            <a:endParaRPr lang="ja-JP" altLang="en-US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0C3AD163-E3AE-4B2F-925B-6499AA08A5EF}"/>
              </a:ext>
            </a:extLst>
          </p:cNvPr>
          <p:cNvSpPr>
            <a:spLocks noChangeAspect="1"/>
          </p:cNvSpPr>
          <p:nvPr/>
        </p:nvSpPr>
        <p:spPr>
          <a:xfrm>
            <a:off x="3338007" y="4350970"/>
            <a:ext cx="466155" cy="46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3D93595B-5038-4E71-81AC-8FAC3EE2DD64}"/>
              </a:ext>
            </a:extLst>
          </p:cNvPr>
          <p:cNvCxnSpPr>
            <a:cxnSpLocks/>
          </p:cNvCxnSpPr>
          <p:nvPr/>
        </p:nvCxnSpPr>
        <p:spPr>
          <a:xfrm>
            <a:off x="6113024" y="2926081"/>
            <a:ext cx="1564252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F5E9CBE-75A1-4E18-86DE-D813672C641E}"/>
              </a:ext>
            </a:extLst>
          </p:cNvPr>
          <p:cNvSpPr txBox="1"/>
          <p:nvPr/>
        </p:nvSpPr>
        <p:spPr>
          <a:xfrm>
            <a:off x="6283455" y="3030327"/>
            <a:ext cx="1233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もしくは</a:t>
            </a:r>
            <a:r>
              <a:rPr kumimoji="1"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0717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積事象・和事象・余事象</a:t>
            </a:r>
            <a:endParaRPr kumimoji="1"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7CF3FA0-4F88-4B12-818C-80BF89D22FC0}"/>
              </a:ext>
            </a:extLst>
          </p:cNvPr>
          <p:cNvSpPr/>
          <p:nvPr/>
        </p:nvSpPr>
        <p:spPr>
          <a:xfrm>
            <a:off x="4926030" y="2161757"/>
            <a:ext cx="6667764" cy="98828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p(X=1,2,3,4,6) = 1.0 – p(5)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9A5439D-9BE6-4383-B8C1-34F743719EB3}"/>
              </a:ext>
            </a:extLst>
          </p:cNvPr>
          <p:cNvSpPr txBox="1"/>
          <p:nvPr/>
        </p:nvSpPr>
        <p:spPr>
          <a:xfrm>
            <a:off x="5787530" y="1433015"/>
            <a:ext cx="39132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余事象（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以外が出る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 descr="室内, 食卓用食器類 が含まれている画像&#10;&#10;高い精度で生成された説明">
            <a:extLst>
              <a:ext uri="{FF2B5EF4-FFF2-40B4-BE49-F238E27FC236}">
                <a16:creationId xmlns:a16="http://schemas.microsoft.com/office/drawing/2014/main" id="{BDC7F6F7-34BA-4A55-BCA2-5F6EB57DCE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462" y="1862732"/>
            <a:ext cx="2728254" cy="1806047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D2C4D62-F556-411C-8775-F43A04B91B38}"/>
              </a:ext>
            </a:extLst>
          </p:cNvPr>
          <p:cNvSpPr txBox="1"/>
          <p:nvPr/>
        </p:nvSpPr>
        <p:spPr>
          <a:xfrm>
            <a:off x="8375750" y="3063318"/>
            <a:ext cx="2999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全体から</a:t>
            </a:r>
            <a:r>
              <a:rPr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が出る確率を引く</a:t>
            </a:r>
            <a:endParaRPr kumimoji="1" lang="ja-JP" altLang="en-US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60783851-661C-411A-8EEA-CBBD208F01B0}"/>
              </a:ext>
            </a:extLst>
          </p:cNvPr>
          <p:cNvCxnSpPr>
            <a:cxnSpLocks/>
          </p:cNvCxnSpPr>
          <p:nvPr/>
        </p:nvCxnSpPr>
        <p:spPr>
          <a:xfrm>
            <a:off x="8943703" y="2926081"/>
            <a:ext cx="1863634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0243949C-5139-4027-9B63-4A4B8F5F0B6E}"/>
              </a:ext>
            </a:extLst>
          </p:cNvPr>
          <p:cNvSpPr/>
          <p:nvPr/>
        </p:nvSpPr>
        <p:spPr>
          <a:xfrm>
            <a:off x="2913077" y="3972773"/>
            <a:ext cx="3135543" cy="243829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8C3E05C-9C82-48BE-8E92-9DB2F0F6BD6C}"/>
              </a:ext>
            </a:extLst>
          </p:cNvPr>
          <p:cNvSpPr txBox="1"/>
          <p:nvPr/>
        </p:nvSpPr>
        <p:spPr>
          <a:xfrm>
            <a:off x="3359328" y="4307049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C7C2D36-2A8B-47FC-A572-A657979A63AA}"/>
              </a:ext>
            </a:extLst>
          </p:cNvPr>
          <p:cNvSpPr txBox="1"/>
          <p:nvPr/>
        </p:nvSpPr>
        <p:spPr>
          <a:xfrm>
            <a:off x="4649594" y="4322262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F6057A0-30E0-4CBC-9881-DD5D347A321D}"/>
              </a:ext>
            </a:extLst>
          </p:cNvPr>
          <p:cNvSpPr txBox="1"/>
          <p:nvPr/>
        </p:nvSpPr>
        <p:spPr>
          <a:xfrm>
            <a:off x="3689463" y="4865081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4C4114F-D7B2-4C11-925E-35B5F8A545C1}"/>
              </a:ext>
            </a:extLst>
          </p:cNvPr>
          <p:cNvSpPr txBox="1"/>
          <p:nvPr/>
        </p:nvSpPr>
        <p:spPr>
          <a:xfrm>
            <a:off x="4409842" y="5142080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A8E0F3E-D5E5-4496-8F94-1094E566D074}"/>
              </a:ext>
            </a:extLst>
          </p:cNvPr>
          <p:cNvSpPr txBox="1"/>
          <p:nvPr/>
        </p:nvSpPr>
        <p:spPr>
          <a:xfrm>
            <a:off x="3689463" y="5598510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861C36A-9DC4-4742-8753-BE5C3700069F}"/>
              </a:ext>
            </a:extLst>
          </p:cNvPr>
          <p:cNvSpPr txBox="1"/>
          <p:nvPr/>
        </p:nvSpPr>
        <p:spPr>
          <a:xfrm>
            <a:off x="5123410" y="5164801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536F5479-0C72-4130-833E-2629FE2C8464}"/>
              </a:ext>
            </a:extLst>
          </p:cNvPr>
          <p:cNvSpPr/>
          <p:nvPr/>
        </p:nvSpPr>
        <p:spPr>
          <a:xfrm>
            <a:off x="3916430" y="3506342"/>
            <a:ext cx="1128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X=5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以外</a:t>
            </a:r>
            <a:endParaRPr lang="ja-JP" altLang="en-US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0C3AD163-E3AE-4B2F-925B-6499AA08A5EF}"/>
              </a:ext>
            </a:extLst>
          </p:cNvPr>
          <p:cNvSpPr>
            <a:spLocks noChangeAspect="1"/>
          </p:cNvSpPr>
          <p:nvPr/>
        </p:nvSpPr>
        <p:spPr>
          <a:xfrm>
            <a:off x="3359328" y="4346766"/>
            <a:ext cx="466155" cy="46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3D93595B-5038-4E71-81AC-8FAC3EE2DD64}"/>
              </a:ext>
            </a:extLst>
          </p:cNvPr>
          <p:cNvCxnSpPr>
            <a:cxnSpLocks/>
          </p:cNvCxnSpPr>
          <p:nvPr/>
        </p:nvCxnSpPr>
        <p:spPr>
          <a:xfrm>
            <a:off x="6609412" y="2926081"/>
            <a:ext cx="1564252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F5E9CBE-75A1-4E18-86DE-D813672C641E}"/>
              </a:ext>
            </a:extLst>
          </p:cNvPr>
          <p:cNvSpPr txBox="1"/>
          <p:nvPr/>
        </p:nvSpPr>
        <p:spPr>
          <a:xfrm>
            <a:off x="6499724" y="3061964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kumimoji="1" lang="ja-JP" altLang="en-US" sz="20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以外が出る</a:t>
            </a: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26ABD112-BA64-46CB-9081-D7ADF6B2D4EB}"/>
              </a:ext>
            </a:extLst>
          </p:cNvPr>
          <p:cNvSpPr>
            <a:spLocks noChangeAspect="1"/>
          </p:cNvSpPr>
          <p:nvPr/>
        </p:nvSpPr>
        <p:spPr>
          <a:xfrm>
            <a:off x="3651070" y="4908466"/>
            <a:ext cx="466155" cy="46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B9E8558D-43D1-48F8-92AC-361BF3D1230B}"/>
              </a:ext>
            </a:extLst>
          </p:cNvPr>
          <p:cNvSpPr>
            <a:spLocks noChangeAspect="1"/>
          </p:cNvSpPr>
          <p:nvPr/>
        </p:nvSpPr>
        <p:spPr>
          <a:xfrm>
            <a:off x="4386371" y="5177507"/>
            <a:ext cx="466155" cy="46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CE5D8AC2-AA3B-4762-8FF5-7C3C14661744}"/>
              </a:ext>
            </a:extLst>
          </p:cNvPr>
          <p:cNvSpPr>
            <a:spLocks noChangeAspect="1"/>
          </p:cNvSpPr>
          <p:nvPr/>
        </p:nvSpPr>
        <p:spPr>
          <a:xfrm>
            <a:off x="5102089" y="5191919"/>
            <a:ext cx="466155" cy="46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442C40D3-0D7C-4184-BF6C-AE48002149E8}"/>
              </a:ext>
            </a:extLst>
          </p:cNvPr>
          <p:cNvSpPr>
            <a:spLocks noChangeAspect="1"/>
          </p:cNvSpPr>
          <p:nvPr/>
        </p:nvSpPr>
        <p:spPr>
          <a:xfrm>
            <a:off x="4628273" y="4354774"/>
            <a:ext cx="466155" cy="4661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424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3770</TotalTime>
  <Words>903</Words>
  <Application>Microsoft Office PowerPoint</Application>
  <PresentationFormat>ワイド画面</PresentationFormat>
  <Paragraphs>170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3" baseType="lpstr">
      <vt:lpstr>Meiryo UI</vt:lpstr>
      <vt:lpstr>游ゴシック</vt:lpstr>
      <vt:lpstr>游ゴシック Light</vt:lpstr>
      <vt:lpstr>Arial</vt:lpstr>
      <vt:lpstr>Cambria Math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tetsuya t</dc:creator>
  <cp:lastModifiedBy>tetsuya t</cp:lastModifiedBy>
  <cp:revision>50</cp:revision>
  <dcterms:created xsi:type="dcterms:W3CDTF">2017-12-20T12:04:47Z</dcterms:created>
  <dcterms:modified xsi:type="dcterms:W3CDTF">2018-01-21T02:26:37Z</dcterms:modified>
</cp:coreProperties>
</file>