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6" r:id="rId3"/>
    <p:sldId id="288" r:id="rId4"/>
    <p:sldId id="289" r:id="rId5"/>
    <p:sldId id="287" r:id="rId6"/>
    <p:sldId id="283" r:id="rId7"/>
    <p:sldId id="271" r:id="rId8"/>
    <p:sldId id="284" r:id="rId9"/>
    <p:sldId id="285" r:id="rId10"/>
    <p:sldId id="270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FFCCFF"/>
    <a:srgbClr val="FFFF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31B6A-92DD-48D5-B859-2DB4893EE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938FE91E-5BB8-4E9A-910B-AF42898CD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B8A4DC-23D7-4F41-AEC8-33C4A1C60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4AC873-13D6-46BB-8D8B-30DD0493F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031491-F0F2-4C48-81DB-D74B26BF6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6347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0DFE1A-DEB6-4E50-9BF9-489586620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639F5AB-C188-4664-8EC2-EE390D025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F31FD2-4F7B-4F3C-8C8C-6D09E23F4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9D2F8D-08A7-4BE6-91AA-2874D8D4B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6D947A-CD3A-401B-8788-3228FEF2C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5132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5A23922-06E9-4355-9FDC-85B88560EF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C39D56F-E7F9-4F7A-AB75-BC3C32D3F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214983-6D90-4C1D-A8DD-E30F5F053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4400AD-958D-4188-A604-FCB267149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857CC2-F188-493D-B0D0-52B58A24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3075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47EC60-0E46-423F-94D9-E247E3844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3D67E3-C385-4B81-AF6E-D144A47C2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B8AD5F-CA5E-4595-9908-516E648CC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B29551-5D82-4686-A0D2-6F20464FA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386F68-F3A7-4F2B-A96A-70691A7D0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25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F90853-64EA-4DD2-80C7-E55C20BD9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3964B8-23C3-4596-9B60-B52081176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83EFF4-76F4-40B0-9C9B-538C127C6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D17F6E-127E-42BE-B240-2555A3A94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FF002E-2F22-4822-9362-F10E5F0B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9879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2B8409-8E40-414A-AFFF-DDB564EB7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50DDA1-201A-4E95-B1ED-6FBF9C231D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D6E8C88-83BD-40CD-BFE4-80F0CD578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636E1C2-E713-478F-B52C-F3A1AECF9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3F358F0-E89E-4AD7-85CA-E2D37E3D1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456F50-59B3-4F36-9968-BB88F326D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3349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781067-1FF5-4371-A6F8-19013C868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B3B800-30C6-43A2-A635-62E34C1E6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0D85788-252C-42AD-80FA-28532CE5A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5809E12-AA39-461F-BAFE-F946C48EE7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6F08E07-9A56-4B8C-A481-46EC92FC03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67C635F-6C45-4C1F-A501-8043075D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1E7F0B0-33EA-44D5-95EB-789B58930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0F52FBF-BBFE-417E-9998-9E482D554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10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BA8B93-8753-495A-AFA6-9D243B0D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795C710-70E1-43FB-941D-E219CB06D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9AC0BE2-38C2-4B9E-B6FF-AEB285F79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4CA4796-E2EB-4E71-BB03-555D67B1B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70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721B895-A1DF-40F1-8BA7-DD29F0838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2E5D0D5-A395-4E86-A022-E1EC92AF5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E826A7-0B14-4B0E-B4E5-B33F75978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282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930B79-84B9-456A-8B98-EDD4C3EA5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85B831-233A-4BE3-A081-D7B7F1BAF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BFCB22A-0BCA-4054-8512-F1D09C811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08CBD0B-8213-4F93-A710-72A8C8672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5A86B8-9E05-4B67-A93D-DE8A8FB50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B9DE324-DCA8-4AC9-81F2-811C605FA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3681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9EDB76-9E7E-4B26-8C2D-58A5013CB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672B0E-42A9-4882-8F40-F03D84532E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F6DC5AB-672B-4977-A368-1CF640465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50B351B-88C2-4661-8CCB-1DDE34A5C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EA60F26-3B9B-4CA0-BE5D-0175F39C5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92B9FC7-C66A-4765-BDE3-915AA6148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070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DE29723-876A-4916-BF1A-78039BFA6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CF10D0-54D6-4E13-B72B-C765E09ED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B2D8A4-28E4-42C0-9E9B-3135F083C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09537-CC24-4F06-9D3E-2D3FC8049D88}" type="datetimeFigureOut">
              <a:rPr kumimoji="1" lang="ja-JP" altLang="en-US" smtClean="0"/>
              <a:t>2018/1/21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548A5B-53F3-484E-A68E-3F8505C11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DFF2EB-CA09-463B-B817-BBA7F79CC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7972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E5D5B68-5AC7-45F7-8C5A-40C461F6D3D7}"/>
              </a:ext>
            </a:extLst>
          </p:cNvPr>
          <p:cNvSpPr/>
          <p:nvPr/>
        </p:nvSpPr>
        <p:spPr>
          <a:xfrm>
            <a:off x="3946697" y="1276858"/>
            <a:ext cx="4450081" cy="1672045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確率の基礎</a:t>
            </a:r>
            <a:r>
              <a:rPr lang="en-US" altLang="ja-JP" sz="4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endParaRPr kumimoji="1" lang="ja-JP" altLang="en-US" sz="4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2999639" y="3700956"/>
            <a:ext cx="6344195" cy="1606733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この講義で身に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付く事</a:t>
            </a:r>
          </a:p>
          <a:p>
            <a:pPr marL="514350" indent="-514350">
              <a:buFont typeface="+mj-lt"/>
              <a:buAutoNum type="romanUcPeriod"/>
            </a:pP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期待値・分散の定義・計算が分かる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514350" indent="-514350">
              <a:buFont typeface="+mj-lt"/>
              <a:buAutoNum type="romanUcPeriod"/>
            </a:pP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期待値・分散の性質が分かる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1115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7119463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まとめ</a:t>
            </a:r>
            <a:endParaRPr kumimoji="1"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6C5780A-2D6C-4E01-8C12-F54BE594E76E}"/>
              </a:ext>
            </a:extLst>
          </p:cNvPr>
          <p:cNvSpPr/>
          <p:nvPr/>
        </p:nvSpPr>
        <p:spPr>
          <a:xfrm>
            <a:off x="409303" y="1431142"/>
            <a:ext cx="6653348" cy="5048035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期待値・分散の意味について学んだ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期待値・分散の定義および具体的な計算方法を学んだ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期待値・分散が持つ性質を学んだ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465B159A-B0CA-4390-B801-AB25A839C2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9636" y="1164547"/>
            <a:ext cx="3977005" cy="1737002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C6037ACD-B519-48B4-A011-0C4E173116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9304" y="2955800"/>
            <a:ext cx="3977005" cy="176050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15F6782E-7FF9-4BDB-808B-E1DF143CDB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9672" y="4758281"/>
            <a:ext cx="4630437" cy="197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52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期待値・分散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とは</a:t>
            </a:r>
            <a:endParaRPr kumimoji="1"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2" name="図 31" descr="室内, 食卓用食器類 が含まれている画像&#10;&#10;高い精度で生成された説明">
            <a:extLst>
              <a:ext uri="{FF2B5EF4-FFF2-40B4-BE49-F238E27FC236}">
                <a16:creationId xmlns:a16="http://schemas.microsoft.com/office/drawing/2014/main" id="{99E91BAA-F027-486B-AC14-E1545EFD78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362" y="4617277"/>
            <a:ext cx="2728254" cy="1806047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49A97D1D-B812-432E-9264-D7610A8477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08" y="1614817"/>
            <a:ext cx="7121322" cy="4747547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0452A9F2-770E-4305-BD1A-8E3BDE49505C}"/>
              </a:ext>
            </a:extLst>
          </p:cNvPr>
          <p:cNvCxnSpPr/>
          <p:nvPr/>
        </p:nvCxnSpPr>
        <p:spPr>
          <a:xfrm>
            <a:off x="1375483" y="1914210"/>
            <a:ext cx="5399314" cy="0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42C9905-7B80-4931-9E05-41ED713F131C}"/>
              </a:ext>
            </a:extLst>
          </p:cNvPr>
          <p:cNvSpPr txBox="1"/>
          <p:nvPr/>
        </p:nvSpPr>
        <p:spPr>
          <a:xfrm>
            <a:off x="1375483" y="1276858"/>
            <a:ext cx="54617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分散：確率分布のばらつきの尺度</a:t>
            </a:r>
            <a:endParaRPr kumimoji="1" lang="ja-JP" altLang="en-US" sz="3000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B60844A7-DBDE-4497-8FDC-246F728FD9DA}"/>
              </a:ext>
            </a:extLst>
          </p:cNvPr>
          <p:cNvCxnSpPr>
            <a:cxnSpLocks/>
          </p:cNvCxnSpPr>
          <p:nvPr/>
        </p:nvCxnSpPr>
        <p:spPr>
          <a:xfrm>
            <a:off x="4075140" y="2192884"/>
            <a:ext cx="0" cy="3570515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DFAD15D-9A79-446D-B819-97613627D8F7}"/>
              </a:ext>
            </a:extLst>
          </p:cNvPr>
          <p:cNvSpPr txBox="1"/>
          <p:nvPr/>
        </p:nvSpPr>
        <p:spPr>
          <a:xfrm>
            <a:off x="4488555" y="6146325"/>
            <a:ext cx="43460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期待値</a:t>
            </a:r>
            <a:r>
              <a:rPr lang="ja-JP" altLang="en-US" sz="3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：確率分布の重心</a:t>
            </a:r>
            <a:endParaRPr lang="en-US" altLang="ja-JP" sz="3000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B4715A1-4047-4413-980E-2AD49B4AB629}"/>
              </a:ext>
            </a:extLst>
          </p:cNvPr>
          <p:cNvCxnSpPr/>
          <p:nvPr/>
        </p:nvCxnSpPr>
        <p:spPr>
          <a:xfrm flipH="1" flipV="1">
            <a:off x="4106359" y="5233851"/>
            <a:ext cx="857527" cy="83602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7FE2DF93-B3A0-4D87-B7FF-A5E757440F59}"/>
              </a:ext>
            </a:extLst>
          </p:cNvPr>
          <p:cNvSpPr/>
          <p:nvPr/>
        </p:nvSpPr>
        <p:spPr>
          <a:xfrm>
            <a:off x="7184571" y="2429691"/>
            <a:ext cx="4720045" cy="1976846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期待値：分布の重心</a:t>
            </a:r>
            <a:endParaRPr lang="en-US" altLang="ja-JP" sz="3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3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分散：ばらつきの尺度</a:t>
            </a:r>
            <a:endParaRPr lang="en-US" altLang="ja-JP" sz="3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298A3DD-761E-4CAB-BAAD-B64B69945077}"/>
              </a:ext>
            </a:extLst>
          </p:cNvPr>
          <p:cNvSpPr txBox="1"/>
          <p:nvPr/>
        </p:nvSpPr>
        <p:spPr>
          <a:xfrm>
            <a:off x="7499243" y="1731219"/>
            <a:ext cx="4405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確率分布を特徴づけるパラメーター</a:t>
            </a:r>
          </a:p>
        </p:txBody>
      </p:sp>
    </p:spTree>
    <p:extLst>
      <p:ext uri="{BB962C8B-B14F-4D97-AF65-F5344CB8AC3E}">
        <p14:creationId xmlns:p14="http://schemas.microsoft.com/office/powerpoint/2010/main" val="3584356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期待値の意味</a:t>
            </a:r>
            <a:endParaRPr kumimoji="1"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2" name="図 31" descr="室内, 食卓用食器類 が含まれている画像&#10;&#10;高い精度で生成された説明">
            <a:extLst>
              <a:ext uri="{FF2B5EF4-FFF2-40B4-BE49-F238E27FC236}">
                <a16:creationId xmlns:a16="http://schemas.microsoft.com/office/drawing/2014/main" id="{99E91BAA-F027-486B-AC14-E1545EFD78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74" y="1692399"/>
            <a:ext cx="2049777" cy="1356910"/>
          </a:xfrm>
          <a:prstGeom prst="rect">
            <a:avLst/>
          </a:prstGeom>
        </p:spPr>
      </p:pic>
      <p:pic>
        <p:nvPicPr>
          <p:cNvPr id="14" name="図 13" descr="室内, 食卓用食器類 が含まれている画像&#10;&#10;高い精度で生成された説明">
            <a:extLst>
              <a:ext uri="{FF2B5EF4-FFF2-40B4-BE49-F238E27FC236}">
                <a16:creationId xmlns:a16="http://schemas.microsoft.com/office/drawing/2014/main" id="{9ABB6898-F3A2-496A-8957-8CF1CFCBFF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841" y="1692399"/>
            <a:ext cx="2049777" cy="1356910"/>
          </a:xfrm>
          <a:prstGeom prst="rect">
            <a:avLst/>
          </a:prstGeom>
        </p:spPr>
      </p:pic>
      <p:pic>
        <p:nvPicPr>
          <p:cNvPr id="15" name="図 14" descr="室内, 食卓用食器類 が含まれている画像&#10;&#10;高い精度で生成された説明">
            <a:extLst>
              <a:ext uri="{FF2B5EF4-FFF2-40B4-BE49-F238E27FC236}">
                <a16:creationId xmlns:a16="http://schemas.microsoft.com/office/drawing/2014/main" id="{CD1BF2E3-E38B-4D63-AED8-9DD6D34703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598" y="1692399"/>
            <a:ext cx="2049777" cy="1356910"/>
          </a:xfrm>
          <a:prstGeom prst="rect">
            <a:avLst/>
          </a:prstGeom>
        </p:spPr>
      </p:pic>
      <p:pic>
        <p:nvPicPr>
          <p:cNvPr id="17" name="図 16" descr="室内, 食卓用食器類 が含まれている画像&#10;&#10;高い精度で生成された説明">
            <a:extLst>
              <a:ext uri="{FF2B5EF4-FFF2-40B4-BE49-F238E27FC236}">
                <a16:creationId xmlns:a16="http://schemas.microsoft.com/office/drawing/2014/main" id="{AC947DEC-E9EA-408E-AA55-6F983FB5BA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355" y="1757714"/>
            <a:ext cx="2049777" cy="1356910"/>
          </a:xfrm>
          <a:prstGeom prst="rect">
            <a:avLst/>
          </a:prstGeom>
        </p:spPr>
      </p:pic>
      <p:pic>
        <p:nvPicPr>
          <p:cNvPr id="18" name="図 17" descr="室内, 食卓用食器類 が含まれている画像&#10;&#10;高い精度で生成された説明">
            <a:extLst>
              <a:ext uri="{FF2B5EF4-FFF2-40B4-BE49-F238E27FC236}">
                <a16:creationId xmlns:a16="http://schemas.microsoft.com/office/drawing/2014/main" id="{FE640905-0C44-4A2A-8CE1-3D5614CC29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54" y="3049309"/>
            <a:ext cx="2049777" cy="1356910"/>
          </a:xfrm>
          <a:prstGeom prst="rect">
            <a:avLst/>
          </a:prstGeom>
        </p:spPr>
      </p:pic>
      <p:pic>
        <p:nvPicPr>
          <p:cNvPr id="20" name="図 19" descr="室内, 食卓用食器類 が含まれている画像&#10;&#10;高い精度で生成された説明">
            <a:extLst>
              <a:ext uri="{FF2B5EF4-FFF2-40B4-BE49-F238E27FC236}">
                <a16:creationId xmlns:a16="http://schemas.microsoft.com/office/drawing/2014/main" id="{E699EF23-4939-4E23-8457-9D7ABAB93D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821" y="3049309"/>
            <a:ext cx="2049777" cy="1356910"/>
          </a:xfrm>
          <a:prstGeom prst="rect">
            <a:avLst/>
          </a:prstGeom>
        </p:spPr>
      </p:pic>
      <p:pic>
        <p:nvPicPr>
          <p:cNvPr id="22" name="図 21" descr="室内, 食卓用食器類 が含まれている画像&#10;&#10;高い精度で生成された説明">
            <a:extLst>
              <a:ext uri="{FF2B5EF4-FFF2-40B4-BE49-F238E27FC236}">
                <a16:creationId xmlns:a16="http://schemas.microsoft.com/office/drawing/2014/main" id="{244A3BDE-4D5F-4E39-9607-49F0F254A4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578" y="3049309"/>
            <a:ext cx="2049777" cy="1356910"/>
          </a:xfrm>
          <a:prstGeom prst="rect">
            <a:avLst/>
          </a:prstGeom>
        </p:spPr>
      </p:pic>
      <p:pic>
        <p:nvPicPr>
          <p:cNvPr id="24" name="図 23" descr="室内, 食卓用食器類 が含まれている画像&#10;&#10;高い精度で生成された説明">
            <a:extLst>
              <a:ext uri="{FF2B5EF4-FFF2-40B4-BE49-F238E27FC236}">
                <a16:creationId xmlns:a16="http://schemas.microsoft.com/office/drawing/2014/main" id="{D992666F-565F-42C0-83A7-6F374CECA5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335" y="3114624"/>
            <a:ext cx="2049777" cy="1356910"/>
          </a:xfrm>
          <a:prstGeom prst="rect">
            <a:avLst/>
          </a:prstGeom>
        </p:spPr>
      </p:pic>
      <p:pic>
        <p:nvPicPr>
          <p:cNvPr id="25" name="図 24" descr="室内, 食卓用食器類 が含まれている画像&#10;&#10;高い精度で生成された説明">
            <a:extLst>
              <a:ext uri="{FF2B5EF4-FFF2-40B4-BE49-F238E27FC236}">
                <a16:creationId xmlns:a16="http://schemas.microsoft.com/office/drawing/2014/main" id="{4F3A1D96-B926-4E03-91BE-02093AFFE8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102" y="1757714"/>
            <a:ext cx="2049777" cy="1356910"/>
          </a:xfrm>
          <a:prstGeom prst="rect">
            <a:avLst/>
          </a:prstGeom>
        </p:spPr>
      </p:pic>
      <p:pic>
        <p:nvPicPr>
          <p:cNvPr id="26" name="図 25" descr="室内, 食卓用食器類 が含まれている画像&#10;&#10;高い精度で生成された説明">
            <a:extLst>
              <a:ext uri="{FF2B5EF4-FFF2-40B4-BE49-F238E27FC236}">
                <a16:creationId xmlns:a16="http://schemas.microsoft.com/office/drawing/2014/main" id="{B5441002-3718-4AA9-B9C4-09B24B9271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5082" y="3114624"/>
            <a:ext cx="2049777" cy="1356910"/>
          </a:xfrm>
          <a:prstGeom prst="rect">
            <a:avLst/>
          </a:prstGeom>
        </p:spPr>
      </p:pic>
      <p:pic>
        <p:nvPicPr>
          <p:cNvPr id="27" name="図 26" descr="室内, 食卓用食器類 が含まれている画像&#10;&#10;高い精度で生成された説明">
            <a:extLst>
              <a:ext uri="{FF2B5EF4-FFF2-40B4-BE49-F238E27FC236}">
                <a16:creationId xmlns:a16="http://schemas.microsoft.com/office/drawing/2014/main" id="{24089EA9-17B4-424B-9EB5-060D8CDB89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54" y="4471534"/>
            <a:ext cx="2049777" cy="1356910"/>
          </a:xfrm>
          <a:prstGeom prst="rect">
            <a:avLst/>
          </a:prstGeom>
        </p:spPr>
      </p:pic>
      <p:pic>
        <p:nvPicPr>
          <p:cNvPr id="28" name="図 27" descr="室内, 食卓用食器類 が含まれている画像&#10;&#10;高い精度で生成された説明">
            <a:extLst>
              <a:ext uri="{FF2B5EF4-FFF2-40B4-BE49-F238E27FC236}">
                <a16:creationId xmlns:a16="http://schemas.microsoft.com/office/drawing/2014/main" id="{AEE6CC4F-D6A5-4EA0-AC26-640F76AF76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821" y="4471534"/>
            <a:ext cx="2049777" cy="1356910"/>
          </a:xfrm>
          <a:prstGeom prst="rect">
            <a:avLst/>
          </a:prstGeom>
        </p:spPr>
      </p:pic>
      <p:pic>
        <p:nvPicPr>
          <p:cNvPr id="29" name="図 28" descr="室内, 食卓用食器類 が含まれている画像&#10;&#10;高い精度で生成された説明">
            <a:extLst>
              <a:ext uri="{FF2B5EF4-FFF2-40B4-BE49-F238E27FC236}">
                <a16:creationId xmlns:a16="http://schemas.microsoft.com/office/drawing/2014/main" id="{5A213BB1-62BD-476A-B557-2EF1E9B98F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578" y="4471534"/>
            <a:ext cx="2049777" cy="1356910"/>
          </a:xfrm>
          <a:prstGeom prst="rect">
            <a:avLst/>
          </a:prstGeom>
        </p:spPr>
      </p:pic>
      <p:pic>
        <p:nvPicPr>
          <p:cNvPr id="30" name="図 29" descr="室内, 食卓用食器類 が含まれている画像&#10;&#10;高い精度で生成された説明">
            <a:extLst>
              <a:ext uri="{FF2B5EF4-FFF2-40B4-BE49-F238E27FC236}">
                <a16:creationId xmlns:a16="http://schemas.microsoft.com/office/drawing/2014/main" id="{5E6D8E3C-4C4C-4AD0-9C5D-D02AB59DF3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335" y="4536849"/>
            <a:ext cx="2049777" cy="1356910"/>
          </a:xfrm>
          <a:prstGeom prst="rect">
            <a:avLst/>
          </a:prstGeom>
        </p:spPr>
      </p:pic>
      <p:pic>
        <p:nvPicPr>
          <p:cNvPr id="39" name="図 38" descr="室内, 食卓用食器類 が含まれている画像&#10;&#10;高い精度で生成された説明">
            <a:extLst>
              <a:ext uri="{FF2B5EF4-FFF2-40B4-BE49-F238E27FC236}">
                <a16:creationId xmlns:a16="http://schemas.microsoft.com/office/drawing/2014/main" id="{E8FF67E2-BB11-47D8-9898-12667BA6C2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5082" y="4536849"/>
            <a:ext cx="2049777" cy="1356910"/>
          </a:xfrm>
          <a:prstGeom prst="rect">
            <a:avLst/>
          </a:prstGeom>
        </p:spPr>
      </p:pic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69722E11-EAE3-42DD-9BF5-427C8E3EFBEF}"/>
              </a:ext>
            </a:extLst>
          </p:cNvPr>
          <p:cNvSpPr/>
          <p:nvPr/>
        </p:nvSpPr>
        <p:spPr>
          <a:xfrm>
            <a:off x="2105578" y="2125747"/>
            <a:ext cx="8225467" cy="2678205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8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もし</a:t>
            </a:r>
            <a:r>
              <a:rPr lang="en-US" altLang="ja-JP" sz="38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1000</a:t>
            </a:r>
            <a:r>
              <a:rPr lang="ja-JP" altLang="en-US" sz="38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個のサイコロを同時に投げると</a:t>
            </a:r>
            <a:endParaRPr lang="en-US" altLang="ja-JP" sz="38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38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その平均値は？</a:t>
            </a:r>
            <a:endParaRPr lang="en-US" altLang="ja-JP" sz="38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6708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FE848997-FD15-4092-BBFB-27CFA116B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27" y="2257667"/>
            <a:ext cx="6496597" cy="4331064"/>
          </a:xfrm>
          <a:prstGeom prst="rect">
            <a:avLst/>
          </a:prstGeom>
        </p:spPr>
      </p:pic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期待値の意味</a:t>
            </a:r>
            <a:endParaRPr kumimoji="1"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07681B1-755E-4944-B884-EE446C6ABCE0}"/>
              </a:ext>
            </a:extLst>
          </p:cNvPr>
          <p:cNvSpPr txBox="1"/>
          <p:nvPr/>
        </p:nvSpPr>
        <p:spPr>
          <a:xfrm>
            <a:off x="2276585" y="3333045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期待値</a:t>
            </a:r>
            <a:endParaRPr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9D7D6E77-0705-483C-92FD-D84BB7082A5D}"/>
              </a:ext>
            </a:extLst>
          </p:cNvPr>
          <p:cNvCxnSpPr>
            <a:cxnSpLocks/>
          </p:cNvCxnSpPr>
          <p:nvPr/>
        </p:nvCxnSpPr>
        <p:spPr>
          <a:xfrm>
            <a:off x="3492137" y="3887043"/>
            <a:ext cx="966652" cy="8417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B8FDD5DA-52EE-4EC4-BFEC-E9EABA13ABA3}"/>
              </a:ext>
            </a:extLst>
          </p:cNvPr>
          <p:cNvSpPr/>
          <p:nvPr/>
        </p:nvSpPr>
        <p:spPr>
          <a:xfrm>
            <a:off x="7273680" y="2196890"/>
            <a:ext cx="4337046" cy="2142309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多数の系の平均は</a:t>
            </a:r>
            <a:endParaRPr lang="en-US" altLang="ja-JP" sz="3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3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期待値に近づいていく</a:t>
            </a:r>
            <a:endParaRPr lang="en-US" altLang="ja-JP" sz="3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427CA4A-0718-4C3B-9969-D814650B7856}"/>
              </a:ext>
            </a:extLst>
          </p:cNvPr>
          <p:cNvSpPr txBox="1"/>
          <p:nvPr/>
        </p:nvSpPr>
        <p:spPr>
          <a:xfrm>
            <a:off x="2276585" y="1457754"/>
            <a:ext cx="40623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N</a:t>
            </a:r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個</a:t>
            </a:r>
            <a:r>
              <a:rPr kumimoji="1"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のサイコロの平均値を</a:t>
            </a:r>
            <a:endParaRPr kumimoji="1"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100</a:t>
            </a:r>
            <a:r>
              <a:rPr kumimoji="1"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回計算した場合</a:t>
            </a:r>
            <a:endParaRPr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B6056B17-D2A4-4617-8B3D-9C58B5FF35FB}"/>
              </a:ext>
            </a:extLst>
          </p:cNvPr>
          <p:cNvCxnSpPr>
            <a:cxnSpLocks/>
          </p:cNvCxnSpPr>
          <p:nvPr/>
        </p:nvCxnSpPr>
        <p:spPr>
          <a:xfrm>
            <a:off x="7905452" y="4083783"/>
            <a:ext cx="3267645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F2E397C-D00D-4624-88F0-C629924E907A}"/>
              </a:ext>
            </a:extLst>
          </p:cNvPr>
          <p:cNvSpPr txBox="1"/>
          <p:nvPr/>
        </p:nvSpPr>
        <p:spPr>
          <a:xfrm>
            <a:off x="8028089" y="4408890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期待値の意味</a:t>
            </a:r>
            <a:endParaRPr kumimoji="1" lang="en-US" altLang="ja-JP" sz="3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（中心極限定理）</a:t>
            </a:r>
          </a:p>
        </p:txBody>
      </p:sp>
    </p:spTree>
    <p:extLst>
      <p:ext uri="{BB962C8B-B14F-4D97-AF65-F5344CB8AC3E}">
        <p14:creationId xmlns:p14="http://schemas.microsoft.com/office/powerpoint/2010/main" val="252205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期待値・分散</a:t>
            </a:r>
            <a:endParaRPr kumimoji="1"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63549A7-FCD9-479D-91ED-87F0CAC9E3C3}"/>
              </a:ext>
            </a:extLst>
          </p:cNvPr>
          <p:cNvSpPr/>
          <p:nvPr/>
        </p:nvSpPr>
        <p:spPr>
          <a:xfrm>
            <a:off x="4804110" y="2048694"/>
            <a:ext cx="6743456" cy="2142309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3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CCD36A0-0CC0-477F-AA58-2F38D91017E0}"/>
              </a:ext>
            </a:extLst>
          </p:cNvPr>
          <p:cNvSpPr txBox="1"/>
          <p:nvPr/>
        </p:nvSpPr>
        <p:spPr>
          <a:xfrm>
            <a:off x="7048683" y="1365166"/>
            <a:ext cx="24224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期待値の定義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FFAA2FC-8FC8-4A60-827E-6EE13ABF12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258" y="2194174"/>
            <a:ext cx="3281468" cy="934384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33D0AB2-E938-4EF1-B3B7-F401230E4927}"/>
              </a:ext>
            </a:extLst>
          </p:cNvPr>
          <p:cNvSpPr txBox="1"/>
          <p:nvPr/>
        </p:nvSpPr>
        <p:spPr>
          <a:xfrm>
            <a:off x="8489952" y="3128558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値</a:t>
            </a: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BBAF61D2-32B7-4F5C-8719-2BAE30DC3D10}"/>
              </a:ext>
            </a:extLst>
          </p:cNvPr>
          <p:cNvCxnSpPr>
            <a:cxnSpLocks/>
          </p:cNvCxnSpPr>
          <p:nvPr/>
        </p:nvCxnSpPr>
        <p:spPr>
          <a:xfrm>
            <a:off x="8510698" y="3041913"/>
            <a:ext cx="548641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6DF9198-42E7-4C82-A69B-D068BCB4E1BE}"/>
              </a:ext>
            </a:extLst>
          </p:cNvPr>
          <p:cNvSpPr txBox="1"/>
          <p:nvPr/>
        </p:nvSpPr>
        <p:spPr>
          <a:xfrm>
            <a:off x="9209339" y="3117699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確率</a:t>
            </a: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1160C8C7-C8BD-464D-BFE0-5A885BA0A0FC}"/>
              </a:ext>
            </a:extLst>
          </p:cNvPr>
          <p:cNvCxnSpPr>
            <a:cxnSpLocks/>
          </p:cNvCxnSpPr>
          <p:nvPr/>
        </p:nvCxnSpPr>
        <p:spPr>
          <a:xfrm>
            <a:off x="9137751" y="3041913"/>
            <a:ext cx="548641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B0C97C8-9B46-4D68-9A1D-F89105CC8BF8}"/>
              </a:ext>
            </a:extLst>
          </p:cNvPr>
          <p:cNvSpPr txBox="1"/>
          <p:nvPr/>
        </p:nvSpPr>
        <p:spPr>
          <a:xfrm>
            <a:off x="5859963" y="3641885"/>
            <a:ext cx="5049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*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連続変数の場合はインテグラルを使う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BC79777F-E25E-4044-B6EE-10E30C1D7A9D}"/>
              </a:ext>
            </a:extLst>
          </p:cNvPr>
          <p:cNvSpPr/>
          <p:nvPr/>
        </p:nvSpPr>
        <p:spPr>
          <a:xfrm>
            <a:off x="4804110" y="4740702"/>
            <a:ext cx="6743456" cy="1052656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3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0BBF5F8-847A-45DD-9197-61800FB15053}"/>
              </a:ext>
            </a:extLst>
          </p:cNvPr>
          <p:cNvSpPr txBox="1"/>
          <p:nvPr/>
        </p:nvSpPr>
        <p:spPr>
          <a:xfrm>
            <a:off x="6806545" y="4216834"/>
            <a:ext cx="3427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サイコロの出る目の期待値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2" name="図 31" descr="室内, 食卓用食器類 が含まれている画像&#10;&#10;高い精度で生成された説明">
            <a:extLst>
              <a:ext uri="{FF2B5EF4-FFF2-40B4-BE49-F238E27FC236}">
                <a16:creationId xmlns:a16="http://schemas.microsoft.com/office/drawing/2014/main" id="{99E91BAA-F027-486B-AC14-E1545EFD78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282" y="2661366"/>
            <a:ext cx="2728254" cy="180604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D673924-6FAC-48F9-929D-1135EF449D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658" y="4941235"/>
            <a:ext cx="6422668" cy="637545"/>
          </a:xfrm>
          <a:prstGeom prst="rect">
            <a:avLst/>
          </a:prstGeom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E448EAC4-CB46-49A0-97C6-F6C8D7564F01}"/>
              </a:ext>
            </a:extLst>
          </p:cNvPr>
          <p:cNvCxnSpPr>
            <a:cxnSpLocks/>
          </p:cNvCxnSpPr>
          <p:nvPr/>
        </p:nvCxnSpPr>
        <p:spPr>
          <a:xfrm>
            <a:off x="6398869" y="2996637"/>
            <a:ext cx="1142754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6C0D34B-1D9B-4AE7-A322-ED2A6C1F10B4}"/>
              </a:ext>
            </a:extLst>
          </p:cNvPr>
          <p:cNvSpPr txBox="1"/>
          <p:nvPr/>
        </p:nvSpPr>
        <p:spPr>
          <a:xfrm>
            <a:off x="6070690" y="3090037"/>
            <a:ext cx="19559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kumimoji="1" lang="ja-JP" altLang="en-US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の期待値</a:t>
            </a:r>
          </a:p>
        </p:txBody>
      </p:sp>
    </p:spTree>
    <p:extLst>
      <p:ext uri="{BB962C8B-B14F-4D97-AF65-F5344CB8AC3E}">
        <p14:creationId xmlns:p14="http://schemas.microsoft.com/office/powerpoint/2010/main" val="3599521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63549A7-FCD9-479D-91ED-87F0CAC9E3C3}"/>
              </a:ext>
            </a:extLst>
          </p:cNvPr>
          <p:cNvSpPr/>
          <p:nvPr/>
        </p:nvSpPr>
        <p:spPr>
          <a:xfrm>
            <a:off x="4766264" y="1901263"/>
            <a:ext cx="6743456" cy="2142309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3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CCD36A0-0CC0-477F-AA58-2F38D91017E0}"/>
              </a:ext>
            </a:extLst>
          </p:cNvPr>
          <p:cNvSpPr txBox="1"/>
          <p:nvPr/>
        </p:nvSpPr>
        <p:spPr>
          <a:xfrm>
            <a:off x="7519895" y="1304743"/>
            <a:ext cx="20377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分散の定義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B0C97C8-9B46-4D68-9A1D-F89105CC8BF8}"/>
              </a:ext>
            </a:extLst>
          </p:cNvPr>
          <p:cNvSpPr txBox="1"/>
          <p:nvPr/>
        </p:nvSpPr>
        <p:spPr>
          <a:xfrm>
            <a:off x="5859963" y="3641885"/>
            <a:ext cx="5049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*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連続変数の場合はインテグラルを使う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BC79777F-E25E-4044-B6EE-10E30C1D7A9D}"/>
              </a:ext>
            </a:extLst>
          </p:cNvPr>
          <p:cNvSpPr/>
          <p:nvPr/>
        </p:nvSpPr>
        <p:spPr>
          <a:xfrm>
            <a:off x="3039291" y="4740702"/>
            <a:ext cx="8508275" cy="1052656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3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0BBF5F8-847A-45DD-9197-61800FB15053}"/>
              </a:ext>
            </a:extLst>
          </p:cNvPr>
          <p:cNvSpPr txBox="1"/>
          <p:nvPr/>
        </p:nvSpPr>
        <p:spPr>
          <a:xfrm>
            <a:off x="6806545" y="4216834"/>
            <a:ext cx="3063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サイコロの出る目の分散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2" name="図 31" descr="室内, 食卓用食器類 が含まれている画像&#10;&#10;高い精度で生成された説明">
            <a:extLst>
              <a:ext uri="{FF2B5EF4-FFF2-40B4-BE49-F238E27FC236}">
                <a16:creationId xmlns:a16="http://schemas.microsoft.com/office/drawing/2014/main" id="{99E91BAA-F027-486B-AC14-E1545EFD78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282" y="2661366"/>
            <a:ext cx="2728254" cy="1806047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CD2D39D-B90F-458D-8D5D-1B68AC6C2F5A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期待値・分散</a:t>
            </a:r>
            <a:endParaRPr kumimoji="1"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12B1147-C3A6-4C39-9B57-9043F319DB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896" y="2266355"/>
            <a:ext cx="4476190" cy="800000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33D0AB2-E938-4EF1-B3B7-F401230E4927}"/>
              </a:ext>
            </a:extLst>
          </p:cNvPr>
          <p:cNvSpPr txBox="1"/>
          <p:nvPr/>
        </p:nvSpPr>
        <p:spPr>
          <a:xfrm>
            <a:off x="7244957" y="2977712"/>
            <a:ext cx="22797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期待値との差</a:t>
            </a: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BBAF61D2-32B7-4F5C-8719-2BAE30DC3D10}"/>
              </a:ext>
            </a:extLst>
          </p:cNvPr>
          <p:cNvCxnSpPr>
            <a:cxnSpLocks/>
          </p:cNvCxnSpPr>
          <p:nvPr/>
        </p:nvCxnSpPr>
        <p:spPr>
          <a:xfrm>
            <a:off x="7759358" y="2902576"/>
            <a:ext cx="1558813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6DF9198-42E7-4C82-A69B-D068BCB4E1BE}"/>
              </a:ext>
            </a:extLst>
          </p:cNvPr>
          <p:cNvSpPr txBox="1"/>
          <p:nvPr/>
        </p:nvSpPr>
        <p:spPr>
          <a:xfrm>
            <a:off x="9431474" y="2987621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確率</a:t>
            </a: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6FFA9B36-26F9-4AB8-95E7-56E1AE74A518}"/>
              </a:ext>
            </a:extLst>
          </p:cNvPr>
          <p:cNvCxnSpPr>
            <a:cxnSpLocks/>
          </p:cNvCxnSpPr>
          <p:nvPr/>
        </p:nvCxnSpPr>
        <p:spPr>
          <a:xfrm>
            <a:off x="9524288" y="2902576"/>
            <a:ext cx="600989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F040A82-8F2D-43A1-A979-D63752AF5A85}"/>
              </a:ext>
            </a:extLst>
          </p:cNvPr>
          <p:cNvSpPr txBox="1"/>
          <p:nvPr/>
        </p:nvSpPr>
        <p:spPr>
          <a:xfrm>
            <a:off x="5452594" y="2944755"/>
            <a:ext cx="15263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kumimoji="1" lang="ja-JP" altLang="en-US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の分散</a:t>
            </a: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B4F80667-4AF5-4E2A-ABA2-FE1B69AF6C2A}"/>
              </a:ext>
            </a:extLst>
          </p:cNvPr>
          <p:cNvCxnSpPr>
            <a:cxnSpLocks/>
          </p:cNvCxnSpPr>
          <p:nvPr/>
        </p:nvCxnSpPr>
        <p:spPr>
          <a:xfrm>
            <a:off x="5682980" y="2902576"/>
            <a:ext cx="879909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図 8">
            <a:extLst>
              <a:ext uri="{FF2B5EF4-FFF2-40B4-BE49-F238E27FC236}">
                <a16:creationId xmlns:a16="http://schemas.microsoft.com/office/drawing/2014/main" id="{DE497CE1-B295-4A5F-9B4D-CE6EFE1673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446" y="4989008"/>
            <a:ext cx="8075560" cy="65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656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759AF07F-8CE0-43BE-A0AF-045C7C856A08}"/>
              </a:ext>
            </a:extLst>
          </p:cNvPr>
          <p:cNvSpPr/>
          <p:nvPr/>
        </p:nvSpPr>
        <p:spPr>
          <a:xfrm>
            <a:off x="122640" y="1952749"/>
            <a:ext cx="12008399" cy="4500301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3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期待値・分散の性質</a:t>
            </a:r>
            <a:endParaRPr kumimoji="1"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7CE7BA0-D916-4B60-AEEB-E82EB73233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22" y="2343037"/>
            <a:ext cx="2457143" cy="390476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BC7B745-121A-4AC1-B8AC-95C960C677DD}"/>
              </a:ext>
            </a:extLst>
          </p:cNvPr>
          <p:cNvSpPr txBox="1"/>
          <p:nvPr/>
        </p:nvSpPr>
        <p:spPr>
          <a:xfrm>
            <a:off x="3025391" y="2271848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は定数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98B0C88-C782-43DA-849C-C49FD8662E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944" y="2291842"/>
            <a:ext cx="3643263" cy="543577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DAADDDE-3D65-4873-904F-F88CE2E1B6A3}"/>
              </a:ext>
            </a:extLst>
          </p:cNvPr>
          <p:cNvSpPr txBox="1"/>
          <p:nvPr/>
        </p:nvSpPr>
        <p:spPr>
          <a:xfrm>
            <a:off x="4556059" y="2307580"/>
            <a:ext cx="1069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証明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493F502E-D2FA-4D75-B5C4-7F95046F36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22" y="3096329"/>
            <a:ext cx="1314286" cy="390476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22836350-CAA3-45AA-9F11-56060366E6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944" y="3069877"/>
            <a:ext cx="3347296" cy="582139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059E5131-DB86-4530-9756-FCBFC2766A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22" y="4211181"/>
            <a:ext cx="4152381" cy="390476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86297DD-E7CA-41B9-8443-FC89E50D8AE9}"/>
              </a:ext>
            </a:extLst>
          </p:cNvPr>
          <p:cNvSpPr txBox="1"/>
          <p:nvPr/>
        </p:nvSpPr>
        <p:spPr>
          <a:xfrm>
            <a:off x="4563255" y="3046371"/>
            <a:ext cx="1069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証明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EC28E59-6C7A-4618-BA6F-9A50DF84EE44}"/>
              </a:ext>
            </a:extLst>
          </p:cNvPr>
          <p:cNvSpPr txBox="1"/>
          <p:nvPr/>
        </p:nvSpPr>
        <p:spPr>
          <a:xfrm>
            <a:off x="4556059" y="4149542"/>
            <a:ext cx="1069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証明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AEA219D9-D2D6-45A7-B060-FD753D7A81A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583" y="4224024"/>
            <a:ext cx="6427430" cy="503558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CDB14751-1F5A-4E8B-A373-58FF7407A7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22" y="5698399"/>
            <a:ext cx="3238095" cy="390476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9F14032B-0B4D-4D35-9BE0-9DBFF3C0FED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000" y="5750254"/>
            <a:ext cx="5347020" cy="578935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9F1F009-B714-4F7F-83A8-A493AD8619C6}"/>
              </a:ext>
            </a:extLst>
          </p:cNvPr>
          <p:cNvSpPr txBox="1"/>
          <p:nvPr/>
        </p:nvSpPr>
        <p:spPr>
          <a:xfrm>
            <a:off x="4530476" y="5645611"/>
            <a:ext cx="1069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証明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2C2BCB3-C760-46EA-B85D-2A6C5ABCCF37}"/>
              </a:ext>
            </a:extLst>
          </p:cNvPr>
          <p:cNvSpPr txBox="1"/>
          <p:nvPr/>
        </p:nvSpPr>
        <p:spPr>
          <a:xfrm>
            <a:off x="5065238" y="1382296"/>
            <a:ext cx="1975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期待値の性質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01069159-76E3-4DA4-8F7C-ECEE96CF1736}"/>
              </a:ext>
            </a:extLst>
          </p:cNvPr>
          <p:cNvCxnSpPr>
            <a:cxnSpLocks/>
          </p:cNvCxnSpPr>
          <p:nvPr/>
        </p:nvCxnSpPr>
        <p:spPr>
          <a:xfrm>
            <a:off x="9379000" y="3744739"/>
            <a:ext cx="1090815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A89DB1C-C400-4F9A-9C05-6100E1A4122F}"/>
              </a:ext>
            </a:extLst>
          </p:cNvPr>
          <p:cNvSpPr txBox="1"/>
          <p:nvPr/>
        </p:nvSpPr>
        <p:spPr>
          <a:xfrm>
            <a:off x="9017748" y="3753499"/>
            <a:ext cx="1813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確率の和は</a:t>
            </a:r>
            <a:r>
              <a:rPr kumimoji="1" lang="en-US" altLang="ja-JP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ja-JP" altLang="en-US" sz="24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43D99F6-A23A-487D-A522-F53B198594D4}"/>
              </a:ext>
            </a:extLst>
          </p:cNvPr>
          <p:cNvSpPr txBox="1"/>
          <p:nvPr/>
        </p:nvSpPr>
        <p:spPr>
          <a:xfrm>
            <a:off x="916550" y="5005804"/>
            <a:ext cx="2335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と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Y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が独立とする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5608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759AF07F-8CE0-43BE-A0AF-045C7C856A08}"/>
              </a:ext>
            </a:extLst>
          </p:cNvPr>
          <p:cNvSpPr/>
          <p:nvPr/>
        </p:nvSpPr>
        <p:spPr>
          <a:xfrm>
            <a:off x="122640" y="1952750"/>
            <a:ext cx="12008399" cy="2697627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3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期待値・分散の性質</a:t>
            </a:r>
            <a:endParaRPr kumimoji="1"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2C2BCB3-C760-46EA-B85D-2A6C5ABCCF37}"/>
              </a:ext>
            </a:extLst>
          </p:cNvPr>
          <p:cNvSpPr txBox="1"/>
          <p:nvPr/>
        </p:nvSpPr>
        <p:spPr>
          <a:xfrm>
            <a:off x="5065238" y="1382296"/>
            <a:ext cx="1667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分散の性質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5AAD02AE-695F-468C-B53F-6A0E9EB525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83" y="2287940"/>
            <a:ext cx="3276190" cy="447619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3D243B7B-BC3C-4D69-8AF4-0B7335FC2E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184" y="2309740"/>
            <a:ext cx="5950414" cy="661157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E245C5D3-735D-45C1-B5FA-C7624FD177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184" y="3185954"/>
            <a:ext cx="2854995" cy="293370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722F6FC-CA4A-4EEC-9C8D-EC4E19507A97}"/>
              </a:ext>
            </a:extLst>
          </p:cNvPr>
          <p:cNvSpPr txBox="1"/>
          <p:nvPr/>
        </p:nvSpPr>
        <p:spPr>
          <a:xfrm>
            <a:off x="8280391" y="3065594"/>
            <a:ext cx="950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なので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30BD8063-BF8F-4084-8FD7-5266D3B991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238" y="3841649"/>
            <a:ext cx="6717459" cy="563703"/>
          </a:xfrm>
          <a:prstGeom prst="rect">
            <a:avLst/>
          </a:prstGeom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FBF51DC-8C24-471D-9253-DF2FC80224EE}"/>
              </a:ext>
            </a:extLst>
          </p:cNvPr>
          <p:cNvSpPr txBox="1"/>
          <p:nvPr/>
        </p:nvSpPr>
        <p:spPr>
          <a:xfrm>
            <a:off x="3989666" y="2236698"/>
            <a:ext cx="1069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証明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521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759AF07F-8CE0-43BE-A0AF-045C7C856A08}"/>
              </a:ext>
            </a:extLst>
          </p:cNvPr>
          <p:cNvSpPr/>
          <p:nvPr/>
        </p:nvSpPr>
        <p:spPr>
          <a:xfrm>
            <a:off x="122640" y="1952750"/>
            <a:ext cx="12008399" cy="4613513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3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期待値・分散の性質</a:t>
            </a:r>
            <a:endParaRPr kumimoji="1"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2C2BCB3-C760-46EA-B85D-2A6C5ABCCF37}"/>
              </a:ext>
            </a:extLst>
          </p:cNvPr>
          <p:cNvSpPr txBox="1"/>
          <p:nvPr/>
        </p:nvSpPr>
        <p:spPr>
          <a:xfrm>
            <a:off x="5065238" y="1382296"/>
            <a:ext cx="1667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分散の性質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7335FB3B-32A2-430D-873B-F8BB3DA3BE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03" y="2240984"/>
            <a:ext cx="4142857" cy="39047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4F3C5809-732F-4286-BAEE-D6F30BDF03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087" y="2080592"/>
            <a:ext cx="5790976" cy="62096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86EE698-C4C0-452A-8878-032F185258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98" y="2752506"/>
            <a:ext cx="6136356" cy="59752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9F78E99A-3658-4B22-A027-3FC5B94DBF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009" y="3520908"/>
            <a:ext cx="3527602" cy="293370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660DEF0-E2DC-4C0C-854F-71A92AA8D282}"/>
              </a:ext>
            </a:extLst>
          </p:cNvPr>
          <p:cNvSpPr txBox="1"/>
          <p:nvPr/>
        </p:nvSpPr>
        <p:spPr>
          <a:xfrm>
            <a:off x="9095291" y="3436760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とおき、独立を用いると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5053D1B-25EE-4C39-8C1F-7BAD9D76F382}"/>
              </a:ext>
            </a:extLst>
          </p:cNvPr>
          <p:cNvSpPr txBox="1"/>
          <p:nvPr/>
        </p:nvSpPr>
        <p:spPr>
          <a:xfrm>
            <a:off x="4145256" y="4863549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第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項は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B132125-B27B-4813-BE66-9D02DE917D80}"/>
              </a:ext>
            </a:extLst>
          </p:cNvPr>
          <p:cNvSpPr txBox="1"/>
          <p:nvPr/>
        </p:nvSpPr>
        <p:spPr>
          <a:xfrm>
            <a:off x="7096558" y="6232440"/>
            <a:ext cx="2428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偏差の期待値は</a:t>
            </a:r>
            <a:r>
              <a:rPr kumimoji="1" lang="en-US" altLang="ja-JP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endParaRPr kumimoji="1" lang="ja-JP" altLang="en-US" sz="24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14B22482-5070-4DC4-A87D-C011DA6E5E90}"/>
              </a:ext>
            </a:extLst>
          </p:cNvPr>
          <p:cNvCxnSpPr>
            <a:cxnSpLocks/>
          </p:cNvCxnSpPr>
          <p:nvPr/>
        </p:nvCxnSpPr>
        <p:spPr>
          <a:xfrm>
            <a:off x="6208714" y="6115664"/>
            <a:ext cx="2102279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B1DA9165-2D5E-45BF-B395-619A79908F4C}"/>
              </a:ext>
            </a:extLst>
          </p:cNvPr>
          <p:cNvCxnSpPr>
            <a:cxnSpLocks/>
          </p:cNvCxnSpPr>
          <p:nvPr/>
        </p:nvCxnSpPr>
        <p:spPr>
          <a:xfrm>
            <a:off x="8538369" y="6113854"/>
            <a:ext cx="2102279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5BEAC703-EB41-464F-93CC-11EDA7AC5F93}"/>
              </a:ext>
            </a:extLst>
          </p:cNvPr>
          <p:cNvSpPr txBox="1"/>
          <p:nvPr/>
        </p:nvSpPr>
        <p:spPr>
          <a:xfrm>
            <a:off x="1055887" y="1382296"/>
            <a:ext cx="2335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と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Y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が独立とする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7A8EF66-DB08-40FF-8EB2-71C80D7331AF}"/>
              </a:ext>
            </a:extLst>
          </p:cNvPr>
          <p:cNvSpPr txBox="1"/>
          <p:nvPr/>
        </p:nvSpPr>
        <p:spPr>
          <a:xfrm>
            <a:off x="4566074" y="2027226"/>
            <a:ext cx="1069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証明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9005FBF-3A79-46A9-BA74-9AB5D7C0C3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575" y="4942460"/>
            <a:ext cx="5809527" cy="45021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6006FAB5-DD44-4762-978E-18C57C8F9C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539" y="5585064"/>
            <a:ext cx="5365660" cy="415818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0D9474FB-127D-44C2-9ACB-4D753AC2FE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215" y="4159564"/>
            <a:ext cx="4990161" cy="42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231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2909</TotalTime>
  <Words>276</Words>
  <Application>Microsoft Office PowerPoint</Application>
  <PresentationFormat>ワイド画面</PresentationFormat>
  <Paragraphs>61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Meiryo UI</vt:lpstr>
      <vt:lpstr>游ゴシック</vt:lpstr>
      <vt:lpstr>游ゴシック Light</vt:lpstr>
      <vt:lpstr>Arial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tetsuya t</dc:creator>
  <cp:lastModifiedBy>tetsuya t</cp:lastModifiedBy>
  <cp:revision>56</cp:revision>
  <dcterms:created xsi:type="dcterms:W3CDTF">2017-12-20T12:04:47Z</dcterms:created>
  <dcterms:modified xsi:type="dcterms:W3CDTF">2018-01-21T06:17:42Z</dcterms:modified>
</cp:coreProperties>
</file>