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56" r:id="rId3"/>
    <p:sldId id="277" r:id="rId4"/>
    <p:sldId id="258" r:id="rId5"/>
    <p:sldId id="259" r:id="rId6"/>
    <p:sldId id="262" r:id="rId7"/>
    <p:sldId id="261" r:id="rId8"/>
    <p:sldId id="263" r:id="rId9"/>
    <p:sldId id="265" r:id="rId10"/>
    <p:sldId id="266" r:id="rId11"/>
    <p:sldId id="270" r:id="rId12"/>
    <p:sldId id="291" r:id="rId13"/>
    <p:sldId id="274" r:id="rId14"/>
    <p:sldId id="279" r:id="rId15"/>
    <p:sldId id="284" r:id="rId16"/>
    <p:sldId id="286" r:id="rId17"/>
    <p:sldId id="282" r:id="rId18"/>
    <p:sldId id="290" r:id="rId19"/>
    <p:sldId id="289" r:id="rId20"/>
    <p:sldId id="283" r:id="rId21"/>
    <p:sldId id="287" r:id="rId22"/>
    <p:sldId id="280" r:id="rId23"/>
    <p:sldId id="297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CB3A8-66C0-44E6-9EA1-935A93C0CF5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DD981-A299-46F7-8970-02D91A6712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88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70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5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26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05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9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0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59BD-0FD0-4429-B361-92CC46636E4C}" type="datetimeFigureOut">
              <a:rPr lang="en-IN" smtClean="0"/>
              <a:t>29-12-2021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ides Background - Google Workspace Market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41"/>
            <a:ext cx="9144000" cy="68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887"/>
            <a:ext cx="9144000" cy="21602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Project Name: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Bank marketing data </a:t>
            </a:r>
            <a:endParaRPr lang="en-IN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3707904" cy="290968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Group Number : 10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Group members: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G. Paul Abhishek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G. Pravalika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T.Krishna Prasad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Pranathi Dehpande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S. Yugender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B. Navneetha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 SemiCondensed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 SemiCondensed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pic>
        <p:nvPicPr>
          <p:cNvPr id="3074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42887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0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43589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coding\python the snake\photo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3" y="1268759"/>
            <a:ext cx="9144000" cy="555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" y="2972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Analyzing the purchase frequency of marital status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6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" y="2972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Analyzing the purchase frequency of education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52563"/>
            <a:ext cx="8798371" cy="48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0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w Cen MT Condensed" pitchFamily="34" charset="0"/>
                <a:ea typeface="MS PGothic" pitchFamily="34" charset="-128"/>
              </a:rPr>
              <a:t>Take away from the graphs:</a:t>
            </a:r>
            <a:endParaRPr lang="en-IN" dirty="0">
              <a:latin typeface="Tw Cen MT Condensed" pitchFamily="34" charset="0"/>
              <a:ea typeface="MS PGothic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374441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  <a:ea typeface="MS PGothic" pitchFamily="34" charset="-128"/>
              </a:rPr>
              <a:t>Middle aged people are showing much interest in term deposit rather than the youth and elderly people.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  <a:ea typeface="MS PGothic" pitchFamily="34" charset="-128"/>
              </a:rPr>
              <a:t> People holding jobs like admin, blue collar and technician are interested in subscribing the term deposit.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  <a:ea typeface="MS PGothic" pitchFamily="34" charset="-128"/>
              </a:rPr>
              <a:t>People qualified in high school or university are most likely to subscribe the term deposit.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w Cen MT Condensed" pitchFamily="34" charset="0"/>
              <a:ea typeface="MS PGothic" pitchFamily="34" charset="-128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w Cen MT Condensed" pitchFamily="34" charset="0"/>
              <a:ea typeface="MS PGothic" pitchFamily="34" charset="-128"/>
            </a:endParaRPr>
          </a:p>
          <a:p>
            <a:pPr algn="l"/>
            <a:endParaRPr lang="en-IN" dirty="0">
              <a:solidFill>
                <a:schemeClr val="tx1"/>
              </a:solidFill>
              <a:latin typeface="Tw Cen MT Condensed" pitchFamily="34" charset="0"/>
              <a:ea typeface="MS PGothic" pitchFamily="34" charset="-128"/>
            </a:endParaRPr>
          </a:p>
        </p:txBody>
      </p:sp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0247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\coding\python the snake\photos\HEAT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" y="618303"/>
            <a:ext cx="9128898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-1" y="6112159"/>
            <a:ext cx="9116291" cy="689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seems no feature is heavily correlated with other features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47"/>
            <a:ext cx="9116291" cy="68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Heat Map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188"/>
            <a:ext cx="9144000" cy="1470025"/>
          </a:xfrm>
        </p:spPr>
        <p:txBody>
          <a:bodyPr/>
          <a:lstStyle/>
          <a:p>
            <a:r>
              <a:rPr lang="en-US" dirty="0" smtClean="0"/>
              <a:t>Algorithms: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3600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outcome is a binary dependent variable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Depending on the response:</a:t>
            </a:r>
            <a:r>
              <a:rPr lang="en-IN" dirty="0" smtClean="0">
                <a:solidFill>
                  <a:schemeClr val="tx1"/>
                </a:solidFill>
              </a:rPr>
              <a:t> Categorical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Therefore logistic regression is applied.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Train test split method is used to analyze the data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Case1: train : 70%, test : 30%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Case2: train:  80%, test : 20%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X- age,  Y- ‘y’	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400800" cy="87464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Scatter plot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0628"/>
            <a:ext cx="6996481" cy="496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4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0" cy="69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285" y="66507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Confusion matrix</a:t>
            </a:r>
            <a:endParaRPr lang="en-IN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836712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It is a table with 4 different combinations of predicted and actual values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miro.medium.com/max/356/1*Z54JgbS4DUwWSknhDCvNT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7" y="1869455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miro.medium.com/max/462/1*7EYylA6XlXSGBCF77j_r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419659" cy="32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3626" y="4675204"/>
            <a:ext cx="9147626" cy="218279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True </a:t>
            </a:r>
            <a:r>
              <a:rPr lang="en-IN" sz="2400" b="1" dirty="0" smtClean="0">
                <a:solidFill>
                  <a:schemeClr val="tx1"/>
                </a:solidFill>
              </a:rPr>
              <a:t>Positive:</a:t>
            </a:r>
            <a:r>
              <a:rPr lang="en-US" sz="2400" dirty="0">
                <a:solidFill>
                  <a:schemeClr val="tx1"/>
                </a:solidFill>
              </a:rPr>
              <a:t>predicted positive and it’s </a:t>
            </a:r>
            <a:r>
              <a:rPr lang="en-US" sz="2400" dirty="0" smtClean="0">
                <a:solidFill>
                  <a:schemeClr val="tx1"/>
                </a:solidFill>
              </a:rPr>
              <a:t>true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True </a:t>
            </a:r>
            <a:r>
              <a:rPr lang="en-IN" sz="2400" b="1" dirty="0" smtClean="0">
                <a:solidFill>
                  <a:schemeClr val="tx1"/>
                </a:solidFill>
              </a:rPr>
              <a:t>Negative:</a:t>
            </a:r>
            <a:r>
              <a:rPr lang="en-US" sz="2400" dirty="0">
                <a:solidFill>
                  <a:schemeClr val="tx1"/>
                </a:solidFill>
              </a:rPr>
              <a:t>predicted negative and it’s </a:t>
            </a:r>
            <a:r>
              <a:rPr lang="en-US" sz="2400" dirty="0" smtClean="0">
                <a:solidFill>
                  <a:schemeClr val="tx1"/>
                </a:solidFill>
              </a:rPr>
              <a:t>true.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False Positive: (Type 1 Error</a:t>
            </a:r>
            <a:r>
              <a:rPr lang="en-IN" sz="2400" b="1" dirty="0" smtClean="0">
                <a:solidFill>
                  <a:schemeClr val="tx1"/>
                </a:solidFill>
              </a:rPr>
              <a:t>):</a:t>
            </a:r>
            <a:r>
              <a:rPr lang="en-US" sz="2400" dirty="0">
                <a:solidFill>
                  <a:schemeClr val="tx1"/>
                </a:solidFill>
              </a:rPr>
              <a:t>predicted positive and it’s </a:t>
            </a:r>
            <a:r>
              <a:rPr lang="en-US" sz="2400" dirty="0" smtClean="0">
                <a:solidFill>
                  <a:schemeClr val="tx1"/>
                </a:solidFill>
              </a:rPr>
              <a:t>false.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False Negative: (Type 2 Error</a:t>
            </a:r>
            <a:r>
              <a:rPr lang="en-IN" sz="2400" b="1" dirty="0" smtClean="0">
                <a:solidFill>
                  <a:schemeClr val="tx1"/>
                </a:solidFill>
              </a:rPr>
              <a:t>):</a:t>
            </a:r>
            <a:r>
              <a:rPr lang="en-US" sz="2400" dirty="0">
                <a:solidFill>
                  <a:schemeClr val="tx1"/>
                </a:solidFill>
              </a:rPr>
              <a:t>predicted negative and it’s false.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-27887" y="1412776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Accuracy of logistic regression classifier on test set: </a:t>
            </a:r>
            <a:r>
              <a:rPr lang="en-IN" b="1" dirty="0">
                <a:solidFill>
                  <a:schemeClr val="tx1"/>
                </a:solidFill>
              </a:rPr>
              <a:t>0.901294498381877</a:t>
            </a: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0" y="47506"/>
            <a:ext cx="9144000" cy="1077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Case1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train : 70%, test : 30%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0" y="3001322"/>
            <a:ext cx="327585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Confusion matrix :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0" y="908720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627784" y="2708920"/>
            <a:ext cx="2722894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[[1114 0] </a:t>
            </a:r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[ </a:t>
            </a:r>
            <a:r>
              <a:rPr lang="en-IN" b="1" dirty="0">
                <a:solidFill>
                  <a:schemeClr val="tx1"/>
                </a:solidFill>
              </a:rPr>
              <a:t>122 0]]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4293096"/>
            <a:ext cx="62281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table is showing us </a:t>
            </a:r>
            <a:r>
              <a:rPr lang="en-US" dirty="0">
                <a:solidFill>
                  <a:schemeClr val="tx1"/>
                </a:solidFill>
              </a:rPr>
              <a:t>that we have 1114+0 correct predictions and 122+0 incorrect predictions.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5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543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3"/>
          <p:cNvSpPr txBox="1">
            <a:spLocks/>
          </p:cNvSpPr>
          <p:nvPr/>
        </p:nvSpPr>
        <p:spPr>
          <a:xfrm>
            <a:off x="-8562" y="1340768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Accuracy of logistic regression classifier on test set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0.9077669902912622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Case2: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train</a:t>
            </a:r>
            <a:r>
              <a:rPr lang="en-US" dirty="0">
                <a:solidFill>
                  <a:schemeClr val="tx1"/>
                </a:solidFill>
              </a:rPr>
              <a:t>:  80%, test : 20%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3347864" y="3140968"/>
            <a:ext cx="1968771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chemeClr val="tx1"/>
                </a:solidFill>
              </a:rPr>
              <a:t>[[748 0] 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[ </a:t>
            </a:r>
            <a:r>
              <a:rPr lang="en-IN" b="1" dirty="0">
                <a:solidFill>
                  <a:schemeClr val="tx1"/>
                </a:solidFill>
              </a:rPr>
              <a:t>76 0]]</a:t>
            </a: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-22951" y="3501008"/>
            <a:ext cx="35638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Confusion matrix :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4293096"/>
            <a:ext cx="913543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table is showing us </a:t>
            </a:r>
            <a:r>
              <a:rPr lang="en-US" dirty="0">
                <a:solidFill>
                  <a:schemeClr val="tx1"/>
                </a:solidFill>
              </a:rPr>
              <a:t>that we have </a:t>
            </a:r>
            <a:r>
              <a:rPr lang="en-US" dirty="0" smtClean="0">
                <a:solidFill>
                  <a:schemeClr val="tx1"/>
                </a:solidFill>
              </a:rPr>
              <a:t>748+0 </a:t>
            </a:r>
            <a:r>
              <a:rPr lang="en-US" dirty="0">
                <a:solidFill>
                  <a:schemeClr val="tx1"/>
                </a:solidFill>
              </a:rPr>
              <a:t>correct predictions and </a:t>
            </a:r>
            <a:r>
              <a:rPr lang="en-US" dirty="0" smtClean="0">
                <a:solidFill>
                  <a:schemeClr val="tx1"/>
                </a:solidFill>
              </a:rPr>
              <a:t>76+0 </a:t>
            </a:r>
            <a:r>
              <a:rPr lang="en-US" dirty="0">
                <a:solidFill>
                  <a:schemeClr val="tx1"/>
                </a:solidFill>
              </a:rPr>
              <a:t>incorrect predictions.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2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/>
              <a:t>K-Fold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718" y="1196752"/>
            <a:ext cx="9144000" cy="26391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K-Fold </a:t>
            </a:r>
            <a:r>
              <a:rPr lang="en-US" dirty="0">
                <a:solidFill>
                  <a:schemeClr val="tx1"/>
                </a:solidFill>
              </a:rPr>
              <a:t>will provide train/test indices to split data in train and test sets. It will split dataset into k consecutive folds (without shuffling by default). Each fold is then used a validation set once while the k - 1 remaining folds form the training set (source)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149080"/>
            <a:ext cx="9144000" cy="75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Cross validation score (K-Fold) for the data set 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80" y="4903281"/>
            <a:ext cx="4752529" cy="48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0.8905074378605388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48" y="13823"/>
            <a:ext cx="3456384" cy="606865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w Cen MT Condensed" pitchFamily="34" charset="0"/>
              </a:rPr>
              <a:t>Background:</a:t>
            </a:r>
            <a:endParaRPr lang="en-IN" sz="2400" b="1" dirty="0">
              <a:latin typeface="Tw Cen M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2" y="620688"/>
            <a:ext cx="9127588" cy="217026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w Cen MT Condensed" pitchFamily="34" charset="0"/>
              </a:rPr>
              <a:t>Every bank needs customers for depositing, applying loan etc. the story of this bank is same. It’s working hard to attract customers for subscribing  a term deposit</a:t>
            </a:r>
            <a:r>
              <a:rPr lang="en-US" sz="2400" dirty="0">
                <a:solidFill>
                  <a:schemeClr val="tx1"/>
                </a:solidFill>
                <a:latin typeface="Tw Cen MT Condensed" pitchFamily="34" charset="0"/>
              </a:rPr>
              <a:t>. Term deposits are a low-risk way to invest your money and earn a fixed rate of </a:t>
            </a:r>
            <a:r>
              <a:rPr lang="en-US" sz="2400" dirty="0" smtClean="0">
                <a:solidFill>
                  <a:schemeClr val="tx1"/>
                </a:solidFill>
                <a:latin typeface="Tw Cen MT Condensed" pitchFamily="34" charset="0"/>
              </a:rPr>
              <a:t>interest. The employees are making calls with different categories of people and convincing them to subscribe. </a:t>
            </a:r>
            <a:r>
              <a:rPr lang="en-US" sz="2400" dirty="0">
                <a:solidFill>
                  <a:schemeClr val="tx1"/>
                </a:solidFill>
                <a:latin typeface="Tw Cen MT Condensed" pitchFamily="34" charset="0"/>
              </a:rPr>
              <a:t>The data is related with direct marketing campaigns (phone calls) of a Portuguese banking institution.</a:t>
            </a:r>
            <a:r>
              <a:rPr lang="en-US" sz="2400" dirty="0" smtClean="0">
                <a:solidFill>
                  <a:schemeClr val="tx1"/>
                </a:solidFill>
                <a:latin typeface="Tw Cen MT Condensed" pitchFamily="34" charset="0"/>
              </a:rPr>
              <a:t> We are here to help the bank  for  analyzing the data and making predictions which type of customers should we attract to get more subscribers</a:t>
            </a:r>
            <a:endParaRPr lang="en-IN" sz="2400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6702" y="3551673"/>
            <a:ext cx="9127588" cy="143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  <a:latin typeface="Tw Cen MT Condensed" pitchFamily="34" charset="0"/>
              </a:rPr>
              <a:t>The classification goal is to predict if the client will subscribe a term deposit. By predicting it we can help the bank to make the work easier, productive, efficient and faster. Indirectly we can save their </a:t>
            </a:r>
            <a:r>
              <a:rPr lang="en-US" sz="2200" dirty="0" smtClean="0">
                <a:solidFill>
                  <a:schemeClr val="tx1"/>
                </a:solidFill>
                <a:latin typeface="Tw Cen MT Condensed" pitchFamily="34" charset="0"/>
              </a:rPr>
              <a:t>money. </a:t>
            </a:r>
            <a:r>
              <a:rPr lang="en-US" sz="2200" dirty="0">
                <a:solidFill>
                  <a:schemeClr val="tx1"/>
                </a:solidFill>
                <a:latin typeface="Tw Cen MT Condensed" pitchFamily="34" charset="0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Tw Cen MT Condensed" pitchFamily="34" charset="0"/>
              </a:rPr>
              <a:t>he goal is to target those customers who are likely interested in term deposit</a:t>
            </a:r>
            <a:endParaRPr lang="en-IN" sz="2200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971230"/>
            <a:ext cx="1454905" cy="451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latin typeface="Tw Cen MT Condensed" pitchFamily="34" charset="0"/>
              </a:rPr>
              <a:t>Objective:</a:t>
            </a:r>
            <a:endParaRPr lang="en-IN" sz="2400" b="1" dirty="0">
              <a:latin typeface="Tw Cen MT Condensed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412" y="4984549"/>
            <a:ext cx="3456384" cy="77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latin typeface="Tw Cen MT Condensed" pitchFamily="34" charset="0"/>
              </a:rPr>
              <a:t>Path:</a:t>
            </a:r>
            <a:endParaRPr lang="en-IN" sz="2400" b="1" dirty="0">
              <a:latin typeface="Tw Cen MT Condense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26702" y="5578023"/>
            <a:ext cx="9127588" cy="127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solidFill>
                  <a:schemeClr val="tx1"/>
                </a:solidFill>
                <a:latin typeface="Tw Cen MT Condensed" pitchFamily="34" charset="0"/>
              </a:rPr>
              <a:t>The dataset is binary dependent variable. Team followed a standard Machine Learning algorithm (logistic regression) development process. We used python coding to make our analysis easier</a:t>
            </a:r>
            <a:endParaRPr lang="en-US" sz="2200" b="0" dirty="0" smtClean="0">
              <a:solidFill>
                <a:schemeClr val="tx1"/>
              </a:solidFill>
              <a:effectLst/>
              <a:latin typeface="Tw Cen MT Condensed" pitchFamily="34" charset="0"/>
            </a:endParaRPr>
          </a:p>
        </p:txBody>
      </p:sp>
      <p:pic>
        <p:nvPicPr>
          <p:cNvPr id="2052" name="Picture 4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412" y="3898923"/>
            <a:ext cx="9160412" cy="29523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F-beta score :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F-beta score can be interpreted as a weighted harmonic mean of the precision and recall, where an F-beta score reaches its best value at 1 and worst score at 0.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The F-beta score weights the recall more than the precision by a factor of beta. beta = 1.0 means recall and precision are equally important</a:t>
            </a:r>
            <a:endParaRPr lang="en-IN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154" y="1362643"/>
            <a:ext cx="9144000" cy="102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Precision 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The precision is the ratio tp / (tp + fp).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3154" y="2564904"/>
            <a:ext cx="9144000" cy="109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Recall 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The recall is the ratio tp / (tp + fn).</a:t>
            </a:r>
          </a:p>
        </p:txBody>
      </p:sp>
      <p:pic>
        <p:nvPicPr>
          <p:cNvPr id="15362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35" y="11663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4830" y="280441"/>
            <a:ext cx="9144000" cy="102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Accuracy: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Number </a:t>
            </a:r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of correct </a:t>
            </a: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predictions/Total </a:t>
            </a:r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number of predictions</a:t>
            </a:r>
            <a:endParaRPr lang="en-US" dirty="0" smtClean="0">
              <a:solidFill>
                <a:schemeClr val="tx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4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38+ Free Powerpoint Backgrounds | Free &amp;amp; Premium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49" y="620688"/>
            <a:ext cx="614800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8" y="216349"/>
            <a:ext cx="13263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CASE 1: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42" y="4171313"/>
            <a:ext cx="6203214" cy="219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1107" y="3203492"/>
            <a:ext cx="13263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CASE 2: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4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IN" dirty="0"/>
              <a:t>Summary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144000" cy="381642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Depending upon the EDA, its better for the bank to prioritize the customers who are middle aged (25-40).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Contacting unmarried people will also help in getting more number of subscribers.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 by contacting these type of people, the business might have a chance of getting more and more subscribers.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AutoShape 2" descr="Elegant Business Powerpoint Templates - Arts, Blue, Business &amp;amp; Finance -  Free PPT Backgrounds and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Elegant Business Powerpoint Templates - Arts, Blue, Business &amp;amp; Finance -  Free PPT Backgrounds and Templ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6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Wallpapers - Top Free GitHub Backgrounds - Wallpaper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6414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67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Bell MT" pitchFamily="18" charset="0"/>
              </a:rPr>
              <a:t>Github references</a:t>
            </a:r>
            <a:endParaRPr lang="en-IN" sz="2800" b="1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446" y="908720"/>
            <a:ext cx="9143999" cy="108012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  <a:t>G . Paul Abhishek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ahnschrift Light Condensed" pitchFamily="34" charset="0"/>
              </a:rPr>
              <a:t>https://github.com/paulabhishek7777/Capstone-project---UNP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988841"/>
            <a:ext cx="9164149" cy="9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  <a:t>G</a:t>
            </a:r>
            <a:r>
              <a:rPr lang="en-US" sz="2400" dirty="0">
                <a:solidFill>
                  <a:schemeClr val="bg1"/>
                </a:solidFill>
                <a:latin typeface="Bahnschrift Light Condensed" pitchFamily="34" charset="0"/>
              </a:rPr>
              <a:t>. Pravalika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Bahnschrift Light Condensed" pitchFamily="34" charset="0"/>
              </a:rPr>
              <a:t>https://github.com/PravalikaGivaji/Python_Project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20150" y="3062583"/>
            <a:ext cx="9164149" cy="104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 Light Condensed" pitchFamily="34" charset="0"/>
              </a:rPr>
              <a:t>T.Krishna </a:t>
            </a:r>
            <a: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  <a:t>Prasad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Bahnschrift Light Condensed" pitchFamily="34" charset="0"/>
              </a:rPr>
              <a:t>https</a:t>
            </a:r>
            <a:r>
              <a:rPr lang="en-IN" sz="2400" dirty="0">
                <a:solidFill>
                  <a:schemeClr val="bg1"/>
                </a:solidFill>
                <a:latin typeface="Bahnschrift Light Condensed" pitchFamily="34" charset="0"/>
              </a:rPr>
              <a:t>://</a:t>
            </a:r>
            <a:r>
              <a:rPr lang="en-IN" sz="2400" dirty="0" smtClean="0">
                <a:solidFill>
                  <a:schemeClr val="bg1"/>
                </a:solidFill>
                <a:latin typeface="Bahnschrift Light Condensed" pitchFamily="34" charset="0"/>
              </a:rPr>
              <a:t>github.com/TellaKrishnaPrasad/Assignment_UNP_exercise1and2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150" y="4119772"/>
            <a:ext cx="9143999" cy="100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 Light Condensed" pitchFamily="34" charset="0"/>
              </a:rPr>
              <a:t>Pranathi </a:t>
            </a:r>
            <a: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  <a:t>Dehpande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 Light Condensed" pitchFamily="34" charset="0"/>
              </a:rPr>
              <a:t>https://github.com/prdeshpande21/unp-team-10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5255885"/>
            <a:ext cx="9143999" cy="120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 Light Condensed" pitchFamily="34" charset="0"/>
              </a:rPr>
              <a:t>S. </a:t>
            </a:r>
            <a: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  <a:t>Yugender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 Light Condensed" pitchFamily="34" charset="0"/>
              </a:rPr>
              <a:t>https://github.com/yugiyugender/capstone-project.git</a:t>
            </a:r>
          </a:p>
        </p:txBody>
      </p:sp>
    </p:spTree>
    <p:extLst>
      <p:ext uri="{BB962C8B-B14F-4D97-AF65-F5344CB8AC3E}">
        <p14:creationId xmlns:p14="http://schemas.microsoft.com/office/powerpoint/2010/main" val="427368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6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8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20490" name="Picture 10" descr="Minimal Thank You PowerPoint - Slid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68760"/>
          </a:xfrm>
        </p:spPr>
        <p:txBody>
          <a:bodyPr/>
          <a:lstStyle/>
          <a:p>
            <a:r>
              <a:rPr lang="en-US" b="1" dirty="0" smtClean="0">
                <a:latin typeface="Yu Gothic Light" pitchFamily="34" charset="-128"/>
                <a:ea typeface="Yu Gothic Light" pitchFamily="34" charset="-128"/>
              </a:rPr>
              <a:t>Data and Data quality check</a:t>
            </a:r>
            <a:endParaRPr lang="en-IN" b="1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9408"/>
            <a:ext cx="9144000" cy="532859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In the data we have 17 attributes and 42511 instances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The main attributes to be noticed are age, job, marital, education, default, housing, loan, campaign, 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The  dataset’s outcome is a binary  data set(yes/no)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Luckily in the data set, there were no missing values	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Output variable : ‘y’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Input  variable : remaining attributes</a:t>
            </a:r>
            <a:endParaRPr lang="en-IN" dirty="0">
              <a:solidFill>
                <a:schemeClr val="tx1"/>
              </a:solidFill>
              <a:latin typeface="Yu Gothic Light" pitchFamily="34" charset="-128"/>
              <a:ea typeface="Yu Gothic Light" pitchFamily="34" charset="-128"/>
            </a:endParaRPr>
          </a:p>
        </p:txBody>
      </p:sp>
      <p:pic>
        <p:nvPicPr>
          <p:cNvPr id="4098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348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tail Bank Marketing: Use Advocacy Marketing To Increase Customer Loyalty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93524" y="294836"/>
            <a:ext cx="6336704" cy="5660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</a:rPr>
              <a:t>Specific data types in data frame</a:t>
            </a:r>
            <a:endParaRPr lang="en-IN" sz="32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14567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variables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Pdays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Emp_var_rate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Cons_price_idx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Cons_conf_idx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day_of_week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Euribor3m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poutcome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Nr_employed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20654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6" y="2344822"/>
            <a:ext cx="3205514" cy="922114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Bahnschrift Light SemiCondensed" pitchFamily="34" charset="0"/>
              </a:rPr>
              <a:t>How many people subscribed ?</a:t>
            </a:r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66" y="3104875"/>
            <a:ext cx="834578" cy="63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451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65" y="3563904"/>
            <a:ext cx="3853586" cy="76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000" dirty="0" smtClean="0">
                <a:latin typeface="Bahnschrift Light SemiCondensed" pitchFamily="34" charset="0"/>
              </a:rPr>
              <a:t>How many people did not subscribe ?</a:t>
            </a:r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436" y="4221088"/>
            <a:ext cx="834578" cy="6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3668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972584"/>
            <a:ext cx="9145666" cy="144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>
                <a:latin typeface="Bahnschrift Light SemiCondensed" pitchFamily="34" charset="0"/>
              </a:rPr>
              <a:t>In performing exploratory data analysis, it is important to be able to select subsets of data to perform analysis or comparisons.</a:t>
            </a:r>
            <a:endParaRPr lang="en-IN" sz="3200" dirty="0">
              <a:latin typeface="Bahnschrift Light SemiCondensed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310" y="0"/>
            <a:ext cx="914531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Bahnschrift Light SemiCondensed" pitchFamily="34" charset="0"/>
              </a:rPr>
              <a:t>Conditional Analysis</a:t>
            </a:r>
            <a:endParaRPr lang="en-IN" sz="3200" dirty="0">
              <a:latin typeface="Bahnschrift Light SemiCondensed" pitchFamily="34" charset="0"/>
            </a:endParaRPr>
          </a:p>
        </p:txBody>
      </p:sp>
      <p:pic>
        <p:nvPicPr>
          <p:cNvPr id="8194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07739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666" y="4855840"/>
            <a:ext cx="4721539" cy="76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000" dirty="0" smtClean="0">
                <a:latin typeface="Bahnschrift Light SemiCondensed" pitchFamily="34" charset="0"/>
              </a:rPr>
              <a:t>What is the age group frequently contacted ?</a:t>
            </a:r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436" y="5618584"/>
            <a:ext cx="834578" cy="6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25-50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09964" y="2475832"/>
            <a:ext cx="4248472" cy="62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 SemiCondensed" pitchFamily="34" charset="0"/>
              </a:rPr>
              <a:t>The average age of people contacted</a:t>
            </a:r>
          </a:p>
          <a:p>
            <a:pPr algn="just"/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076056" y="2929152"/>
            <a:ext cx="1152128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40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95528" y="3697605"/>
            <a:ext cx="4248472" cy="62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 SemiCondensed" pitchFamily="34" charset="0"/>
              </a:rPr>
              <a:t>The minimum age of people contacted</a:t>
            </a:r>
          </a:p>
          <a:p>
            <a:pPr algn="just"/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044899" y="4080098"/>
            <a:ext cx="1152128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18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880829" y="5085184"/>
            <a:ext cx="4248472" cy="62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 SemiCondensed" pitchFamily="34" charset="0"/>
              </a:rPr>
              <a:t>The maximum age of people contacted</a:t>
            </a:r>
          </a:p>
          <a:p>
            <a:pPr algn="just"/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044899" y="5467677"/>
            <a:ext cx="1152128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88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8226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Gill Sans MT Condensed" pitchFamily="34" charset="0"/>
              </a:rPr>
              <a:t>Analysing the percentage of term deposits done</a:t>
            </a:r>
            <a:endParaRPr lang="en-IN" sz="3200" dirty="0">
              <a:latin typeface="Gill Sans M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881" y="1484784"/>
            <a:ext cx="9159048" cy="151216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Gill Sans MT Condensed" pitchFamily="34" charset="0"/>
              </a:rPr>
              <a:t>The percentage of people subscribed is 10.95 which is pretty low and the people who did not subscribe is 89.05%</a:t>
            </a:r>
            <a:endParaRPr lang="en-IN" dirty="0">
              <a:solidFill>
                <a:schemeClr val="tx1"/>
              </a:solidFill>
              <a:latin typeface="Gill Sans MT Condensed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7" y="3134549"/>
            <a:ext cx="36766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3752498"/>
            <a:ext cx="3436514" cy="284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5" name="AutoShape 4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6" name="AutoShape 6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8" name="AutoShape 8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pic>
        <p:nvPicPr>
          <p:cNvPr id="9218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12" y="43583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52736"/>
          </a:xfrm>
        </p:spPr>
        <p:txBody>
          <a:bodyPr/>
          <a:lstStyle/>
          <a:p>
            <a:r>
              <a:rPr lang="en-IN" dirty="0" smtClean="0">
                <a:latin typeface="Gill Sans MT Condensed" pitchFamily="34" charset="0"/>
              </a:rPr>
              <a:t>Age groups frequently contacted</a:t>
            </a:r>
            <a:endParaRPr lang="en-IN" dirty="0">
              <a:latin typeface="Gill Sans MT Condense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68" y="2492896"/>
            <a:ext cx="6115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367" y="3212232"/>
            <a:ext cx="3049941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>
                <a:solidFill>
                  <a:schemeClr val="tx1"/>
                </a:solidFill>
                <a:latin typeface="Gill Sans MT Condensed" pitchFamily="34" charset="0"/>
              </a:rPr>
              <a:t>From the histogram it is clear that middle aged people from age 30-45 are frequently contacted</a:t>
            </a:r>
            <a:endParaRPr lang="en-IN" dirty="0">
              <a:solidFill>
                <a:schemeClr val="tx1"/>
              </a:solidFill>
              <a:latin typeface="Gill Sans MT Condensed" pitchFamily="34" charset="0"/>
            </a:endParaRPr>
          </a:p>
        </p:txBody>
      </p:sp>
      <p:pic>
        <p:nvPicPr>
          <p:cNvPr id="10242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1663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0247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26" y="-39547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3855" y="-2493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5" name="AutoShape 4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66255" y="-969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6" name="AutoShape 6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318655" y="55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7" name="AutoShape 8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471055" y="2078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8" name="AutoShape 10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623455" y="360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9" name="AutoShape 12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775855" y="5126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0" name="AutoShape 14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928255" y="6650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1" name="AutoShape 16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080655" y="817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2" name="AutoShape 18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233055" y="9698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3" name="AutoShape 20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385455" y="1122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4" name="AutoShape 22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537855" y="12746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5" name="AutoShape 24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690255" y="14270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2874" y="36021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  <a:latin typeface="Gill Sans MT Condensed" pitchFamily="34" charset="0"/>
              </a:rPr>
              <a:t>Analysing the relation between age and purchase frequency of subscription</a:t>
            </a:r>
            <a:endParaRPr lang="en-IN" dirty="0">
              <a:solidFill>
                <a:schemeClr val="tx1"/>
              </a:solidFill>
              <a:latin typeface="Gill Sans MT Condensed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" y="1752422"/>
            <a:ext cx="8144073" cy="4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20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coding\python the snake\photo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9144000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" y="2972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Analyzing the purchase frequency of job title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05940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1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1008</Words>
  <Application>Microsoft Office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Project Name: Bank marketing data </vt:lpstr>
      <vt:lpstr>Background:</vt:lpstr>
      <vt:lpstr>Data and Data quality check</vt:lpstr>
      <vt:lpstr>PowerPoint Presentation</vt:lpstr>
      <vt:lpstr>How many people subscribed ?</vt:lpstr>
      <vt:lpstr>Analysing the percentage of term deposits done</vt:lpstr>
      <vt:lpstr>Age groups frequently contacted</vt:lpstr>
      <vt:lpstr>PowerPoint Presentation</vt:lpstr>
      <vt:lpstr>PowerPoint Presentation</vt:lpstr>
      <vt:lpstr>PowerPoint Presentation</vt:lpstr>
      <vt:lpstr>PowerPoint Presentation</vt:lpstr>
      <vt:lpstr>Take away from the graphs:</vt:lpstr>
      <vt:lpstr>PowerPoint Presentation</vt:lpstr>
      <vt:lpstr>Algorithms:</vt:lpstr>
      <vt:lpstr>PowerPoint Presentation</vt:lpstr>
      <vt:lpstr>PowerPoint Presentation</vt:lpstr>
      <vt:lpstr>PowerPoint Presentation</vt:lpstr>
      <vt:lpstr>PowerPoint Presentation</vt:lpstr>
      <vt:lpstr>K-Fold </vt:lpstr>
      <vt:lpstr>PowerPoint Presentation</vt:lpstr>
      <vt:lpstr>PowerPoint Presentation</vt:lpstr>
      <vt:lpstr>Summary &amp; Recommendations</vt:lpstr>
      <vt:lpstr>Github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Background:</dc:title>
  <dc:creator>Paul</dc:creator>
  <cp:lastModifiedBy>Paul</cp:lastModifiedBy>
  <cp:revision>100</cp:revision>
  <dcterms:created xsi:type="dcterms:W3CDTF">2021-12-13T10:56:54Z</dcterms:created>
  <dcterms:modified xsi:type="dcterms:W3CDTF">2021-12-29T06:02:13Z</dcterms:modified>
</cp:coreProperties>
</file>