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78" r:id="rId5"/>
    <p:sldId id="279" r:id="rId6"/>
    <p:sldId id="280" r:id="rId7"/>
    <p:sldId id="281" r:id="rId8"/>
    <p:sldId id="282" r:id="rId9"/>
    <p:sldId id="293" r:id="rId10"/>
    <p:sldId id="283" r:id="rId11"/>
    <p:sldId id="294" r:id="rId12"/>
    <p:sldId id="284" r:id="rId13"/>
    <p:sldId id="295" r:id="rId14"/>
    <p:sldId id="285" r:id="rId15"/>
    <p:sldId id="296" r:id="rId16"/>
    <p:sldId id="286" r:id="rId17"/>
    <p:sldId id="297" r:id="rId18"/>
    <p:sldId id="287" r:id="rId19"/>
    <p:sldId id="298" r:id="rId20"/>
    <p:sldId id="289" r:id="rId21"/>
    <p:sldId id="299" r:id="rId22"/>
    <p:sldId id="292" r:id="rId23"/>
    <p:sldId id="300" r:id="rId24"/>
    <p:sldId id="291" r:id="rId25"/>
    <p:sldId id="301" r:id="rId26"/>
    <p:sldId id="290" r:id="rId27"/>
    <p:sldId id="302" r:id="rId28"/>
    <p:sldId id="288" r:id="rId29"/>
    <p:sldId id="303" r:id="rId30"/>
    <p:sldId id="304" r:id="rId31"/>
    <p:sldId id="306"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E1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6ADD8-39BA-6A54-CA58-C57F4A498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19B8F6-826F-20A0-29BC-651D89E45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5DB596-EE4F-804B-CF8A-AFC40EB3BD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6624C6-9CE2-D6A4-C7BC-AD0214C8B98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22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78990-7CD5-1E32-B2CC-D5ABF4F5A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8D3549-5940-503A-8749-1EF313D92E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3B980D-E572-BB03-3C77-A65E472A15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006A21-8E20-DFCE-9FD6-0454CCF9BB3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943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8/14/2025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loom.com/share/2b8828f552fe4474aeca89eaae5708c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9524"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Sales Performance Analysis of Walmart Stores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733925"/>
            <a:ext cx="3485072" cy="450552"/>
          </a:xfrm>
        </p:spPr>
        <p:txBody>
          <a:bodyPr>
            <a:normAutofit lnSpcReduction="10000"/>
          </a:bodyPr>
          <a:lstStyle/>
          <a:p>
            <a:pPr algn="r"/>
            <a:r>
              <a:rPr lang="en-US" dirty="0"/>
              <a:t>Yugma Patel</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2971B7-4B25-79AB-B308-4198051F270B}"/>
              </a:ext>
            </a:extLst>
          </p:cNvPr>
          <p:cNvPicPr>
            <a:picLocks noGrp="1" noChangeAspect="1"/>
          </p:cNvPicPr>
          <p:nvPr>
            <p:ph idx="1"/>
          </p:nvPr>
        </p:nvPicPr>
        <p:blipFill>
          <a:blip r:embed="rId2"/>
          <a:stretch>
            <a:fillRect/>
          </a:stretch>
        </p:blipFill>
        <p:spPr>
          <a:xfrm>
            <a:off x="1733550" y="457506"/>
            <a:ext cx="8982075" cy="5942987"/>
          </a:xfrm>
        </p:spPr>
      </p:pic>
    </p:spTree>
    <p:extLst>
      <p:ext uri="{BB962C8B-B14F-4D97-AF65-F5344CB8AC3E}">
        <p14:creationId xmlns:p14="http://schemas.microsoft.com/office/powerpoint/2010/main" val="31393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CCDA-EA3F-2CCD-4668-98765D6CDA05}"/>
              </a:ext>
            </a:extLst>
          </p:cNvPr>
          <p:cNvSpPr>
            <a:spLocks noGrp="1"/>
          </p:cNvSpPr>
          <p:nvPr>
            <p:ph type="title"/>
          </p:nvPr>
        </p:nvSpPr>
        <p:spPr/>
        <p:txBody>
          <a:bodyPr>
            <a:normAutofit fontScale="90000"/>
          </a:bodyPr>
          <a:lstStyle/>
          <a:p>
            <a:r>
              <a:rPr lang="en-US" dirty="0"/>
              <a:t>Task 4: Detecting Anomalies in Sales Transactions</a:t>
            </a:r>
            <a:endParaRPr lang="en-IN" dirty="0"/>
          </a:p>
        </p:txBody>
      </p:sp>
      <p:sp>
        <p:nvSpPr>
          <p:cNvPr id="3" name="Content Placeholder 2">
            <a:extLst>
              <a:ext uri="{FF2B5EF4-FFF2-40B4-BE49-F238E27FC236}">
                <a16:creationId xmlns:a16="http://schemas.microsoft.com/office/drawing/2014/main" id="{B47BFE30-8FDA-FC9B-660B-65959491255A}"/>
              </a:ext>
            </a:extLst>
          </p:cNvPr>
          <p:cNvSpPr>
            <a:spLocks noGrp="1"/>
          </p:cNvSpPr>
          <p:nvPr>
            <p:ph idx="1"/>
          </p:nvPr>
        </p:nvSpPr>
        <p:spPr/>
        <p:txBody>
          <a:bodyPr>
            <a:normAutofit/>
          </a:bodyPr>
          <a:lstStyle/>
          <a:p>
            <a:r>
              <a:rPr lang="en-US" dirty="0"/>
              <a:t>Some transactions were flagged as “High Anomaly” – unusually large purchases. </a:t>
            </a:r>
          </a:p>
          <a:p>
            <a:r>
              <a:rPr lang="en-US" dirty="0"/>
              <a:t>Others were labeled as “Low Anomaly” –unusually small purchases.</a:t>
            </a:r>
          </a:p>
        </p:txBody>
      </p:sp>
    </p:spTree>
    <p:extLst>
      <p:ext uri="{BB962C8B-B14F-4D97-AF65-F5344CB8AC3E}">
        <p14:creationId xmlns:p14="http://schemas.microsoft.com/office/powerpoint/2010/main" val="27772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4EF7FB-402E-BA0A-D35A-4FE49D063E38}"/>
              </a:ext>
            </a:extLst>
          </p:cNvPr>
          <p:cNvPicPr>
            <a:picLocks noGrp="1" noChangeAspect="1"/>
          </p:cNvPicPr>
          <p:nvPr>
            <p:ph idx="1"/>
          </p:nvPr>
        </p:nvPicPr>
        <p:blipFill>
          <a:blip r:embed="rId2"/>
          <a:stretch>
            <a:fillRect/>
          </a:stretch>
        </p:blipFill>
        <p:spPr>
          <a:xfrm>
            <a:off x="1272210" y="318051"/>
            <a:ext cx="9293086" cy="5983357"/>
          </a:xfrm>
        </p:spPr>
      </p:pic>
    </p:spTree>
    <p:extLst>
      <p:ext uri="{BB962C8B-B14F-4D97-AF65-F5344CB8AC3E}">
        <p14:creationId xmlns:p14="http://schemas.microsoft.com/office/powerpoint/2010/main" val="118898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D54E-15E9-118D-B92C-1AB6C1DFF094}"/>
              </a:ext>
            </a:extLst>
          </p:cNvPr>
          <p:cNvSpPr>
            <a:spLocks noGrp="1"/>
          </p:cNvSpPr>
          <p:nvPr>
            <p:ph type="title"/>
          </p:nvPr>
        </p:nvSpPr>
        <p:spPr/>
        <p:txBody>
          <a:bodyPr>
            <a:normAutofit fontScale="90000"/>
          </a:bodyPr>
          <a:lstStyle/>
          <a:p>
            <a:r>
              <a:rPr lang="en-US" dirty="0"/>
              <a:t>Task 5: Most Popular Payment Method by City </a:t>
            </a:r>
            <a:endParaRPr lang="en-IN" dirty="0"/>
          </a:p>
        </p:txBody>
      </p:sp>
      <p:sp>
        <p:nvSpPr>
          <p:cNvPr id="3" name="Content Placeholder 2">
            <a:extLst>
              <a:ext uri="{FF2B5EF4-FFF2-40B4-BE49-F238E27FC236}">
                <a16:creationId xmlns:a16="http://schemas.microsoft.com/office/drawing/2014/main" id="{F5B17BA9-FECA-5F1B-066A-FA0507961117}"/>
              </a:ext>
            </a:extLst>
          </p:cNvPr>
          <p:cNvSpPr>
            <a:spLocks noGrp="1"/>
          </p:cNvSpPr>
          <p:nvPr>
            <p:ph idx="1"/>
          </p:nvPr>
        </p:nvSpPr>
        <p:spPr/>
        <p:txBody>
          <a:bodyPr/>
          <a:lstStyle/>
          <a:p>
            <a:r>
              <a:rPr lang="en-US" dirty="0"/>
              <a:t>Yangon and Mandalay prefer </a:t>
            </a:r>
            <a:r>
              <a:rPr lang="en-US" dirty="0" err="1"/>
              <a:t>Ewallet</a:t>
            </a:r>
            <a:r>
              <a:rPr lang="en-US" dirty="0"/>
              <a:t> payments. </a:t>
            </a:r>
          </a:p>
          <a:p>
            <a:r>
              <a:rPr lang="en-US" dirty="0"/>
              <a:t> Naypyitaw prefers Cash.</a:t>
            </a:r>
            <a:endParaRPr lang="en-IN" dirty="0"/>
          </a:p>
        </p:txBody>
      </p:sp>
    </p:spTree>
    <p:extLst>
      <p:ext uri="{BB962C8B-B14F-4D97-AF65-F5344CB8AC3E}">
        <p14:creationId xmlns:p14="http://schemas.microsoft.com/office/powerpoint/2010/main" val="136988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7BA1D3-30A4-1E61-8884-79883751D662}"/>
              </a:ext>
            </a:extLst>
          </p:cNvPr>
          <p:cNvPicPr>
            <a:picLocks noGrp="1" noChangeAspect="1"/>
          </p:cNvPicPr>
          <p:nvPr>
            <p:ph idx="1"/>
          </p:nvPr>
        </p:nvPicPr>
        <p:blipFill>
          <a:blip r:embed="rId2"/>
          <a:stretch>
            <a:fillRect/>
          </a:stretch>
        </p:blipFill>
        <p:spPr>
          <a:xfrm>
            <a:off x="1043610" y="717274"/>
            <a:ext cx="10426148" cy="5423452"/>
          </a:xfrm>
        </p:spPr>
      </p:pic>
    </p:spTree>
    <p:extLst>
      <p:ext uri="{BB962C8B-B14F-4D97-AF65-F5344CB8AC3E}">
        <p14:creationId xmlns:p14="http://schemas.microsoft.com/office/powerpoint/2010/main" val="54881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A12-63D3-FD0A-8BE7-C21CFE0CF073}"/>
              </a:ext>
            </a:extLst>
          </p:cNvPr>
          <p:cNvSpPr>
            <a:spLocks noGrp="1"/>
          </p:cNvSpPr>
          <p:nvPr>
            <p:ph type="title"/>
          </p:nvPr>
        </p:nvSpPr>
        <p:spPr/>
        <p:txBody>
          <a:bodyPr>
            <a:normAutofit fontScale="90000"/>
          </a:bodyPr>
          <a:lstStyle/>
          <a:p>
            <a:r>
              <a:rPr lang="en-US" dirty="0"/>
              <a:t>Task 6: Monthly Sales Distribution by Gender</a:t>
            </a:r>
            <a:endParaRPr lang="en-IN" dirty="0"/>
          </a:p>
        </p:txBody>
      </p:sp>
      <p:sp>
        <p:nvSpPr>
          <p:cNvPr id="3" name="Content Placeholder 2">
            <a:extLst>
              <a:ext uri="{FF2B5EF4-FFF2-40B4-BE49-F238E27FC236}">
                <a16:creationId xmlns:a16="http://schemas.microsoft.com/office/drawing/2014/main" id="{88A65DB0-CB60-DE28-7FAD-B4B9066281BD}"/>
              </a:ext>
            </a:extLst>
          </p:cNvPr>
          <p:cNvSpPr>
            <a:spLocks noGrp="1"/>
          </p:cNvSpPr>
          <p:nvPr>
            <p:ph idx="1"/>
          </p:nvPr>
        </p:nvSpPr>
        <p:spPr/>
        <p:txBody>
          <a:bodyPr>
            <a:normAutofit lnSpcReduction="10000"/>
          </a:bodyPr>
          <a:lstStyle/>
          <a:p>
            <a:r>
              <a:rPr lang="en-US" dirty="0"/>
              <a:t> Female customers consistently spent more than male customers each month. </a:t>
            </a:r>
          </a:p>
          <a:p>
            <a:r>
              <a:rPr lang="en-US" dirty="0"/>
              <a:t>January FEMALE customer spent highest </a:t>
            </a:r>
            <a:r>
              <a:rPr lang="en-US" b="1" dirty="0"/>
              <a:t>59,139</a:t>
            </a:r>
            <a:r>
              <a:rPr lang="en-US" dirty="0"/>
              <a:t>  </a:t>
            </a:r>
          </a:p>
          <a:p>
            <a:r>
              <a:rPr lang="en-US" dirty="0"/>
              <a:t>January MALE customer spent highest </a:t>
            </a:r>
            <a:r>
              <a:rPr lang="en-US" b="1" dirty="0"/>
              <a:t>57,153</a:t>
            </a:r>
            <a:r>
              <a:rPr lang="en-US" dirty="0"/>
              <a:t> </a:t>
            </a:r>
          </a:p>
          <a:p>
            <a:pPr marL="36900" indent="0">
              <a:buNone/>
            </a:pPr>
            <a:endParaRPr lang="en-US" dirty="0"/>
          </a:p>
          <a:p>
            <a:pPr marL="36900" indent="0">
              <a:buNone/>
            </a:pPr>
            <a:r>
              <a:rPr lang="en-US" dirty="0"/>
              <a:t>    ○ Jan 2019: Female – 59,139 | Male – 57,153 </a:t>
            </a:r>
          </a:p>
          <a:p>
            <a:pPr marL="36900" indent="0">
              <a:buNone/>
            </a:pPr>
            <a:r>
              <a:rPr lang="en-US" dirty="0"/>
              <a:t>    ○ Feb 2019: Female – 56,336 | Male – 40,884 </a:t>
            </a:r>
          </a:p>
          <a:p>
            <a:pPr marL="36900" indent="0">
              <a:buNone/>
            </a:pPr>
            <a:r>
              <a:rPr lang="en-US" dirty="0"/>
              <a:t>    ○ Mar 2019: Female – 52,408 | Male – 57,047</a:t>
            </a:r>
          </a:p>
          <a:p>
            <a:pPr marL="36900" indent="0">
              <a:buNone/>
            </a:pPr>
            <a:endParaRPr lang="en-IN" dirty="0"/>
          </a:p>
        </p:txBody>
      </p:sp>
    </p:spTree>
    <p:extLst>
      <p:ext uri="{BB962C8B-B14F-4D97-AF65-F5344CB8AC3E}">
        <p14:creationId xmlns:p14="http://schemas.microsoft.com/office/powerpoint/2010/main" val="317631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7254CE-2CE6-3825-D411-878FC8C54AEC}"/>
              </a:ext>
            </a:extLst>
          </p:cNvPr>
          <p:cNvPicPr>
            <a:picLocks noGrp="1" noChangeAspect="1"/>
          </p:cNvPicPr>
          <p:nvPr>
            <p:ph idx="1"/>
          </p:nvPr>
        </p:nvPicPr>
        <p:blipFill>
          <a:blip r:embed="rId2"/>
          <a:stretch>
            <a:fillRect/>
          </a:stretch>
        </p:blipFill>
        <p:spPr>
          <a:xfrm>
            <a:off x="823291" y="556591"/>
            <a:ext cx="10545418" cy="5433391"/>
          </a:xfrm>
        </p:spPr>
      </p:pic>
    </p:spTree>
    <p:extLst>
      <p:ext uri="{BB962C8B-B14F-4D97-AF65-F5344CB8AC3E}">
        <p14:creationId xmlns:p14="http://schemas.microsoft.com/office/powerpoint/2010/main" val="288771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201A-8F77-3C26-EDAB-756C95694647}"/>
              </a:ext>
            </a:extLst>
          </p:cNvPr>
          <p:cNvSpPr>
            <a:spLocks noGrp="1"/>
          </p:cNvSpPr>
          <p:nvPr>
            <p:ph type="title"/>
          </p:nvPr>
        </p:nvSpPr>
        <p:spPr/>
        <p:txBody>
          <a:bodyPr>
            <a:normAutofit fontScale="90000"/>
          </a:bodyPr>
          <a:lstStyle/>
          <a:p>
            <a:r>
              <a:rPr lang="en-US" dirty="0"/>
              <a:t>Task 7: Best Product Line by Customer Type</a:t>
            </a:r>
            <a:endParaRPr lang="en-IN" dirty="0"/>
          </a:p>
        </p:txBody>
      </p:sp>
      <p:sp>
        <p:nvSpPr>
          <p:cNvPr id="3" name="Content Placeholder 2">
            <a:extLst>
              <a:ext uri="{FF2B5EF4-FFF2-40B4-BE49-F238E27FC236}">
                <a16:creationId xmlns:a16="http://schemas.microsoft.com/office/drawing/2014/main" id="{51F42BE7-77B7-5842-D07C-CB09F8AE4CCF}"/>
              </a:ext>
            </a:extLst>
          </p:cNvPr>
          <p:cNvSpPr>
            <a:spLocks noGrp="1"/>
          </p:cNvSpPr>
          <p:nvPr>
            <p:ph idx="1"/>
          </p:nvPr>
        </p:nvSpPr>
        <p:spPr/>
        <p:txBody>
          <a:bodyPr/>
          <a:lstStyle/>
          <a:p>
            <a:r>
              <a:rPr lang="en-US" dirty="0"/>
              <a:t>The query finds which product line earns the most for each customer type. </a:t>
            </a:r>
          </a:p>
          <a:p>
            <a:r>
              <a:rPr lang="en-US" dirty="0"/>
              <a:t> It uses SUM and ranks product lines by total revenue within each customer group. </a:t>
            </a:r>
          </a:p>
          <a:p>
            <a:r>
              <a:rPr lang="en-US" dirty="0"/>
              <a:t>Only the top product line for each type is shown. </a:t>
            </a:r>
            <a:endParaRPr lang="en-IN" dirty="0"/>
          </a:p>
        </p:txBody>
      </p:sp>
    </p:spTree>
    <p:extLst>
      <p:ext uri="{BB962C8B-B14F-4D97-AF65-F5344CB8AC3E}">
        <p14:creationId xmlns:p14="http://schemas.microsoft.com/office/powerpoint/2010/main" val="147368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369CA7-6231-7D60-A402-93F69AE5FFFA}"/>
              </a:ext>
            </a:extLst>
          </p:cNvPr>
          <p:cNvPicPr>
            <a:picLocks noGrp="1" noChangeAspect="1"/>
          </p:cNvPicPr>
          <p:nvPr>
            <p:ph idx="1"/>
          </p:nvPr>
        </p:nvPicPr>
        <p:blipFill>
          <a:blip r:embed="rId2"/>
          <a:stretch>
            <a:fillRect/>
          </a:stretch>
        </p:blipFill>
        <p:spPr>
          <a:xfrm>
            <a:off x="1994162" y="435410"/>
            <a:ext cx="8561194" cy="5987179"/>
          </a:xfrm>
        </p:spPr>
      </p:pic>
    </p:spTree>
    <p:extLst>
      <p:ext uri="{BB962C8B-B14F-4D97-AF65-F5344CB8AC3E}">
        <p14:creationId xmlns:p14="http://schemas.microsoft.com/office/powerpoint/2010/main" val="81074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824-E281-617E-44CA-077740B4C805}"/>
              </a:ext>
            </a:extLst>
          </p:cNvPr>
          <p:cNvSpPr>
            <a:spLocks noGrp="1"/>
          </p:cNvSpPr>
          <p:nvPr>
            <p:ph type="title"/>
          </p:nvPr>
        </p:nvSpPr>
        <p:spPr/>
        <p:txBody>
          <a:bodyPr/>
          <a:lstStyle/>
          <a:p>
            <a:r>
              <a:rPr lang="en-US" dirty="0"/>
              <a:t>Task 8: Identifying Repeat Customers</a:t>
            </a:r>
            <a:endParaRPr lang="en-IN" dirty="0"/>
          </a:p>
        </p:txBody>
      </p:sp>
      <p:sp>
        <p:nvSpPr>
          <p:cNvPr id="3" name="Content Placeholder 2">
            <a:extLst>
              <a:ext uri="{FF2B5EF4-FFF2-40B4-BE49-F238E27FC236}">
                <a16:creationId xmlns:a16="http://schemas.microsoft.com/office/drawing/2014/main" id="{68D189D8-0213-755E-98BC-557C9A855DBE}"/>
              </a:ext>
            </a:extLst>
          </p:cNvPr>
          <p:cNvSpPr>
            <a:spLocks noGrp="1"/>
          </p:cNvSpPr>
          <p:nvPr>
            <p:ph idx="1"/>
          </p:nvPr>
        </p:nvSpPr>
        <p:spPr>
          <a:xfrm>
            <a:off x="913795" y="2076450"/>
            <a:ext cx="9253935" cy="3714749"/>
          </a:xfrm>
        </p:spPr>
        <p:txBody>
          <a:bodyPr/>
          <a:lstStyle/>
          <a:p>
            <a:r>
              <a:rPr lang="en-US" dirty="0"/>
              <a:t>The SQL query identified </a:t>
            </a:r>
            <a:r>
              <a:rPr lang="en-US" b="1" dirty="0"/>
              <a:t>15 customers</a:t>
            </a:r>
            <a:r>
              <a:rPr lang="en-US" dirty="0"/>
              <a:t> who made repeat purchases within 30 days of a previous transaction. These customers have IDs: 15, 14, 13, 12, 11, 10, 9, 8, 7, 6, 5, 4, 3, 2, 1.</a:t>
            </a:r>
          </a:p>
          <a:p>
            <a:r>
              <a:rPr lang="en-US" dirty="0"/>
              <a:t>This pattern shows strong buying frequency and loyalty. </a:t>
            </a:r>
          </a:p>
          <a:p>
            <a:r>
              <a:rPr lang="en-US" dirty="0"/>
              <a:t>These customers are prime candidates for targeted marketing campaigns, loyalty rewards, or personalized recommendations to further increase retention and sales.</a:t>
            </a:r>
            <a:endParaRPr lang="en-IN" dirty="0"/>
          </a:p>
        </p:txBody>
      </p:sp>
    </p:spTree>
    <p:extLst>
      <p:ext uri="{BB962C8B-B14F-4D97-AF65-F5344CB8AC3E}">
        <p14:creationId xmlns:p14="http://schemas.microsoft.com/office/powerpoint/2010/main" val="3225747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IN" sz="4000" dirty="0"/>
              <a:t>INTRODUCTION</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0000" lnSpcReduction="20000"/>
          </a:bodyPr>
          <a:lstStyle/>
          <a:p>
            <a:r>
              <a:rPr lang="en-US" sz="2400" dirty="0"/>
              <a:t>The data includes customer demographics, product lines, sales amounts, and payment methods across multiple branches.</a:t>
            </a:r>
          </a:p>
          <a:p>
            <a:r>
              <a:rPr lang="en-US" sz="2400" dirty="0"/>
              <a:t>The analysis addresses ten business tasks, including identifying the top-performing branch by growth rate, finding the most profitable product lines, segmenting customers by spending levels, detecting unusual transactions, and determining the most popular payment methods by city. It also explores monthly sales distribution by gender, product preferences by customer type, repeat purchase behavior, top customers by revenue, and sales patterns by day of the week.</a:t>
            </a:r>
          </a:p>
          <a:p>
            <a:pPr marL="36900" indent="0">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BF354E-EE10-F5DE-3C61-867A6E73449E}"/>
              </a:ext>
            </a:extLst>
          </p:cNvPr>
          <p:cNvPicPr>
            <a:picLocks noGrp="1" noChangeAspect="1"/>
          </p:cNvPicPr>
          <p:nvPr>
            <p:ph idx="1"/>
          </p:nvPr>
        </p:nvPicPr>
        <p:blipFill>
          <a:blip r:embed="rId2"/>
          <a:stretch>
            <a:fillRect/>
          </a:stretch>
        </p:blipFill>
        <p:spPr>
          <a:xfrm>
            <a:off x="1451790" y="441000"/>
            <a:ext cx="9521010" cy="5975999"/>
          </a:xfrm>
        </p:spPr>
      </p:pic>
    </p:spTree>
    <p:extLst>
      <p:ext uri="{BB962C8B-B14F-4D97-AF65-F5344CB8AC3E}">
        <p14:creationId xmlns:p14="http://schemas.microsoft.com/office/powerpoint/2010/main" val="200387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70E9-4F1E-07E2-E1F9-CAB4E54FA686}"/>
              </a:ext>
            </a:extLst>
          </p:cNvPr>
          <p:cNvSpPr>
            <a:spLocks noGrp="1"/>
          </p:cNvSpPr>
          <p:nvPr>
            <p:ph type="title"/>
          </p:nvPr>
        </p:nvSpPr>
        <p:spPr/>
        <p:txBody>
          <a:bodyPr>
            <a:normAutofit fontScale="90000"/>
          </a:bodyPr>
          <a:lstStyle/>
          <a:p>
            <a:r>
              <a:rPr lang="en-US" dirty="0"/>
              <a:t>Task 9: Finding Top 5 Customers by Sales Volume</a:t>
            </a:r>
            <a:endParaRPr lang="en-IN" dirty="0"/>
          </a:p>
        </p:txBody>
      </p:sp>
      <p:sp>
        <p:nvSpPr>
          <p:cNvPr id="3" name="Content Placeholder 2">
            <a:extLst>
              <a:ext uri="{FF2B5EF4-FFF2-40B4-BE49-F238E27FC236}">
                <a16:creationId xmlns:a16="http://schemas.microsoft.com/office/drawing/2014/main" id="{CDCB448C-E07C-E8E1-B177-58503E664D16}"/>
              </a:ext>
            </a:extLst>
          </p:cNvPr>
          <p:cNvSpPr>
            <a:spLocks noGrp="1"/>
          </p:cNvSpPr>
          <p:nvPr>
            <p:ph idx="1"/>
          </p:nvPr>
        </p:nvSpPr>
        <p:spPr/>
        <p:txBody>
          <a:bodyPr/>
          <a:lstStyle/>
          <a:p>
            <a:r>
              <a:rPr lang="en-US" dirty="0"/>
              <a:t>The query calculates total sales SUM for each Customer ID</a:t>
            </a:r>
          </a:p>
          <a:p>
            <a:r>
              <a:rPr lang="en-US" dirty="0"/>
              <a:t> It ranks them in descending order of revenue. </a:t>
            </a:r>
          </a:p>
          <a:p>
            <a:r>
              <a:rPr lang="en-US" dirty="0"/>
              <a:t> The top 5 customers are selected based on total sales. </a:t>
            </a:r>
            <a:endParaRPr lang="en-IN" dirty="0"/>
          </a:p>
        </p:txBody>
      </p:sp>
    </p:spTree>
    <p:extLst>
      <p:ext uri="{BB962C8B-B14F-4D97-AF65-F5344CB8AC3E}">
        <p14:creationId xmlns:p14="http://schemas.microsoft.com/office/powerpoint/2010/main" val="2006022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827C12-0B5F-FED9-F3FE-21B4DA4F2946}"/>
              </a:ext>
            </a:extLst>
          </p:cNvPr>
          <p:cNvPicPr>
            <a:picLocks noGrp="1" noChangeAspect="1"/>
          </p:cNvPicPr>
          <p:nvPr>
            <p:ph idx="1"/>
          </p:nvPr>
        </p:nvPicPr>
        <p:blipFill>
          <a:blip r:embed="rId2"/>
          <a:stretch>
            <a:fillRect/>
          </a:stretch>
        </p:blipFill>
        <p:spPr>
          <a:xfrm>
            <a:off x="2029276" y="606287"/>
            <a:ext cx="7811119" cy="5314122"/>
          </a:xfrm>
        </p:spPr>
      </p:pic>
    </p:spTree>
    <p:extLst>
      <p:ext uri="{BB962C8B-B14F-4D97-AF65-F5344CB8AC3E}">
        <p14:creationId xmlns:p14="http://schemas.microsoft.com/office/powerpoint/2010/main" val="60765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607D-787B-5796-A324-C387B45927DA}"/>
              </a:ext>
            </a:extLst>
          </p:cNvPr>
          <p:cNvSpPr>
            <a:spLocks noGrp="1"/>
          </p:cNvSpPr>
          <p:nvPr>
            <p:ph type="title"/>
          </p:nvPr>
        </p:nvSpPr>
        <p:spPr/>
        <p:txBody>
          <a:bodyPr>
            <a:normAutofit fontScale="90000"/>
          </a:bodyPr>
          <a:lstStyle/>
          <a:p>
            <a:r>
              <a:rPr lang="en-US" dirty="0"/>
              <a:t>Task 10: Analyzing Sales Trends by Day of the Week </a:t>
            </a:r>
            <a:endParaRPr lang="en-IN" dirty="0"/>
          </a:p>
        </p:txBody>
      </p:sp>
      <p:sp>
        <p:nvSpPr>
          <p:cNvPr id="3" name="Content Placeholder 2">
            <a:extLst>
              <a:ext uri="{FF2B5EF4-FFF2-40B4-BE49-F238E27FC236}">
                <a16:creationId xmlns:a16="http://schemas.microsoft.com/office/drawing/2014/main" id="{E758CD96-0C88-6CA6-67D3-C40C603FD0F2}"/>
              </a:ext>
            </a:extLst>
          </p:cNvPr>
          <p:cNvSpPr>
            <a:spLocks noGrp="1"/>
          </p:cNvSpPr>
          <p:nvPr>
            <p:ph idx="1"/>
          </p:nvPr>
        </p:nvSpPr>
        <p:spPr/>
        <p:txBody>
          <a:bodyPr/>
          <a:lstStyle/>
          <a:p>
            <a:r>
              <a:rPr lang="en-US" dirty="0"/>
              <a:t>Saturday recorded 164 transactions with a total sales value of 56,121, making it a high-traffic and high-revenue day. This indicates strong weekend shopping behavior, suggesting that targeted promotions or special offers on Saturdays could further boost sales and customer engagement.</a:t>
            </a:r>
            <a:endParaRPr lang="en-IN" dirty="0"/>
          </a:p>
        </p:txBody>
      </p:sp>
    </p:spTree>
    <p:extLst>
      <p:ext uri="{BB962C8B-B14F-4D97-AF65-F5344CB8AC3E}">
        <p14:creationId xmlns:p14="http://schemas.microsoft.com/office/powerpoint/2010/main" val="1056575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DB441F-E2F0-A392-072F-1A83837F3149}"/>
              </a:ext>
            </a:extLst>
          </p:cNvPr>
          <p:cNvPicPr>
            <a:picLocks noGrp="1" noChangeAspect="1"/>
          </p:cNvPicPr>
          <p:nvPr>
            <p:ph idx="1"/>
          </p:nvPr>
        </p:nvPicPr>
        <p:blipFill>
          <a:blip r:embed="rId2"/>
          <a:stretch>
            <a:fillRect/>
          </a:stretch>
        </p:blipFill>
        <p:spPr>
          <a:xfrm>
            <a:off x="1530627" y="596348"/>
            <a:ext cx="9402416" cy="5343939"/>
          </a:xfrm>
        </p:spPr>
      </p:pic>
    </p:spTree>
    <p:extLst>
      <p:ext uri="{BB962C8B-B14F-4D97-AF65-F5344CB8AC3E}">
        <p14:creationId xmlns:p14="http://schemas.microsoft.com/office/powerpoint/2010/main" val="2661872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C15A-A010-7FA9-DDB1-480BA662637F}"/>
              </a:ext>
            </a:extLst>
          </p:cNvPr>
          <p:cNvSpPr>
            <a:spLocks noGrp="1"/>
          </p:cNvSpPr>
          <p:nvPr>
            <p:ph type="title"/>
          </p:nvPr>
        </p:nvSpPr>
        <p:spPr>
          <a:xfrm>
            <a:off x="913795" y="609600"/>
            <a:ext cx="10353762" cy="476250"/>
          </a:xfrm>
        </p:spPr>
        <p:txBody>
          <a:bodyPr>
            <a:normAutofit fontScale="90000"/>
          </a:bodyPr>
          <a:lstStyle/>
          <a:p>
            <a:r>
              <a:rPr lang="en-US" dirty="0"/>
              <a:t>Analysis Dashboard of Walmart</a:t>
            </a:r>
            <a:endParaRPr lang="en-IN" dirty="0"/>
          </a:p>
        </p:txBody>
      </p:sp>
      <p:pic>
        <p:nvPicPr>
          <p:cNvPr id="5" name="Content Placeholder 4">
            <a:extLst>
              <a:ext uri="{FF2B5EF4-FFF2-40B4-BE49-F238E27FC236}">
                <a16:creationId xmlns:a16="http://schemas.microsoft.com/office/drawing/2014/main" id="{42F8A5ED-959F-6068-2247-88D5CA7D78D6}"/>
              </a:ext>
            </a:extLst>
          </p:cNvPr>
          <p:cNvPicPr>
            <a:picLocks noGrp="1" noChangeAspect="1"/>
          </p:cNvPicPr>
          <p:nvPr>
            <p:ph idx="1"/>
          </p:nvPr>
        </p:nvPicPr>
        <p:blipFill>
          <a:blip r:embed="rId2"/>
          <a:stretch>
            <a:fillRect/>
          </a:stretch>
        </p:blipFill>
        <p:spPr>
          <a:xfrm>
            <a:off x="990601" y="1358319"/>
            <a:ext cx="10353762" cy="5017244"/>
          </a:xfrm>
        </p:spPr>
      </p:pic>
    </p:spTree>
    <p:extLst>
      <p:ext uri="{BB962C8B-B14F-4D97-AF65-F5344CB8AC3E}">
        <p14:creationId xmlns:p14="http://schemas.microsoft.com/office/powerpoint/2010/main" val="277914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64ED-53E0-8754-1492-2EA2F35B20F1}"/>
              </a:ext>
            </a:extLst>
          </p:cNvPr>
          <p:cNvSpPr>
            <a:spLocks noGrp="1"/>
          </p:cNvSpPr>
          <p:nvPr>
            <p:ph type="title"/>
          </p:nvPr>
        </p:nvSpPr>
        <p:spPr/>
        <p:txBody>
          <a:bodyPr>
            <a:normAutofit fontScale="90000"/>
          </a:bodyPr>
          <a:lstStyle/>
          <a:p>
            <a:r>
              <a:rPr lang="en-US" dirty="0"/>
              <a:t>Key Insights – Walmart Sales Performance Analysis</a:t>
            </a:r>
            <a:endParaRPr lang="en-IN" dirty="0"/>
          </a:p>
        </p:txBody>
      </p:sp>
      <p:sp>
        <p:nvSpPr>
          <p:cNvPr id="3" name="Content Placeholder 2">
            <a:extLst>
              <a:ext uri="{FF2B5EF4-FFF2-40B4-BE49-F238E27FC236}">
                <a16:creationId xmlns:a16="http://schemas.microsoft.com/office/drawing/2014/main" id="{FE67EE95-5876-0453-87C8-9072AF4BC3E2}"/>
              </a:ext>
            </a:extLst>
          </p:cNvPr>
          <p:cNvSpPr>
            <a:spLocks noGrp="1"/>
          </p:cNvSpPr>
          <p:nvPr>
            <p:ph idx="1"/>
          </p:nvPr>
        </p:nvSpPr>
        <p:spPr>
          <a:xfrm>
            <a:off x="913795" y="2076450"/>
            <a:ext cx="10353762" cy="4267200"/>
          </a:xfrm>
        </p:spPr>
        <p:txBody>
          <a:bodyPr>
            <a:normAutofit fontScale="85000" lnSpcReduction="20000"/>
          </a:bodyPr>
          <a:lstStyle/>
          <a:p>
            <a:pPr marL="36900" indent="0">
              <a:buNone/>
            </a:pPr>
            <a:r>
              <a:rPr lang="en-US" b="1" dirty="0"/>
              <a:t>1. Top Performing Branch</a:t>
            </a:r>
            <a:r>
              <a:rPr lang="en-US" dirty="0"/>
              <a:t> 🏆</a:t>
            </a:r>
          </a:p>
          <a:p>
            <a:pPr marL="36900" indent="0">
              <a:buNone/>
            </a:pPr>
            <a:r>
              <a:rPr lang="en-US" dirty="0"/>
              <a:t>     Highest monthly sales growth rate identified.</a:t>
            </a:r>
          </a:p>
          <a:p>
            <a:pPr marL="36900" indent="0">
              <a:buNone/>
            </a:pPr>
            <a:r>
              <a:rPr lang="en-US" b="1" dirty="0"/>
              <a:t>2. Most Profitable Product Line</a:t>
            </a:r>
            <a:r>
              <a:rPr lang="en-US" dirty="0"/>
              <a:t> 💰</a:t>
            </a:r>
          </a:p>
          <a:p>
            <a:pPr marL="36900" indent="0">
              <a:buNone/>
            </a:pPr>
            <a:r>
              <a:rPr lang="en-US" dirty="0"/>
              <a:t>     Maximum profit contributor determined for each branch.</a:t>
            </a:r>
          </a:p>
          <a:p>
            <a:pPr marL="36900" indent="0">
              <a:buNone/>
            </a:pPr>
            <a:r>
              <a:rPr lang="en-US" b="1" dirty="0"/>
              <a:t>3. Customer Segmentation</a:t>
            </a:r>
            <a:r>
              <a:rPr lang="en-US" dirty="0"/>
              <a:t> 👥</a:t>
            </a:r>
          </a:p>
          <a:p>
            <a:pPr marL="36900" indent="0">
              <a:buNone/>
            </a:pPr>
            <a:r>
              <a:rPr lang="en-US" dirty="0"/>
              <a:t>     Customers classified as </a:t>
            </a:r>
            <a:r>
              <a:rPr lang="en-US" b="1" dirty="0"/>
              <a:t>High</a:t>
            </a:r>
            <a:r>
              <a:rPr lang="en-US" dirty="0"/>
              <a:t>, </a:t>
            </a:r>
            <a:r>
              <a:rPr lang="en-US" b="1" dirty="0"/>
              <a:t>Medium</a:t>
            </a:r>
            <a:r>
              <a:rPr lang="en-US" dirty="0"/>
              <a:t>, or </a:t>
            </a:r>
            <a:r>
              <a:rPr lang="en-US" b="1" dirty="0"/>
              <a:t>Low</a:t>
            </a:r>
            <a:r>
              <a:rPr lang="en-US" dirty="0"/>
              <a:t> spenders.</a:t>
            </a:r>
          </a:p>
          <a:p>
            <a:pPr marL="36900" indent="0">
              <a:buNone/>
            </a:pPr>
            <a:r>
              <a:rPr lang="en-US" b="1" dirty="0"/>
              <a:t>4. Anomaly Detection</a:t>
            </a:r>
            <a:r>
              <a:rPr lang="en-US" dirty="0"/>
              <a:t> ⚠️</a:t>
            </a:r>
          </a:p>
          <a:p>
            <a:pPr marL="36900" indent="0">
              <a:buNone/>
            </a:pPr>
            <a:r>
              <a:rPr lang="en-US" dirty="0"/>
              <a:t>      Outlier sales transactions detected against product line averages.</a:t>
            </a:r>
          </a:p>
          <a:p>
            <a:pPr marL="36900" indent="0">
              <a:buNone/>
            </a:pPr>
            <a:r>
              <a:rPr lang="en-US" b="1" dirty="0"/>
              <a:t>5. Popular Payment Method by City</a:t>
            </a:r>
            <a:r>
              <a:rPr lang="en-US" dirty="0"/>
              <a:t> 💳</a:t>
            </a:r>
          </a:p>
          <a:p>
            <a:pPr marL="36900" indent="0">
              <a:buNone/>
            </a:pPr>
            <a:r>
              <a:rPr lang="en-US" dirty="0"/>
              <a:t>      Preferred payment method identified per city.</a:t>
            </a:r>
          </a:p>
          <a:p>
            <a:pPr marL="36900" indent="0">
              <a:buNone/>
            </a:pPr>
            <a:endParaRPr lang="en-IN" dirty="0"/>
          </a:p>
        </p:txBody>
      </p:sp>
    </p:spTree>
    <p:extLst>
      <p:ext uri="{BB962C8B-B14F-4D97-AF65-F5344CB8AC3E}">
        <p14:creationId xmlns:p14="http://schemas.microsoft.com/office/powerpoint/2010/main" val="228504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F1FFC-AC51-7D1D-6040-08983CC6D43F}"/>
              </a:ext>
            </a:extLst>
          </p:cNvPr>
          <p:cNvSpPr>
            <a:spLocks noGrp="1"/>
          </p:cNvSpPr>
          <p:nvPr>
            <p:ph idx="1"/>
          </p:nvPr>
        </p:nvSpPr>
        <p:spPr>
          <a:xfrm>
            <a:off x="913795" y="609600"/>
            <a:ext cx="10353762" cy="5181599"/>
          </a:xfrm>
        </p:spPr>
        <p:txBody>
          <a:bodyPr>
            <a:normAutofit fontScale="92500" lnSpcReduction="10000"/>
          </a:bodyPr>
          <a:lstStyle/>
          <a:p>
            <a:endParaRPr lang="en-US" b="1" dirty="0"/>
          </a:p>
          <a:p>
            <a:pPr marL="36900" indent="0">
              <a:buNone/>
            </a:pPr>
            <a:r>
              <a:rPr lang="en-US" b="1" dirty="0"/>
              <a:t>6. Monthly Gender-based Sales Trends</a:t>
            </a:r>
            <a:r>
              <a:rPr lang="en-US" dirty="0"/>
              <a:t> 📊</a:t>
            </a:r>
          </a:p>
          <a:p>
            <a:pPr marL="36900" indent="0">
              <a:buNone/>
            </a:pPr>
            <a:r>
              <a:rPr lang="en-US" dirty="0"/>
              <a:t>     Male vs. Female sales trends tracked monthly.</a:t>
            </a:r>
          </a:p>
          <a:p>
            <a:pPr marL="36900" indent="0">
              <a:buNone/>
            </a:pPr>
            <a:r>
              <a:rPr lang="en-US" b="1" dirty="0"/>
              <a:t>7. Product Preference by Customer Type</a:t>
            </a:r>
            <a:r>
              <a:rPr lang="en-US" dirty="0"/>
              <a:t> 🛒</a:t>
            </a:r>
          </a:p>
          <a:p>
            <a:pPr marL="36900" indent="0">
              <a:buNone/>
            </a:pPr>
            <a:r>
              <a:rPr lang="en-US" dirty="0"/>
              <a:t>     Member vs. Normal customer product preferences analyzed.</a:t>
            </a:r>
          </a:p>
          <a:p>
            <a:pPr marL="36900" indent="0">
              <a:buNone/>
            </a:pPr>
            <a:r>
              <a:rPr lang="en-US" b="1" dirty="0"/>
              <a:t>8. Repeat Customers</a:t>
            </a:r>
            <a:r>
              <a:rPr lang="en-US" dirty="0"/>
              <a:t> 🔄</a:t>
            </a:r>
          </a:p>
          <a:p>
            <a:pPr marL="36900" indent="0">
              <a:buNone/>
            </a:pPr>
            <a:r>
              <a:rPr lang="en-US" dirty="0"/>
              <a:t>     Customers making purchases within 30-day intervals identified.</a:t>
            </a:r>
          </a:p>
          <a:p>
            <a:pPr marL="36900" indent="0">
              <a:buNone/>
            </a:pPr>
            <a:r>
              <a:rPr lang="en-US" b="1" dirty="0"/>
              <a:t>9. Top 5 Revenue-Generating Customers</a:t>
            </a:r>
            <a:r>
              <a:rPr lang="en-US" dirty="0"/>
              <a:t> ⭐</a:t>
            </a:r>
          </a:p>
          <a:p>
            <a:pPr marL="36900" indent="0">
              <a:buNone/>
            </a:pPr>
            <a:r>
              <a:rPr lang="en-US" dirty="0"/>
              <a:t>     High-value customers highlighted for loyalty rewards.</a:t>
            </a:r>
          </a:p>
          <a:p>
            <a:pPr marL="36900" indent="0">
              <a:buNone/>
            </a:pPr>
            <a:r>
              <a:rPr lang="en-US" b="1" dirty="0"/>
              <a:t>10. Weekly Sales Trends</a:t>
            </a:r>
            <a:r>
              <a:rPr lang="en-US" dirty="0"/>
              <a:t> 📅</a:t>
            </a:r>
          </a:p>
          <a:p>
            <a:pPr marL="36900" indent="0">
              <a:buNone/>
            </a:pPr>
            <a:r>
              <a:rPr lang="en-US" dirty="0"/>
              <a:t>     Most profitable day of the week determined.</a:t>
            </a:r>
          </a:p>
          <a:p>
            <a:endParaRPr lang="en-IN" dirty="0"/>
          </a:p>
        </p:txBody>
      </p:sp>
    </p:spTree>
    <p:extLst>
      <p:ext uri="{BB962C8B-B14F-4D97-AF65-F5344CB8AC3E}">
        <p14:creationId xmlns:p14="http://schemas.microsoft.com/office/powerpoint/2010/main" val="198581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AF7A-CB06-4AAB-5550-3D5D8A308BB5}"/>
              </a:ext>
            </a:extLst>
          </p:cNvPr>
          <p:cNvSpPr>
            <a:spLocks noGrp="1"/>
          </p:cNvSpPr>
          <p:nvPr>
            <p:ph type="title"/>
          </p:nvPr>
        </p:nvSpPr>
        <p:spPr/>
        <p:txBody>
          <a:bodyPr/>
          <a:lstStyle/>
          <a:p>
            <a:r>
              <a:rPr lang="en-IN" dirty="0"/>
              <a:t>Video Explanation Link</a:t>
            </a:r>
          </a:p>
        </p:txBody>
      </p:sp>
      <p:sp>
        <p:nvSpPr>
          <p:cNvPr id="3" name="Content Placeholder 2">
            <a:extLst>
              <a:ext uri="{FF2B5EF4-FFF2-40B4-BE49-F238E27FC236}">
                <a16:creationId xmlns:a16="http://schemas.microsoft.com/office/drawing/2014/main" id="{BF976735-C29B-EB35-1B36-B4BF88C41E1D}"/>
              </a:ext>
            </a:extLst>
          </p:cNvPr>
          <p:cNvSpPr>
            <a:spLocks noGrp="1"/>
          </p:cNvSpPr>
          <p:nvPr>
            <p:ph idx="1"/>
          </p:nvPr>
        </p:nvSpPr>
        <p:spPr>
          <a:xfrm>
            <a:off x="913795" y="3362325"/>
            <a:ext cx="10353762" cy="952500"/>
          </a:xfrm>
        </p:spPr>
        <p:txBody>
          <a:bodyPr/>
          <a:lstStyle/>
          <a:p>
            <a:pPr marL="36900" indent="0" algn="ctr">
              <a:buNone/>
            </a:pPr>
            <a:r>
              <a:rPr lang="en-IN" dirty="0">
                <a:solidFill>
                  <a:srgbClr val="0AE1E6"/>
                </a:solidFill>
                <a:hlinkClick r:id="rId2"/>
              </a:rPr>
              <a:t>https://www.loom.com/share/2b8828f552fe4474aeca89eaae5708c3?sid=20b2c7a8-4c3a-4f48-8594-17263d84ebfa</a:t>
            </a:r>
            <a:endParaRPr lang="en-IN" dirty="0">
              <a:solidFill>
                <a:srgbClr val="0AE1E6"/>
              </a:solidFill>
            </a:endParaRPr>
          </a:p>
        </p:txBody>
      </p:sp>
    </p:spTree>
    <p:extLst>
      <p:ext uri="{BB962C8B-B14F-4D97-AF65-F5344CB8AC3E}">
        <p14:creationId xmlns:p14="http://schemas.microsoft.com/office/powerpoint/2010/main" val="169377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E4349AB1-8571-A7A4-C89F-B562A260DDC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B57616E-808A-3878-2723-0B303DE6A33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7196"/>
            <a:ext cx="12192001" cy="6857990"/>
          </a:xfrm>
          <a:prstGeom prst="rect">
            <a:avLst/>
          </a:prstGeom>
        </p:spPr>
      </p:pic>
      <p:sp useBgFill="1">
        <p:nvSpPr>
          <p:cNvPr id="103" name="Freeform 5">
            <a:extLst>
              <a:ext uri="{FF2B5EF4-FFF2-40B4-BE49-F238E27FC236}">
                <a16:creationId xmlns:a16="http://schemas.microsoft.com/office/drawing/2014/main" id="{6BA4D658-F74F-C66A-E365-44F2D967F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78B223AD-C788-E11A-37FD-4FF7719E5DFC}"/>
              </a:ext>
            </a:extLst>
          </p:cNvPr>
          <p:cNvSpPr>
            <a:spLocks noGrp="1"/>
          </p:cNvSpPr>
          <p:nvPr>
            <p:ph type="ctrTitle"/>
          </p:nvPr>
        </p:nvSpPr>
        <p:spPr>
          <a:xfrm>
            <a:off x="7389962" y="2781300"/>
            <a:ext cx="3485073" cy="1312727"/>
          </a:xfrm>
        </p:spPr>
        <p:txBody>
          <a:bodyPr>
            <a:normAutofit/>
          </a:bodyPr>
          <a:lstStyle/>
          <a:p>
            <a:pPr>
              <a:lnSpc>
                <a:spcPct val="100000"/>
              </a:lnSpc>
            </a:pPr>
            <a:r>
              <a:rPr lang="en-US" sz="6000" dirty="0"/>
              <a:t>Thank you </a:t>
            </a:r>
          </a:p>
        </p:txBody>
      </p:sp>
      <p:sp>
        <p:nvSpPr>
          <p:cNvPr id="3" name="Subtitle 2">
            <a:extLst>
              <a:ext uri="{FF2B5EF4-FFF2-40B4-BE49-F238E27FC236}">
                <a16:creationId xmlns:a16="http://schemas.microsoft.com/office/drawing/2014/main" id="{89092923-F7A7-2859-4EA5-3166D2B8F4A9}"/>
              </a:ext>
            </a:extLst>
          </p:cNvPr>
          <p:cNvSpPr>
            <a:spLocks noGrp="1"/>
          </p:cNvSpPr>
          <p:nvPr>
            <p:ph type="subTitle" idx="1"/>
          </p:nvPr>
        </p:nvSpPr>
        <p:spPr>
          <a:xfrm>
            <a:off x="7389965" y="4733925"/>
            <a:ext cx="3485072" cy="450552"/>
          </a:xfrm>
        </p:spPr>
        <p:txBody>
          <a:bodyPr>
            <a:normAutofit lnSpcReduction="10000"/>
          </a:bodyPr>
          <a:lstStyle/>
          <a:p>
            <a:pPr algn="r"/>
            <a:r>
              <a:rPr lang="en-US" dirty="0"/>
              <a:t>Yugma Patel</a:t>
            </a:r>
            <a:endParaRPr lang="en-US" sz="2300" dirty="0"/>
          </a:p>
        </p:txBody>
      </p:sp>
    </p:spTree>
    <p:extLst>
      <p:ext uri="{BB962C8B-B14F-4D97-AF65-F5344CB8AC3E}">
        <p14:creationId xmlns:p14="http://schemas.microsoft.com/office/powerpoint/2010/main" val="192275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E695FD1A-BED0-D5F6-B6E2-9738DD4D5E4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BC49258-3851-084F-4721-8B553CAE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6B6E2FB4-CD83-E06E-E94C-0ED24B6A4EE0}"/>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FB3AB14E-0B43-870E-55A7-E08451564A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6892E5E-EB75-3349-DC05-A2BFF4857A23}"/>
              </a:ext>
            </a:extLst>
          </p:cNvPr>
          <p:cNvSpPr>
            <a:spLocks noGrp="1"/>
          </p:cNvSpPr>
          <p:nvPr>
            <p:ph type="title"/>
          </p:nvPr>
        </p:nvSpPr>
        <p:spPr>
          <a:xfrm>
            <a:off x="6900493" y="609600"/>
            <a:ext cx="4538124" cy="970450"/>
          </a:xfrm>
        </p:spPr>
        <p:txBody>
          <a:bodyPr anchor="b">
            <a:normAutofit fontScale="90000"/>
          </a:bodyPr>
          <a:lstStyle/>
          <a:p>
            <a:pPr algn="l"/>
            <a:r>
              <a:rPr lang="en-IN" sz="4000" dirty="0"/>
              <a:t>BUSINESS PROBLEM</a:t>
            </a:r>
            <a:endParaRPr lang="en-US" sz="4000" dirty="0"/>
          </a:p>
        </p:txBody>
      </p:sp>
      <p:sp>
        <p:nvSpPr>
          <p:cNvPr id="24" name="Content Placeholder 2">
            <a:extLst>
              <a:ext uri="{FF2B5EF4-FFF2-40B4-BE49-F238E27FC236}">
                <a16:creationId xmlns:a16="http://schemas.microsoft.com/office/drawing/2014/main" id="{F59E37DC-3A7A-0EFB-82CF-FEE7668525EC}"/>
              </a:ext>
            </a:extLst>
          </p:cNvPr>
          <p:cNvSpPr>
            <a:spLocks noGrp="1"/>
          </p:cNvSpPr>
          <p:nvPr>
            <p:ph idx="1"/>
          </p:nvPr>
        </p:nvSpPr>
        <p:spPr>
          <a:xfrm>
            <a:off x="6900493" y="1732449"/>
            <a:ext cx="4403596" cy="4058751"/>
          </a:xfrm>
        </p:spPr>
        <p:txBody>
          <a:bodyPr anchor="t">
            <a:normAutofit/>
          </a:bodyPr>
          <a:lstStyle/>
          <a:p>
            <a:r>
              <a:rPr lang="en-US" sz="2400" dirty="0"/>
              <a:t>Walmart aims to optimize its sales strategies.</a:t>
            </a:r>
          </a:p>
          <a:p>
            <a:r>
              <a:rPr lang="en-US" sz="2400" dirty="0"/>
              <a:t>The analysis focuses on identifying sales trends, customer segmentation, and product </a:t>
            </a:r>
            <a:r>
              <a:rPr lang="en-US" sz="2400" dirty="0" err="1"/>
              <a:t>profitabilit</a:t>
            </a:r>
            <a:endParaRPr lang="en-US" sz="2400" dirty="0"/>
          </a:p>
          <a:p>
            <a:pPr marL="36900" indent="0">
              <a:buNone/>
            </a:pPr>
            <a:endParaRPr lang="en-US" sz="2400" dirty="0"/>
          </a:p>
        </p:txBody>
      </p:sp>
    </p:spTree>
    <p:extLst>
      <p:ext uri="{BB962C8B-B14F-4D97-AF65-F5344CB8AC3E}">
        <p14:creationId xmlns:p14="http://schemas.microsoft.com/office/powerpoint/2010/main" val="279906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46C99A2-E948-DF17-1B4A-97879F7037A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903E213-AFFC-66E4-CB9B-4245084E9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D7578280-7A4B-DC40-9D73-EAD09185416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45EB2CC6-E698-1702-49F3-89E10D4C9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38ADDF6-6F36-ADEF-E7C3-F41BC87DA16D}"/>
              </a:ext>
            </a:extLst>
          </p:cNvPr>
          <p:cNvSpPr>
            <a:spLocks noGrp="1"/>
          </p:cNvSpPr>
          <p:nvPr>
            <p:ph type="title"/>
          </p:nvPr>
        </p:nvSpPr>
        <p:spPr>
          <a:xfrm>
            <a:off x="6900493" y="609600"/>
            <a:ext cx="4538124" cy="970450"/>
          </a:xfrm>
        </p:spPr>
        <p:txBody>
          <a:bodyPr anchor="b">
            <a:normAutofit fontScale="90000"/>
          </a:bodyPr>
          <a:lstStyle/>
          <a:p>
            <a:pPr algn="l"/>
            <a:r>
              <a:rPr lang="en-IN" sz="4000" dirty="0"/>
              <a:t>DATASET DESCRIPTION</a:t>
            </a:r>
            <a:endParaRPr lang="en-US" sz="4000" dirty="0"/>
          </a:p>
        </p:txBody>
      </p:sp>
      <p:sp>
        <p:nvSpPr>
          <p:cNvPr id="24" name="Content Placeholder 2">
            <a:extLst>
              <a:ext uri="{FF2B5EF4-FFF2-40B4-BE49-F238E27FC236}">
                <a16:creationId xmlns:a16="http://schemas.microsoft.com/office/drawing/2014/main" id="{62F938A2-70E1-8D7C-FBA2-76876CB4BA2D}"/>
              </a:ext>
            </a:extLst>
          </p:cNvPr>
          <p:cNvSpPr>
            <a:spLocks noGrp="1"/>
          </p:cNvSpPr>
          <p:nvPr>
            <p:ph idx="1"/>
          </p:nvPr>
        </p:nvSpPr>
        <p:spPr>
          <a:xfrm>
            <a:off x="6900493" y="1732449"/>
            <a:ext cx="4403596" cy="4087325"/>
          </a:xfrm>
        </p:spPr>
        <p:txBody>
          <a:bodyPr anchor="t">
            <a:normAutofit/>
          </a:bodyPr>
          <a:lstStyle/>
          <a:p>
            <a:r>
              <a:rPr lang="en-US" sz="2400" dirty="0"/>
              <a:t>Dataset includes: </a:t>
            </a:r>
          </a:p>
          <a:p>
            <a:pPr>
              <a:buFont typeface="Arial" panose="020B0604020202020204" pitchFamily="34" charset="0"/>
              <a:buChar char="•"/>
            </a:pPr>
            <a:r>
              <a:rPr lang="en-US" sz="2400" dirty="0"/>
              <a:t>Branch-wise sales data </a:t>
            </a:r>
          </a:p>
          <a:p>
            <a:pPr>
              <a:buFont typeface="Arial" panose="020B0604020202020204" pitchFamily="34" charset="0"/>
              <a:buChar char="•"/>
            </a:pPr>
            <a:r>
              <a:rPr lang="en-US" sz="2400" dirty="0"/>
              <a:t>Customer purchase behavior</a:t>
            </a:r>
          </a:p>
          <a:p>
            <a:pPr>
              <a:buFont typeface="Arial" panose="020B0604020202020204" pitchFamily="34" charset="0"/>
              <a:buChar char="•"/>
            </a:pPr>
            <a:r>
              <a:rPr lang="en-US" sz="2400" dirty="0"/>
              <a:t>Payment methods and product  lines </a:t>
            </a:r>
          </a:p>
          <a:p>
            <a:pPr>
              <a:buFont typeface="Arial" panose="020B0604020202020204" pitchFamily="34" charset="0"/>
              <a:buChar char="•"/>
            </a:pPr>
            <a:r>
              <a:rPr lang="en-US" sz="2400" dirty="0"/>
              <a:t>Sales volume and transaction trends</a:t>
            </a:r>
          </a:p>
          <a:p>
            <a:pPr marL="36900" indent="0">
              <a:buNone/>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97813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F774-4B1E-7089-65D2-9EF20D916295}"/>
              </a:ext>
            </a:extLst>
          </p:cNvPr>
          <p:cNvSpPr>
            <a:spLocks noGrp="1"/>
          </p:cNvSpPr>
          <p:nvPr>
            <p:ph type="title"/>
          </p:nvPr>
        </p:nvSpPr>
        <p:spPr/>
        <p:txBody>
          <a:bodyPr>
            <a:normAutofit fontScale="90000"/>
          </a:bodyPr>
          <a:lstStyle/>
          <a:p>
            <a:r>
              <a:rPr lang="en-US" dirty="0"/>
              <a:t>Task 1: Identifying the Top Branch by Sales Growth Rate</a:t>
            </a:r>
            <a:endParaRPr lang="en-IN" dirty="0"/>
          </a:p>
        </p:txBody>
      </p:sp>
      <p:sp>
        <p:nvSpPr>
          <p:cNvPr id="3" name="Content Placeholder 2">
            <a:extLst>
              <a:ext uri="{FF2B5EF4-FFF2-40B4-BE49-F238E27FC236}">
                <a16:creationId xmlns:a16="http://schemas.microsoft.com/office/drawing/2014/main" id="{411FA297-82B1-46B9-2E45-8364FE39744F}"/>
              </a:ext>
            </a:extLst>
          </p:cNvPr>
          <p:cNvSpPr>
            <a:spLocks noGrp="1"/>
          </p:cNvSpPr>
          <p:nvPr>
            <p:ph idx="1"/>
          </p:nvPr>
        </p:nvSpPr>
        <p:spPr>
          <a:xfrm>
            <a:off x="1237645" y="1981200"/>
            <a:ext cx="10353762" cy="3714749"/>
          </a:xfrm>
        </p:spPr>
        <p:txBody>
          <a:bodyPr/>
          <a:lstStyle/>
          <a:p>
            <a:endParaRPr lang="en-US" dirty="0"/>
          </a:p>
          <a:p>
            <a:r>
              <a:rPr lang="en-US" dirty="0"/>
              <a:t>Branch A showed a positive average growth rate with 2%</a:t>
            </a:r>
            <a:r>
              <a:rPr lang="en-IN" b="1" dirty="0"/>
              <a:t> </a:t>
            </a:r>
            <a:r>
              <a:rPr lang="en-US" dirty="0"/>
              <a:t>it the top-performing branch in terms of monthly sales expansion.</a:t>
            </a:r>
          </a:p>
          <a:p>
            <a:r>
              <a:rPr lang="en-IN" dirty="0"/>
              <a:t>Growth Rate=  </a:t>
            </a:r>
            <a:r>
              <a:rPr lang="en-US" dirty="0"/>
              <a:t>Current Month Sales−Previous Month Sales  </a:t>
            </a:r>
            <a:r>
              <a:rPr lang="en-IN" dirty="0"/>
              <a:t>×100% </a:t>
            </a:r>
          </a:p>
          <a:p>
            <a:pPr marL="36900" indent="0">
              <a:buNone/>
            </a:pPr>
            <a:r>
              <a:rPr lang="en-IN" b="1" dirty="0"/>
              <a:t>                                              </a:t>
            </a:r>
            <a:r>
              <a:rPr lang="en-US" dirty="0"/>
              <a:t>Previous Month Sales</a:t>
            </a:r>
            <a:r>
              <a:rPr lang="en-IN" b="1" dirty="0"/>
              <a:t>   </a:t>
            </a:r>
            <a:r>
              <a:rPr lang="en-US" b="1" dirty="0"/>
              <a:t>   </a:t>
            </a:r>
          </a:p>
        </p:txBody>
      </p:sp>
      <p:cxnSp>
        <p:nvCxnSpPr>
          <p:cNvPr id="5" name="Straight Connector 4">
            <a:extLst>
              <a:ext uri="{FF2B5EF4-FFF2-40B4-BE49-F238E27FC236}">
                <a16:creationId xmlns:a16="http://schemas.microsoft.com/office/drawing/2014/main" id="{7ACF25A8-8B35-8423-8608-AABD75527B10}"/>
              </a:ext>
            </a:extLst>
          </p:cNvPr>
          <p:cNvCxnSpPr>
            <a:cxnSpLocks/>
          </p:cNvCxnSpPr>
          <p:nvPr/>
        </p:nvCxnSpPr>
        <p:spPr>
          <a:xfrm flipV="1">
            <a:off x="3381375" y="3933824"/>
            <a:ext cx="5086350" cy="95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Double Brace 7">
            <a:extLst>
              <a:ext uri="{FF2B5EF4-FFF2-40B4-BE49-F238E27FC236}">
                <a16:creationId xmlns:a16="http://schemas.microsoft.com/office/drawing/2014/main" id="{AE8F8EEA-42CE-4620-7ADB-C1AA7AF4DB86}"/>
              </a:ext>
            </a:extLst>
          </p:cNvPr>
          <p:cNvSpPr/>
          <p:nvPr/>
        </p:nvSpPr>
        <p:spPr>
          <a:xfrm>
            <a:off x="3295649" y="3429000"/>
            <a:ext cx="5467351" cy="914400"/>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92283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F829B6-F022-4671-902E-0DDA920AC039}"/>
              </a:ext>
            </a:extLst>
          </p:cNvPr>
          <p:cNvPicPr>
            <a:picLocks noGrp="1" noChangeAspect="1"/>
          </p:cNvPicPr>
          <p:nvPr>
            <p:ph idx="1"/>
          </p:nvPr>
        </p:nvPicPr>
        <p:blipFill>
          <a:blip r:embed="rId2"/>
          <a:stretch>
            <a:fillRect/>
          </a:stretch>
        </p:blipFill>
        <p:spPr>
          <a:xfrm>
            <a:off x="1019176" y="609600"/>
            <a:ext cx="10270614" cy="5772150"/>
          </a:xfrm>
        </p:spPr>
      </p:pic>
    </p:spTree>
    <p:extLst>
      <p:ext uri="{BB962C8B-B14F-4D97-AF65-F5344CB8AC3E}">
        <p14:creationId xmlns:p14="http://schemas.microsoft.com/office/powerpoint/2010/main" val="424602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CCC3-BEC9-5138-EA9A-99D4F860D6EB}"/>
              </a:ext>
            </a:extLst>
          </p:cNvPr>
          <p:cNvSpPr>
            <a:spLocks noGrp="1"/>
          </p:cNvSpPr>
          <p:nvPr>
            <p:ph type="title"/>
          </p:nvPr>
        </p:nvSpPr>
        <p:spPr/>
        <p:txBody>
          <a:bodyPr>
            <a:normAutofit fontScale="90000"/>
          </a:bodyPr>
          <a:lstStyle/>
          <a:p>
            <a:r>
              <a:rPr lang="en-US"/>
              <a:t>Task 2: Finding the Most Profitable Product Line for Each Branch</a:t>
            </a:r>
            <a:endParaRPr lang="en-IN"/>
          </a:p>
        </p:txBody>
      </p:sp>
      <p:sp>
        <p:nvSpPr>
          <p:cNvPr id="8" name="Content Placeholder 7">
            <a:extLst>
              <a:ext uri="{FF2B5EF4-FFF2-40B4-BE49-F238E27FC236}">
                <a16:creationId xmlns:a16="http://schemas.microsoft.com/office/drawing/2014/main" id="{501FF447-69B8-6BC3-228C-37CF9AFB5ADB}"/>
              </a:ext>
            </a:extLst>
          </p:cNvPr>
          <p:cNvSpPr>
            <a:spLocks noGrp="1"/>
          </p:cNvSpPr>
          <p:nvPr>
            <p:ph idx="1"/>
          </p:nvPr>
        </p:nvSpPr>
        <p:spPr/>
        <p:txBody>
          <a:bodyPr/>
          <a:lstStyle/>
          <a:p>
            <a:r>
              <a:rPr lang="en-US" dirty="0"/>
              <a:t>Branch A: Highest profit from Home and Lifestyle </a:t>
            </a:r>
          </a:p>
          <a:p>
            <a:r>
              <a:rPr lang="en-US" dirty="0"/>
              <a:t>Branch B: Most profit from Sports and Travel </a:t>
            </a:r>
          </a:p>
          <a:p>
            <a:r>
              <a:rPr lang="en-US" dirty="0"/>
              <a:t>Branch C: Top earnings from Food and Beverages</a:t>
            </a:r>
            <a:endParaRPr lang="en-IN" dirty="0"/>
          </a:p>
        </p:txBody>
      </p:sp>
    </p:spTree>
    <p:extLst>
      <p:ext uri="{BB962C8B-B14F-4D97-AF65-F5344CB8AC3E}">
        <p14:creationId xmlns:p14="http://schemas.microsoft.com/office/powerpoint/2010/main" val="400068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DF3387-8A3C-ED13-B8DD-8F6D3C402905}"/>
              </a:ext>
            </a:extLst>
          </p:cNvPr>
          <p:cNvPicPr>
            <a:picLocks noGrp="1" noChangeAspect="1"/>
          </p:cNvPicPr>
          <p:nvPr>
            <p:ph idx="1"/>
          </p:nvPr>
        </p:nvPicPr>
        <p:blipFill>
          <a:blip r:embed="rId2"/>
          <a:stretch>
            <a:fillRect/>
          </a:stretch>
        </p:blipFill>
        <p:spPr>
          <a:xfrm>
            <a:off x="1333500" y="392750"/>
            <a:ext cx="9248451" cy="6072499"/>
          </a:xfrm>
        </p:spPr>
      </p:pic>
    </p:spTree>
    <p:extLst>
      <p:ext uri="{BB962C8B-B14F-4D97-AF65-F5344CB8AC3E}">
        <p14:creationId xmlns:p14="http://schemas.microsoft.com/office/powerpoint/2010/main" val="131203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BA80-4BB2-F9F8-8B44-96B6CDCCFD13}"/>
              </a:ext>
            </a:extLst>
          </p:cNvPr>
          <p:cNvSpPr>
            <a:spLocks noGrp="1"/>
          </p:cNvSpPr>
          <p:nvPr>
            <p:ph type="title"/>
          </p:nvPr>
        </p:nvSpPr>
        <p:spPr/>
        <p:txBody>
          <a:bodyPr>
            <a:normAutofit fontScale="90000"/>
          </a:bodyPr>
          <a:lstStyle/>
          <a:p>
            <a:r>
              <a:rPr lang="en-US" dirty="0"/>
              <a:t>Task 3: Analyzing Customer Segmentation Based on Spending</a:t>
            </a:r>
            <a:endParaRPr lang="en-IN" dirty="0"/>
          </a:p>
        </p:txBody>
      </p:sp>
      <p:sp>
        <p:nvSpPr>
          <p:cNvPr id="3" name="Content Placeholder 2">
            <a:extLst>
              <a:ext uri="{FF2B5EF4-FFF2-40B4-BE49-F238E27FC236}">
                <a16:creationId xmlns:a16="http://schemas.microsoft.com/office/drawing/2014/main" id="{F12CE845-F90F-6730-664E-8D5CCCBD7853}"/>
              </a:ext>
            </a:extLst>
          </p:cNvPr>
          <p:cNvSpPr>
            <a:spLocks noGrp="1"/>
          </p:cNvSpPr>
          <p:nvPr>
            <p:ph idx="1"/>
          </p:nvPr>
        </p:nvSpPr>
        <p:spPr/>
        <p:txBody>
          <a:bodyPr/>
          <a:lstStyle/>
          <a:p>
            <a:r>
              <a:rPr lang="en-IN" dirty="0"/>
              <a:t>Walmart segmented customers based on total spending: </a:t>
            </a:r>
          </a:p>
          <a:p>
            <a:pPr>
              <a:buFont typeface="Arial" panose="020B0604020202020204" pitchFamily="34" charset="0"/>
              <a:buChar char="•"/>
            </a:pPr>
            <a:r>
              <a:rPr lang="en-IN" dirty="0"/>
              <a:t>High Spenders (&gt; ₹22,000): Strong loyal buyers </a:t>
            </a:r>
          </a:p>
          <a:p>
            <a:pPr>
              <a:buFont typeface="Arial" panose="020B0604020202020204" pitchFamily="34" charset="0"/>
              <a:buChar char="•"/>
            </a:pPr>
            <a:r>
              <a:rPr lang="en-IN" dirty="0"/>
              <a:t>Medium Spenders (₹20,000– ₹22,000): Consistent shoppers </a:t>
            </a:r>
          </a:p>
          <a:p>
            <a:pPr>
              <a:buFont typeface="Arial" panose="020B0604020202020204" pitchFamily="34" charset="0"/>
              <a:buChar char="•"/>
            </a:pPr>
            <a:r>
              <a:rPr lang="en-IN" dirty="0"/>
              <a:t>Low Spenders (&lt; ₹20,000): Casual or occasional buyers </a:t>
            </a:r>
          </a:p>
        </p:txBody>
      </p:sp>
    </p:spTree>
    <p:extLst>
      <p:ext uri="{BB962C8B-B14F-4D97-AF65-F5344CB8AC3E}">
        <p14:creationId xmlns:p14="http://schemas.microsoft.com/office/powerpoint/2010/main" val="1309303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{04DE4DD2-9160-4887-AE47-F6D54A5C5084}tf55705232_win32</Template>
  <TotalTime>812</TotalTime>
  <Words>841</Words>
  <Application>Microsoft Office PowerPoint</Application>
  <PresentationFormat>Widescreen</PresentationFormat>
  <Paragraphs>86</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Goudy Old Style</vt:lpstr>
      <vt:lpstr>Wingdings 2</vt:lpstr>
      <vt:lpstr>SlateVTI</vt:lpstr>
      <vt:lpstr>Sales Performance Analysis of Walmart Stores</vt:lpstr>
      <vt:lpstr>INTRODUCTION </vt:lpstr>
      <vt:lpstr>BUSINESS PROBLEM</vt:lpstr>
      <vt:lpstr>DATASET DESCRIPTION</vt:lpstr>
      <vt:lpstr>Task 1: Identifying the Top Branch by Sales Growth Rate</vt:lpstr>
      <vt:lpstr>PowerPoint Presentation</vt:lpstr>
      <vt:lpstr>Task 2: Finding the Most Profitable Product Line for Each Branch</vt:lpstr>
      <vt:lpstr>PowerPoint Presentation</vt:lpstr>
      <vt:lpstr>Task 3: Analyzing Customer Segmentation Based on Spending</vt:lpstr>
      <vt:lpstr>PowerPoint Presentation</vt:lpstr>
      <vt:lpstr>Task 4: Detecting Anomalies in Sales Transactions</vt:lpstr>
      <vt:lpstr>PowerPoint Presentation</vt:lpstr>
      <vt:lpstr>Task 5: Most Popular Payment Method by City </vt:lpstr>
      <vt:lpstr>PowerPoint Presentation</vt:lpstr>
      <vt:lpstr>Task 6: Monthly Sales Distribution by Gender</vt:lpstr>
      <vt:lpstr>PowerPoint Presentation</vt:lpstr>
      <vt:lpstr>Task 7: Best Product Line by Customer Type</vt:lpstr>
      <vt:lpstr>PowerPoint Presentation</vt:lpstr>
      <vt:lpstr>Task 8: Identifying Repeat Customers</vt:lpstr>
      <vt:lpstr>PowerPoint Presentation</vt:lpstr>
      <vt:lpstr>Task 9: Finding Top 5 Customers by Sales Volume</vt:lpstr>
      <vt:lpstr>PowerPoint Presentation</vt:lpstr>
      <vt:lpstr>Task 10: Analyzing Sales Trends by Day of the Week </vt:lpstr>
      <vt:lpstr>PowerPoint Presentation</vt:lpstr>
      <vt:lpstr>Analysis Dashboard of Walmart</vt:lpstr>
      <vt:lpstr>Key Insights – Walmart Sales Performance Analysis</vt:lpstr>
      <vt:lpstr>PowerPoint Presentation</vt:lpstr>
      <vt:lpstr>Video Explanation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YUGMA PATEL</dc:creator>
  <cp:lastModifiedBy>YUGMA PATEL</cp:lastModifiedBy>
  <cp:revision>11</cp:revision>
  <dcterms:created xsi:type="dcterms:W3CDTF">2025-08-11T07:30:07Z</dcterms:created>
  <dcterms:modified xsi:type="dcterms:W3CDTF">2025-08-14T07:12:27Z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