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03"/>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7/5/23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7/5/23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91B3-7560-CDE4-CE81-14BCFBE6081F}"/>
              </a:ext>
            </a:extLst>
          </p:cNvPr>
          <p:cNvSpPr>
            <a:spLocks noGrp="1"/>
          </p:cNvSpPr>
          <p:nvPr>
            <p:ph type="ctrTitle"/>
          </p:nvPr>
        </p:nvSpPr>
        <p:spPr/>
        <p:txBody>
          <a:bodyPr/>
          <a:lstStyle/>
          <a:p>
            <a:r>
              <a:rPr lang="ja-JP" altLang="en-US"/>
              <a:t>データ分析と示唆出し</a:t>
            </a:r>
            <a:endParaRPr lang="en-JP" dirty="0"/>
          </a:p>
        </p:txBody>
      </p:sp>
      <p:sp>
        <p:nvSpPr>
          <p:cNvPr id="3" name="Subtitle 2">
            <a:extLst>
              <a:ext uri="{FF2B5EF4-FFF2-40B4-BE49-F238E27FC236}">
                <a16:creationId xmlns:a16="http://schemas.microsoft.com/office/drawing/2014/main" id="{8C093FAB-DD58-B959-CA2E-C4A27CD2F4FC}"/>
              </a:ext>
            </a:extLst>
          </p:cNvPr>
          <p:cNvSpPr>
            <a:spLocks noGrp="1"/>
          </p:cNvSpPr>
          <p:nvPr>
            <p:ph type="subTitle" idx="1"/>
          </p:nvPr>
        </p:nvSpPr>
        <p:spPr/>
        <p:txBody>
          <a:bodyPr>
            <a:normAutofit/>
          </a:bodyPr>
          <a:lstStyle/>
          <a:p>
            <a:pPr algn="ctr"/>
            <a:r>
              <a:rPr lang="en-JP" sz="2800" dirty="0"/>
              <a:t>斉藤友護</a:t>
            </a:r>
          </a:p>
        </p:txBody>
      </p:sp>
    </p:spTree>
    <p:extLst>
      <p:ext uri="{BB962C8B-B14F-4D97-AF65-F5344CB8AC3E}">
        <p14:creationId xmlns:p14="http://schemas.microsoft.com/office/powerpoint/2010/main" val="90306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6E49-BEEE-DC41-6AE9-9AC5E5D72D70}"/>
              </a:ext>
            </a:extLst>
          </p:cNvPr>
          <p:cNvSpPr>
            <a:spLocks noGrp="1"/>
          </p:cNvSpPr>
          <p:nvPr>
            <p:ph type="title"/>
          </p:nvPr>
        </p:nvSpPr>
        <p:spPr/>
        <p:txBody>
          <a:bodyPr>
            <a:normAutofit/>
          </a:bodyPr>
          <a:lstStyle/>
          <a:p>
            <a:r>
              <a:rPr lang="ja-JP" altLang="en-US" sz="2400"/>
              <a:t>過去１年間の従業員の情報を元に、データを分析し、従業員の満足度を向上させるための提案を考えよ。</a:t>
            </a:r>
            <a:endParaRPr lang="en-JP" sz="2400" dirty="0"/>
          </a:p>
        </p:txBody>
      </p:sp>
      <p:sp>
        <p:nvSpPr>
          <p:cNvPr id="3" name="Content Placeholder 2">
            <a:extLst>
              <a:ext uri="{FF2B5EF4-FFF2-40B4-BE49-F238E27FC236}">
                <a16:creationId xmlns:a16="http://schemas.microsoft.com/office/drawing/2014/main" id="{55574C29-8974-3710-E341-96FEDBCA6A0C}"/>
              </a:ext>
            </a:extLst>
          </p:cNvPr>
          <p:cNvSpPr>
            <a:spLocks noGrp="1"/>
          </p:cNvSpPr>
          <p:nvPr>
            <p:ph idx="1"/>
          </p:nvPr>
        </p:nvSpPr>
        <p:spPr/>
        <p:txBody>
          <a:bodyPr/>
          <a:lstStyle/>
          <a:p>
            <a:r>
              <a:rPr lang="en-JP" dirty="0"/>
              <a:t>満足度を低くする考えられる要因</a:t>
            </a:r>
          </a:p>
          <a:p>
            <a:r>
              <a:rPr lang="en-JP" dirty="0"/>
              <a:t>自身の給与が正当だと感じていない。</a:t>
            </a:r>
          </a:p>
          <a:p>
            <a:r>
              <a:rPr lang="en-JP" dirty="0"/>
              <a:t>正当な昇進をさせてもらえていない。</a:t>
            </a:r>
          </a:p>
          <a:p>
            <a:r>
              <a:rPr lang="en-JP" dirty="0"/>
              <a:t>給与が原因だとすると正当な給与はいくらになるのか。</a:t>
            </a:r>
          </a:p>
          <a:p>
            <a:r>
              <a:rPr lang="en-JP" dirty="0"/>
              <a:t>退職者と在職者を比較し、データをまとめる。</a:t>
            </a:r>
          </a:p>
          <a:p>
            <a:endParaRPr lang="en-JP" dirty="0"/>
          </a:p>
          <a:p>
            <a:endParaRPr lang="en-JP" dirty="0"/>
          </a:p>
        </p:txBody>
      </p:sp>
    </p:spTree>
    <p:extLst>
      <p:ext uri="{BB962C8B-B14F-4D97-AF65-F5344CB8AC3E}">
        <p14:creationId xmlns:p14="http://schemas.microsoft.com/office/powerpoint/2010/main" val="142686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FDE5-0EFE-364F-7DCF-C07ECFE808FD}"/>
              </a:ext>
            </a:extLst>
          </p:cNvPr>
          <p:cNvSpPr>
            <a:spLocks noGrp="1"/>
          </p:cNvSpPr>
          <p:nvPr>
            <p:ph type="title"/>
          </p:nvPr>
        </p:nvSpPr>
        <p:spPr>
          <a:xfrm>
            <a:off x="1166728" y="473866"/>
            <a:ext cx="9603275" cy="1049235"/>
          </a:xfrm>
        </p:spPr>
        <p:txBody>
          <a:bodyPr/>
          <a:lstStyle/>
          <a:p>
            <a:r>
              <a:rPr lang="en-JP" dirty="0"/>
              <a:t>データ分析（</a:t>
            </a:r>
            <a:r>
              <a:rPr lang="ja-JP" altLang="en-US"/>
              <a:t>データの分析結果の概要</a:t>
            </a:r>
            <a:r>
              <a:rPr lang="en-JP" dirty="0"/>
              <a:t>）</a:t>
            </a:r>
          </a:p>
        </p:txBody>
      </p:sp>
      <p:graphicFrame>
        <p:nvGraphicFramePr>
          <p:cNvPr id="11" name="Content Placeholder 10">
            <a:extLst>
              <a:ext uri="{FF2B5EF4-FFF2-40B4-BE49-F238E27FC236}">
                <a16:creationId xmlns:a16="http://schemas.microsoft.com/office/drawing/2014/main" id="{B36A73D9-C335-716A-4D36-E5E51E30BEDC}"/>
              </a:ext>
            </a:extLst>
          </p:cNvPr>
          <p:cNvGraphicFramePr>
            <a:graphicFrameLocks noGrp="1"/>
          </p:cNvGraphicFramePr>
          <p:nvPr>
            <p:ph idx="1"/>
            <p:extLst>
              <p:ext uri="{D42A27DB-BD31-4B8C-83A1-F6EECF244321}">
                <p14:modId xmlns:p14="http://schemas.microsoft.com/office/powerpoint/2010/main" val="3788215500"/>
              </p:ext>
            </p:extLst>
          </p:nvPr>
        </p:nvGraphicFramePr>
        <p:xfrm>
          <a:off x="1166728" y="2120627"/>
          <a:ext cx="9603277" cy="1673607"/>
        </p:xfrm>
        <a:graphic>
          <a:graphicData uri="http://schemas.openxmlformats.org/drawingml/2006/table">
            <a:tbl>
              <a:tblPr>
                <a:tableStyleId>{3C2FFA5D-87B4-456A-9821-1D502468CF0F}</a:tableStyleId>
              </a:tblPr>
              <a:tblGrid>
                <a:gridCol w="1604732">
                  <a:extLst>
                    <a:ext uri="{9D8B030D-6E8A-4147-A177-3AD203B41FA5}">
                      <a16:colId xmlns:a16="http://schemas.microsoft.com/office/drawing/2014/main" val="753266349"/>
                    </a:ext>
                  </a:extLst>
                </a:gridCol>
                <a:gridCol w="1599709">
                  <a:extLst>
                    <a:ext uri="{9D8B030D-6E8A-4147-A177-3AD203B41FA5}">
                      <a16:colId xmlns:a16="http://schemas.microsoft.com/office/drawing/2014/main" val="2108377244"/>
                    </a:ext>
                  </a:extLst>
                </a:gridCol>
                <a:gridCol w="1599709">
                  <a:extLst>
                    <a:ext uri="{9D8B030D-6E8A-4147-A177-3AD203B41FA5}">
                      <a16:colId xmlns:a16="http://schemas.microsoft.com/office/drawing/2014/main" val="2664050099"/>
                    </a:ext>
                  </a:extLst>
                </a:gridCol>
                <a:gridCol w="1599709">
                  <a:extLst>
                    <a:ext uri="{9D8B030D-6E8A-4147-A177-3AD203B41FA5}">
                      <a16:colId xmlns:a16="http://schemas.microsoft.com/office/drawing/2014/main" val="529719896"/>
                    </a:ext>
                  </a:extLst>
                </a:gridCol>
                <a:gridCol w="1599709">
                  <a:extLst>
                    <a:ext uri="{9D8B030D-6E8A-4147-A177-3AD203B41FA5}">
                      <a16:colId xmlns:a16="http://schemas.microsoft.com/office/drawing/2014/main" val="3647329075"/>
                    </a:ext>
                  </a:extLst>
                </a:gridCol>
                <a:gridCol w="1599709">
                  <a:extLst>
                    <a:ext uri="{9D8B030D-6E8A-4147-A177-3AD203B41FA5}">
                      <a16:colId xmlns:a16="http://schemas.microsoft.com/office/drawing/2014/main" val="652552573"/>
                    </a:ext>
                  </a:extLst>
                </a:gridCol>
              </a:tblGrid>
              <a:tr h="788254">
                <a:tc>
                  <a:txBody>
                    <a:bodyPr/>
                    <a:lstStyle/>
                    <a:p>
                      <a:endParaRPr lang="en-US" sz="1800" dirty="0">
                        <a:effectLst/>
                      </a:endParaRPr>
                    </a:p>
                  </a:txBody>
                  <a:tcPr marL="90661" marR="90661" marT="18888" marB="18888" anchor="ctr"/>
                </a:tc>
                <a:tc>
                  <a:txBody>
                    <a:bodyPr/>
                    <a:lstStyle/>
                    <a:p>
                      <a:pPr algn="r"/>
                      <a:r>
                        <a:rPr lang="en-US" sz="1800" dirty="0" err="1">
                          <a:effectLst/>
                        </a:rPr>
                        <a:t>年齢</a:t>
                      </a:r>
                      <a:endParaRPr lang="en-US" sz="1800" dirty="0">
                        <a:effectLst/>
                      </a:endParaRPr>
                    </a:p>
                  </a:txBody>
                  <a:tcPr marL="90661" marR="90661" marT="18888" marB="18888" anchor="ctr"/>
                </a:tc>
                <a:tc>
                  <a:txBody>
                    <a:bodyPr/>
                    <a:lstStyle/>
                    <a:p>
                      <a:r>
                        <a:rPr lang="en-US" sz="1800" dirty="0">
                          <a:effectLst/>
                        </a:rPr>
                        <a:t>給与 (JPY / </a:t>
                      </a:r>
                      <a:r>
                        <a:rPr lang="en-US" sz="1800" dirty="0" err="1">
                          <a:effectLst/>
                        </a:rPr>
                        <a:t>yr</a:t>
                      </a:r>
                      <a:r>
                        <a:rPr lang="en-US" sz="1800" dirty="0">
                          <a:effectLst/>
                        </a:rPr>
                        <a:t>)</a:t>
                      </a:r>
                    </a:p>
                  </a:txBody>
                  <a:tcPr marL="90661" marR="90661" marT="18888" marB="18888" anchor="ctr"/>
                </a:tc>
                <a:tc>
                  <a:txBody>
                    <a:bodyPr/>
                    <a:lstStyle/>
                    <a:p>
                      <a:r>
                        <a:rPr lang="en-US" sz="1800" dirty="0">
                          <a:effectLst/>
                        </a:rPr>
                        <a:t>平均勤続年数</a:t>
                      </a:r>
                    </a:p>
                  </a:txBody>
                  <a:tcPr marL="90661" marR="90661" marT="18888" marB="18888" anchor="ctr"/>
                </a:tc>
                <a:tc>
                  <a:txBody>
                    <a:bodyPr/>
                    <a:lstStyle/>
                    <a:p>
                      <a:pPr algn="r"/>
                      <a:r>
                        <a:rPr lang="en-US" sz="1800" dirty="0" err="1">
                          <a:effectLst/>
                        </a:rPr>
                        <a:t>仕事の満足度</a:t>
                      </a:r>
                      <a:endParaRPr lang="en-US" sz="1800" dirty="0">
                        <a:effectLst/>
                      </a:endParaRPr>
                    </a:p>
                  </a:txBody>
                  <a:tcPr marL="90661" marR="90661" marT="18888" marB="18888" anchor="ctr"/>
                </a:tc>
                <a:tc>
                  <a:txBody>
                    <a:bodyPr/>
                    <a:lstStyle/>
                    <a:p>
                      <a:pPr algn="r"/>
                      <a:r>
                        <a:rPr lang="en-US" sz="1800" dirty="0" err="1">
                          <a:effectLst/>
                        </a:rPr>
                        <a:t>昇進の有無</a:t>
                      </a:r>
                      <a:endParaRPr lang="en-US" sz="1800" dirty="0">
                        <a:effectLst/>
                      </a:endParaRPr>
                    </a:p>
                  </a:txBody>
                  <a:tcPr marL="90661" marR="90661" marT="18888" marB="18888" anchor="ctr"/>
                </a:tc>
                <a:extLst>
                  <a:ext uri="{0D108BD9-81ED-4DB2-BD59-A6C34878D82A}">
                    <a16:rowId xmlns:a16="http://schemas.microsoft.com/office/drawing/2014/main" val="318449595"/>
                  </a:ext>
                </a:extLst>
              </a:tr>
              <a:tr h="462465">
                <a:tc>
                  <a:txBody>
                    <a:bodyPr/>
                    <a:lstStyle/>
                    <a:p>
                      <a:pPr algn="r"/>
                      <a:r>
                        <a:rPr lang="en-JP" dirty="0"/>
                        <a:t>在職者</a:t>
                      </a:r>
                      <a:endParaRPr lang="en-JP" sz="1800" b="1" dirty="0">
                        <a:effectLst/>
                      </a:endParaRPr>
                    </a:p>
                  </a:txBody>
                  <a:tcPr marL="90661" marR="90661" marT="18888" marB="18888" anchor="ctr"/>
                </a:tc>
                <a:tc>
                  <a:txBody>
                    <a:bodyPr/>
                    <a:lstStyle/>
                    <a:p>
                      <a:pPr algn="r"/>
                      <a:r>
                        <a:rPr lang="en-JP" sz="1800" dirty="0">
                          <a:effectLst/>
                        </a:rPr>
                        <a:t>37.0</a:t>
                      </a:r>
                    </a:p>
                  </a:txBody>
                  <a:tcPr marL="90661" marR="90661" marT="18888" marB="18888" anchor="ctr"/>
                </a:tc>
                <a:tc>
                  <a:txBody>
                    <a:bodyPr/>
                    <a:lstStyle/>
                    <a:p>
                      <a:pPr algn="r"/>
                      <a:r>
                        <a:rPr lang="en-JP" sz="1800" dirty="0">
                          <a:effectLst/>
                        </a:rPr>
                        <a:t>6718452.3</a:t>
                      </a:r>
                    </a:p>
                  </a:txBody>
                  <a:tcPr marL="90661" marR="90661" marT="18888" marB="18888" anchor="ctr"/>
                </a:tc>
                <a:tc>
                  <a:txBody>
                    <a:bodyPr/>
                    <a:lstStyle/>
                    <a:p>
                      <a:pPr algn="r"/>
                      <a:r>
                        <a:rPr lang="en-JP" sz="1800" dirty="0">
                          <a:effectLst/>
                        </a:rPr>
                        <a:t>8.392</a:t>
                      </a:r>
                    </a:p>
                  </a:txBody>
                  <a:tcPr marL="90661" marR="90661" marT="18888" marB="18888" anchor="ctr"/>
                </a:tc>
                <a:tc>
                  <a:txBody>
                    <a:bodyPr/>
                    <a:lstStyle/>
                    <a:p>
                      <a:pPr algn="r"/>
                      <a:r>
                        <a:rPr lang="en-JP" sz="1800" dirty="0">
                          <a:effectLst/>
                        </a:rPr>
                        <a:t>3.80</a:t>
                      </a:r>
                    </a:p>
                  </a:txBody>
                  <a:tcPr marL="90661" marR="90661" marT="18888" marB="18888" anchor="ctr"/>
                </a:tc>
                <a:tc>
                  <a:txBody>
                    <a:bodyPr/>
                    <a:lstStyle/>
                    <a:p>
                      <a:pPr algn="r"/>
                      <a:r>
                        <a:rPr lang="en-JP" sz="1800" dirty="0">
                          <a:effectLst/>
                        </a:rPr>
                        <a:t>0.386</a:t>
                      </a:r>
                    </a:p>
                  </a:txBody>
                  <a:tcPr marL="90661" marR="90661" marT="18888" marB="18888" anchor="ctr"/>
                </a:tc>
                <a:extLst>
                  <a:ext uri="{0D108BD9-81ED-4DB2-BD59-A6C34878D82A}">
                    <a16:rowId xmlns:a16="http://schemas.microsoft.com/office/drawing/2014/main" val="1906487000"/>
                  </a:ext>
                </a:extLst>
              </a:tr>
              <a:tr h="422888">
                <a:tc>
                  <a:txBody>
                    <a:bodyPr/>
                    <a:lstStyle/>
                    <a:p>
                      <a:pPr algn="r"/>
                      <a:r>
                        <a:rPr lang="en-JP" dirty="0"/>
                        <a:t>退職者</a:t>
                      </a:r>
                      <a:endParaRPr lang="en-JP" sz="1800" b="1" dirty="0">
                        <a:effectLst/>
                      </a:endParaRPr>
                    </a:p>
                  </a:txBody>
                  <a:tcPr marL="90661" marR="90661" marT="18888" marB="18888" anchor="ctr"/>
                </a:tc>
                <a:tc>
                  <a:txBody>
                    <a:bodyPr/>
                    <a:lstStyle/>
                    <a:p>
                      <a:pPr algn="r"/>
                      <a:r>
                        <a:rPr lang="en-JP" sz="1800" dirty="0">
                          <a:effectLst/>
                        </a:rPr>
                        <a:t>34.3</a:t>
                      </a:r>
                    </a:p>
                  </a:txBody>
                  <a:tcPr marL="90661" marR="90661" marT="18888" marB="18888" anchor="ctr"/>
                </a:tc>
                <a:tc>
                  <a:txBody>
                    <a:bodyPr/>
                    <a:lstStyle/>
                    <a:p>
                      <a:pPr algn="r"/>
                      <a:r>
                        <a:rPr lang="en-JP" sz="1800" dirty="0">
                          <a:effectLst/>
                        </a:rPr>
                        <a:t>6440625.0</a:t>
                      </a:r>
                    </a:p>
                  </a:txBody>
                  <a:tcPr marL="90661" marR="90661" marT="18888" marB="18888" anchor="ctr"/>
                </a:tc>
                <a:tc>
                  <a:txBody>
                    <a:bodyPr/>
                    <a:lstStyle/>
                    <a:p>
                      <a:pPr algn="r"/>
                      <a:r>
                        <a:rPr lang="en-JP" sz="1800" dirty="0">
                          <a:effectLst/>
                        </a:rPr>
                        <a:t>6.875</a:t>
                      </a:r>
                    </a:p>
                  </a:txBody>
                  <a:tcPr marL="90661" marR="90661" marT="18888" marB="18888" anchor="ctr"/>
                </a:tc>
                <a:tc>
                  <a:txBody>
                    <a:bodyPr/>
                    <a:lstStyle/>
                    <a:p>
                      <a:pPr algn="r"/>
                      <a:r>
                        <a:rPr lang="en-JP" sz="1800" dirty="0">
                          <a:effectLst/>
                        </a:rPr>
                        <a:t>2.12</a:t>
                      </a:r>
                    </a:p>
                  </a:txBody>
                  <a:tcPr marL="90661" marR="90661" marT="18888" marB="18888" anchor="ctr"/>
                </a:tc>
                <a:tc>
                  <a:txBody>
                    <a:bodyPr/>
                    <a:lstStyle/>
                    <a:p>
                      <a:pPr algn="r"/>
                      <a:r>
                        <a:rPr lang="en-JP" sz="1800" dirty="0">
                          <a:effectLst/>
                        </a:rPr>
                        <a:t>0.5</a:t>
                      </a:r>
                    </a:p>
                  </a:txBody>
                  <a:tcPr marL="90661" marR="90661" marT="18888" marB="18888" anchor="ctr"/>
                </a:tc>
                <a:extLst>
                  <a:ext uri="{0D108BD9-81ED-4DB2-BD59-A6C34878D82A}">
                    <a16:rowId xmlns:a16="http://schemas.microsoft.com/office/drawing/2014/main" val="2082550943"/>
                  </a:ext>
                </a:extLst>
              </a:tr>
            </a:tbl>
          </a:graphicData>
        </a:graphic>
      </p:graphicFrame>
      <p:sp>
        <p:nvSpPr>
          <p:cNvPr id="12" name="Rectangle 3">
            <a:extLst>
              <a:ext uri="{FF2B5EF4-FFF2-40B4-BE49-F238E27FC236}">
                <a16:creationId xmlns:a16="http://schemas.microsoft.com/office/drawing/2014/main" id="{75F187AB-BF41-2521-E0AD-F1993F0D21AE}"/>
              </a:ext>
            </a:extLst>
          </p:cNvPr>
          <p:cNvSpPr>
            <a:spLocks noChangeArrowheads="1"/>
          </p:cNvSpPr>
          <p:nvPr/>
        </p:nvSpPr>
        <p:spPr bwMode="auto">
          <a:xfrm>
            <a:off x="0" y="0"/>
            <a:ext cx="861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b"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JP" altLang="en-JP" sz="1000" b="0" i="0" u="none" strike="noStrike" cap="none" normalizeH="0" baseline="0">
                <a:ln>
                  <a:noFill/>
                </a:ln>
                <a:solidFill>
                  <a:srgbClr val="D5D5D5"/>
                </a:solidFill>
                <a:effectLst/>
                <a:latin typeface="Arial" panose="020B0604020202020204" pitchFamily="34" charset="0"/>
                <a:ea typeface="Roboto" panose="02000000000000000000" pitchFamily="2" charset="0"/>
                <a:cs typeface="Arial" panose="020B0604020202020204" pitchFamily="34" charset="0"/>
              </a:rPr>
              <a:t>Show 102550100 per page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000" b="0" i="0" u="none" strike="noStrike" cap="none" normalizeH="0" baseline="0">
                <a:ln>
                  <a:noFill/>
                </a:ln>
                <a:solidFill>
                  <a:schemeClr val="tx1"/>
                </a:solidFill>
                <a:effectLst/>
              </a:rPr>
            </a:br>
            <a:endParaRPr kumimoji="0" lang="en-JP" altLang="en-JP"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243892E-49AD-6F56-2CEB-DE9A415DE4FE}"/>
              </a:ext>
            </a:extLst>
          </p:cNvPr>
          <p:cNvSpPr txBox="1"/>
          <p:nvPr/>
        </p:nvSpPr>
        <p:spPr>
          <a:xfrm>
            <a:off x="1421997" y="1338435"/>
            <a:ext cx="2709396" cy="369332"/>
          </a:xfrm>
          <a:prstGeom prst="rect">
            <a:avLst/>
          </a:prstGeom>
          <a:noFill/>
        </p:spPr>
        <p:txBody>
          <a:bodyPr wrap="none" rtlCol="0">
            <a:spAutoFit/>
          </a:bodyPr>
          <a:lstStyle/>
          <a:p>
            <a:r>
              <a:rPr lang="en-JP" dirty="0"/>
              <a:t>退職者と在職者の平均値</a:t>
            </a:r>
          </a:p>
        </p:txBody>
      </p:sp>
      <p:sp>
        <p:nvSpPr>
          <p:cNvPr id="38" name="TextBox 37">
            <a:extLst>
              <a:ext uri="{FF2B5EF4-FFF2-40B4-BE49-F238E27FC236}">
                <a16:creationId xmlns:a16="http://schemas.microsoft.com/office/drawing/2014/main" id="{D9604740-5A49-98C7-91B5-2D30A022FD76}"/>
              </a:ext>
            </a:extLst>
          </p:cNvPr>
          <p:cNvSpPr txBox="1"/>
          <p:nvPr/>
        </p:nvSpPr>
        <p:spPr>
          <a:xfrm>
            <a:off x="1316420" y="4193729"/>
            <a:ext cx="9453583" cy="1200329"/>
          </a:xfrm>
          <a:prstGeom prst="rect">
            <a:avLst/>
          </a:prstGeom>
          <a:noFill/>
        </p:spPr>
        <p:txBody>
          <a:bodyPr wrap="square">
            <a:spAutoFit/>
          </a:bodyPr>
          <a:lstStyle/>
          <a:p>
            <a:r>
              <a:rPr lang="ja-JP" altLang="en-US" b="0" i="0">
                <a:effectLst/>
                <a:latin typeface="Roboto" panose="02000000000000000000" pitchFamily="2" charset="0"/>
              </a:rPr>
              <a:t>ここで解釈できるのは、会社を辞めた従業員は、会社に残った従業員に比べて満足度が低く、給与も低い事がわかります。ですが、意外な事に昇進するのが多いのは会社を辞めた人の方です。ですので、</a:t>
            </a:r>
            <a:r>
              <a:rPr lang="ja-JP" altLang="en-JP" b="0" i="0">
                <a:effectLst/>
                <a:latin typeface="Roboto" panose="02000000000000000000" pitchFamily="2" charset="0"/>
              </a:rPr>
              <a:t>昇進</a:t>
            </a:r>
            <a:r>
              <a:rPr lang="ja-JP" altLang="en-US">
                <a:latin typeface="Roboto" panose="02000000000000000000" pitchFamily="2" charset="0"/>
              </a:rPr>
              <a:t>するような</a:t>
            </a:r>
            <a:r>
              <a:rPr lang="ja-JP" altLang="en-US" b="0" i="0">
                <a:effectLst/>
                <a:latin typeface="Roboto" panose="02000000000000000000" pitchFamily="2" charset="0"/>
              </a:rPr>
              <a:t>優秀な社員が不満を持って辞めている可能性があります。</a:t>
            </a:r>
            <a:endParaRPr lang="en-JP" dirty="0"/>
          </a:p>
        </p:txBody>
      </p:sp>
    </p:spTree>
    <p:extLst>
      <p:ext uri="{BB962C8B-B14F-4D97-AF65-F5344CB8AC3E}">
        <p14:creationId xmlns:p14="http://schemas.microsoft.com/office/powerpoint/2010/main" val="139778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FDE5-0EFE-364F-7DCF-C07ECFE808FD}"/>
              </a:ext>
            </a:extLst>
          </p:cNvPr>
          <p:cNvSpPr>
            <a:spLocks noGrp="1"/>
          </p:cNvSpPr>
          <p:nvPr>
            <p:ph type="title"/>
          </p:nvPr>
        </p:nvSpPr>
        <p:spPr>
          <a:xfrm>
            <a:off x="1254672" y="473866"/>
            <a:ext cx="11193517" cy="1049235"/>
          </a:xfrm>
        </p:spPr>
        <p:txBody>
          <a:bodyPr/>
          <a:lstStyle/>
          <a:p>
            <a:r>
              <a:rPr lang="en-JP" dirty="0"/>
              <a:t>データ分析（</a:t>
            </a:r>
            <a:r>
              <a:rPr lang="ja-JP" altLang="en-US"/>
              <a:t>満足度に関連すると考えられる要因</a:t>
            </a:r>
            <a:r>
              <a:rPr lang="en-JP" dirty="0"/>
              <a:t>）</a:t>
            </a:r>
          </a:p>
        </p:txBody>
      </p:sp>
      <p:sp>
        <p:nvSpPr>
          <p:cNvPr id="12" name="Rectangle 3">
            <a:extLst>
              <a:ext uri="{FF2B5EF4-FFF2-40B4-BE49-F238E27FC236}">
                <a16:creationId xmlns:a16="http://schemas.microsoft.com/office/drawing/2014/main" id="{75F187AB-BF41-2521-E0AD-F1993F0D21AE}"/>
              </a:ext>
            </a:extLst>
          </p:cNvPr>
          <p:cNvSpPr>
            <a:spLocks noChangeArrowheads="1"/>
          </p:cNvSpPr>
          <p:nvPr/>
        </p:nvSpPr>
        <p:spPr bwMode="auto">
          <a:xfrm>
            <a:off x="0" y="0"/>
            <a:ext cx="861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b"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JP" altLang="en-JP" sz="1000" b="0" i="0" u="none" strike="noStrike" cap="none" normalizeH="0" baseline="0">
                <a:ln>
                  <a:noFill/>
                </a:ln>
                <a:solidFill>
                  <a:srgbClr val="D5D5D5"/>
                </a:solidFill>
                <a:effectLst/>
                <a:latin typeface="Arial" panose="020B0604020202020204" pitchFamily="34" charset="0"/>
                <a:ea typeface="Roboto" panose="02000000000000000000" pitchFamily="2" charset="0"/>
                <a:cs typeface="Arial" panose="020B0604020202020204" pitchFamily="34" charset="0"/>
              </a:rPr>
              <a:t>Show 102550100 per page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000" b="0" i="0" u="none" strike="noStrike" cap="none" normalizeH="0" baseline="0">
                <a:ln>
                  <a:noFill/>
                </a:ln>
                <a:solidFill>
                  <a:schemeClr val="tx1"/>
                </a:solidFill>
                <a:effectLst/>
              </a:rPr>
            </a:br>
            <a:endParaRPr kumimoji="0" lang="en-JP" altLang="en-JP"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243892E-49AD-6F56-2CEB-DE9A415DE4FE}"/>
              </a:ext>
            </a:extLst>
          </p:cNvPr>
          <p:cNvSpPr txBox="1"/>
          <p:nvPr/>
        </p:nvSpPr>
        <p:spPr>
          <a:xfrm>
            <a:off x="1421997" y="1338435"/>
            <a:ext cx="3185487" cy="369332"/>
          </a:xfrm>
          <a:prstGeom prst="rect">
            <a:avLst/>
          </a:prstGeom>
          <a:noFill/>
        </p:spPr>
        <p:txBody>
          <a:bodyPr wrap="none" rtlCol="0">
            <a:spAutoFit/>
          </a:bodyPr>
          <a:lstStyle/>
          <a:p>
            <a:r>
              <a:rPr lang="en-JP" dirty="0"/>
              <a:t>退職者と在職者の合計平均値</a:t>
            </a:r>
          </a:p>
        </p:txBody>
      </p:sp>
      <p:graphicFrame>
        <p:nvGraphicFramePr>
          <p:cNvPr id="5" name="Table 4">
            <a:extLst>
              <a:ext uri="{FF2B5EF4-FFF2-40B4-BE49-F238E27FC236}">
                <a16:creationId xmlns:a16="http://schemas.microsoft.com/office/drawing/2014/main" id="{585160B6-0AC1-C06E-05DE-F5C950E6F104}"/>
              </a:ext>
            </a:extLst>
          </p:cNvPr>
          <p:cNvGraphicFramePr>
            <a:graphicFrameLocks noGrp="1"/>
          </p:cNvGraphicFramePr>
          <p:nvPr>
            <p:extLst>
              <p:ext uri="{D42A27DB-BD31-4B8C-83A1-F6EECF244321}">
                <p14:modId xmlns:p14="http://schemas.microsoft.com/office/powerpoint/2010/main" val="1587195274"/>
              </p:ext>
            </p:extLst>
          </p:nvPr>
        </p:nvGraphicFramePr>
        <p:xfrm>
          <a:off x="1254672" y="2116419"/>
          <a:ext cx="9512886" cy="1684352"/>
        </p:xfrm>
        <a:graphic>
          <a:graphicData uri="http://schemas.openxmlformats.org/drawingml/2006/table">
            <a:tbl>
              <a:tblPr>
                <a:tableStyleId>{3C2FFA5D-87B4-456A-9821-1D502468CF0F}</a:tableStyleId>
              </a:tblPr>
              <a:tblGrid>
                <a:gridCol w="1585481">
                  <a:extLst>
                    <a:ext uri="{9D8B030D-6E8A-4147-A177-3AD203B41FA5}">
                      <a16:colId xmlns:a16="http://schemas.microsoft.com/office/drawing/2014/main" val="2856193835"/>
                    </a:ext>
                  </a:extLst>
                </a:gridCol>
                <a:gridCol w="1585481">
                  <a:extLst>
                    <a:ext uri="{9D8B030D-6E8A-4147-A177-3AD203B41FA5}">
                      <a16:colId xmlns:a16="http://schemas.microsoft.com/office/drawing/2014/main" val="3289833486"/>
                    </a:ext>
                  </a:extLst>
                </a:gridCol>
                <a:gridCol w="1585481">
                  <a:extLst>
                    <a:ext uri="{9D8B030D-6E8A-4147-A177-3AD203B41FA5}">
                      <a16:colId xmlns:a16="http://schemas.microsoft.com/office/drawing/2014/main" val="699492441"/>
                    </a:ext>
                  </a:extLst>
                </a:gridCol>
                <a:gridCol w="1585481">
                  <a:extLst>
                    <a:ext uri="{9D8B030D-6E8A-4147-A177-3AD203B41FA5}">
                      <a16:colId xmlns:a16="http://schemas.microsoft.com/office/drawing/2014/main" val="3053151341"/>
                    </a:ext>
                  </a:extLst>
                </a:gridCol>
                <a:gridCol w="1585481">
                  <a:extLst>
                    <a:ext uri="{9D8B030D-6E8A-4147-A177-3AD203B41FA5}">
                      <a16:colId xmlns:a16="http://schemas.microsoft.com/office/drawing/2014/main" val="2309085648"/>
                    </a:ext>
                  </a:extLst>
                </a:gridCol>
                <a:gridCol w="1585481">
                  <a:extLst>
                    <a:ext uri="{9D8B030D-6E8A-4147-A177-3AD203B41FA5}">
                      <a16:colId xmlns:a16="http://schemas.microsoft.com/office/drawing/2014/main" val="4132579281"/>
                    </a:ext>
                  </a:extLst>
                </a:gridCol>
              </a:tblGrid>
              <a:tr h="842176">
                <a:tc>
                  <a:txBody>
                    <a:bodyPr/>
                    <a:lstStyle/>
                    <a:p>
                      <a:pPr algn="r"/>
                      <a:endParaRPr lang="en-JP" sz="1800" b="1" dirty="0">
                        <a:effectLst/>
                      </a:endParaRPr>
                    </a:p>
                  </a:txBody>
                  <a:tcPr anchor="ctr"/>
                </a:tc>
                <a:tc>
                  <a:txBody>
                    <a:bodyPr/>
                    <a:lstStyle/>
                    <a:p>
                      <a:pPr algn="r"/>
                      <a:r>
                        <a:rPr lang="en-US" sz="1800" b="1" dirty="0" err="1">
                          <a:effectLst/>
                        </a:rPr>
                        <a:t>年齢</a:t>
                      </a:r>
                      <a:endParaRPr lang="en-US" sz="1800" b="1" dirty="0">
                        <a:effectLst/>
                      </a:endParaRPr>
                    </a:p>
                  </a:txBody>
                  <a:tcPr anchor="ctr"/>
                </a:tc>
                <a:tc>
                  <a:txBody>
                    <a:bodyPr/>
                    <a:lstStyle/>
                    <a:p>
                      <a:r>
                        <a:rPr lang="en-US" sz="1800" dirty="0">
                          <a:effectLst/>
                        </a:rPr>
                        <a:t>給与 (JPY / </a:t>
                      </a:r>
                      <a:r>
                        <a:rPr lang="en-US" sz="1800" dirty="0" err="1">
                          <a:effectLst/>
                        </a:rPr>
                        <a:t>yr</a:t>
                      </a:r>
                      <a:r>
                        <a:rPr lang="en-US" sz="1800" dirty="0">
                          <a:effectLst/>
                        </a:rPr>
                        <a:t>)</a:t>
                      </a:r>
                    </a:p>
                  </a:txBody>
                  <a:tcPr marL="90661" marR="90661" marT="18888" marB="18888" anchor="ctr"/>
                </a:tc>
                <a:tc>
                  <a:txBody>
                    <a:bodyPr/>
                    <a:lstStyle/>
                    <a:p>
                      <a:r>
                        <a:rPr lang="en-US" sz="1800" dirty="0">
                          <a:effectLst/>
                        </a:rPr>
                        <a:t>平均勤続年数</a:t>
                      </a:r>
                    </a:p>
                  </a:txBody>
                  <a:tcPr marL="90661" marR="90661" marT="18888" marB="18888" anchor="ctr"/>
                </a:tc>
                <a:tc>
                  <a:txBody>
                    <a:bodyPr/>
                    <a:lstStyle/>
                    <a:p>
                      <a:pPr algn="r"/>
                      <a:r>
                        <a:rPr lang="en-US" sz="1800" dirty="0" err="1">
                          <a:effectLst/>
                        </a:rPr>
                        <a:t>仕事の満足度</a:t>
                      </a:r>
                      <a:endParaRPr lang="en-US" sz="1800" dirty="0">
                        <a:effectLst/>
                      </a:endParaRPr>
                    </a:p>
                  </a:txBody>
                  <a:tcPr marL="90661" marR="90661" marT="18888" marB="18888" anchor="ctr"/>
                </a:tc>
                <a:tc>
                  <a:txBody>
                    <a:bodyPr/>
                    <a:lstStyle/>
                    <a:p>
                      <a:pPr algn="r"/>
                      <a:r>
                        <a:rPr lang="en-US" sz="1800" dirty="0" err="1">
                          <a:effectLst/>
                        </a:rPr>
                        <a:t>昇進の有無</a:t>
                      </a:r>
                      <a:endParaRPr lang="en-US" sz="1800" dirty="0">
                        <a:effectLst/>
                      </a:endParaRPr>
                    </a:p>
                  </a:txBody>
                  <a:tcPr marL="90661" marR="90661" marT="18888" marB="18888" anchor="ctr"/>
                </a:tc>
                <a:extLst>
                  <a:ext uri="{0D108BD9-81ED-4DB2-BD59-A6C34878D82A}">
                    <a16:rowId xmlns:a16="http://schemas.microsoft.com/office/drawing/2014/main" val="1496445293"/>
                  </a:ext>
                </a:extLst>
              </a:tr>
              <a:tr h="842176">
                <a:tc>
                  <a:txBody>
                    <a:bodyPr/>
                    <a:lstStyle/>
                    <a:p>
                      <a:pPr algn="r" fontAlgn="ctr"/>
                      <a:r>
                        <a:rPr lang="en-US" sz="1800" b="1" dirty="0" err="1">
                          <a:effectLst/>
                        </a:rPr>
                        <a:t>平均値</a:t>
                      </a:r>
                      <a:endParaRPr lang="en-US" sz="1800" b="1" dirty="0">
                        <a:effectLst/>
                      </a:endParaRPr>
                    </a:p>
                  </a:txBody>
                  <a:tcPr anchor="ctr"/>
                </a:tc>
                <a:tc>
                  <a:txBody>
                    <a:bodyPr/>
                    <a:lstStyle/>
                    <a:p>
                      <a:pPr algn="r"/>
                      <a:r>
                        <a:rPr lang="en-JP" sz="1800" dirty="0">
                          <a:effectLst/>
                        </a:rPr>
                        <a:t>36.6</a:t>
                      </a:r>
                    </a:p>
                  </a:txBody>
                  <a:tcPr anchor="ctr"/>
                </a:tc>
                <a:tc>
                  <a:txBody>
                    <a:bodyPr/>
                    <a:lstStyle/>
                    <a:p>
                      <a:pPr algn="r"/>
                      <a:r>
                        <a:rPr lang="en-US" sz="1800" dirty="0">
                          <a:effectLst/>
                        </a:rPr>
                        <a:t>6674000</a:t>
                      </a:r>
                    </a:p>
                  </a:txBody>
                  <a:tcPr anchor="ctr"/>
                </a:tc>
                <a:tc>
                  <a:txBody>
                    <a:bodyPr/>
                    <a:lstStyle/>
                    <a:p>
                      <a:pPr algn="r"/>
                      <a:r>
                        <a:rPr lang="en-JP" sz="1800" dirty="0">
                          <a:effectLst/>
                        </a:rPr>
                        <a:t>8.15</a:t>
                      </a:r>
                    </a:p>
                  </a:txBody>
                  <a:tcPr anchor="ctr"/>
                </a:tc>
                <a:tc>
                  <a:txBody>
                    <a:bodyPr/>
                    <a:lstStyle/>
                    <a:p>
                      <a:pPr algn="r"/>
                      <a:r>
                        <a:rPr lang="en-JP" sz="1800" dirty="0">
                          <a:effectLst/>
                        </a:rPr>
                        <a:t>3.54</a:t>
                      </a:r>
                    </a:p>
                  </a:txBody>
                  <a:tcPr anchor="ctr"/>
                </a:tc>
                <a:tc>
                  <a:txBody>
                    <a:bodyPr/>
                    <a:lstStyle/>
                    <a:p>
                      <a:pPr algn="r"/>
                      <a:r>
                        <a:rPr lang="en-JP" sz="1800" dirty="0">
                          <a:effectLst/>
                        </a:rPr>
                        <a:t>0.405</a:t>
                      </a:r>
                    </a:p>
                  </a:txBody>
                  <a:tcPr anchor="ctr"/>
                </a:tc>
                <a:extLst>
                  <a:ext uri="{0D108BD9-81ED-4DB2-BD59-A6C34878D82A}">
                    <a16:rowId xmlns:a16="http://schemas.microsoft.com/office/drawing/2014/main" val="817890855"/>
                  </a:ext>
                </a:extLst>
              </a:tr>
            </a:tbl>
          </a:graphicData>
        </a:graphic>
      </p:graphicFrame>
      <p:sp>
        <p:nvSpPr>
          <p:cNvPr id="10" name="TextBox 9">
            <a:extLst>
              <a:ext uri="{FF2B5EF4-FFF2-40B4-BE49-F238E27FC236}">
                <a16:creationId xmlns:a16="http://schemas.microsoft.com/office/drawing/2014/main" id="{8F533390-9986-E889-82E8-AD6B1F620BD2}"/>
              </a:ext>
            </a:extLst>
          </p:cNvPr>
          <p:cNvSpPr txBox="1"/>
          <p:nvPr/>
        </p:nvSpPr>
        <p:spPr>
          <a:xfrm>
            <a:off x="1254672" y="4209423"/>
            <a:ext cx="9329245" cy="923330"/>
          </a:xfrm>
          <a:prstGeom prst="rect">
            <a:avLst/>
          </a:prstGeom>
          <a:noFill/>
        </p:spPr>
        <p:txBody>
          <a:bodyPr wrap="square">
            <a:spAutoFit/>
          </a:bodyPr>
          <a:lstStyle/>
          <a:p>
            <a:r>
              <a:rPr lang="ja-JP" altLang="en-US" b="0" i="0">
                <a:effectLst/>
                <a:latin typeface="Roboto" panose="02000000000000000000" pitchFamily="2" charset="0"/>
              </a:rPr>
              <a:t>ここで解釈できるのは、辞めた従業員は、平均的な仕事の満足度を極対に下げてしまっている事が分かります。逆に言えば、退職者の満足度を上げる事ができれば、会社全体の平均勤続数が伸び、昇進する優秀な社員を引き留めに成功していると言えます。</a:t>
            </a:r>
            <a:endParaRPr lang="en-JP" dirty="0"/>
          </a:p>
        </p:txBody>
      </p:sp>
    </p:spTree>
    <p:extLst>
      <p:ext uri="{BB962C8B-B14F-4D97-AF65-F5344CB8AC3E}">
        <p14:creationId xmlns:p14="http://schemas.microsoft.com/office/powerpoint/2010/main" val="210596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7234-27D6-52E9-19E3-87544CA644BC}"/>
              </a:ext>
            </a:extLst>
          </p:cNvPr>
          <p:cNvSpPr>
            <a:spLocks noGrp="1"/>
          </p:cNvSpPr>
          <p:nvPr>
            <p:ph type="title"/>
          </p:nvPr>
        </p:nvSpPr>
        <p:spPr/>
        <p:txBody>
          <a:bodyPr/>
          <a:lstStyle/>
          <a:p>
            <a:r>
              <a:rPr lang="en-JP" dirty="0"/>
              <a:t>データの可視化</a:t>
            </a:r>
          </a:p>
        </p:txBody>
      </p:sp>
      <p:pic>
        <p:nvPicPr>
          <p:cNvPr id="4098" name="Picture 2">
            <a:extLst>
              <a:ext uri="{FF2B5EF4-FFF2-40B4-BE49-F238E27FC236}">
                <a16:creationId xmlns:a16="http://schemas.microsoft.com/office/drawing/2014/main" id="{82356718-172C-87F7-A28C-1C993976E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3216" y="2110718"/>
            <a:ext cx="4558846" cy="3449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B7035832-8205-E321-2E31-AB2197EF427A}"/>
              </a:ext>
            </a:extLst>
          </p:cNvPr>
          <p:cNvGraphicFramePr>
            <a:graphicFrameLocks noGrp="1"/>
          </p:cNvGraphicFramePr>
          <p:nvPr>
            <p:extLst>
              <p:ext uri="{D42A27DB-BD31-4B8C-83A1-F6EECF244321}">
                <p14:modId xmlns:p14="http://schemas.microsoft.com/office/powerpoint/2010/main" val="2255651494"/>
              </p:ext>
            </p:extLst>
          </p:nvPr>
        </p:nvGraphicFramePr>
        <p:xfrm>
          <a:off x="2039555" y="3330640"/>
          <a:ext cx="3204441" cy="1673607"/>
        </p:xfrm>
        <a:graphic>
          <a:graphicData uri="http://schemas.openxmlformats.org/drawingml/2006/table">
            <a:tbl>
              <a:tblPr>
                <a:tableStyleId>{3C2FFA5D-87B4-456A-9821-1D502468CF0F}</a:tableStyleId>
              </a:tblPr>
              <a:tblGrid>
                <a:gridCol w="1604732">
                  <a:extLst>
                    <a:ext uri="{9D8B030D-6E8A-4147-A177-3AD203B41FA5}">
                      <a16:colId xmlns:a16="http://schemas.microsoft.com/office/drawing/2014/main" val="3265946018"/>
                    </a:ext>
                  </a:extLst>
                </a:gridCol>
                <a:gridCol w="1599709">
                  <a:extLst>
                    <a:ext uri="{9D8B030D-6E8A-4147-A177-3AD203B41FA5}">
                      <a16:colId xmlns:a16="http://schemas.microsoft.com/office/drawing/2014/main" val="1714340710"/>
                    </a:ext>
                  </a:extLst>
                </a:gridCol>
              </a:tblGrid>
              <a:tr h="788254">
                <a:tc>
                  <a:txBody>
                    <a:bodyPr/>
                    <a:lstStyle/>
                    <a:p>
                      <a:endParaRPr lang="en-US" sz="1800" dirty="0">
                        <a:effectLst/>
                      </a:endParaRPr>
                    </a:p>
                  </a:txBody>
                  <a:tcPr marL="90661" marR="90661" marT="18888" marB="18888" anchor="ctr"/>
                </a:tc>
                <a:tc>
                  <a:txBody>
                    <a:bodyPr/>
                    <a:lstStyle/>
                    <a:p>
                      <a:pPr algn="r"/>
                      <a:r>
                        <a:rPr lang="en-US" sz="1800" dirty="0" err="1">
                          <a:effectLst/>
                        </a:rPr>
                        <a:t>人数</a:t>
                      </a:r>
                      <a:endParaRPr lang="en-US" sz="1800" dirty="0">
                        <a:effectLst/>
                      </a:endParaRPr>
                    </a:p>
                  </a:txBody>
                  <a:tcPr marL="90661" marR="90661" marT="18888" marB="18888" anchor="ctr"/>
                </a:tc>
                <a:extLst>
                  <a:ext uri="{0D108BD9-81ED-4DB2-BD59-A6C34878D82A}">
                    <a16:rowId xmlns:a16="http://schemas.microsoft.com/office/drawing/2014/main" val="4232571724"/>
                  </a:ext>
                </a:extLst>
              </a:tr>
              <a:tr h="462465">
                <a:tc>
                  <a:txBody>
                    <a:bodyPr/>
                    <a:lstStyle/>
                    <a:p>
                      <a:pPr algn="r"/>
                      <a:r>
                        <a:rPr lang="en-JP" dirty="0"/>
                        <a:t>在職者</a:t>
                      </a:r>
                      <a:endParaRPr lang="en-JP" sz="1800" b="1" dirty="0">
                        <a:effectLst/>
                      </a:endParaRPr>
                    </a:p>
                  </a:txBody>
                  <a:tcPr marL="90661" marR="90661" marT="18888" marB="18888" anchor="ctr"/>
                </a:tc>
                <a:tc>
                  <a:txBody>
                    <a:bodyPr/>
                    <a:lstStyle/>
                    <a:p>
                      <a:pPr algn="r"/>
                      <a:r>
                        <a:rPr lang="en-JP" sz="1800" b="0" i="0" kern="1200" dirty="0">
                          <a:solidFill>
                            <a:schemeClr val="dk1"/>
                          </a:solidFill>
                          <a:effectLst/>
                          <a:latin typeface="+mn-lt"/>
                          <a:ea typeface="+mn-ea"/>
                          <a:cs typeface="+mn-cs"/>
                        </a:rPr>
                        <a:t>168</a:t>
                      </a:r>
                      <a:endParaRPr lang="en-JP" sz="1800" dirty="0">
                        <a:effectLst/>
                      </a:endParaRPr>
                    </a:p>
                  </a:txBody>
                  <a:tcPr marL="90661" marR="90661" marT="18888" marB="18888" anchor="ctr"/>
                </a:tc>
                <a:extLst>
                  <a:ext uri="{0D108BD9-81ED-4DB2-BD59-A6C34878D82A}">
                    <a16:rowId xmlns:a16="http://schemas.microsoft.com/office/drawing/2014/main" val="1266259954"/>
                  </a:ext>
                </a:extLst>
              </a:tr>
              <a:tr h="422888">
                <a:tc>
                  <a:txBody>
                    <a:bodyPr/>
                    <a:lstStyle/>
                    <a:p>
                      <a:pPr algn="r"/>
                      <a:r>
                        <a:rPr lang="en-JP" dirty="0"/>
                        <a:t>退職者</a:t>
                      </a:r>
                      <a:endParaRPr lang="en-JP" sz="1800" b="1" dirty="0">
                        <a:effectLst/>
                      </a:endParaRPr>
                    </a:p>
                  </a:txBody>
                  <a:tcPr marL="90661" marR="90661" marT="18888" marB="18888" anchor="ctr"/>
                </a:tc>
                <a:tc>
                  <a:txBody>
                    <a:bodyPr/>
                    <a:lstStyle/>
                    <a:p>
                      <a:pPr algn="r"/>
                      <a:r>
                        <a:rPr lang="en-JP" sz="1800" b="0" i="0" kern="1200" dirty="0">
                          <a:solidFill>
                            <a:schemeClr val="dk1"/>
                          </a:solidFill>
                          <a:effectLst/>
                          <a:latin typeface="+mn-lt"/>
                          <a:ea typeface="+mn-ea"/>
                          <a:cs typeface="+mn-cs"/>
                        </a:rPr>
                        <a:t>32</a:t>
                      </a:r>
                      <a:endParaRPr lang="en-JP" sz="1800" dirty="0">
                        <a:effectLst/>
                      </a:endParaRPr>
                    </a:p>
                  </a:txBody>
                  <a:tcPr marL="90661" marR="90661" marT="18888" marB="18888" anchor="ctr"/>
                </a:tc>
                <a:extLst>
                  <a:ext uri="{0D108BD9-81ED-4DB2-BD59-A6C34878D82A}">
                    <a16:rowId xmlns:a16="http://schemas.microsoft.com/office/drawing/2014/main" val="219345070"/>
                  </a:ext>
                </a:extLst>
              </a:tr>
            </a:tbl>
          </a:graphicData>
        </a:graphic>
      </p:graphicFrame>
    </p:spTree>
    <p:extLst>
      <p:ext uri="{BB962C8B-B14F-4D97-AF65-F5344CB8AC3E}">
        <p14:creationId xmlns:p14="http://schemas.microsoft.com/office/powerpoint/2010/main" val="357524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3" name="Straight Connector 615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3F57234-27D6-52E9-19E3-87544CA644BC}"/>
              </a:ext>
            </a:extLst>
          </p:cNvPr>
          <p:cNvSpPr>
            <a:spLocks noGrp="1"/>
          </p:cNvSpPr>
          <p:nvPr>
            <p:ph type="title"/>
          </p:nvPr>
        </p:nvSpPr>
        <p:spPr>
          <a:xfrm>
            <a:off x="1438766" y="1117502"/>
            <a:ext cx="3963552" cy="702102"/>
          </a:xfrm>
        </p:spPr>
        <p:txBody>
          <a:bodyPr>
            <a:normAutofit/>
          </a:bodyPr>
          <a:lstStyle/>
          <a:p>
            <a:r>
              <a:rPr lang="en-JP" dirty="0"/>
              <a:t>データの可視化</a:t>
            </a:r>
          </a:p>
        </p:txBody>
      </p:sp>
      <p:sp>
        <p:nvSpPr>
          <p:cNvPr id="6155" name="Rectangle 615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7226739-8E42-F084-0B56-4A1D3C62202A}"/>
              </a:ext>
            </a:extLst>
          </p:cNvPr>
          <p:cNvSpPr>
            <a:spLocks noGrp="1"/>
          </p:cNvSpPr>
          <p:nvPr>
            <p:ph idx="1"/>
          </p:nvPr>
        </p:nvSpPr>
        <p:spPr>
          <a:xfrm>
            <a:off x="977462" y="1991991"/>
            <a:ext cx="5034456" cy="3237186"/>
          </a:xfrm>
        </p:spPr>
        <p:txBody>
          <a:bodyPr>
            <a:noAutofit/>
          </a:bodyPr>
          <a:lstStyle/>
          <a:p>
            <a:pPr algn="l"/>
            <a:r>
              <a:rPr lang="ja-JP" altLang="en-US" sz="1200">
                <a:latin typeface="Roboto" panose="02000000000000000000" pitchFamily="2" charset="0"/>
              </a:rPr>
              <a:t>右</a:t>
            </a:r>
            <a:r>
              <a:rPr lang="ja-JP" altLang="en-US" sz="1200" b="0" i="0">
                <a:effectLst/>
                <a:latin typeface="Roboto" panose="02000000000000000000" pitchFamily="2" charset="0"/>
              </a:rPr>
              <a:t>記の視覚化では、次の点が理解できます。</a:t>
            </a:r>
          </a:p>
          <a:p>
            <a:pPr algn="l"/>
            <a:r>
              <a:rPr lang="ja-JP" altLang="en-US" sz="1200" b="0" i="0">
                <a:effectLst/>
                <a:latin typeface="Roboto" panose="02000000000000000000" pitchFamily="2" charset="0"/>
              </a:rPr>
              <a:t>辞める人の傾向に３パターンあり、若年層、中年層、高年層で</a:t>
            </a:r>
            <a:r>
              <a:rPr lang="ja-JP" altLang="en-US" sz="1200">
                <a:latin typeface="Roboto" panose="02000000000000000000" pitchFamily="2" charset="0"/>
              </a:rPr>
              <a:t>す</a:t>
            </a:r>
            <a:r>
              <a:rPr lang="ja-JP" altLang="en-US" sz="1200" b="0" i="0">
                <a:effectLst/>
                <a:latin typeface="Roboto" panose="02000000000000000000" pitchFamily="2" charset="0"/>
              </a:rPr>
              <a:t>。</a:t>
            </a:r>
            <a:endParaRPr lang="en-US" altLang="ja-JP" sz="1200" b="0" i="0" dirty="0">
              <a:effectLst/>
              <a:latin typeface="Roboto" panose="02000000000000000000" pitchFamily="2" charset="0"/>
            </a:endParaRPr>
          </a:p>
          <a:p>
            <a:pPr algn="l"/>
            <a:r>
              <a:rPr lang="ja-JP" altLang="en-US" sz="1200" b="0" i="0">
                <a:effectLst/>
                <a:latin typeface="Roboto" panose="02000000000000000000" pitchFamily="2" charset="0"/>
              </a:rPr>
              <a:t>若年層は年収約５２０万円で２３才</a:t>
            </a:r>
            <a:r>
              <a:rPr lang="en-US" altLang="ja-JP" sz="1200" b="0" i="0" dirty="0">
                <a:effectLst/>
                <a:latin typeface="Roboto" panose="02000000000000000000" pitchFamily="2" charset="0"/>
              </a:rPr>
              <a:t>〜</a:t>
            </a:r>
            <a:r>
              <a:rPr lang="ja-JP" altLang="en-US" sz="1200" b="0" i="0">
                <a:effectLst/>
                <a:latin typeface="Roboto" panose="02000000000000000000" pitchFamily="2" charset="0"/>
              </a:rPr>
              <a:t>２５才の層 </a:t>
            </a:r>
            <a:endParaRPr lang="en-US" altLang="ja-JP" sz="1200" b="0" i="0" dirty="0">
              <a:effectLst/>
              <a:latin typeface="Roboto" panose="02000000000000000000" pitchFamily="2" charset="0"/>
            </a:endParaRPr>
          </a:p>
          <a:p>
            <a:pPr algn="l"/>
            <a:r>
              <a:rPr lang="ja-JP" altLang="en-US" sz="1200" b="0" i="0">
                <a:effectLst/>
                <a:latin typeface="Roboto" panose="02000000000000000000" pitchFamily="2" charset="0"/>
              </a:rPr>
              <a:t>中年層は年収約６２０万円で３４才</a:t>
            </a:r>
            <a:r>
              <a:rPr lang="en-US" altLang="ja-JP" sz="1200" b="0" i="0" dirty="0">
                <a:effectLst/>
                <a:latin typeface="Roboto" panose="02000000000000000000" pitchFamily="2" charset="0"/>
              </a:rPr>
              <a:t>〜</a:t>
            </a:r>
            <a:r>
              <a:rPr lang="ja-JP" altLang="en-US" sz="1200" b="0" i="0">
                <a:effectLst/>
                <a:latin typeface="Roboto" panose="02000000000000000000" pitchFamily="2" charset="0"/>
              </a:rPr>
              <a:t>３５才の層 </a:t>
            </a:r>
            <a:endParaRPr lang="en-US" altLang="ja-JP" sz="1200" b="0" i="0" dirty="0">
              <a:effectLst/>
              <a:latin typeface="Roboto" panose="02000000000000000000" pitchFamily="2" charset="0"/>
            </a:endParaRPr>
          </a:p>
          <a:p>
            <a:pPr algn="l"/>
            <a:r>
              <a:rPr lang="ja-JP" altLang="en-US" sz="1200" b="0" i="0">
                <a:effectLst/>
                <a:latin typeface="Roboto" panose="02000000000000000000" pitchFamily="2" charset="0"/>
              </a:rPr>
              <a:t>高年層は年収約７５０万円で３８才</a:t>
            </a:r>
            <a:r>
              <a:rPr lang="en-US" altLang="ja-JP" sz="1200" b="0" i="0" dirty="0">
                <a:effectLst/>
                <a:latin typeface="Roboto" panose="02000000000000000000" pitchFamily="2" charset="0"/>
              </a:rPr>
              <a:t>〜</a:t>
            </a:r>
            <a:r>
              <a:rPr lang="ja-JP" altLang="en-US" sz="1200" b="0" i="0">
                <a:effectLst/>
                <a:latin typeface="Roboto" panose="02000000000000000000" pitchFamily="2" charset="0"/>
              </a:rPr>
              <a:t>４２才の層</a:t>
            </a:r>
            <a:endParaRPr lang="en-US" altLang="ja-JP" sz="1200" b="0" i="0" dirty="0">
              <a:effectLst/>
              <a:latin typeface="Roboto" panose="02000000000000000000" pitchFamily="2" charset="0"/>
            </a:endParaRPr>
          </a:p>
          <a:p>
            <a:r>
              <a:rPr lang="ja-JP" altLang="en-US" sz="1200" b="0" i="0">
                <a:effectLst/>
                <a:latin typeface="Roboto" panose="02000000000000000000" pitchFamily="2" charset="0"/>
              </a:rPr>
              <a:t>全て退職者の平均勤続年数は１２年未満。逆に言えば、１２年以上勤務をしている人は統計的にみて、辞める確率が非常に低く、現状に満足しているといえます。</a:t>
            </a:r>
            <a:endParaRPr lang="en-US" altLang="ja-JP" sz="1200" b="0" i="0" dirty="0">
              <a:effectLst/>
              <a:latin typeface="Roboto" panose="02000000000000000000" pitchFamily="2" charset="0"/>
            </a:endParaRPr>
          </a:p>
          <a:p>
            <a:r>
              <a:rPr lang="ja-JP" altLang="en-US" sz="1200" b="0" i="0">
                <a:effectLst/>
                <a:latin typeface="Roboto" panose="02000000000000000000" pitchFamily="2" charset="0"/>
              </a:rPr>
              <a:t>仕事の満足度に２評価をつけている人には注意が必要です。若干数、評価に４をつけている人も退職する事があります。</a:t>
            </a:r>
            <a:endParaRPr lang="en-US" altLang="ja-JP" sz="1200" b="0" i="0" dirty="0">
              <a:effectLst/>
              <a:latin typeface="Roboto" panose="02000000000000000000" pitchFamily="2" charset="0"/>
            </a:endParaRPr>
          </a:p>
          <a:p>
            <a:r>
              <a:rPr lang="ja-JP" altLang="en-US" sz="1200" b="0" i="0">
                <a:effectLst/>
                <a:latin typeface="Roboto" panose="02000000000000000000" pitchFamily="2" charset="0"/>
              </a:rPr>
              <a:t>左下のグラフを見ると、昇進をさせれば確実に会社に残ってくれるというわけではないが、残ってくれる確率は高くなります。</a:t>
            </a:r>
          </a:p>
        </p:txBody>
      </p:sp>
      <p:pic>
        <p:nvPicPr>
          <p:cNvPr id="6146" name="Picture 2">
            <a:extLst>
              <a:ext uri="{FF2B5EF4-FFF2-40B4-BE49-F238E27FC236}">
                <a16:creationId xmlns:a16="http://schemas.microsoft.com/office/drawing/2014/main" id="{96787BCF-CAD3-9983-E1E6-1651039E21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0083" y="151300"/>
            <a:ext cx="5494823" cy="5830051"/>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615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59" name="Straight Connector 615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57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E31-9EB5-B988-9A4E-BC6AB906039E}"/>
              </a:ext>
            </a:extLst>
          </p:cNvPr>
          <p:cNvSpPr>
            <a:spLocks noGrp="1"/>
          </p:cNvSpPr>
          <p:nvPr>
            <p:ph type="title"/>
          </p:nvPr>
        </p:nvSpPr>
        <p:spPr/>
        <p:txBody>
          <a:bodyPr/>
          <a:lstStyle/>
          <a:p>
            <a:r>
              <a:rPr lang="en-JP" dirty="0"/>
              <a:t>これらを踏まえた上での提案</a:t>
            </a:r>
          </a:p>
        </p:txBody>
      </p:sp>
      <p:sp>
        <p:nvSpPr>
          <p:cNvPr id="3" name="Content Placeholder 2">
            <a:extLst>
              <a:ext uri="{FF2B5EF4-FFF2-40B4-BE49-F238E27FC236}">
                <a16:creationId xmlns:a16="http://schemas.microsoft.com/office/drawing/2014/main" id="{40640D16-60DB-E193-9C6D-FC6CF0A659E5}"/>
              </a:ext>
            </a:extLst>
          </p:cNvPr>
          <p:cNvSpPr>
            <a:spLocks noGrp="1"/>
          </p:cNvSpPr>
          <p:nvPr>
            <p:ph idx="1"/>
          </p:nvPr>
        </p:nvSpPr>
        <p:spPr/>
        <p:txBody>
          <a:bodyPr>
            <a:normAutofit/>
          </a:bodyPr>
          <a:lstStyle/>
          <a:p>
            <a:pPr algn="l"/>
            <a:r>
              <a:rPr lang="ja-JP" altLang="en-US" sz="2000" b="0" i="0">
                <a:effectLst/>
                <a:latin typeface="Roboto" panose="02000000000000000000" pitchFamily="2" charset="0"/>
              </a:rPr>
              <a:t>仕事の満足度に最低評価の２、４をつけている社員に対し、ヒヤリングを実施する事を推奨いたします。</a:t>
            </a:r>
          </a:p>
          <a:p>
            <a:pPr algn="l"/>
            <a:r>
              <a:rPr lang="ja-JP" altLang="en-US" sz="2000" b="0" i="0">
                <a:effectLst/>
                <a:latin typeface="Roboto" panose="02000000000000000000" pitchFamily="2" charset="0"/>
              </a:rPr>
              <a:t>その社員が、辞める傾向の強い若年層、中年層、高年層グループにあたる場合、給与の増幅を検討すべきです。一つ前の右上のグラフでわかる通り、若年層、中年層、高年層の全てのグループに置いて、４０万円の年収を増幅した場合、その年収グループ層で退社した人がいない事がわかります。</a:t>
            </a:r>
            <a:endParaRPr lang="en-US" altLang="ja-JP" sz="2000" b="0" i="0" dirty="0">
              <a:effectLst/>
              <a:latin typeface="Roboto" panose="02000000000000000000" pitchFamily="2" charset="0"/>
            </a:endParaRPr>
          </a:p>
          <a:p>
            <a:pPr algn="l"/>
            <a:r>
              <a:rPr lang="ja-JP" altLang="en-US">
                <a:latin typeface="Roboto" panose="02000000000000000000" pitchFamily="2" charset="0"/>
              </a:rPr>
              <a:t>退社をしている一定数の昇進をする優秀な社員に正当な</a:t>
            </a:r>
            <a:r>
              <a:rPr lang="ja-JP" altLang="en-US" sz="2000" b="0" i="0">
                <a:effectLst/>
                <a:latin typeface="Roboto" panose="02000000000000000000" pitchFamily="2" charset="0"/>
              </a:rPr>
              <a:t>給与を分布する事で、社員の満足度を上げれること＋会社全体の向上に繋がる事が分かります。</a:t>
            </a:r>
          </a:p>
          <a:p>
            <a:endParaRPr lang="en-JP" dirty="0"/>
          </a:p>
        </p:txBody>
      </p:sp>
    </p:spTree>
    <p:extLst>
      <p:ext uri="{BB962C8B-B14F-4D97-AF65-F5344CB8AC3E}">
        <p14:creationId xmlns:p14="http://schemas.microsoft.com/office/powerpoint/2010/main" val="17017860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114</TotalTime>
  <Words>562</Words>
  <Application>Microsoft Macintosh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Roboto</vt:lpstr>
      <vt:lpstr>Gallery</vt:lpstr>
      <vt:lpstr>データ分析と示唆出し</vt:lpstr>
      <vt:lpstr>過去１年間の従業員の情報を元に、データを分析し、従業員の満足度を向上させるための提案を考えよ。</vt:lpstr>
      <vt:lpstr>データ分析（データの分析結果の概要）</vt:lpstr>
      <vt:lpstr>データ分析（満足度に関連すると考えられる要因）</vt:lpstr>
      <vt:lpstr>データの可視化</vt:lpstr>
      <vt:lpstr>データの可視化</vt:lpstr>
      <vt:lpstr>これらを踏まえた上での提案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データ分析と示唆出し</dc:title>
  <dc:creator>友護 斉藤</dc:creator>
  <cp:lastModifiedBy>友護 斉藤</cp:lastModifiedBy>
  <cp:revision>17</cp:revision>
  <dcterms:created xsi:type="dcterms:W3CDTF">2023-07-04T11:07:43Z</dcterms:created>
  <dcterms:modified xsi:type="dcterms:W3CDTF">2023-07-04T23:21:17Z</dcterms:modified>
</cp:coreProperties>
</file>