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302" r:id="rId24"/>
    <p:sldId id="277" r:id="rId25"/>
    <p:sldId id="279" r:id="rId26"/>
    <p:sldId id="28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7" r:id="rId45"/>
    <p:sldId id="299" r:id="rId46"/>
    <p:sldId id="276" r:id="rId47"/>
    <p:sldId id="278" r:id="rId48"/>
    <p:sldId id="303" r:id="rId49"/>
    <p:sldId id="305" r:id="rId50"/>
    <p:sldId id="30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Compar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 доклад посвящен тому как правильно писать компараторы</a:t>
            </a:r>
            <a:r>
              <a:rPr lang="en-US" dirty="0"/>
              <a:t>: </a:t>
            </a:r>
            <a:r>
              <a:rPr lang="ru-RU" dirty="0"/>
              <a:t>как не допускать в них ошибок и быстро находить их и исправлять.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https://stackoverflow.com/questions/75970396/why-do-we-need-transitivity-of-equivalence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4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https://stackoverflow.com/questions/75770367/implied-meaning-of-ordering-types-in-c20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7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 чём мы будет говорить в этом докладе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ru-RU" dirty="0"/>
              <a:t>Вспомним что такое компаратор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пример типичной ошибки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аксиомы которым должны удовлетворять корректные компараторов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Посмотрим на типичные нарушения этих аксиом</a:t>
            </a:r>
            <a:r>
              <a:rPr lang="en-US" dirty="0"/>
              <a:t>, </a:t>
            </a:r>
            <a:r>
              <a:rPr lang="ru-RU" dirty="0"/>
              <a:t>встречающиеся в реальном коде</a:t>
            </a:r>
          </a:p>
          <a:p>
            <a:pPr marL="171450" indent="-171450">
              <a:buFontTx/>
              <a:buChar char="-"/>
            </a:pPr>
            <a:r>
              <a:rPr lang="ru-RU" dirty="0"/>
              <a:t>Коснёмся способов обнаружения этих нарушений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 что же такое компаратор</a:t>
            </a:r>
            <a:r>
              <a:rPr lang="en-US" dirty="0"/>
              <a:t>? </a:t>
            </a:r>
            <a:r>
              <a:rPr lang="ru-RU" dirty="0"/>
              <a:t>Это обобщение </a:t>
            </a:r>
            <a:r>
              <a:rPr lang="en-US" dirty="0"/>
              <a:t>operator&lt;, </a:t>
            </a:r>
            <a:r>
              <a:rPr lang="ru-RU" dirty="0"/>
              <a:t>т.е. некоторая функция, позволяющая сравнивать объекты классов.</a:t>
            </a:r>
          </a:p>
          <a:p>
            <a:endParaRPr lang="ru-RU" dirty="0"/>
          </a:p>
          <a:p>
            <a:r>
              <a:rPr lang="ru-RU" dirty="0"/>
              <a:t>Компараторы используются алгоритмами и контейнерами </a:t>
            </a:r>
            <a:r>
              <a:rPr lang="en-US" dirty="0"/>
              <a:t>STL </a:t>
            </a:r>
            <a:r>
              <a:rPr lang="ru-RU" dirty="0"/>
              <a:t>для сортировки и поиска.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1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простую программу. Может быть кто-то заметил ошибку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Только не говорите, что использовать </a:t>
            </a:r>
            <a:r>
              <a:rPr lang="en-US" dirty="0"/>
              <a:t>rand </a:t>
            </a:r>
            <a:r>
              <a:rPr lang="ru-RU" dirty="0"/>
              <a:t>небезопасно, это правда, но доклад не об этом.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8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если мы запустим программу по санитайзером, то обнаружим источник проблемы – функцию </a:t>
            </a:r>
            <a:r>
              <a:rPr lang="en-US" dirty="0" err="1"/>
              <a:t>unguarded_paritition</a:t>
            </a:r>
            <a:r>
              <a:rPr lang="en-US" dirty="0"/>
              <a:t> </a:t>
            </a:r>
            <a:r>
              <a:rPr lang="ru-RU" dirty="0"/>
              <a:t>в недрах </a:t>
            </a:r>
            <a:r>
              <a:rPr lang="en-US" dirty="0"/>
              <a:t>std::sort.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7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 – </a:t>
            </a:r>
            <a:r>
              <a:rPr lang="ru-RU" dirty="0"/>
              <a:t>разбиение по опорному элементу </a:t>
            </a:r>
            <a:r>
              <a:rPr lang="en-US" dirty="0"/>
              <a:t>pivot.</a:t>
            </a:r>
          </a:p>
          <a:p>
            <a:endParaRPr lang="en-US" dirty="0"/>
          </a:p>
          <a:p>
            <a:r>
              <a:rPr lang="ru-RU" dirty="0"/>
              <a:t>Проблема в красном цикле – он корректно завершается только если найдётся элемент массива, не меньший опорного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такого элемента на найдётся, то произойдёт переполнение буфера.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0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же цикл должен отработать корректно</a:t>
            </a:r>
            <a:r>
              <a:rPr lang="en-US" dirty="0"/>
              <a:t> </a:t>
            </a:r>
            <a:r>
              <a:rPr lang="ru-RU" dirty="0"/>
              <a:t>т.е. такой элемент должен найтись</a:t>
            </a:r>
            <a:r>
              <a:rPr lang="en-US" dirty="0"/>
              <a:t>? </a:t>
            </a:r>
            <a:r>
              <a:rPr lang="ru-RU" dirty="0"/>
              <a:t>Дело в том что опорный элемент выбирается как среднее трех элементов массива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Поэтому на входе и в процессе выполнения функции всегда выполняется указанное условие.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Из него по идее должно следовать ещё одно вспомогательное условие, которое и позволит гарантировать корректность цикла из предыдущего слайда.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избежания подобных ошибок компараторы должны удовлетворять набору правил, называемых аксиомами.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 сути эти правила задают минимальные требования, при которых можно непротиворечиво и эффективно упорядочить элементы множества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https://en.cppreference.com/w/cpp/named_req/Compare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Можно обойтись двумя аксиомами, но обычно выписывают все три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Каждая аксиома имеет довольно естественную интерпретацию в реальном мире. Например третья аксиома говорит что нельзя отсортировать элементы в игре камень-ножницы-бумага</a:t>
            </a:r>
            <a:r>
              <a:rPr lang="en-US" dirty="0"/>
              <a:t> (</a:t>
            </a:r>
            <a:r>
              <a:rPr lang="ru-RU" dirty="0"/>
              <a:t>там невозможно сформировать возрастающую последовательность элементов)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/4</a:t>
            </a:r>
            <a:r>
              <a:rPr lang="ru-RU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std/primitive.slice.html#method.sort_by" TargetMode="External"/><Relationship Id="rId3" Type="http://schemas.openxmlformats.org/officeDocument/2006/relationships/hyperlink" Target="https://pubs.opengroup.org/onlinepubs/009696899/functions/qsort.html" TargetMode="External"/><Relationship Id="rId7" Type="http://schemas.openxmlformats.org/officeDocument/2006/relationships/hyperlink" Target="https://developer.mozilla.org/en-US/docs/Web/JavaScript/Reference/Global_Objects/Array/sor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pple.com/documentation/swift/contiguousarray/sort(by:)" TargetMode="External"/><Relationship Id="rId5" Type="http://schemas.openxmlformats.org/officeDocument/2006/relationships/hyperlink" Target="https://stackoverflow.com/questions/49625463/lua-sort-array-by-key-values/49625819#49625819" TargetMode="External"/><Relationship Id="rId4" Type="http://schemas.openxmlformats.org/officeDocument/2006/relationships/hyperlink" Target="https://docs.oracle.com/javase/8/docs/api/java/lang/Comparable.html" TargetMode="External"/><Relationship Id="rId9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" TargetMode="External"/><Relationship Id="rId2" Type="http://schemas.openxmlformats.org/officeDocument/2006/relationships/hyperlink" Target="https://telegram.me/the_real_yug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www.linkedin.com/in/yugr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chneide.blog/2010/11/01/bug-hunting-fun-with-stdsor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bugzilla/show_bug.cgi?id=6898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ortcheckxx" TargetMode="External"/><Relationship Id="rId2" Type="http://schemas.openxmlformats.org/officeDocument/2006/relationships/hyperlink" Target="https://github.com/yugr/sortcheck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lark1/quadratic_strict_weak_ordering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nathan.net/2018/06/equivalence-relations" TargetMode="External"/><Relationship Id="rId2" Type="http://schemas.openxmlformats.org/officeDocument/2006/relationships/hyperlink" Target="https://danlark.org/2022/04/20/changing-stdsort-at-googles-scale-and-beyond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712873/sorting-a-vector-of-a-custom-class-with-stdsort-causes-a-segmentation-fault" TargetMode="External"/><Relationship Id="rId2" Type="http://schemas.openxmlformats.org/officeDocument/2006/relationships/hyperlink" Target="https://stackoverflow.com/questions/48455244/bug-in-std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547566/strict-weak-ordering-operator-in-c" TargetMode="External"/><Relationship Id="rId5" Type="http://schemas.openxmlformats.org/officeDocument/2006/relationships/hyperlink" Target="https://stackoverflow.com/questions/72737018/stdsort-results-in-a-segfault" TargetMode="External"/><Relationship Id="rId4" Type="http://schemas.openxmlformats.org/officeDocument/2006/relationships/hyperlink" Target="https://stackoverflow.com/questions/68225770/sorting-vector-of-pair-using-lambda-predicate-crashing-with-memory-corruption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553073/std-sort-sometimes-throws-seqmention-fault" TargetMode="External"/><Relationship Id="rId3" Type="http://schemas.openxmlformats.org/officeDocument/2006/relationships/hyperlink" Target="https://stackoverflow.com/questions/65468629/stl-sort-debug-assertion-failed" TargetMode="External"/><Relationship Id="rId7" Type="http://schemas.openxmlformats.org/officeDocument/2006/relationships/hyperlink" Target="https://stackoverflow.com/questions/70869803/c-code-crashes-when-trying-to-sort-2d-vector" TargetMode="External"/><Relationship Id="rId2" Type="http://schemas.openxmlformats.org/officeDocument/2006/relationships/hyperlink" Target="https://stackoverflow.com/questions/40483971/program-crash-in-stdsort-sometimes-cant-repro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4014782/c-program-crashes-when-trying-to-sort-a-vector-of-strings" TargetMode="External"/><Relationship Id="rId5" Type="http://schemas.openxmlformats.org/officeDocument/2006/relationships/hyperlink" Target="https://stackoverflow.com/questions/19757210/stdsort-from-algorithm-crashes" TargetMode="External"/><Relationship Id="rId4" Type="http://schemas.openxmlformats.org/officeDocument/2006/relationships/hyperlink" Target="https://stackoverflow.com/questions/18291620/why-will-stdsort-crash-if-the-comparison-function-is-not-as-operator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972158/crash-in-stdsort-sorting-without-strict-weak-ordering" TargetMode="External"/><Relationship Id="rId2" Type="http://schemas.openxmlformats.org/officeDocument/2006/relationships/hyperlink" Target="https://stackoverflow.com/questions/55815423/stdsort-crashes-with-strict-weak-ordering-comparing-with-garbage-values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244243/strict-weak-ordering-and-stdsor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114060/does-using-epsilon-in-comparison-of-floating-point-break-strict-weak-orde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Разбиение массива по опорному элементу </a:t>
            </a:r>
            <a:r>
              <a:rPr lang="en-US" dirty="0"/>
              <a:t>(</a:t>
            </a:r>
            <a:r>
              <a:rPr lang="ru-RU" dirty="0"/>
              <a:t>основной шаг быстрой сортировки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715332"/>
            <a:ext cx="103094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T __pivot, _Compare __comp)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(true)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(__comp(*__first, __pivot))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(__comp(__pivot, *__last))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(!(__first &lt; 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Поэтому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__comp(a, __pivot) &amp;&amp; __comp(__pivot, b)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!__comp(__pivot, a) &amp;&amp; !__comp(b, __pivot)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9565" y="2778578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40794" y="2678570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comp = [](int l, int r) { return l &lt;= r;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comp(__pivot, b)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!comp(b, __pivot)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 == 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Нарушается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правил (аксиом)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Их невыполнение приводит к </a:t>
            </a:r>
            <a:r>
              <a:rPr lang="en-US" dirty="0"/>
              <a:t>Undefined Behavior:</a:t>
            </a:r>
          </a:p>
          <a:p>
            <a:pPr lvl="1"/>
            <a:r>
              <a:rPr lang="ru-RU" dirty="0"/>
              <a:t>Аварийные завершения, некорректные результаты, зависания</a:t>
            </a:r>
            <a:endParaRPr lang="en-US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ru-RU" dirty="0"/>
              <a:t>также встречаются в </a:t>
            </a:r>
            <a:r>
              <a:rPr lang="en-US" dirty="0">
                <a:hlinkClick r:id="rId3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Rust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A1178-A429-488E-B8D9-2338DDCD57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737" y="3061380"/>
            <a:ext cx="1497239" cy="149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строгого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!comp(a, a)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⇒ !comp(b, a)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&amp;&amp; comp(b, c) ⇒ comp(a, c)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В алгебре такие компараторы называют </a:t>
            </a:r>
            <a:r>
              <a:rPr lang="ru-RU" i="1" dirty="0"/>
              <a:t>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</a:t>
            </a:r>
            <a:r>
              <a:rPr lang="ru-RU" i="1" dirty="0"/>
              <a:t>частично упорядоченными </a:t>
            </a:r>
            <a:r>
              <a:rPr lang="en-US" dirty="0"/>
              <a:t>(partially ordered)</a:t>
            </a:r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a, T b)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!comp(a, b) &amp;&amp; !comp(b, a);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Аксиома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c) 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c)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r>
              <a:rPr lang="ru-RU" dirty="0"/>
              <a:t>Необходимое условие для всех </a:t>
            </a:r>
            <a:r>
              <a:rPr lang="en-US" dirty="0"/>
              <a:t>“</a:t>
            </a:r>
            <a:r>
              <a:rPr lang="ru-RU" dirty="0"/>
              <a:t>быстрых</a:t>
            </a:r>
            <a:r>
              <a:rPr lang="en-US" dirty="0"/>
              <a:t>” </a:t>
            </a:r>
            <a:r>
              <a:rPr lang="ru-RU" dirty="0"/>
              <a:t>алгоритмов сортировки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3EEAF-DC78-4E4F-9C73-DA32980F7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821" y="4732564"/>
            <a:ext cx="1673225" cy="167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Частичный порядок + транзитивность эквивалентности = строгий слабый порядок</a:t>
            </a:r>
            <a:r>
              <a:rPr lang="en-US" dirty="0"/>
              <a:t> (strict weak ordering)</a:t>
            </a:r>
            <a:endParaRPr lang="ru-RU" dirty="0"/>
          </a:p>
          <a:p>
            <a:r>
              <a:rPr lang="ru-RU" dirty="0"/>
              <a:t>Не всем алгоритмам требуется транзитивность эквивалентности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Например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std::min/</a:t>
            </a:r>
            <a:r>
              <a:rPr lang="en-US" dirty="0" err="1"/>
              <a:t>min_element</a:t>
            </a:r>
            <a:r>
              <a:rPr lang="en-US" dirty="0"/>
              <a:t> </a:t>
            </a:r>
            <a:r>
              <a:rPr lang="ru-RU" dirty="0"/>
              <a:t>достаточно частичного порядка</a:t>
            </a:r>
          </a:p>
          <a:p>
            <a:pPr lvl="1"/>
            <a:r>
              <a:rPr lang="ru-RU" dirty="0"/>
              <a:t>Скорее всего </a:t>
            </a:r>
            <a:r>
              <a:rPr lang="en-US" dirty="0"/>
              <a:t>strict weak ordering </a:t>
            </a:r>
            <a:r>
              <a:rPr lang="ru-RU" dirty="0"/>
              <a:t>решили требовать для всех алгоритмов для упрощения Стандарта</a:t>
            </a:r>
            <a:endParaRPr lang="en-US" dirty="0"/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strict weak ordering 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strict weak ordering 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другие виды порядков в </a:t>
            </a:r>
            <a:r>
              <a:rPr lang="en-US" dirty="0"/>
              <a:t>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</a:t>
            </a:r>
            <a:r>
              <a:rPr lang="ru-RU" dirty="0"/>
              <a:t>первые три аксиомы)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(то же + транзитивность эквивалентности)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strong_ordering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(то же + подстановка </a:t>
            </a:r>
            <a:r>
              <a:rPr lang="en-US" dirty="0"/>
              <a:t>“</a:t>
            </a:r>
            <a:r>
              <a:rPr lang="ru-RU" dirty="0"/>
              <a:t>равных</a:t>
            </a:r>
            <a:r>
              <a:rPr lang="en-US" dirty="0"/>
              <a:t>”</a:t>
            </a:r>
            <a:r>
              <a:rPr lang="ru-RU" dirty="0"/>
              <a:t>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/>
              <a:t>: </a:t>
            </a:r>
            <a:r>
              <a:rPr lang="ru-RU" dirty="0"/>
              <a:t>класс является ЧУМ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en-US" dirty="0"/>
              <a:t>: </a:t>
            </a:r>
            <a:r>
              <a:rPr lang="ru-RU" dirty="0"/>
              <a:t>то же + транзитивность эквивалентности</a:t>
            </a:r>
            <a:endParaRPr lang="en-US" dirty="0"/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61B51-C166-4DA1-A4D3-7A6BB001E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735" y="4813980"/>
            <a:ext cx="1798865" cy="179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/>
              <a:t>TG </a:t>
            </a:r>
            <a:r>
              <a:rPr lang="en-US" dirty="0">
                <a:hlinkClick r:id="rId2"/>
              </a:rPr>
              <a:t>@the_real_yugr</a:t>
            </a:r>
            <a:endParaRPr lang="en-US" dirty="0"/>
          </a:p>
          <a:p>
            <a:r>
              <a:rPr lang="en-US" dirty="0">
                <a:hlinkClick r:id="rId3"/>
              </a:rPr>
              <a:t>https://github.com/yugr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0" y="1192552"/>
            <a:ext cx="2904446" cy="2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5CAA-E95E-4454-B8C4-10163A2B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0235-3787-491D-84B8-21FE4A61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operator&lt;(const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const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(first 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(second 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ЗАБЫЛИ "&amp;&amp; fist ==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0D972-D758-4696-82BE-FBA97DE63466}"/>
              </a:ext>
            </a:extLst>
          </p:cNvPr>
          <p:cNvSpPr txBox="1"/>
          <p:nvPr/>
        </p:nvSpPr>
        <p:spPr>
          <a:xfrm>
            <a:off x="6955971" y="4343400"/>
            <a:ext cx="261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Противоречие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  {1oo, 2} &lt; {200, 1}</a:t>
            </a:r>
          </a:p>
          <a:p>
            <a:r>
              <a:rPr lang="en-US" dirty="0">
                <a:solidFill>
                  <a:srgbClr val="FF0000"/>
                </a:solidFill>
              </a:rPr>
              <a:t>  {200, 1} &lt; {100, 2}</a:t>
            </a:r>
          </a:p>
        </p:txBody>
      </p:sp>
    </p:spTree>
    <p:extLst>
      <p:ext uri="{BB962C8B-B14F-4D97-AF65-F5344CB8AC3E}">
        <p14:creationId xmlns:p14="http://schemas.microsoft.com/office/powerpoint/2010/main" val="284998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DCC-D572-4183-8A43-D3D4953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D72D-A9F8-4237-805D-7AAE75897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Самая частая ошибка при написании компараторов</a:t>
            </a:r>
            <a:endParaRPr lang="en-US" dirty="0"/>
          </a:p>
          <a:p>
            <a:r>
              <a:rPr lang="ru-RU" dirty="0"/>
              <a:t>Нарушена аксиома антисимметричности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07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Простое исправление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(first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(first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(second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6501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Но лучше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использовать `std::tie` и встроенный оператор сравнения кортежей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C++20</a:t>
            </a:r>
            <a:r>
              <a:rPr lang="en-US" dirty="0"/>
              <a:t>)</a:t>
            </a:r>
            <a:r>
              <a:rPr lang="ru-RU" dirty="0"/>
              <a:t> использовать реализацию `operator &lt;=&gt;` по умолчанию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operator &lt;=&gt;(const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&amp;) const = default;</a:t>
            </a:r>
          </a:p>
        </p:txBody>
      </p:sp>
    </p:spTree>
    <p:extLst>
      <p:ext uri="{BB962C8B-B14F-4D97-AF65-F5344CB8AC3E}">
        <p14:creationId xmlns:p14="http://schemas.microsoft.com/office/powerpoint/2010/main" val="941950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C6D-A5F5-48C1-AE3E-FAC5A617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85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70F0E-5BE5-4EBA-B7C6-0319F6FE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107849"/>
            <a:ext cx="8196948" cy="550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8605-2454-4939-B5C0-9E78F9E47138}"/>
              </a:ext>
            </a:extLst>
          </p:cNvPr>
          <p:cNvSpPr txBox="1"/>
          <p:nvPr/>
        </p:nvSpPr>
        <p:spPr>
          <a:xfrm>
            <a:off x="9579428" y="261257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2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C08-CA5B-42F3-80D5-D9304DF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отрицание строгого порядка не является строгим порядком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B2B-0BEB-433E-BBAB-80660C8B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Другая вариация той же ошибки: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std::less&lt;int&gt;();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std::not2(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std::sort(..., ...,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Отрицание строгого порядка является нестрогим порядком</a:t>
            </a:r>
            <a:endParaRPr lang="en-US" dirty="0"/>
          </a:p>
          <a:p>
            <a:r>
              <a:rPr lang="ru-RU" dirty="0"/>
              <a:t>Пример из жизни: </a:t>
            </a:r>
            <a:r>
              <a:rPr lang="ru-RU" dirty="0">
                <a:hlinkClick r:id="rId2"/>
              </a:rPr>
              <a:t>https://schneide.blog/2010/11/01/bug-hunting-fun-with-stdsort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77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D173-F98F-4113-8E49-154B89B7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C8BA8-7EFC-48FD-B45D-26D429518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46" y="1582509"/>
            <a:ext cx="8762312" cy="49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57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a[]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5,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NAN,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200,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std::sort(&amp;a[0], &amp;a[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(a[0])]);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x : a)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85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03112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8B9-8DDB-40A9-BF39-EDB8DD8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803-85BE-40C9-9D30-E61AD60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Типы с плавающей точкой поддерживают специальные значения NaN,</a:t>
            </a:r>
            <a:r>
              <a:rPr lang="en-US" dirty="0"/>
              <a:t> </a:t>
            </a:r>
            <a:r>
              <a:rPr lang="ru-RU" dirty="0"/>
              <a:t>которые возникают в результате некорректных вычислений</a:t>
            </a:r>
          </a:p>
          <a:p>
            <a:pPr lvl="1"/>
            <a:r>
              <a:rPr lang="ru-RU" dirty="0"/>
              <a:t>например извлечения корня из отрицательного числа или деления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endParaRPr lang="ru-RU" dirty="0"/>
          </a:p>
          <a:p>
            <a:r>
              <a:rPr lang="ru-RU" dirty="0"/>
              <a:t>Сравнение с NaN всегда возвращает false, поэтому NaN эквивалентен всем остальным числам</a:t>
            </a:r>
            <a:endParaRPr lang="en-US" dirty="0"/>
          </a:p>
          <a:p>
            <a:r>
              <a:rPr lang="ru-RU" dirty="0"/>
              <a:t>Это приводит к нарушению транзитивности эквивалентности (4 аксиома):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 ~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NAN ~ 2.0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Но НЕ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1.0 ~ 2.0</a:t>
            </a:r>
            <a:endParaRPr lang="ru-RU" dirty="0"/>
          </a:p>
          <a:p>
            <a:r>
              <a:rPr lang="ru-RU" dirty="0"/>
              <a:t>На практике это приводит к неправильной сортировке массивов содержащих NaNs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же такое компаратор</a:t>
            </a:r>
          </a:p>
          <a:p>
            <a:r>
              <a:rPr lang="ru-RU" dirty="0"/>
              <a:t>Пример ошибки</a:t>
            </a:r>
          </a:p>
          <a:p>
            <a:r>
              <a:rPr lang="ru-RU" dirty="0"/>
              <a:t>Аксиоматика компараторов</a:t>
            </a:r>
          </a:p>
          <a:p>
            <a:r>
              <a:rPr lang="ru-RU" dirty="0"/>
              <a:t>Типичные ошибки</a:t>
            </a:r>
          </a:p>
          <a:p>
            <a:r>
              <a:rPr lang="ru-RU" dirty="0"/>
              <a:t>И средства их обнаружения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065-D907-484F-8EEF-614B38D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613-811D-4BCF-B170-0BB119C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перед сортировкой</a:t>
            </a:r>
            <a:r>
              <a:rPr lang="en-US" dirty="0"/>
              <a:t> </a:t>
            </a:r>
            <a:r>
              <a:rPr lang="ru-RU" dirty="0"/>
              <a:t>избавиться от </a:t>
            </a:r>
            <a:r>
              <a:rPr lang="en-US" dirty="0" err="1"/>
              <a:t>NaN</a:t>
            </a:r>
            <a:r>
              <a:rPr lang="en-US" dirty="0"/>
              <a:t>'</a:t>
            </a:r>
            <a:r>
              <a:rPr lang="ru-RU" dirty="0"/>
              <a:t>ов с помощью </a:t>
            </a:r>
            <a:r>
              <a:rPr lang="en-US" dirty="0"/>
              <a:t>std::partition: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end = std::partition(&amp;a[0],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&amp;a[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(a[0])],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[](double x)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return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(x); });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std::sort(&amp;a[0], end);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3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l, 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Нарушается иррефлексивность и антисимметричность если второй операнд тоже нулевой</a:t>
            </a:r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64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B13-406F-410B-BFB5-9599BB8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9BC-A1A6-4768-97BD-DC69CFA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a, double b) {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(abs(a - b) &lt; eps) return false;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&lt; b;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Программист хотел чтобы "близкие" элементы рассматривались как эквивалентные</a:t>
            </a:r>
          </a:p>
          <a:p>
            <a:r>
              <a:rPr lang="ru-RU" dirty="0"/>
              <a:t>Но при этом нарушил аксиому транзитивности эквивалентности:</a:t>
            </a: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equiv(0, 0.5 *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equiv(0.5 * eps,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cmp(0, eps) ==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[](Object l, Object r)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 &amp;&amp;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r);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comp_normal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r);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21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F1BD-7FCB-4283-AEC4-93179360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9733-7359-4FCE-BBA6-CB2E1BB8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Наиболее коварная ошибка</a:t>
            </a:r>
            <a:endParaRPr lang="en-US" dirty="0"/>
          </a:p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если</a:t>
            </a:r>
          </a:p>
          <a:p>
            <a:pPr marL="914400" lvl="2" indent="0">
              <a:buNone/>
            </a:pPr>
            <a:r>
              <a:rPr lang="ru-RU" dirty="0"/>
              <a:t>comp_special(special_obj1, special_obj2) &amp;&amp; comp_normal(special_obj2, normal_obj)</a:t>
            </a:r>
          </a:p>
          <a:p>
            <a:pPr lvl="1"/>
            <a:r>
              <a:rPr lang="ru-RU" dirty="0"/>
              <a:t>то должно быть</a:t>
            </a:r>
          </a:p>
          <a:p>
            <a:pPr marL="914400" lvl="2" indent="0">
              <a:buNone/>
            </a:pPr>
            <a:r>
              <a:rPr lang="ru-RU" dirty="0"/>
              <a:t>comp_normal(special_obj1, normal_obj)</a:t>
            </a:r>
          </a:p>
          <a:p>
            <a:r>
              <a:rPr lang="ru-RU" dirty="0"/>
              <a:t>Но часто это не выполняется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comp_special и comp_normal как правило логически (и алгоритмически) никак не связаны между собой</a:t>
            </a:r>
          </a:p>
          <a:p>
            <a:pPr lvl="1"/>
            <a:r>
              <a:rPr lang="ru-RU" dirty="0"/>
              <a:t>обычно они сравнивают совершенно разные поля объектов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https://gcc.gnu.org/bugzilla/show_bug.cgi?id=68988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12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7C5-26C8-417A-B322-BAD4ADCD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libstdc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C1B-4E2F-4E54-9737-BE0C2AC9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D_GLIBCXX_DEBUG</a:t>
            </a:r>
            <a:r>
              <a:rPr lang="en-US" dirty="0"/>
              <a:t> </a:t>
            </a:r>
            <a:r>
              <a:rPr lang="ru-RU" dirty="0"/>
              <a:t>можно включить дополнительную проверку</a:t>
            </a:r>
            <a:r>
              <a:rPr lang="en-US" dirty="0"/>
              <a:t> </a:t>
            </a:r>
            <a:r>
              <a:rPr lang="ru-RU" dirty="0"/>
              <a:t>иррефлексивности</a:t>
            </a:r>
          </a:p>
          <a:p>
            <a:r>
              <a:rPr lang="ru-RU" dirty="0"/>
              <a:t>Она бы нашла ошибку из начала презентации</a:t>
            </a:r>
            <a:endParaRPr lang="en-US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/10/bits/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stl_algo.h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_Compare __comp)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glibcxx_requires_irreflexive_pred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__last, __comp);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std::__sort(__first, __last,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(__comp));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07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C42-A8FB-49B7-B3E9-A85A270B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5A8E-5784-4609-B17E-EC6BDA0B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en-US" dirty="0"/>
              <a:t>-D_LIBCPP_ENABLE_DEBUG_MODE </a:t>
            </a:r>
            <a:r>
              <a:rPr lang="ru-RU" dirty="0"/>
              <a:t>можно включить проверку асимметричности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E61B-B82C-4D3F-96D4-FBDFFA51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2814"/>
            <a:ext cx="10363200" cy="12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8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8ED-1F29-4D30-B331-C340027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ABFF-6BB7-4FB9-989A-8FA4CD7D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опции имеют существенные (2</a:t>
            </a:r>
            <a:r>
              <a:rPr lang="en-US" dirty="0"/>
              <a:t>x) </a:t>
            </a:r>
            <a:r>
              <a:rPr lang="ru-RU" dirty="0"/>
              <a:t>накладные расходы</a:t>
            </a:r>
            <a:endParaRPr lang="en-US" dirty="0"/>
          </a:p>
          <a:p>
            <a:r>
              <a:rPr lang="ru-RU" dirty="0"/>
              <a:t>Рекомендуется использовать только для тестирования</a:t>
            </a:r>
            <a:endParaRPr lang="en-US" dirty="0"/>
          </a:p>
          <a:p>
            <a:r>
              <a:rPr lang="ru-RU" dirty="0"/>
              <a:t>Чекеры компараторов не должны менять алгоритмическую сложность алгоритма (O(N*logN)) и поэтому не могут провести полную проверку корректности</a:t>
            </a:r>
          </a:p>
          <a:p>
            <a:pPr lvl="1"/>
            <a:r>
              <a:rPr lang="ru-RU" dirty="0"/>
              <a:t>Например проверку аксиом транзитивности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4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Два простых динамических чекера для проверки корректности в рантайме</a:t>
            </a:r>
            <a:endParaRPr lang="en-US" dirty="0"/>
          </a:p>
          <a:p>
            <a:r>
              <a:rPr lang="ru-RU" dirty="0"/>
              <a:t>SortChecker (</a:t>
            </a:r>
            <a:r>
              <a:rPr lang="ru-RU" dirty="0">
                <a:hlinkClick r:id="rId2"/>
              </a:rPr>
              <a:t>https://github.com/yugr/sortcheck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работает с программами на C</a:t>
            </a:r>
          </a:p>
          <a:p>
            <a:pPr lvl="1"/>
            <a:r>
              <a:rPr lang="ru-RU" dirty="0"/>
              <a:t>перехватывает и проверяет 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</a:p>
          <a:p>
            <a:pPr lvl="1"/>
            <a:r>
              <a:rPr lang="ru-RU" dirty="0"/>
              <a:t>основан на динамической инструментации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15 ошибок в различных OSS проектах (GCC, Harfbuzz, etc.)</a:t>
            </a:r>
          </a:p>
          <a:p>
            <a:r>
              <a:rPr lang="ru-RU" dirty="0"/>
              <a:t>SortChecker++ (</a:t>
            </a:r>
            <a:r>
              <a:rPr lang="ru-RU" dirty="0">
                <a:hlinkClick r:id="rId3"/>
              </a:rPr>
              <a:t>https://github.com/yugr/sortcheckxx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работает с программами на C++</a:t>
            </a:r>
          </a:p>
          <a:p>
            <a:pPr lvl="1"/>
            <a:r>
              <a:rPr lang="ru-RU" dirty="0"/>
              <a:t>перехватывает и проверяет 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ru-RU" dirty="0"/>
              <a:t> и контейнеры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std::map</a:t>
            </a:r>
          </a:p>
          <a:p>
            <a:pPr lvl="1"/>
            <a:r>
              <a:rPr lang="ru-RU" dirty="0"/>
              <a:t>основан на source-to-source инструментации (Clang-based)</a:t>
            </a:r>
          </a:p>
          <a:p>
            <a:pPr lvl="1"/>
            <a:r>
              <a:rPr lang="ru-RU" dirty="0"/>
              <a:t>5 ошибок в различных OSS проектах</a:t>
            </a:r>
          </a:p>
          <a:p>
            <a:pPr lvl="1"/>
            <a:r>
              <a:rPr lang="ru-RU" dirty="0"/>
              <a:t>TODO: поддержать все релевантные алгоритмы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r>
              <a:rPr lang="ru-RU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28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E828-D233-4535-B53B-9502F54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619-1CBE-4348-961B-BD3FDC8F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Вначале инструментируем код: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tmp.cc -- -DN=50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Скомпилируем и запустим инструментированный код из начала презентации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-DN=50 -I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 tmp.cc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tmp.cc:14: irreflexive comparator at position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23AAB-C400-4176-BD21-92E392527EA3}"/>
              </a:ext>
            </a:extLst>
          </p:cNvPr>
          <p:cNvSpPr txBox="1"/>
          <p:nvPr/>
        </p:nvSpPr>
        <p:spPr>
          <a:xfrm flipH="1">
            <a:off x="655319" y="2847987"/>
            <a:ext cx="415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8FD20-2DDE-44DA-87D2-6696BE10DA53}"/>
              </a:ext>
            </a:extLst>
          </p:cNvPr>
          <p:cNvSpPr txBox="1"/>
          <p:nvPr/>
        </p:nvSpPr>
        <p:spPr>
          <a:xfrm>
            <a:off x="6235342" y="2709487"/>
            <a:ext cx="612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sort_checked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(begin, end,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__FILE__, __LINE__);</a:t>
            </a:r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7634EB-80E1-4865-ABAC-777D70A2C39D}"/>
              </a:ext>
            </a:extLst>
          </p:cNvPr>
          <p:cNvSpPr/>
          <p:nvPr/>
        </p:nvSpPr>
        <p:spPr>
          <a:xfrm>
            <a:off x="5181602" y="2955475"/>
            <a:ext cx="914398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Функции-предикаты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 объектов типа</a:t>
            </a:r>
            <a:endParaRPr lang="en-US" dirty="0"/>
          </a:p>
          <a:p>
            <a:endParaRPr lang="ru-RU" sz="1200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comp);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E62-A92A-47BA-9EF6-78B10084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189"/>
            <a:ext cx="10515600" cy="1325563"/>
          </a:xfrm>
        </p:spPr>
        <p:txBody>
          <a:bodyPr/>
          <a:lstStyle/>
          <a:p>
            <a:r>
              <a:rPr lang="ru-RU" dirty="0"/>
              <a:t>Псевдокод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0025-EBC3-45D0-9B0B-DAA951A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04887"/>
            <a:ext cx="11261272" cy="54503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Каждый запуск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 </a:t>
            </a:r>
            <a:r>
              <a:rPr lang="ru-RU" dirty="0"/>
              <a:t>и аналогичных </a:t>
            </a:r>
            <a:r>
              <a:rPr lang="en-US" dirty="0"/>
              <a:t>API </a:t>
            </a:r>
            <a:r>
              <a:rPr lang="ru-RU" dirty="0"/>
              <a:t>предваряется проверками: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!= comp(y,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&amp;&amp; comp(y, z) &amp;&amp; !comp(x,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z) &amp;&amp;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Сложность проверок составляет </a:t>
            </a:r>
            <a:r>
              <a:rPr lang="en-US" dirty="0"/>
              <a:t>O(N^3)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ущественно превосходит даже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, </a:t>
            </a:r>
            <a:r>
              <a:rPr lang="ru-RU" dirty="0"/>
              <a:t>не говоря о более быстрых алгоритмах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/>
              <a:t>, etc.)</a:t>
            </a:r>
          </a:p>
          <a:p>
            <a:r>
              <a:rPr lang="ru-RU" dirty="0"/>
              <a:t>На практике обходится не весь массив, а его небольшое подмножество (20-30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DE8-2F63-4ED5-8119-3DA4F4C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Быстрый алгоритм проверки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B0C-7980-480B-978A-B6586553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https://github.com/danlark1/quadratic_strict_weak_ordering</a:t>
            </a:r>
            <a:r>
              <a:rPr lang="ru-RU" dirty="0"/>
              <a:t> </a:t>
            </a:r>
          </a:p>
          <a:p>
            <a:r>
              <a:rPr lang="ru-RU" dirty="0"/>
              <a:t>Предложен Д. Кутениным в начале 2023 года</a:t>
            </a:r>
          </a:p>
          <a:p>
            <a:r>
              <a:rPr lang="ru-RU" dirty="0"/>
              <a:t>Идея алгоритма:</a:t>
            </a:r>
          </a:p>
          <a:p>
            <a:pPr lvl="1"/>
            <a:r>
              <a:rPr lang="ru-RU" dirty="0"/>
              <a:t>Предварительно отсортировать массив устойчивым алгоритмом</a:t>
            </a:r>
          </a:p>
          <a:p>
            <a:pPr lvl="1"/>
            <a:r>
              <a:rPr lang="ru-RU" dirty="0"/>
              <a:t>Выделять в отсортированном массиве префиксы эквивалентных элементов</a:t>
            </a:r>
          </a:p>
          <a:p>
            <a:pPr lvl="1"/>
            <a:r>
              <a:rPr lang="ru-RU" dirty="0"/>
              <a:t>И проверять их на транзитивность с оставшейся частью массива</a:t>
            </a:r>
          </a:p>
          <a:p>
            <a:r>
              <a:rPr lang="ru-RU" dirty="0"/>
              <a:t>Снижает сложность до O(N^2) (по прежнему превосходит сложность проверяемых алгоритмов)</a:t>
            </a:r>
            <a:endParaRPr lang="en-US" dirty="0"/>
          </a:p>
          <a:p>
            <a:r>
              <a:rPr lang="ru-RU" dirty="0"/>
              <a:t>Пока не интегрирован в </a:t>
            </a:r>
            <a:r>
              <a:rPr lang="en-US" dirty="0" err="1"/>
              <a:t>SortChecker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08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C8A-F603-42F7-AC33-9EBA279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B0C-DEB6-403A-A327-A9DABD7F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Danila </a:t>
            </a:r>
            <a:r>
              <a:rPr lang="en-US" dirty="0" err="1"/>
              <a:t>Kutenin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Changing std::sort at Google’s Scale and Beyond</a:t>
            </a:r>
            <a:endParaRPr lang="en-US" dirty="0"/>
          </a:p>
          <a:p>
            <a:r>
              <a:rPr lang="en-US" dirty="0"/>
              <a:t>Jonathan Müller </a:t>
            </a:r>
            <a:r>
              <a:rPr lang="en-US" dirty="0">
                <a:hlinkClick r:id="rId3"/>
              </a:rPr>
              <a:t>Mathematics behind Comparison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95D-7F53-4AE1-BCD3-E31732F4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типы ошибок в компараторных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7CD4-DE96-4DD8-81A3-3E6458D8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Неотсортированные массивы в </a:t>
            </a:r>
            <a:r>
              <a:rPr lang="en-US" dirty="0"/>
              <a:t>API </a:t>
            </a:r>
            <a:r>
              <a:rPr lang="ru-RU" dirty="0"/>
              <a:t>типа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поддерживается в </a:t>
            </a:r>
            <a:r>
              <a:rPr lang="en-US" dirty="0" err="1"/>
              <a:t>SortChecker</a:t>
            </a:r>
            <a:r>
              <a:rPr lang="en-US" dirty="0"/>
              <a:t>/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  <a:p>
            <a:r>
              <a:rPr lang="ru-RU" dirty="0"/>
              <a:t>Неопределённый порядок сортировки эквивалентных элементов</a:t>
            </a:r>
          </a:p>
          <a:p>
            <a:pPr lvl="1"/>
            <a:r>
              <a:rPr lang="ru-RU" dirty="0"/>
              <a:t>проверяется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рандомизации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D_LIBCPP_DEBUG_RANDOMIZE_UNSPECIFIED_STABILITY_SEED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2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366-F1FD-4880-B503-F75FA2A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3D4-600E-41B8-800A-B2AF2970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Избегайте типичных ошибок в работе</a:t>
            </a:r>
            <a:endParaRPr lang="en-US" dirty="0"/>
          </a:p>
          <a:p>
            <a:r>
              <a:rPr lang="ru-RU" dirty="0"/>
              <a:t>Включите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LIBCXX_DEBUG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_LIBCPP_ENABLE_DEBUG_MODE</a:t>
            </a:r>
            <a:r>
              <a:rPr lang="ru-RU" dirty="0"/>
              <a:t> в своём CI</a:t>
            </a:r>
          </a:p>
          <a:p>
            <a:r>
              <a:rPr lang="ru-RU" dirty="0"/>
              <a:t>Примените Sortchecker и Sortchecker++ к своему коду</a:t>
            </a:r>
          </a:p>
          <a:p>
            <a:pPr lvl="1"/>
            <a:r>
              <a:rPr lang="ru-RU" dirty="0"/>
              <a:t>Сообщения об ошибках и дополнения приветствуются!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241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Примеры со stackoverflow:</a:t>
            </a:r>
          </a:p>
          <a:p>
            <a:pPr lvl="1"/>
            <a:r>
              <a:rPr lang="ru-RU" dirty="0">
                <a:hlinkClick r:id="rId2"/>
              </a:rPr>
              <a:t>https://stackoverflow.com/questions/48455244/bug-in-stdsort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3"/>
              </a:rPr>
              <a:t>https://stackoverflow.com/questions/53712873/sorting-a-vector-of-a-custom-class-with-stdsort-causes-a-segmentation-fault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https://stackoverflow.com/questions/68225770/sorting-vector-of-pair-using-lambda-predicate-crashing-with-memory-corruption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5"/>
              </a:rPr>
              <a:t>https://stackoverflow.com/questions/72737018/stdsort-results-in-a-segfault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https://stackoverflow.com/questions/33547566/strict-weak-ordering-operator-in-c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881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5D2-F357-4985-8786-1E96A35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7387-845B-4121-913F-2FB57455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https://stackoverflow.com/questions/40483971/program-crash-in-stdsort-sometimes-cant-reproduce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https://stackoverflow.com/questions/65468629/stl-sort-debug-assertion-failed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https://stackoverflow.com/questions/18291620/why-will-stdsort-crash-if-the-comparison-function-is-not-as-operator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https://stackoverflow.com/questions/19757210/stdsort-from-algorithm-crashes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https://stackoverflow.com/questions/64014782/c-program-crashes-when-trying-to-sort-a-vector-of-strings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https://stackoverflow.com/questions/70869803/c-code-crashes-when-trying-to-sort-2d-vector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https://stackoverflow.com/questions/67553073/std-sort-sometimes-throws-seqmention-fault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0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4954-6504-41DD-8948-DC3D99FD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7E1B-CF95-4F6A-94BA-64AE9895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Примеры со stackoverflow:</a:t>
            </a: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2"/>
              </a:rPr>
              <a:t>https://stackoverflow.com/questions/55815423/stdsort-crashes-with-strict-weak-ordering-comparing-with-garbage-values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3"/>
              </a:rPr>
              <a:t>https://stackoverflow.com/questions/48972158/crash-in-stdsort-sorting-without-strict-weak-ordering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813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331-FB0D-46E1-97C7-91D2F53B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8A3B-A71D-4E65-8E79-44C3B3EC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из жизни: </a:t>
            </a:r>
            <a:r>
              <a:rPr lang="ru-RU" dirty="0">
                <a:hlinkClick r:id="rId2"/>
              </a:rPr>
              <a:t>https://stackoverflow.com/questions/9244243/strict-weak-ordering-and-stdsort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6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C08D-3506-4563-9DEB-5C4F962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B051-C0E7-4698-9BFE-6554AC06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https://stackoverflow.com/questions/68114060/does-using-epsilon-in-comparison-of-floating-point-break-strict-weak-ordering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 в компараторе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((double)rand() / RAND_MAX * 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[](int l, int r) { return l &lt;= r;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v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3970</Words>
  <Application>Microsoft Office PowerPoint</Application>
  <PresentationFormat>Widescreen</PresentationFormat>
  <Paragraphs>455</Paragraphs>
  <Slides>50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Office Theme</vt:lpstr>
      <vt:lpstr>Как правильно писать компараторы</vt:lpstr>
      <vt:lpstr>Обо мне</vt:lpstr>
      <vt:lpstr>План доклада</vt:lpstr>
      <vt:lpstr>Компараторы</vt:lpstr>
      <vt:lpstr>Использование компараторов</vt:lpstr>
      <vt:lpstr>Пример ошибки в компараторе</vt:lpstr>
      <vt:lpstr>Программа работает?</vt:lpstr>
      <vt:lpstr>Или нет…</vt:lpstr>
      <vt:lpstr>Buffer overflow!</vt:lpstr>
      <vt:lpstr>Причина ошибки</vt:lpstr>
      <vt:lpstr>Причина ошибки</vt:lpstr>
      <vt:lpstr>Причина ошибки</vt:lpstr>
      <vt:lpstr>Требования к компараторам</vt:lpstr>
      <vt:lpstr>Аксиомы строгого частичного порядка</vt:lpstr>
      <vt:lpstr>Отношение эквивалентности</vt:lpstr>
      <vt:lpstr>Аксиома эквивалентности</vt:lpstr>
      <vt:lpstr>Strict weak ordering</vt:lpstr>
      <vt:lpstr>Spaceship-оператор и другие виды порядков в C++20</vt:lpstr>
      <vt:lpstr>Семантика comparison categories?</vt:lpstr>
      <vt:lpstr>Частые ошибки: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нестрогий порядок</vt:lpstr>
      <vt:lpstr>Частые ошибки: отрицание строгого порядка не является строгим порядком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некорректная обработка специального случая</vt:lpstr>
      <vt:lpstr>Частые ошибки: приближенные сравнения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Отладочные средства в тулчейнах: libstdc++</vt:lpstr>
      <vt:lpstr>Отладочные средства в тулчейнах: libc++</vt:lpstr>
      <vt:lpstr>Отладочные средства в тулчейнах</vt:lpstr>
      <vt:lpstr>SortChecker</vt:lpstr>
      <vt:lpstr>Как использовать SortChecker</vt:lpstr>
      <vt:lpstr>Псевдокод</vt:lpstr>
      <vt:lpstr>Быстрый алгоритм проверки</vt:lpstr>
      <vt:lpstr>Что почитать</vt:lpstr>
      <vt:lpstr>Другие типы ошибок в компараторных API</vt:lpstr>
      <vt:lpstr>Рекомендации</vt:lpstr>
      <vt:lpstr>Спасибо за внимание!</vt:lpstr>
      <vt:lpstr>Частые ошибки: лексикографический порядок</vt:lpstr>
      <vt:lpstr>Частые ошибки: нестрогий порядок</vt:lpstr>
      <vt:lpstr>Частые ошибки: некорректная обработка специального случая</vt:lpstr>
      <vt:lpstr>Частые ошибки: NaN</vt:lpstr>
      <vt:lpstr>Частые ошибки: приближенные сравнения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66</cp:revision>
  <dcterms:created xsi:type="dcterms:W3CDTF">2023-04-09T09:43:52Z</dcterms:created>
  <dcterms:modified xsi:type="dcterms:W3CDTF">2023-04-23T09:24:59Z</dcterms:modified>
</cp:coreProperties>
</file>