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42" r:id="rId38"/>
    <p:sldId id="313" r:id="rId39"/>
    <p:sldId id="315" r:id="rId40"/>
    <p:sldId id="326" r:id="rId41"/>
    <p:sldId id="343" r:id="rId42"/>
    <p:sldId id="316" r:id="rId43"/>
    <p:sldId id="317" r:id="rId44"/>
    <p:sldId id="372" r:id="rId45"/>
    <p:sldId id="318" r:id="rId46"/>
    <p:sldId id="363" r:id="rId47"/>
    <p:sldId id="362" r:id="rId48"/>
    <p:sldId id="321" r:id="rId49"/>
    <p:sldId id="366" r:id="rId50"/>
    <p:sldId id="322" r:id="rId51"/>
    <p:sldId id="334" r:id="rId52"/>
    <p:sldId id="320" r:id="rId53"/>
    <p:sldId id="348" r:id="rId54"/>
    <p:sldId id="312" r:id="rId55"/>
    <p:sldId id="335" r:id="rId56"/>
    <p:sldId id="344" r:id="rId57"/>
    <p:sldId id="323" r:id="rId58"/>
    <p:sldId id="345" r:id="rId59"/>
    <p:sldId id="351" r:id="rId60"/>
    <p:sldId id="336" r:id="rId61"/>
    <p:sldId id="324" r:id="rId62"/>
    <p:sldId id="327" r:id="rId63"/>
    <p:sldId id="347" r:id="rId64"/>
    <p:sldId id="328" r:id="rId65"/>
    <p:sldId id="330" r:id="rId66"/>
    <p:sldId id="365" r:id="rId67"/>
    <p:sldId id="364" r:id="rId68"/>
    <p:sldId id="338" r:id="rId69"/>
    <p:sldId id="379" r:id="rId70"/>
    <p:sldId id="377" r:id="rId71"/>
    <p:sldId id="378" r:id="rId72"/>
    <p:sldId id="319" r:id="rId73"/>
    <p:sldId id="299" r:id="rId74"/>
    <p:sldId id="352" r:id="rId75"/>
    <p:sldId id="353" r:id="rId76"/>
    <p:sldId id="349" r:id="rId77"/>
    <p:sldId id="350" r:id="rId78"/>
    <p:sldId id="346" r:id="rId79"/>
    <p:sldId id="380" r:id="rId80"/>
    <p:sldId id="39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6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Тогда мы могли бы перенести расходы на релокацию с этапа рантайма на этап линктайма.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4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проблема наиболее актуальна для </a:t>
            </a:r>
            <a:r>
              <a:rPr lang="en-US" dirty="0"/>
              <a:t>Linux </a:t>
            </a:r>
            <a:r>
              <a:rPr lang="ru-RU" dirty="0"/>
              <a:t>из-за того что там 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</a:t>
            </a:r>
            <a:r>
              <a:rPr lang="en-US" dirty="0"/>
              <a:t>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pPr lvl="1"/>
            <a:r>
              <a:rPr lang="ru-RU" dirty="0"/>
              <a:t>Поиск таких изменений можно автоматизировать (</a:t>
            </a:r>
            <a:r>
              <a:rPr lang="en-US" dirty="0" err="1"/>
              <a:t>libabigail</a:t>
            </a:r>
            <a:r>
              <a:rPr lang="en-US" dirty="0"/>
              <a:t>, ABI Compliance Checker, etc.)</a:t>
            </a:r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0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810FC-1040-407E-8F9A-3F5D60B15151}"/>
              </a:ext>
            </a:extLst>
          </p:cNvPr>
          <p:cNvCxnSpPr>
            <a:cxnSpLocks/>
          </p:cNvCxnSpPr>
          <p:nvPr/>
        </p:nvCxnSpPr>
        <p:spPr>
          <a:xfrm>
            <a:off x="968828" y="3856707"/>
            <a:ext cx="17852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454BB-22E9-4648-9698-A8C1E1F86B86}"/>
              </a:ext>
            </a:extLst>
          </p:cNvPr>
          <p:cNvCxnSpPr>
            <a:cxnSpLocks/>
          </p:cNvCxnSpPr>
          <p:nvPr/>
        </p:nvCxnSpPr>
        <p:spPr>
          <a:xfrm flipH="1" flipV="1">
            <a:off x="2258786" y="3957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301732-1932-4F48-9C8F-A893A19B4F88}"/>
              </a:ext>
            </a:extLst>
          </p:cNvPr>
          <p:cNvSpPr txBox="1"/>
          <p:nvPr/>
        </p:nvSpPr>
        <p:spPr>
          <a:xfrm>
            <a:off x="3173681" y="4340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библиотеки компилируются в позиционно-независимый</a:t>
            </a:r>
            <a:r>
              <a:rPr lang="en-US" dirty="0"/>
              <a:t> (PC/IP-relative)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Адреса переменных указываются как смещение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перехвата на оптимизации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Компилятору приходится ограничивать оптимизации из-за потенциального перехвата функций</a:t>
            </a:r>
          </a:p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-системах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выделенному ей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Address-Space </a:t>
            </a:r>
            <a:r>
              <a:rPr lang="en-US"/>
              <a:t>Layout Randomization</a:t>
            </a:r>
            <a:r>
              <a:rPr lang="ru-RU"/>
              <a:t> </a:t>
            </a:r>
            <a:r>
              <a:rPr lang="ru-RU" dirty="0"/>
              <a:t>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12FB-7C18-4F96-AC0D-BFDC61CE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14" y="3469028"/>
            <a:ext cx="4794388" cy="30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r>
              <a:rPr lang="ru-RU" dirty="0"/>
              <a:t>Накладные расходы возникают только при первой загрузке</a:t>
            </a:r>
          </a:p>
          <a:p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003070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Лишний </a:t>
            </a:r>
            <a:r>
              <a:rPr lang="en-US" dirty="0"/>
              <a:t>jump</a:t>
            </a:r>
          </a:p>
          <a:p>
            <a:pPr lvl="1"/>
            <a:r>
              <a:rPr lang="ru-RU" dirty="0"/>
              <a:t>Вырастает нагрузка на кэши и </a:t>
            </a:r>
            <a:r>
              <a:rPr lang="en-US" dirty="0"/>
              <a:t>branch predictor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Ленивое связывание и связанные с ним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</a:t>
            </a:r>
            <a:r>
              <a:rPr lang="en-US" dirty="0"/>
              <a:t>DLL </a:t>
            </a:r>
            <a:r>
              <a:rPr lang="ru-RU" dirty="0"/>
              <a:t>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Вызовы даже внутренних функций</a:t>
            </a:r>
            <a:r>
              <a:rPr lang="en-US" dirty="0"/>
              <a:t> </a:t>
            </a:r>
            <a:r>
              <a:rPr lang="ru-RU" dirty="0"/>
              <a:t>библиотеки происходят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Из-за возможности перехвата символов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FF5-23F1-4D72-A831-758DA0BB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 dirty="0"/>
              <a:t>Address-space Layout Randomization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7E09-FFD2-4B9B-A091-20AA1C974BC5}"/>
              </a:ext>
            </a:extLst>
          </p:cNvPr>
          <p:cNvSpPr/>
          <p:nvPr/>
        </p:nvSpPr>
        <p:spPr>
          <a:xfrm>
            <a:off x="2862943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833C-C370-4190-BD81-42326CBB0929}"/>
              </a:ext>
            </a:extLst>
          </p:cNvPr>
          <p:cNvSpPr/>
          <p:nvPr/>
        </p:nvSpPr>
        <p:spPr>
          <a:xfrm>
            <a:off x="2862943" y="1992087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AD97B-7A7B-478C-8307-F6F6D655FD23}"/>
              </a:ext>
            </a:extLst>
          </p:cNvPr>
          <p:cNvSpPr/>
          <p:nvPr/>
        </p:nvSpPr>
        <p:spPr>
          <a:xfrm>
            <a:off x="2862941" y="2427515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6E45B-F72F-4B7C-B799-DD10317D6B98}"/>
              </a:ext>
            </a:extLst>
          </p:cNvPr>
          <p:cNvSpPr/>
          <p:nvPr/>
        </p:nvSpPr>
        <p:spPr>
          <a:xfrm>
            <a:off x="2862941" y="2862943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B1C1-4440-4E41-9D0F-389F3B2B5DD0}"/>
              </a:ext>
            </a:extLst>
          </p:cNvPr>
          <p:cNvSpPr txBox="1"/>
          <p:nvPr/>
        </p:nvSpPr>
        <p:spPr>
          <a:xfrm>
            <a:off x="2264229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F5841-423B-4EAF-AB28-B9F7E0BAFD2B}"/>
              </a:ext>
            </a:extLst>
          </p:cNvPr>
          <p:cNvSpPr txBox="1"/>
          <p:nvPr/>
        </p:nvSpPr>
        <p:spPr>
          <a:xfrm>
            <a:off x="1948545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FC09B-F591-49D5-9273-159962847688}"/>
              </a:ext>
            </a:extLst>
          </p:cNvPr>
          <p:cNvSpPr/>
          <p:nvPr/>
        </p:nvSpPr>
        <p:spPr>
          <a:xfrm>
            <a:off x="2862941" y="3287632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5FA83-FC33-41B5-AC38-F036F4EEA4D8}"/>
              </a:ext>
            </a:extLst>
          </p:cNvPr>
          <p:cNvSpPr/>
          <p:nvPr/>
        </p:nvSpPr>
        <p:spPr>
          <a:xfrm>
            <a:off x="2862941" y="3699590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5F64-CEFD-4D28-82A6-C0CD8951420D}"/>
              </a:ext>
            </a:extLst>
          </p:cNvPr>
          <p:cNvSpPr/>
          <p:nvPr/>
        </p:nvSpPr>
        <p:spPr>
          <a:xfrm>
            <a:off x="2862941" y="4124279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470B-7F95-479F-A671-0DBB83D1A8B2}"/>
              </a:ext>
            </a:extLst>
          </p:cNvPr>
          <p:cNvSpPr/>
          <p:nvPr/>
        </p:nvSpPr>
        <p:spPr>
          <a:xfrm>
            <a:off x="7832275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EDC2E-77AC-44D7-B199-F436BE6CD34D}"/>
              </a:ext>
            </a:extLst>
          </p:cNvPr>
          <p:cNvSpPr/>
          <p:nvPr/>
        </p:nvSpPr>
        <p:spPr>
          <a:xfrm>
            <a:off x="7832273" y="3447615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7F8E-F127-4BEA-981E-4FF08BE5C472}"/>
              </a:ext>
            </a:extLst>
          </p:cNvPr>
          <p:cNvSpPr/>
          <p:nvPr/>
        </p:nvSpPr>
        <p:spPr>
          <a:xfrm>
            <a:off x="7832273" y="4483221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1CF32-0026-4597-97B4-0732582D4247}"/>
              </a:ext>
            </a:extLst>
          </p:cNvPr>
          <p:cNvSpPr/>
          <p:nvPr/>
        </p:nvSpPr>
        <p:spPr>
          <a:xfrm>
            <a:off x="7832273" y="1874044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3DE88-33DE-4405-96DD-7731A5F4A931}"/>
              </a:ext>
            </a:extLst>
          </p:cNvPr>
          <p:cNvSpPr txBox="1"/>
          <p:nvPr/>
        </p:nvSpPr>
        <p:spPr>
          <a:xfrm>
            <a:off x="7233561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C0423-E809-48CC-B323-F5BE2B988F4A}"/>
              </a:ext>
            </a:extLst>
          </p:cNvPr>
          <p:cNvSpPr txBox="1"/>
          <p:nvPr/>
        </p:nvSpPr>
        <p:spPr>
          <a:xfrm>
            <a:off x="6917877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9527F-0B53-45DF-AFAD-1F84113BD2E1}"/>
              </a:ext>
            </a:extLst>
          </p:cNvPr>
          <p:cNvSpPr/>
          <p:nvPr/>
        </p:nvSpPr>
        <p:spPr>
          <a:xfrm>
            <a:off x="7832273" y="276667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1CD2E-4242-4C9A-841F-26CA74614964}"/>
              </a:ext>
            </a:extLst>
          </p:cNvPr>
          <p:cNvSpPr/>
          <p:nvPr/>
        </p:nvSpPr>
        <p:spPr>
          <a:xfrm>
            <a:off x="7832273" y="584694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131C4-A7D2-4032-824E-BFB78D06F794}"/>
              </a:ext>
            </a:extLst>
          </p:cNvPr>
          <p:cNvSpPr/>
          <p:nvPr/>
        </p:nvSpPr>
        <p:spPr>
          <a:xfrm>
            <a:off x="7832273" y="525100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FD1B8-2DF6-4114-97FC-8A5CA272DD9A}"/>
              </a:ext>
            </a:extLst>
          </p:cNvPr>
          <p:cNvSpPr txBox="1"/>
          <p:nvPr/>
        </p:nvSpPr>
        <p:spPr>
          <a:xfrm>
            <a:off x="1469572" y="3028292"/>
            <a:ext cx="1360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Pre-ASLR: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AFDCF-50F2-4AC5-8B5F-614D23370845}"/>
              </a:ext>
            </a:extLst>
          </p:cNvPr>
          <p:cNvSpPr txBox="1"/>
          <p:nvPr/>
        </p:nvSpPr>
        <p:spPr>
          <a:xfrm>
            <a:off x="6346374" y="3021778"/>
            <a:ext cx="247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ASLR:</a:t>
            </a:r>
          </a:p>
        </p:txBody>
      </p:sp>
    </p:spTree>
    <p:extLst>
      <p:ext uri="{BB962C8B-B14F-4D97-AF65-F5344CB8AC3E}">
        <p14:creationId xmlns:p14="http://schemas.microsoft.com/office/powerpoint/2010/main" val="106286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24201</TotalTime>
  <Words>6162</Words>
  <Application>Microsoft Office PowerPoint</Application>
  <PresentationFormat>Widescreen</PresentationFormat>
  <Paragraphs>863</Paragraphs>
  <Slides>80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Процесс загрузки DLL</vt:lpstr>
      <vt:lpstr>Разрешение имён (symbol resolution)</vt:lpstr>
      <vt:lpstr>Перехват символов в Linux (runtime interposition)</vt:lpstr>
      <vt:lpstr>Влияние перехвата на оптимизации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Релокация библиотек: оптимизация в Windows</vt:lpstr>
      <vt:lpstr>Накладные расходы при использовании DLL</vt:lpstr>
      <vt:lpstr>Ускорение работы DLL: prelinking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 в Linux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  <vt:lpstr>Ускорение работы DLL: оптимизация таблиц символов</vt:lpstr>
      <vt:lpstr>Address-space Layout Randomization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794</cp:revision>
  <cp:lastPrinted>2024-05-31T04:57:52Z</cp:lastPrinted>
  <dcterms:created xsi:type="dcterms:W3CDTF">2023-04-09T09:43:52Z</dcterms:created>
  <dcterms:modified xsi:type="dcterms:W3CDTF">2024-06-01T12:46:23Z</dcterms:modified>
</cp:coreProperties>
</file>