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87" r:id="rId11"/>
    <p:sldId id="314" r:id="rId12"/>
    <p:sldId id="303" r:id="rId13"/>
    <p:sldId id="304" r:id="rId14"/>
    <p:sldId id="382" r:id="rId15"/>
    <p:sldId id="383" r:id="rId16"/>
    <p:sldId id="384" r:id="rId17"/>
    <p:sldId id="385" r:id="rId18"/>
    <p:sldId id="375" r:id="rId19"/>
    <p:sldId id="386" r:id="rId20"/>
    <p:sldId id="374" r:id="rId21"/>
    <p:sldId id="305" r:id="rId22"/>
    <p:sldId id="354" r:id="rId23"/>
    <p:sldId id="358" r:id="rId24"/>
    <p:sldId id="359" r:id="rId25"/>
    <p:sldId id="381" r:id="rId26"/>
    <p:sldId id="367" r:id="rId27"/>
    <p:sldId id="376" r:id="rId28"/>
    <p:sldId id="340" r:id="rId29"/>
    <p:sldId id="309" r:id="rId30"/>
    <p:sldId id="341" r:id="rId31"/>
    <p:sldId id="388" r:id="rId32"/>
    <p:sldId id="389" r:id="rId33"/>
    <p:sldId id="390" r:id="rId34"/>
    <p:sldId id="392" r:id="rId35"/>
    <p:sldId id="391" r:id="rId36"/>
    <p:sldId id="311" r:id="rId37"/>
    <p:sldId id="342" r:id="rId38"/>
    <p:sldId id="313" r:id="rId39"/>
    <p:sldId id="315" r:id="rId40"/>
    <p:sldId id="343" r:id="rId41"/>
    <p:sldId id="316" r:id="rId42"/>
    <p:sldId id="317" r:id="rId43"/>
    <p:sldId id="372" r:id="rId44"/>
    <p:sldId id="318" r:id="rId45"/>
    <p:sldId id="363" r:id="rId46"/>
    <p:sldId id="362" r:id="rId47"/>
    <p:sldId id="321" r:id="rId48"/>
    <p:sldId id="366" r:id="rId49"/>
    <p:sldId id="322" r:id="rId50"/>
    <p:sldId id="334" r:id="rId51"/>
    <p:sldId id="320" r:id="rId52"/>
    <p:sldId id="393" r:id="rId53"/>
    <p:sldId id="348" r:id="rId54"/>
    <p:sldId id="312" r:id="rId55"/>
    <p:sldId id="335" r:id="rId56"/>
    <p:sldId id="344" r:id="rId57"/>
    <p:sldId id="380" r:id="rId58"/>
    <p:sldId id="323" r:id="rId59"/>
    <p:sldId id="345" r:id="rId60"/>
    <p:sldId id="351" r:id="rId61"/>
    <p:sldId id="336" r:id="rId62"/>
    <p:sldId id="324" r:id="rId63"/>
    <p:sldId id="326" r:id="rId64"/>
    <p:sldId id="327" r:id="rId65"/>
    <p:sldId id="347" r:id="rId66"/>
    <p:sldId id="328" r:id="rId67"/>
    <p:sldId id="330" r:id="rId68"/>
    <p:sldId id="365" r:id="rId69"/>
    <p:sldId id="364" r:id="rId70"/>
    <p:sldId id="338" r:id="rId71"/>
    <p:sldId id="379" r:id="rId72"/>
    <p:sldId id="377" r:id="rId73"/>
    <p:sldId id="378" r:id="rId74"/>
    <p:sldId id="319" r:id="rId75"/>
    <p:sldId id="299" r:id="rId76"/>
    <p:sldId id="352" r:id="rId77"/>
    <p:sldId id="353" r:id="rId78"/>
    <p:sldId id="349" r:id="rId79"/>
    <p:sldId id="350" r:id="rId80"/>
    <p:sldId id="346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6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произойдёт с программой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Она уже не сможет работать с новой версией библиотеки и в зависимости от настроек ОС упадёт на старте или в рантайме.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а вместо этого двинемся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загрузки </a:t>
            </a:r>
            <a:r>
              <a:rPr lang="en-US" dirty="0"/>
              <a:t>DLL </a:t>
            </a:r>
            <a:r>
              <a:rPr lang="ru-RU" dirty="0"/>
              <a:t>с точки зрения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</a:t>
            </a:r>
            <a:r>
              <a:rPr lang="en-US" dirty="0"/>
              <a:t> (</a:t>
            </a:r>
            <a:r>
              <a:rPr lang="ru-RU" dirty="0"/>
              <a:t>это обычный вызов </a:t>
            </a:r>
            <a:r>
              <a:rPr lang="en-US" dirty="0"/>
              <a:t>memory map)</a:t>
            </a:r>
            <a:r>
              <a:rPr lang="ru-RU" dirty="0"/>
              <a:t>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Тогда мы могли бы перенести расходы на релокацию с этапа рантайма на этап линктайма.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проблема наиболее актуальна для </a:t>
            </a:r>
            <a:r>
              <a:rPr lang="en-US" dirty="0"/>
              <a:t>Linux </a:t>
            </a:r>
            <a:r>
              <a:rPr lang="ru-RU" dirty="0"/>
              <a:t>из-за того что там 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флаги, которые </a:t>
            </a:r>
            <a:r>
              <a:rPr lang="en-US" dirty="0"/>
              <a:t>“</a:t>
            </a:r>
            <a:r>
              <a:rPr lang="ru-RU" dirty="0"/>
              <a:t>развязывают руки</a:t>
            </a:r>
            <a:r>
              <a:rPr lang="en-US" dirty="0"/>
              <a:t>”</a:t>
            </a:r>
            <a:r>
              <a:rPr lang="ru-RU" dirty="0"/>
              <a:t> компилятору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Обычно 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34020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 (</a:t>
            </a:r>
            <a:r>
              <a:rPr lang="en-US" dirty="0" err="1"/>
              <a:t>yugr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Portable Executable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0x12;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-shared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x</a:t>
            </a:r>
          </a:p>
        </p:txBody>
      </p:sp>
    </p:spTree>
    <p:extLst>
      <p:ext uri="{BB962C8B-B14F-4D97-AF65-F5344CB8AC3E}">
        <p14:creationId xmlns:p14="http://schemas.microsoft.com/office/powerpoint/2010/main" val="200789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 -j .data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4018 18400000 00000000 12000000 00000000  .@..............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4028 00000000 00000000                    ........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C774AC-DE00-43AF-A13E-13E3A4B7992F}"/>
              </a:ext>
            </a:extLst>
          </p:cNvPr>
          <p:cNvCxnSpPr>
            <a:cxnSpLocks/>
          </p:cNvCxnSpPr>
          <p:nvPr/>
        </p:nvCxnSpPr>
        <p:spPr>
          <a:xfrm>
            <a:off x="4615543" y="456111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57975-A424-4DF6-8E5F-EA37F78E8EEC}"/>
              </a:ext>
            </a:extLst>
          </p:cNvPr>
          <p:cNvSpPr txBox="1"/>
          <p:nvPr/>
        </p:nvSpPr>
        <p:spPr>
          <a:xfrm>
            <a:off x="6499266" y="4999707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70C26-9714-4DF0-9815-3396E12B74DB}"/>
              </a:ext>
            </a:extLst>
          </p:cNvPr>
          <p:cNvCxnSpPr>
            <a:cxnSpLocks/>
          </p:cNvCxnSpPr>
          <p:nvPr/>
        </p:nvCxnSpPr>
        <p:spPr>
          <a:xfrm flipH="1" flipV="1">
            <a:off x="5584371" y="4674149"/>
            <a:ext cx="914895" cy="4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4751D2-2A17-4A90-8F2B-910A0182F3FE}"/>
              </a:ext>
            </a:extLst>
          </p:cNvPr>
          <p:cNvCxnSpPr/>
          <p:nvPr/>
        </p:nvCxnSpPr>
        <p:spPr>
          <a:xfrm>
            <a:off x="1850571" y="4999707"/>
            <a:ext cx="257991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FB8F8-11AD-40C2-940A-F202DB7123FF}"/>
              </a:ext>
            </a:extLst>
          </p:cNvPr>
          <p:cNvCxnSpPr>
            <a:cxnSpLocks/>
          </p:cNvCxnSpPr>
          <p:nvPr/>
        </p:nvCxnSpPr>
        <p:spPr>
          <a:xfrm flipH="1" flipV="1">
            <a:off x="3140528" y="5100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47E340-75AD-4DB4-94AE-3F2A1ED62C66}"/>
              </a:ext>
            </a:extLst>
          </p:cNvPr>
          <p:cNvSpPr txBox="1"/>
          <p:nvPr/>
        </p:nvSpPr>
        <p:spPr>
          <a:xfrm>
            <a:off x="4055423" y="5483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617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1B9B-C12E-4D22-852A-C64B36BB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ECE-3100-4805-BC2B-462D300E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Адреса глобальных переменных и функций могут быть определены только в рантайме</a:t>
            </a:r>
          </a:p>
          <a:p>
            <a:pPr lvl="1"/>
            <a:r>
              <a:rPr lang="ru-RU" dirty="0"/>
              <a:t>Когда известен точный адрес загрузки библиотеки</a:t>
            </a:r>
          </a:p>
          <a:p>
            <a:r>
              <a:rPr lang="ru-RU" dirty="0"/>
              <a:t>В </a:t>
            </a:r>
            <a:r>
              <a:rPr lang="en-US" dirty="0"/>
              <a:t>DLL </a:t>
            </a:r>
            <a:r>
              <a:rPr lang="ru-RU" dirty="0"/>
              <a:t>хранится специальная таблица с адресами указателей, которые должны быть пропатчены после загрузки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rela.dyn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Linux, .</a:t>
            </a:r>
            <a:r>
              <a:rPr lang="en-US" dirty="0" err="1"/>
              <a:t>reloc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Такой процесс патчинга называется </a:t>
            </a:r>
            <a:r>
              <a:rPr lang="ru-RU" i="1" dirty="0"/>
              <a:t>релокацией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1FE-0430-49D2-8C28-7B92EE6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D21-ABE0-4AF6-A0EB-C904D6B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Relocation section '.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rela.dyn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at offset 0x358 contains 8 entries: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000000004028  000600000001 R_X86_64_64       0000000000004020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5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Динамические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Адреса переменных указываются как смещение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23345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233452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418118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7025"/>
            <a:ext cx="10831286" cy="4895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</a:t>
            </a:r>
            <a:r>
              <a:rPr lang="en-US" dirty="0"/>
              <a:t>POSIX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Имеет минимальные накладные расходы</a:t>
            </a:r>
            <a:endParaRPr lang="en-US" dirty="0"/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выделенному ей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FF5-23F1-4D72-A831-758DA0BB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0"/>
            <a:ext cx="10515600" cy="1325563"/>
          </a:xfrm>
        </p:spPr>
        <p:txBody>
          <a:bodyPr/>
          <a:lstStyle/>
          <a:p>
            <a:r>
              <a:rPr lang="en-US" dirty="0"/>
              <a:t>Address-space Layout Randomization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E7E09-FFD2-4B9B-A091-20AA1C974BC5}"/>
              </a:ext>
            </a:extLst>
          </p:cNvPr>
          <p:cNvSpPr/>
          <p:nvPr/>
        </p:nvSpPr>
        <p:spPr>
          <a:xfrm>
            <a:off x="2231571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B833C-C370-4190-BD81-42326CBB0929}"/>
              </a:ext>
            </a:extLst>
          </p:cNvPr>
          <p:cNvSpPr/>
          <p:nvPr/>
        </p:nvSpPr>
        <p:spPr>
          <a:xfrm>
            <a:off x="2231571" y="1992087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AD97B-7A7B-478C-8307-F6F6D655FD23}"/>
              </a:ext>
            </a:extLst>
          </p:cNvPr>
          <p:cNvSpPr/>
          <p:nvPr/>
        </p:nvSpPr>
        <p:spPr>
          <a:xfrm>
            <a:off x="2231569" y="2427515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6E45B-F72F-4B7C-B799-DD10317D6B98}"/>
              </a:ext>
            </a:extLst>
          </p:cNvPr>
          <p:cNvSpPr/>
          <p:nvPr/>
        </p:nvSpPr>
        <p:spPr>
          <a:xfrm>
            <a:off x="2231569" y="2862943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B1C1-4440-4E41-9D0F-389F3B2B5DD0}"/>
              </a:ext>
            </a:extLst>
          </p:cNvPr>
          <p:cNvSpPr txBox="1"/>
          <p:nvPr/>
        </p:nvSpPr>
        <p:spPr>
          <a:xfrm>
            <a:off x="1632857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F5841-423B-4EAF-AB28-B9F7E0BAFD2B}"/>
              </a:ext>
            </a:extLst>
          </p:cNvPr>
          <p:cNvSpPr txBox="1"/>
          <p:nvPr/>
        </p:nvSpPr>
        <p:spPr>
          <a:xfrm>
            <a:off x="1317173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FC09B-F591-49D5-9273-159962847688}"/>
              </a:ext>
            </a:extLst>
          </p:cNvPr>
          <p:cNvSpPr/>
          <p:nvPr/>
        </p:nvSpPr>
        <p:spPr>
          <a:xfrm>
            <a:off x="2231569" y="3287632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5FA83-FC33-41B5-AC38-F036F4EEA4D8}"/>
              </a:ext>
            </a:extLst>
          </p:cNvPr>
          <p:cNvSpPr/>
          <p:nvPr/>
        </p:nvSpPr>
        <p:spPr>
          <a:xfrm>
            <a:off x="2231569" y="3699590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C5F64-CEFD-4D28-82A6-C0CD8951420D}"/>
              </a:ext>
            </a:extLst>
          </p:cNvPr>
          <p:cNvSpPr/>
          <p:nvPr/>
        </p:nvSpPr>
        <p:spPr>
          <a:xfrm>
            <a:off x="2231569" y="4124279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8470B-7F95-479F-A671-0DBB83D1A8B2}"/>
              </a:ext>
            </a:extLst>
          </p:cNvPr>
          <p:cNvSpPr/>
          <p:nvPr/>
        </p:nvSpPr>
        <p:spPr>
          <a:xfrm>
            <a:off x="7832275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EDC2E-77AC-44D7-B199-F436BE6CD34D}"/>
              </a:ext>
            </a:extLst>
          </p:cNvPr>
          <p:cNvSpPr/>
          <p:nvPr/>
        </p:nvSpPr>
        <p:spPr>
          <a:xfrm>
            <a:off x="7832273" y="3447615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17F8E-F127-4BEA-981E-4FF08BE5C472}"/>
              </a:ext>
            </a:extLst>
          </p:cNvPr>
          <p:cNvSpPr/>
          <p:nvPr/>
        </p:nvSpPr>
        <p:spPr>
          <a:xfrm>
            <a:off x="7832273" y="4483221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1CF32-0026-4597-97B4-0732582D4247}"/>
              </a:ext>
            </a:extLst>
          </p:cNvPr>
          <p:cNvSpPr/>
          <p:nvPr/>
        </p:nvSpPr>
        <p:spPr>
          <a:xfrm>
            <a:off x="7832273" y="1874044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3DE88-33DE-4405-96DD-7731A5F4A931}"/>
              </a:ext>
            </a:extLst>
          </p:cNvPr>
          <p:cNvSpPr txBox="1"/>
          <p:nvPr/>
        </p:nvSpPr>
        <p:spPr>
          <a:xfrm>
            <a:off x="7233561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C0423-E809-48CC-B323-F5BE2B988F4A}"/>
              </a:ext>
            </a:extLst>
          </p:cNvPr>
          <p:cNvSpPr txBox="1"/>
          <p:nvPr/>
        </p:nvSpPr>
        <p:spPr>
          <a:xfrm>
            <a:off x="6917877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39527F-0B53-45DF-AFAD-1F84113BD2E1}"/>
              </a:ext>
            </a:extLst>
          </p:cNvPr>
          <p:cNvSpPr/>
          <p:nvPr/>
        </p:nvSpPr>
        <p:spPr>
          <a:xfrm>
            <a:off x="7832273" y="276667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21CD2E-4242-4C9A-841F-26CA74614964}"/>
              </a:ext>
            </a:extLst>
          </p:cNvPr>
          <p:cNvSpPr/>
          <p:nvPr/>
        </p:nvSpPr>
        <p:spPr>
          <a:xfrm>
            <a:off x="7832273" y="584694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131C4-A7D2-4032-824E-BFB78D06F794}"/>
              </a:ext>
            </a:extLst>
          </p:cNvPr>
          <p:cNvSpPr/>
          <p:nvPr/>
        </p:nvSpPr>
        <p:spPr>
          <a:xfrm>
            <a:off x="7832273" y="525100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FD1B8-2DF6-4114-97FC-8A5CA272DD9A}"/>
              </a:ext>
            </a:extLst>
          </p:cNvPr>
          <p:cNvSpPr txBox="1"/>
          <p:nvPr/>
        </p:nvSpPr>
        <p:spPr>
          <a:xfrm>
            <a:off x="838200" y="3028292"/>
            <a:ext cx="1360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Pre-ASLR: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AFDCF-50F2-4AC5-8B5F-614D23370845}"/>
              </a:ext>
            </a:extLst>
          </p:cNvPr>
          <p:cNvSpPr txBox="1"/>
          <p:nvPr/>
        </p:nvSpPr>
        <p:spPr>
          <a:xfrm>
            <a:off x="5361214" y="3057397"/>
            <a:ext cx="2471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Современные ОС с </a:t>
            </a:r>
            <a:r>
              <a:rPr lang="en-US" sz="2800" dirty="0"/>
              <a:t>ASLR:</a:t>
            </a:r>
          </a:p>
        </p:txBody>
      </p:sp>
    </p:spTree>
    <p:extLst>
      <p:ext uri="{BB962C8B-B14F-4D97-AF65-F5344CB8AC3E}">
        <p14:creationId xmlns:p14="http://schemas.microsoft.com/office/powerpoint/2010/main" val="1062865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r>
              <a:rPr lang="ru-RU" dirty="0"/>
              <a:t>Накладные расходы возникают только при первой загрузке</a:t>
            </a:r>
          </a:p>
          <a:p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003070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Лишний </a:t>
            </a:r>
            <a:r>
              <a:rPr lang="en-US" dirty="0"/>
              <a:t>jump</a:t>
            </a:r>
          </a:p>
          <a:p>
            <a:pPr lvl="1"/>
            <a:r>
              <a:rPr lang="ru-RU" dirty="0"/>
              <a:t>Вырастает нагрузка на кэши и </a:t>
            </a:r>
            <a:r>
              <a:rPr lang="en-US" dirty="0"/>
              <a:t>branch predictor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 в </a:t>
            </a:r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</a:t>
            </a:r>
            <a:r>
              <a:rPr lang="en-US" dirty="0"/>
              <a:t>DLL </a:t>
            </a:r>
            <a:r>
              <a:rPr lang="ru-RU" dirty="0"/>
              <a:t>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Вызовы даже внутренних функций</a:t>
            </a:r>
            <a:r>
              <a:rPr lang="en-US" dirty="0"/>
              <a:t> </a:t>
            </a:r>
            <a:r>
              <a:rPr lang="ru-RU" dirty="0"/>
              <a:t>библиотеки происходят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Из-за возможности перехвата символов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их уменьшения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 dirty="0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Static libraries</a:t>
            </a:r>
          </a:p>
          <a:p>
            <a:r>
              <a:rPr lang="ru-RU" dirty="0"/>
              <a:t>Становятся частью исполняемого файла программы на этапе линковки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76399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76400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309257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808514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808515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355771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767943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467600" y="4955383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750629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76399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769429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128902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542560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21981</TotalTime>
  <Words>6139</Words>
  <Application>Microsoft Office PowerPoint</Application>
  <PresentationFormat>Widescreen</PresentationFormat>
  <Paragraphs>860</Paragraphs>
  <Slides>80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Статические 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библиотек: пример</vt:lpstr>
      <vt:lpstr>Релокация библиотек: пример</vt:lpstr>
      <vt:lpstr>Релокация библиотек: пример</vt:lpstr>
      <vt:lpstr>Релокация библиотек</vt:lpstr>
      <vt:lpstr>Релокация библиотек: пример</vt:lpstr>
      <vt:lpstr>Релокация библиотек: позиционно-независимый код</vt:lpstr>
      <vt:lpstr>Процесс загрузки DLL</vt:lpstr>
      <vt:lpstr>Разрешение имён (symbol resolution)</vt:lpstr>
      <vt:lpstr>Перехват символов в Linux (runtime interposition)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Address-space Layout Randomization</vt:lpstr>
      <vt:lpstr>Ускорение загрузки DLL: link-time relocation</vt:lpstr>
      <vt:lpstr>Релокация библиотек: оптимизация в Windows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 в Linux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783</cp:revision>
  <dcterms:created xsi:type="dcterms:W3CDTF">2023-04-09T09:43:52Z</dcterms:created>
  <dcterms:modified xsi:type="dcterms:W3CDTF">2024-05-25T09:40:41Z</dcterms:modified>
</cp:coreProperties>
</file>