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00" r:id="rId3"/>
    <p:sldId id="30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311" r:id="rId14"/>
    <p:sldId id="266" r:id="rId15"/>
    <p:sldId id="267" r:id="rId16"/>
    <p:sldId id="268" r:id="rId17"/>
    <p:sldId id="269" r:id="rId18"/>
    <p:sldId id="306" r:id="rId19"/>
    <p:sldId id="270" r:id="rId20"/>
    <p:sldId id="271" r:id="rId21"/>
    <p:sldId id="272" r:id="rId22"/>
    <p:sldId id="309" r:id="rId23"/>
    <p:sldId id="274" r:id="rId24"/>
    <p:sldId id="275" r:id="rId25"/>
    <p:sldId id="302" r:id="rId26"/>
    <p:sldId id="277" r:id="rId27"/>
    <p:sldId id="279" r:id="rId28"/>
    <p:sldId id="280" r:id="rId29"/>
    <p:sldId id="281" r:id="rId30"/>
    <p:sldId id="282" r:id="rId31"/>
    <p:sldId id="283" r:id="rId32"/>
    <p:sldId id="284" r:id="rId33"/>
    <p:sldId id="286" r:id="rId34"/>
    <p:sldId id="287" r:id="rId35"/>
    <p:sldId id="285" r:id="rId36"/>
    <p:sldId id="312" r:id="rId37"/>
    <p:sldId id="289" r:id="rId38"/>
    <p:sldId id="290" r:id="rId39"/>
    <p:sldId id="291" r:id="rId40"/>
    <p:sldId id="307" r:id="rId41"/>
    <p:sldId id="292" r:id="rId42"/>
    <p:sldId id="293" r:id="rId43"/>
    <p:sldId id="294" r:id="rId44"/>
    <p:sldId id="295" r:id="rId45"/>
    <p:sldId id="298" r:id="rId46"/>
    <p:sldId id="296" r:id="rId47"/>
    <p:sldId id="297" r:id="rId48"/>
    <p:sldId id="299" r:id="rId49"/>
    <p:sldId id="276" r:id="rId50"/>
    <p:sldId id="278" r:id="rId51"/>
    <p:sldId id="303" r:id="rId52"/>
    <p:sldId id="305" r:id="rId53"/>
    <p:sldId id="30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1" clrIdx="0">
    <p:extLst>
      <p:ext uri="{19B8F6BF-5375-455C-9EA6-DF929625EA0E}">
        <p15:presenceInfo xmlns:p15="http://schemas.microsoft.com/office/powerpoint/2012/main" userId="A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82174" autoAdjust="0"/>
  </p:normalViewPr>
  <p:slideViewPr>
    <p:cSldViewPr snapToGrid="0">
      <p:cViewPr varScale="1">
        <p:scale>
          <a:sx n="70" d="100"/>
          <a:sy n="70" d="100"/>
        </p:scale>
        <p:origin x="118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A2EB4-42A0-4A9F-94AC-04D10C1F231A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C94D10-082F-46D7-A834-266F922213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73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hneide.blog/2010/11/01/bug-hunting-fun-with-stdsort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Compar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Наш доклад посвящен тому как правильно писать компараторы</a:t>
            </a:r>
            <a:r>
              <a:rPr lang="en-US" dirty="0"/>
              <a:t>: </a:t>
            </a:r>
            <a:r>
              <a:rPr lang="ru-RU" dirty="0"/>
              <a:t>как не допускать в них ошибок и быстро находить их и исправлять.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4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же это за правила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компаратор ведёт себя как </a:t>
            </a:r>
            <a:r>
              <a:rPr lang="en-US" dirty="0"/>
              <a:t>“</a:t>
            </a:r>
            <a:r>
              <a:rPr lang="ru-RU" dirty="0"/>
              <a:t>нормальный</a:t>
            </a:r>
            <a:r>
              <a:rPr lang="en-US" dirty="0"/>
              <a:t>”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operator&lt;.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Можно обойтись двумя аксиомами, но обычно для ясности выписывают все три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Каждая аксиома имеет довольно естественную интерпретацию в реальном мире. Например третья аксиома говорит что нельзя отсортировать элементы в игре камень-ножницы-бумага</a:t>
            </a:r>
            <a:r>
              <a:rPr lang="en-US" dirty="0"/>
              <a:t> (</a:t>
            </a:r>
            <a:r>
              <a:rPr lang="ru-RU" dirty="0"/>
              <a:t>там невозможно сформировать возрастающую последовательность элементов)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169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Оператор эквивалентности ведёт себя схожим образом с оператором сравнения </a:t>
            </a:r>
            <a:r>
              <a:rPr lang="en-US" dirty="0"/>
              <a:t>(operator==), </a:t>
            </a:r>
            <a:r>
              <a:rPr lang="ru-RU" dirty="0"/>
              <a:t>но вообще говоря отличается от него. Например компаратор может сравнивать только подмножество полей класса или сравнивать производные атрибуты класса.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645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функцией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/>
              <a:t> </a:t>
            </a:r>
            <a:r>
              <a:rPr lang="ru-RU" dirty="0"/>
              <a:t>связана последняя, четвертая аксиома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https://stackoverflow.com/questions/75970396/why-do-we-need-transitivity-of-equivalence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74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Объединение всех четырех аксиом называется строгим слабым порядком</a:t>
            </a:r>
            <a:r>
              <a:rPr lang="en-US" dirty="0"/>
              <a:t>.</a:t>
            </a:r>
            <a:r>
              <a:rPr lang="ru-RU" dirty="0"/>
              <a:t> На него и даются ссылки в стандарте языка при описании требований к компараторам.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34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https://stackoverflow.com/questions/75770367/implied-meaning-of-ordering-types-in-c20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07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Теперь, познакомившись с формальными требованиями к компараторам, давайте рассмотрим наиболее частые ошибки при их написании.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02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Ошибка в том что переходить к сравнению второго поля можно только если первые поля равны.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50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эта ошибка может быть скрытой как в следующем примере.</a:t>
            </a:r>
            <a:endParaRPr lang="en-US" dirty="0"/>
          </a:p>
          <a:p>
            <a:endParaRPr lang="en-US" dirty="0">
              <a:hlinkClick r:id="rId3"/>
            </a:endParaRPr>
          </a:p>
          <a:p>
            <a:r>
              <a:rPr lang="ru-RU" dirty="0">
                <a:hlinkClick r:id="rId3"/>
              </a:rPr>
              <a:t>https://schneide.blog/2010/11/01/bug-hunting-fun-with-stdsort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04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паттерн часто встречается и в других ситуациях.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37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Поговорив о самых частых ошибках, давайте обсудим средства их обнаружения, предлагаемые современными тулчейнами.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9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 обязательный слайд. Меня зовут Юрий, я много лет занимаюсь компиляторами и всем что с ними связано.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199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более глубокой проверки можно использовать динамический анализатор </a:t>
            </a:r>
            <a:r>
              <a:rPr lang="en-US" dirty="0" err="1"/>
              <a:t>SortChecker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4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 чём мы будет говорить в этом докладе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ru-RU" dirty="0"/>
              <a:t>Вспомним что такое компаратор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пример типичной ошибки</a:t>
            </a:r>
          </a:p>
          <a:p>
            <a:pPr marL="171450" indent="-171450">
              <a:buFontTx/>
              <a:buChar char="-"/>
            </a:pPr>
            <a:r>
              <a:rPr lang="ru-RU" dirty="0"/>
              <a:t>Разберём аксиомы которым должны удовлетворять корректные компараторов</a:t>
            </a:r>
          </a:p>
          <a:p>
            <a:pPr marL="171450" indent="-171450">
              <a:buFontTx/>
              <a:buChar char="-"/>
            </a:pPr>
            <a:r>
              <a:rPr lang="ru-RU" dirty="0"/>
              <a:t>Посмотрим на типичные нарушения этих аксиом</a:t>
            </a:r>
            <a:r>
              <a:rPr lang="en-US" dirty="0"/>
              <a:t>, </a:t>
            </a:r>
            <a:r>
              <a:rPr lang="ru-RU" dirty="0"/>
              <a:t>встречающиеся в реальном коде</a:t>
            </a:r>
          </a:p>
          <a:p>
            <a:pPr marL="171450" indent="-171450">
              <a:buFontTx/>
              <a:buChar char="-"/>
            </a:pPr>
            <a:r>
              <a:rPr lang="ru-RU" dirty="0"/>
              <a:t>Коснёмся способов обнаружения этих нарушений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6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Итак что же такое компаратор</a:t>
            </a:r>
            <a:r>
              <a:rPr lang="en-US" dirty="0"/>
              <a:t>? </a:t>
            </a:r>
            <a:r>
              <a:rPr lang="ru-RU" dirty="0"/>
              <a:t>Это обобщение </a:t>
            </a:r>
            <a:r>
              <a:rPr lang="en-US" dirty="0"/>
              <a:t>operator&lt;, </a:t>
            </a:r>
            <a:r>
              <a:rPr lang="ru-RU" dirty="0"/>
              <a:t>т.е. некоторая функция, позволяющая сравнивать объекты классов.</a:t>
            </a:r>
          </a:p>
          <a:p>
            <a:endParaRPr lang="ru-RU" dirty="0"/>
          </a:p>
          <a:p>
            <a:r>
              <a:rPr lang="ru-RU" dirty="0"/>
              <a:t>Компараторы используются алгоритмами и контейнерами </a:t>
            </a:r>
            <a:r>
              <a:rPr lang="en-US" dirty="0"/>
              <a:t>STL </a:t>
            </a:r>
            <a:r>
              <a:rPr lang="ru-RU" dirty="0"/>
              <a:t>для сортировки и поиска</a:t>
            </a:r>
            <a:r>
              <a:rPr lang="en-US" dirty="0"/>
              <a:t> </a:t>
            </a:r>
            <a:r>
              <a:rPr lang="ru-RU" dirty="0"/>
              <a:t>объектов того или иного типа.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1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простую программу. Может быть кто-то заметил ошибку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Только не говорите, что использовать </a:t>
            </a:r>
            <a:r>
              <a:rPr lang="en-US" dirty="0"/>
              <a:t>rand </a:t>
            </a:r>
            <a:r>
              <a:rPr lang="ru-RU" dirty="0"/>
              <a:t>небезопасно, это правда, но доклад не об этом.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1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 если мы запустим программу по санитайзером, то обнаружим источник проблемы – функцию </a:t>
            </a:r>
            <a:r>
              <a:rPr lang="en-US" dirty="0" err="1"/>
              <a:t>unguarded_paritition</a:t>
            </a:r>
            <a:r>
              <a:rPr lang="en-US" dirty="0"/>
              <a:t> </a:t>
            </a:r>
            <a:r>
              <a:rPr lang="ru-RU" dirty="0"/>
              <a:t>в недрах </a:t>
            </a:r>
            <a:r>
              <a:rPr lang="en-US" dirty="0"/>
              <a:t>std::sort.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17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Упавший код выполняет основной шаг быстрой сортировки</a:t>
            </a:r>
            <a:r>
              <a:rPr lang="en-US" dirty="0"/>
              <a:t> – </a:t>
            </a:r>
            <a:r>
              <a:rPr lang="ru-RU" dirty="0"/>
              <a:t>разбиение по опорному элементу </a:t>
            </a:r>
            <a:r>
              <a:rPr lang="en-US" dirty="0"/>
              <a:t>pivot.</a:t>
            </a:r>
          </a:p>
          <a:p>
            <a:endParaRPr lang="en-US" dirty="0"/>
          </a:p>
          <a:p>
            <a:r>
              <a:rPr lang="ru-RU" dirty="0"/>
              <a:t>Проблема в красном цикле</a:t>
            </a:r>
            <a:r>
              <a:rPr lang="en-US" dirty="0"/>
              <a:t>, </a:t>
            </a:r>
            <a:r>
              <a:rPr lang="ru-RU" dirty="0"/>
              <a:t>у которого нет явной верхней границы – он корректно завершается только если найдётся элемент массива, не меньший опорного</a:t>
            </a:r>
            <a:r>
              <a:rPr lang="en-US" dirty="0"/>
              <a:t>.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такого элемента на найдётся, то произойдёт переполнение буфера.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0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Почему же цикл должен отработать корректно</a:t>
            </a:r>
            <a:r>
              <a:rPr lang="en-US" dirty="0"/>
              <a:t> </a:t>
            </a:r>
            <a:r>
              <a:rPr lang="ru-RU" dirty="0"/>
              <a:t>т.е. такой элемент должен найтись</a:t>
            </a:r>
            <a:r>
              <a:rPr lang="en-US" dirty="0"/>
              <a:t>? </a:t>
            </a:r>
            <a:r>
              <a:rPr lang="ru-RU" dirty="0"/>
              <a:t>Дело в том что опорный элемент выбирается как среднее трех элементов массива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Поэтому на входе и в процессе выполнения функции всегда выполняется указанное условие.</a:t>
            </a:r>
            <a:endParaRPr lang="en-US" dirty="0"/>
          </a:p>
          <a:p>
            <a:endParaRPr lang="en-US" dirty="0"/>
          </a:p>
          <a:p>
            <a:r>
              <a:rPr lang="ru-RU" dirty="0"/>
              <a:t>Из него по идее должно следовать ещё одно вспомогательное условие, которое и позволит гарантировать корректность цикла из предыдущего слайда</a:t>
            </a:r>
            <a:r>
              <a:rPr lang="en-US" dirty="0"/>
              <a:t>. </a:t>
            </a:r>
            <a:r>
              <a:rPr lang="ru-RU" dirty="0"/>
              <a:t>Раз у нас есть </a:t>
            </a:r>
            <a:r>
              <a:rPr lang="en-US" dirty="0"/>
              <a:t>b, </a:t>
            </a:r>
            <a:r>
              <a:rPr lang="ru-RU" dirty="0"/>
              <a:t>для которого …, то цикл всегда будет завершен</a:t>
            </a:r>
            <a:r>
              <a:rPr lang="en-US" dirty="0"/>
              <a:t> (</a:t>
            </a:r>
            <a:r>
              <a:rPr lang="ru-RU" dirty="0"/>
              <a:t>мы выйдем из него дойдя до элемента </a:t>
            </a:r>
            <a:r>
              <a:rPr lang="en-US" dirty="0"/>
              <a:t>b).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избежать подобных ошибок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Компараторы должны удовлетворять набору правил, называемых аксиомами.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По сути эти правила задают минимальные требования, при которых можно непротиворечиво и эффективно упорядочить элементы множества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https://en.cppreference.com/w/cpp/named_req/Compare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C94D10-082F-46D7-A834-266F922213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35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EDD0-DDD4-4631-A9AE-6802E9A6D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3BA0B-E0EC-4F4A-828B-888D10D14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307E7-16C7-4ABB-BCEA-0BFBFF445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30A23-1FB6-43A1-891F-95145083C4E9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DD512-3811-4263-9679-87A4CD75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3BBBF-83C0-49DF-8AEC-EA2BEA88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8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7D240-6712-41F8-82AD-60601C8F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980E01-4481-40AF-A018-2F582DC53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9B03-1C84-4687-9F63-218EA989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3399-60D8-4226-8AC7-3F159D57E860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B3048-9C44-4014-A9F6-51DE7127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148B-73C7-4B73-9445-F62A1C7B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9635F-CCE1-43A4-AA89-35783C3E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06393-CD17-416E-9236-EDF7B4733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1E984-21AD-45CB-9783-681053A85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6459-A066-416D-8E21-9D451FB1CBED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1C1B-DE01-4F7B-8A6A-411D125B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09F1B-ADF4-480E-8DA0-BB9DAB4E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65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CC1B-EA45-4045-AB7A-68F015F6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5B3D5-8259-4F91-B2E6-95B715C3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A009D-523B-48ED-B259-E70AB698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6B939-1A2A-498F-9013-EEF28820D750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9866-6A2A-472E-98BF-71FA88F5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FE13B-AB60-4A9A-AE1E-8FA0AE0E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25F05-BA3E-4084-9413-EBDC06C1014A}"/>
              </a:ext>
            </a:extLst>
          </p:cNvPr>
          <p:cNvSpPr txBox="1"/>
          <p:nvPr userDrawn="1"/>
        </p:nvSpPr>
        <p:spPr>
          <a:xfrm>
            <a:off x="10963182" y="6324985"/>
            <a:ext cx="169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16C8CCC-6CA8-47D8-A68B-03DB65638617}" type="slidenum">
              <a:rPr lang="en-US" smtClean="0"/>
              <a:t>‹#›</a:t>
            </a:fld>
            <a:r>
              <a:rPr lang="en-US" dirty="0"/>
              <a:t>/4</a:t>
            </a:r>
            <a:r>
              <a:rPr lang="ru-RU" dirty="0"/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A082A-EA93-47F6-A44D-48CFAF12F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BF80F-3E7E-4D0B-BA75-D06557F8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4AD61-9CA0-44A5-83A7-FA23A42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760A-E884-42F2-A44C-F32FAA030BF6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8E11F-F685-4254-8A94-6B988C2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E36CC-CDC9-440B-B6AF-DE77BE23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02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9D62-F17E-404C-B6A6-2F4D166D8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9A1F5-808E-4079-8CC5-88D14EAC3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33AAC-BCE9-4764-899C-2EEAD52C1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3A72E-C1D4-40C1-986B-D4787241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7535E-ABF1-4A69-B09E-251EF8B13143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BC913-4E1D-406E-B0D8-B6B147B7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C7FE-8327-4FD3-B9B4-09DE70A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7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9BE0-05DE-4402-8CFE-9652CAAAA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0BCCC-A752-4C38-9D5A-8F60FF8F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2991-2FDE-444C-B9D9-1D997BF67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46EAD-42EA-44C4-8EF2-198673501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9D360-D4C9-4528-983F-0C30D1C7C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9E4770-EEF9-43E7-B6A8-FC87F740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BCFC-68A7-4C68-9600-D4AAA16CF9A6}" type="datetime1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FB009-1934-4160-8E6E-DDF5680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D0BEE-839A-4228-945E-000B0E78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211C-C15E-43F3-A371-299EBEE5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75E595-7CBC-4467-8176-EAF2F6FC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81744-C4F3-4F58-9E0E-AF6C4E78D03B}" type="datetime1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40829-9AFB-44EE-AC3E-14747BDE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B2FAE-3285-4B48-B9B1-77D5546E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0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7E2DDA-78AB-47C2-8840-B7416DBB6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D47E1-EA96-4683-9629-E838295B20BC}" type="datetime1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7EB21-7C41-4F95-9908-8C7DA83E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3A207-2F52-441C-84E7-9D8924E7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0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C3D2-B207-41AA-A454-766CCED8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4CF8-64AA-4037-ADB1-994BDB630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99384-11E5-44E9-9644-ED016E72F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DCA2B-DDB3-4005-8B86-9D0254E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A1627-B435-455B-A0CA-0808E5748D61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39445-1CA2-468B-A6AB-D507C488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6F361-C7D6-4759-9B6B-2B6804B1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8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1979-FB44-4290-8979-4E5D532A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A22FBE-5B3D-4E01-AF63-ADC69C729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DDDF5-82AB-4F24-A188-0C40CA34F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2B60A-726D-4FA2-9073-24F904B42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1CB43-EB9E-4C41-ACD2-0EC61FB429F2}" type="datetime1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05D22-DDD2-4B41-A2E7-477733C8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2A851-7670-4C06-AF8B-7223B35A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6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8F47B-E9E9-4B3B-ADD3-876C56721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CB8F8-2707-4CE6-8C3B-6EF7F3573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56C5A-9D32-4524-9C87-1B246B466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B8F92-0932-40E4-878B-3E2E4AAA6810}" type="datetime1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43A1F-E37A-4374-A824-18BB266531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938-5A71-4790-9F6B-D20DE7964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B035-5BBD-47A4-964E-62E0DBD44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3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JavaScript/Reference/Global_Objects/Array/sort" TargetMode="External"/><Relationship Id="rId3" Type="http://schemas.openxmlformats.org/officeDocument/2006/relationships/hyperlink" Target="https://bit.ly/3LpH5Nc" TargetMode="External"/><Relationship Id="rId7" Type="http://schemas.openxmlformats.org/officeDocument/2006/relationships/hyperlink" Target="https://developer.apple.com/documentation/swift/contiguousarray/sort(by: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49625463/lua-sort-array-by-key-values/49625819#49625819" TargetMode="External"/><Relationship Id="rId5" Type="http://schemas.openxmlformats.org/officeDocument/2006/relationships/hyperlink" Target="https://docs.oracle.com/javase/8/docs/api/java/lang/Comparable.html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ubs.opengroup.org/onlinepubs/009696899/functions/qsort.html" TargetMode="External"/><Relationship Id="rId9" Type="http://schemas.openxmlformats.org/officeDocument/2006/relationships/hyperlink" Target="https://doc.rust-lang.org/std/primitive.slice.html#method.sort_by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1VN01X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elegram.me/the_real_yug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hyperlink" Target="https://www.linkedin.com/in/yugr/" TargetMode="Externa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40z4tMv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NpcO2v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bugzilla/show_bug.cgi?id=68988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ortcheckx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sortcheck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lark1/quadratic_strict_weak_order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onathan.net/2018/06/equivalence-relations" TargetMode="External"/><Relationship Id="rId2" Type="http://schemas.openxmlformats.org/officeDocument/2006/relationships/hyperlink" Target="https://danlark.org/2022/04/20/changing-stdsort-at-googles-scale-and-beyond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3712873/sorting-a-vector-of-a-custom-class-with-stdsort-causes-a-segmentation-fault" TargetMode="External"/><Relationship Id="rId2" Type="http://schemas.openxmlformats.org/officeDocument/2006/relationships/hyperlink" Target="https://stackoverflow.com/questions/48455244/bug-in-stds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33547566/strict-weak-ordering-operator-in-c" TargetMode="External"/><Relationship Id="rId5" Type="http://schemas.openxmlformats.org/officeDocument/2006/relationships/hyperlink" Target="https://stackoverflow.com/questions/72737018/stdsort-results-in-a-segfault" TargetMode="External"/><Relationship Id="rId4" Type="http://schemas.openxmlformats.org/officeDocument/2006/relationships/hyperlink" Target="https://stackoverflow.com/questions/68225770/sorting-vector-of-pair-using-lambda-predicate-crashing-with-memory-corrup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7553073/std-sort-sometimes-throws-seqmention-fault" TargetMode="External"/><Relationship Id="rId3" Type="http://schemas.openxmlformats.org/officeDocument/2006/relationships/hyperlink" Target="https://stackoverflow.com/questions/65468629/stl-sort-debug-assertion-failed" TargetMode="External"/><Relationship Id="rId7" Type="http://schemas.openxmlformats.org/officeDocument/2006/relationships/hyperlink" Target="https://stackoverflow.com/questions/70869803/c-code-crashes-when-trying-to-sort-2d-vector" TargetMode="External"/><Relationship Id="rId2" Type="http://schemas.openxmlformats.org/officeDocument/2006/relationships/hyperlink" Target="https://stackoverflow.com/questions/40483971/program-crash-in-stdsort-sometimes-cant-reprodu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ackoverflow.com/questions/64014782/c-program-crashes-when-trying-to-sort-a-vector-of-strings" TargetMode="External"/><Relationship Id="rId5" Type="http://schemas.openxmlformats.org/officeDocument/2006/relationships/hyperlink" Target="https://stackoverflow.com/questions/19757210/stdsort-from-algorithm-crashes" TargetMode="External"/><Relationship Id="rId4" Type="http://schemas.openxmlformats.org/officeDocument/2006/relationships/hyperlink" Target="https://stackoverflow.com/questions/18291620/why-will-stdsort-crash-if-the-comparison-function-is-not-as-operator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48972158/crash-in-stdsort-sorting-without-strict-weak-ordering" TargetMode="External"/><Relationship Id="rId2" Type="http://schemas.openxmlformats.org/officeDocument/2006/relationships/hyperlink" Target="https://stackoverflow.com/questions/55815423/stdsort-crashes-with-strict-weak-ordering-comparing-with-garbage-values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9244243/strict-weak-ordering-and-stdsor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68114060/does-using-epsilon-in-comparison-of-floating-point-break-strict-weak-order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00EB-2185-49D3-ADEB-34EEEC7F4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правильно писать компараторы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95BF-7821-4F82-B340-A821057D7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3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0A952-15AA-4D8E-B0B1-04EB357C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59371"/>
            <a:ext cx="10515600" cy="1325563"/>
          </a:xfrm>
        </p:spPr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5B935-DFE9-4AAF-97C6-0F3D14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4681"/>
            <a:ext cx="10515600" cy="5301316"/>
          </a:xfrm>
        </p:spPr>
        <p:txBody>
          <a:bodyPr>
            <a:normAutofit/>
          </a:bodyPr>
          <a:lstStyle/>
          <a:p>
            <a:r>
              <a:rPr lang="ru-RU" dirty="0"/>
              <a:t>Разбиение массива по опорному элементу </a:t>
            </a:r>
            <a:r>
              <a:rPr lang="en-US" dirty="0"/>
              <a:t>(</a:t>
            </a:r>
            <a:r>
              <a:rPr lang="ru-RU" dirty="0"/>
              <a:t>основной шаг быстрой сортировки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CAE00-F875-4BDD-BC22-1CECB1FE8F33}"/>
              </a:ext>
            </a:extLst>
          </p:cNvPr>
          <p:cNvSpPr txBox="1"/>
          <p:nvPr/>
        </p:nvSpPr>
        <p:spPr>
          <a:xfrm>
            <a:off x="636494" y="1715332"/>
            <a:ext cx="1030941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T __pivot, _Compare __comp)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 (true) {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Должен найтись элемент, </a:t>
            </a:r>
            <a:r>
              <a:rPr lang="ru-RU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не меньший</a:t>
            </a:r>
            <a:r>
              <a:rPr lang="ru-RU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 (__comp(*__first, __pivot))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(__comp(__pivot, *__last))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--__last;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(!(__first &lt; __last))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iter_swap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++__first;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399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2F85-5952-4C83-9C8C-B09D495D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D5324-71EB-439A-B424-61BD4E95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Опорный элемент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__pivot</a:t>
            </a:r>
            <a:r>
              <a:rPr lang="en-US" dirty="0"/>
              <a:t> </a:t>
            </a:r>
            <a:r>
              <a:rPr lang="ru-RU" dirty="0"/>
              <a:t>выбирается как медиана первого, среднего и последнего элемента массива</a:t>
            </a:r>
            <a:endParaRPr lang="en-US" dirty="0"/>
          </a:p>
          <a:p>
            <a:r>
              <a:rPr lang="ru-RU" dirty="0"/>
              <a:t>Поэтому при входе в цикл всегда существуют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, </a:t>
            </a:r>
            <a:r>
              <a:rPr lang="ru-RU" dirty="0"/>
              <a:t>такие что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__comp(a, __pivot) &amp;&amp; __comp(__pivot, b)</a:t>
            </a:r>
          </a:p>
          <a:p>
            <a:r>
              <a:rPr lang="ru-RU" dirty="0"/>
              <a:t>И этот инвариант сохраняется</a:t>
            </a:r>
            <a:r>
              <a:rPr lang="en-US" dirty="0"/>
              <a:t> </a:t>
            </a:r>
            <a:r>
              <a:rPr lang="ru-RU" dirty="0"/>
              <a:t>в ходе выполнения внешнего цикла</a:t>
            </a:r>
          </a:p>
          <a:p>
            <a:r>
              <a:rPr lang="ru-RU" dirty="0"/>
              <a:t>Из этого по идее следует условие</a:t>
            </a:r>
            <a:r>
              <a:rPr lang="en-US" dirty="0"/>
              <a:t>,</a:t>
            </a:r>
            <a:r>
              <a:rPr lang="ru-RU" dirty="0"/>
              <a:t> гарантирующее отсутствие выхода за границы массива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!__comp(__pivot, a) &amp;&amp; !__comp(b, __pivot)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7B8AC4D-7F4A-4A6A-B546-49AAD2153A62}"/>
              </a:ext>
            </a:extLst>
          </p:cNvPr>
          <p:cNvSpPr/>
          <p:nvPr/>
        </p:nvSpPr>
        <p:spPr>
          <a:xfrm>
            <a:off x="11209565" y="2778578"/>
            <a:ext cx="293914" cy="94705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1E7D5E-98C8-47BB-A27D-3F5129FFAD6F}"/>
              </a:ext>
            </a:extLst>
          </p:cNvPr>
          <p:cNvSpPr txBox="1"/>
          <p:nvPr/>
        </p:nvSpPr>
        <p:spPr>
          <a:xfrm rot="-5400000">
            <a:off x="10740794" y="2678570"/>
            <a:ext cx="2171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Пропедевтическое</a:t>
            </a:r>
          </a:p>
          <a:p>
            <a:r>
              <a:rPr lang="ru-RU" dirty="0"/>
              <a:t>упрощение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8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83D7-E6C9-4273-86A3-DBC06CA95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Причина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DDF97-7E4D-4F77-AA25-C913210C4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компаратора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comp = [](int l, int r) { return l &lt;= r; }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 выполняется условие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comp(__pivot, b) ⇒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!comp(b, __pivot)</a:t>
            </a: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в случае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 == r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ru-RU" dirty="0">
                <a:sym typeface="Wingdings" panose="05000000000000000000" pitchFamily="2" charset="2"/>
              </a:rPr>
              <a:t>Нарушается необходимый инвариант цикла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ru-RU" dirty="0">
                <a:sym typeface="Wingdings" panose="05000000000000000000" pitchFamily="2" charset="2"/>
              </a:rPr>
              <a:t>и просходит переполнение буфера.</a:t>
            </a:r>
          </a:p>
        </p:txBody>
      </p:sp>
    </p:spTree>
    <p:extLst>
      <p:ext uri="{BB962C8B-B14F-4D97-AF65-F5344CB8AC3E}">
        <p14:creationId xmlns:p14="http://schemas.microsoft.com/office/powerpoint/2010/main" val="26063361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6E7CB-8E77-4D17-940A-3972F686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015A5-EA18-454A-A682-9FF9F1AF8E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5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7B046-C735-479D-B1B1-8D6B945EB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компараторам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6F16B-628B-4567-B626-9C1A6839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избежания ошибок в работе алгоритмов сортировки компараторы должны удовлятворять набору правил (аксиом)</a:t>
            </a:r>
            <a:endParaRPr lang="en-US" dirty="0"/>
          </a:p>
          <a:p>
            <a:r>
              <a:rPr lang="ru-RU" dirty="0"/>
              <a:t>Правила указаны в стандарте языка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bit.ly/3LpH5Nc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Нарушение аксиом приводит к </a:t>
            </a:r>
            <a:r>
              <a:rPr lang="en-US" dirty="0"/>
              <a:t>Undefined Behavior (</a:t>
            </a:r>
            <a:r>
              <a:rPr lang="ru-RU" dirty="0"/>
              <a:t>аварийные завершения, некорректные результаты, зависания)</a:t>
            </a:r>
            <a:endParaRPr lang="en-US" dirty="0"/>
          </a:p>
          <a:p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специфичны для </a:t>
            </a:r>
            <a:r>
              <a:rPr lang="en-US" dirty="0"/>
              <a:t>C++: </a:t>
            </a:r>
            <a:r>
              <a:rPr lang="en-US" dirty="0">
                <a:hlinkClick r:id="rId4"/>
              </a:rPr>
              <a:t>C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Java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Lua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Swift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JavaScript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en-US" dirty="0">
                <a:hlinkClick r:id="rId9"/>
              </a:rPr>
              <a:t>Rust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3761EF-3819-47CF-B425-7BE5691E91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3" y="3135085"/>
            <a:ext cx="1709057" cy="170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8646-38EE-468C-AB20-1E74975C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Аксиомы строгого частичного порядка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C8111-38ED-49DE-92F3-DBB34E75F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Иррефлексивность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!comp(a,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Антисимметричность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⇒ !comp(b, a)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Транзитивность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comp(a, b) &amp;&amp; comp(b, c) ⇒ comp(a, c)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В алгебре такие компараторы называют </a:t>
            </a:r>
            <a:r>
              <a:rPr lang="ru-RU" i="1" dirty="0"/>
              <a:t>строгими частичными порядками</a:t>
            </a:r>
            <a:r>
              <a:rPr lang="en-US" dirty="0"/>
              <a:t>, </a:t>
            </a:r>
            <a:r>
              <a:rPr lang="ru-RU" dirty="0"/>
              <a:t>а соответствующие множества – </a:t>
            </a:r>
            <a:r>
              <a:rPr lang="ru-RU" i="1" dirty="0"/>
              <a:t>частично упорядоченными </a:t>
            </a:r>
            <a:r>
              <a:rPr lang="en-US" dirty="0"/>
              <a:t>(partially ordered)</a:t>
            </a:r>
          </a:p>
          <a:p>
            <a:pPr lvl="1"/>
            <a:r>
              <a:rPr lang="ru-RU" dirty="0"/>
              <a:t>Кратко</a:t>
            </a:r>
            <a:r>
              <a:rPr lang="en-US" dirty="0"/>
              <a:t>: </a:t>
            </a:r>
            <a:r>
              <a:rPr lang="ru-RU" dirty="0"/>
              <a:t>ЧУМ или </a:t>
            </a:r>
            <a:r>
              <a:rPr lang="en-US" dirty="0" err="1"/>
              <a:t>poset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75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EB27-2AB5-476F-A9F9-644BF1B3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Отношение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7FEE-E38A-40B0-8E3E-8FA0D718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 каждым компаратором связана ещё одна функция (</a:t>
            </a:r>
            <a:r>
              <a:rPr lang="en-US" dirty="0"/>
              <a:t>“</a:t>
            </a:r>
            <a:r>
              <a:rPr lang="ru-RU" dirty="0"/>
              <a:t>отношение</a:t>
            </a:r>
            <a:r>
              <a:rPr lang="en-US" dirty="0"/>
              <a:t>” </a:t>
            </a:r>
            <a:r>
              <a:rPr lang="ru-RU" dirty="0"/>
              <a:t>в терминах алгебры)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(T a, T b)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!comp(a, b) &amp;&amp; !comp(b, a);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Отношение эквивалентности или несравнимости (</a:t>
            </a:r>
            <a:r>
              <a:rPr lang="en-US" dirty="0"/>
              <a:t>incomparability)</a:t>
            </a:r>
          </a:p>
          <a:p>
            <a:r>
              <a:rPr lang="ru-RU" dirty="0"/>
              <a:t>Показывает что два элемента </a:t>
            </a:r>
            <a:r>
              <a:rPr lang="en-US" dirty="0"/>
              <a:t>“</a:t>
            </a:r>
            <a:r>
              <a:rPr lang="ru-RU" dirty="0"/>
              <a:t>неразличимы</a:t>
            </a:r>
            <a:r>
              <a:rPr lang="en-US" dirty="0"/>
              <a:t>” </a:t>
            </a:r>
            <a:r>
              <a:rPr lang="ru-RU" dirty="0"/>
              <a:t>с точки зрения компаратора</a:t>
            </a:r>
          </a:p>
          <a:p>
            <a:r>
              <a:rPr lang="ru-RU" dirty="0"/>
              <a:t>Похоже на оператор равенства, но вообще говоря отличается от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operator==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67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EC1D7-AEBD-4C51-8317-67C278B2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4CFC-1D94-4FC6-AE6A-857D2F87B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Транзитивность эквивалентности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b)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c) ⇒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c)</a:t>
            </a:r>
          </a:p>
          <a:p>
            <a:r>
              <a:rPr lang="ru-RU" dirty="0"/>
              <a:t>Сортируемое множество можно разбить на группы "равных" элементов</a:t>
            </a:r>
            <a:endParaRPr lang="en-US" dirty="0"/>
          </a:p>
          <a:p>
            <a:r>
              <a:rPr lang="ru-RU" dirty="0"/>
              <a:t>Эти группы будут вести себя одинаково в сравнениях:</a:t>
            </a:r>
          </a:p>
          <a:p>
            <a:pPr lvl="1"/>
            <a:r>
              <a:rPr lang="ru-RU" dirty="0"/>
              <a:t>Сравнение любого экземпляра группы с другими элементами множества будет давать одинаковый результат независимо от выбора экземпляра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45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E04B-F955-47DB-A675-08249B729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эквивалентности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ECC59-B00F-466A-9C3E-4B35362C9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00457" cy="4351338"/>
          </a:xfrm>
        </p:spPr>
        <p:txBody>
          <a:bodyPr/>
          <a:lstStyle/>
          <a:p>
            <a:r>
              <a:rPr lang="ru-RU" dirty="0"/>
              <a:t>Необходимое условие для всех </a:t>
            </a:r>
            <a:r>
              <a:rPr lang="en-US" dirty="0"/>
              <a:t>“</a:t>
            </a:r>
            <a:r>
              <a:rPr lang="ru-RU" dirty="0"/>
              <a:t>быстрых</a:t>
            </a:r>
            <a:r>
              <a:rPr lang="en-US" dirty="0"/>
              <a:t>” </a:t>
            </a:r>
            <a:r>
              <a:rPr lang="ru-RU" dirty="0"/>
              <a:t>алгоритмов сортировки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bit.ly/41VN01X</a:t>
            </a:r>
            <a:r>
              <a:rPr lang="en-US" dirty="0"/>
              <a:t>)</a:t>
            </a:r>
          </a:p>
          <a:p>
            <a:r>
              <a:rPr lang="ru-RU" dirty="0"/>
              <a:t>Не всем алгоритмам </a:t>
            </a:r>
            <a:r>
              <a:rPr lang="en-US" dirty="0"/>
              <a:t>STL </a:t>
            </a:r>
            <a:r>
              <a:rPr lang="ru-RU" dirty="0"/>
              <a:t>требуется транзитивность эквивалентности</a:t>
            </a:r>
            <a:r>
              <a:rPr lang="en-US" dirty="0"/>
              <a:t>!</a:t>
            </a:r>
          </a:p>
          <a:p>
            <a:pPr lvl="1"/>
            <a:r>
              <a:rPr lang="ru-RU" dirty="0"/>
              <a:t>Например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std::min/</a:t>
            </a:r>
            <a:r>
              <a:rPr lang="en-US" dirty="0" err="1"/>
              <a:t>min_element</a:t>
            </a:r>
            <a:r>
              <a:rPr lang="en-US" dirty="0"/>
              <a:t> </a:t>
            </a:r>
            <a:r>
              <a:rPr lang="ru-RU" dirty="0"/>
              <a:t>достаточно частичного порядка</a:t>
            </a:r>
          </a:p>
          <a:p>
            <a:pPr lvl="1"/>
            <a:r>
              <a:rPr lang="ru-RU" dirty="0"/>
              <a:t>Но Стандарт требует выполнения четырёх аксиом для всех алгоритмов (вероятно для упрощения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8AEB1A-5122-4471-9B5C-4F7B3E4761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7" y="1462088"/>
            <a:ext cx="1578429" cy="157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28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7619-DDC6-4F74-B99B-C800912CE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Strict weak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1FC44-D3D9-40D7-B761-835BFC04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Частичный порядок + транзитивность эквивалентности = строгий слабый порядок</a:t>
            </a:r>
            <a:r>
              <a:rPr lang="en-US" dirty="0"/>
              <a:t> (strict weak ordering)</a:t>
            </a:r>
            <a:endParaRPr lang="ru-RU" dirty="0"/>
          </a:p>
          <a:p>
            <a:r>
              <a:rPr lang="ru-RU" dirty="0"/>
              <a:t>Выдержки из </a:t>
            </a:r>
            <a:r>
              <a:rPr lang="en-US" dirty="0"/>
              <a:t>n4868:</a:t>
            </a:r>
          </a:p>
          <a:p>
            <a:pPr lvl="1"/>
            <a:r>
              <a:rPr lang="en-US" dirty="0" err="1"/>
              <a:t>alg.sorting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For algorithms other than those described in [</a:t>
            </a:r>
            <a:r>
              <a:rPr lang="en-US" dirty="0" err="1"/>
              <a:t>alg.binary.search</a:t>
            </a:r>
            <a:r>
              <a:rPr lang="en-US" dirty="0"/>
              <a:t>], comp shall induce a strict weak ordering on the values.</a:t>
            </a:r>
          </a:p>
          <a:p>
            <a:pPr lvl="1"/>
            <a:r>
              <a:rPr lang="en-US" dirty="0" err="1"/>
              <a:t>utility.arg.requirements</a:t>
            </a:r>
            <a:r>
              <a:rPr lang="en-US" dirty="0"/>
              <a:t> (Cpp17LessThanComparable):</a:t>
            </a:r>
          </a:p>
          <a:p>
            <a:pPr lvl="2"/>
            <a:r>
              <a:rPr lang="en-US" dirty="0"/>
              <a:t>&lt; is a strict weak ordering relation</a:t>
            </a:r>
          </a:p>
        </p:txBody>
      </p:sp>
    </p:spTree>
    <p:extLst>
      <p:ext uri="{BB962C8B-B14F-4D97-AF65-F5344CB8AC3E}">
        <p14:creationId xmlns:p14="http://schemas.microsoft.com/office/powerpoint/2010/main" val="153126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 мне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Юрий Грибов</a:t>
            </a:r>
          </a:p>
          <a:p>
            <a:r>
              <a:rPr lang="ru-RU" dirty="0"/>
              <a:t>Инженер-компиляторщик</a:t>
            </a:r>
            <a:endParaRPr lang="en-US" dirty="0"/>
          </a:p>
          <a:p>
            <a:r>
              <a:rPr lang="en-US" dirty="0"/>
              <a:t>Gmail: tetra2005</a:t>
            </a:r>
          </a:p>
          <a:p>
            <a:r>
              <a:rPr lang="en-US" dirty="0"/>
              <a:t>TG </a:t>
            </a:r>
            <a:r>
              <a:rPr lang="en-US" dirty="0">
                <a:hlinkClick r:id="rId3"/>
              </a:rPr>
              <a:t>@the_real_yugr</a:t>
            </a:r>
            <a:endParaRPr lang="en-US" dirty="0"/>
          </a:p>
          <a:p>
            <a:r>
              <a:rPr lang="en-US" dirty="0">
                <a:hlinkClick r:id="rId4"/>
              </a:rPr>
              <a:t>https://github.com/yugr</a:t>
            </a:r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https://www.linkedin.com/in/yugr/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40D9AE-4012-42E8-83D2-366080AEAC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640" y="1192552"/>
            <a:ext cx="2904446" cy="290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858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857A-E774-4509-90D8-4A071F2E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Spaceship-</a:t>
            </a:r>
            <a:r>
              <a:rPr lang="ru-RU" dirty="0"/>
              <a:t>оператор и другие виды порядков в </a:t>
            </a:r>
            <a:r>
              <a:rPr lang="en-US" dirty="0"/>
              <a:t>C++20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F75E-2822-418C-8FC5-721C16E8F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Стандарт движется в сторону явного представления понятия порядка в языке</a:t>
            </a:r>
          </a:p>
          <a:p>
            <a:r>
              <a:rPr lang="ru-RU" dirty="0"/>
              <a:t>В </a:t>
            </a:r>
            <a:r>
              <a:rPr lang="en-US" dirty="0"/>
              <a:t>C++20 </a:t>
            </a:r>
            <a:r>
              <a:rPr lang="ru-RU" dirty="0"/>
              <a:t>введён новый тип оператор сравнения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</a:p>
          <a:p>
            <a:pPr lvl="1"/>
            <a:r>
              <a:rPr lang="ru-RU" dirty="0"/>
              <a:t>Сокращает объём кода для реализации всех операторов сравнения (</a:t>
            </a:r>
            <a:r>
              <a:rPr lang="en-US" dirty="0"/>
              <a:t>==, !=, &lt;, &gt;, &lt;=, &gt;=)</a:t>
            </a:r>
          </a:p>
          <a:p>
            <a:r>
              <a:rPr lang="ru-RU" dirty="0"/>
              <a:t>Может возвращать значение одного из 3 типов</a:t>
            </a:r>
            <a:r>
              <a:rPr lang="en-US" dirty="0"/>
              <a:t> (comparison categories)</a:t>
            </a:r>
            <a:r>
              <a:rPr lang="ru-RU" dirty="0"/>
              <a:t> в зависимости от вида порядка, реализуемого классом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(</a:t>
            </a:r>
            <a:r>
              <a:rPr lang="ru-RU" dirty="0"/>
              <a:t>первые три аксиомы)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транзитивность эквивалентности)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strong_ordering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/>
              <a:t>(то же + подстановка </a:t>
            </a:r>
            <a:r>
              <a:rPr lang="en-US" dirty="0"/>
              <a:t>“</a:t>
            </a:r>
            <a:r>
              <a:rPr lang="ru-RU" dirty="0"/>
              <a:t>равных</a:t>
            </a:r>
            <a:r>
              <a:rPr lang="en-US" dirty="0"/>
              <a:t>”</a:t>
            </a:r>
            <a:r>
              <a:rPr lang="ru-RU" dirty="0"/>
              <a:t>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35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772E-C0CA-4FD0-AD07-ABE3720E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Семантика </a:t>
            </a:r>
            <a:r>
              <a:rPr lang="en-US" dirty="0"/>
              <a:t>comparison categories?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29-3026-4439-9FB4-544335ACC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было бы предположить что наличие категории даёт гарантии о поведении класса, например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partial_ordering</a:t>
            </a:r>
            <a:r>
              <a:rPr lang="en-US" dirty="0"/>
              <a:t> </a:t>
            </a:r>
            <a:r>
              <a:rPr lang="ru-RU" dirty="0"/>
              <a:t>– класс является ЧУМ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weak_ordering</a:t>
            </a:r>
            <a:r>
              <a:rPr lang="en-US" dirty="0"/>
              <a:t> </a:t>
            </a:r>
            <a:r>
              <a:rPr lang="ru-RU" dirty="0"/>
              <a:t>– то же + транзитивность эквивалентности</a:t>
            </a:r>
            <a:endParaRPr lang="en-US" dirty="0"/>
          </a:p>
          <a:p>
            <a:r>
              <a:rPr lang="ru-RU" dirty="0"/>
              <a:t>Но на данный момент это не гарантируется Стандартом</a:t>
            </a:r>
          </a:p>
          <a:p>
            <a:r>
              <a:rPr lang="ru-RU" dirty="0"/>
              <a:t>Выбор той или иной категории не даёт </a:t>
            </a:r>
            <a:r>
              <a:rPr lang="ru-RU" i="1" dirty="0"/>
              <a:t>никаких</a:t>
            </a:r>
            <a:r>
              <a:rPr lang="ru-RU" dirty="0"/>
              <a:t> гарантий поведения и служит скорее для документирования</a:t>
            </a:r>
            <a:endParaRPr lang="en-US" dirty="0"/>
          </a:p>
          <a:p>
            <a:r>
              <a:rPr lang="en-US" dirty="0">
                <a:hlinkClick r:id="rId3"/>
              </a:rPr>
              <a:t>bit.ly/40z4tMv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2B069-EE32-47BF-9374-63FB21A481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8" y="4963885"/>
            <a:ext cx="1698172" cy="169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28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0E7F5-CFC9-4482-AD61-CF177C1E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7FA6B-5402-4E2B-8125-7CF016BA7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4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ADCC-D572-4183-8A43-D3D49536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D72D-A9F8-4237-805D-7AAE7589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85" y="1814739"/>
            <a:ext cx="5127173" cy="4401004"/>
          </a:xfrm>
        </p:spPr>
        <p:txBody>
          <a:bodyPr/>
          <a:lstStyle/>
          <a:p>
            <a:r>
              <a:rPr lang="ru-RU" dirty="0"/>
              <a:t>Самая частая ошибка при написании компараторов</a:t>
            </a:r>
            <a:endParaRPr lang="en-US" dirty="0"/>
          </a:p>
          <a:p>
            <a:r>
              <a:rPr lang="ru-RU" dirty="0"/>
              <a:t>Нарушена аксиома антисимметричности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A(100, 2) &lt; A(200, 1) &amp;&amp; A(200, 1) &lt; A(100, 2)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78BD51-50A5-421D-9272-B6445CFB0B3F}"/>
              </a:ext>
            </a:extLst>
          </p:cNvPr>
          <p:cNvSpPr txBox="1">
            <a:spLocks/>
          </p:cNvSpPr>
          <p:nvPr/>
        </p:nvSpPr>
        <p:spPr>
          <a:xfrm>
            <a:off x="6096000" y="1538287"/>
            <a:ext cx="5878286" cy="410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operator&lt;(const A &amp;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(first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(second &lt;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0207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Простое исправление</a:t>
            </a:r>
            <a:r>
              <a:rPr lang="en-US" dirty="0"/>
              <a:t>:</a:t>
            </a:r>
          </a:p>
          <a:p>
            <a:endParaRPr lang="en-US" sz="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(first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 if (first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second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true;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false;</a:t>
            </a:r>
          </a:p>
        </p:txBody>
      </p:sp>
    </p:spTree>
    <p:extLst>
      <p:ext uri="{BB962C8B-B14F-4D97-AF65-F5344CB8AC3E}">
        <p14:creationId xmlns:p14="http://schemas.microsoft.com/office/powerpoint/2010/main" val="1166501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667250"/>
          </a:xfrm>
        </p:spPr>
        <p:txBody>
          <a:bodyPr>
            <a:normAutofit/>
          </a:bodyPr>
          <a:lstStyle/>
          <a:p>
            <a:r>
              <a:rPr lang="ru-RU" dirty="0"/>
              <a:t>Но лучше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использовать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std::tie</a:t>
            </a:r>
            <a:r>
              <a:rPr lang="ru-RU" dirty="0"/>
              <a:t> и встроенный оператор сравнения кортежей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&lt; std::tie(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(</a:t>
            </a:r>
            <a:r>
              <a:rPr lang="ru-RU" dirty="0"/>
              <a:t>C++20</a:t>
            </a:r>
            <a:r>
              <a:rPr lang="en-US" dirty="0"/>
              <a:t>)</a:t>
            </a:r>
            <a:r>
              <a:rPr lang="ru-RU" dirty="0"/>
              <a:t> использовать реализацию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operator&lt;=&gt;</a:t>
            </a:r>
            <a:r>
              <a:rPr lang="ru-RU" dirty="0"/>
              <a:t> по умолчанию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operator&lt;=&gt;(const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&amp;) const = default;</a:t>
            </a:r>
          </a:p>
        </p:txBody>
      </p:sp>
    </p:spTree>
    <p:extLst>
      <p:ext uri="{BB962C8B-B14F-4D97-AF65-F5344CB8AC3E}">
        <p14:creationId xmlns:p14="http://schemas.microsoft.com/office/powerpoint/2010/main" val="94195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39C6D-A5F5-48C1-AE3E-FAC5A6174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7085"/>
            <a:ext cx="10515600" cy="1325563"/>
          </a:xfrm>
        </p:spPr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070F0E-5BE5-4EBA-B7C6-0319F6FE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4" y="1107849"/>
            <a:ext cx="8196948" cy="5500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8605-2454-4939-B5C0-9E78F9E47138}"/>
              </a:ext>
            </a:extLst>
          </p:cNvPr>
          <p:cNvSpPr txBox="1"/>
          <p:nvPr/>
        </p:nvSpPr>
        <p:spPr>
          <a:xfrm>
            <a:off x="9579428" y="261257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02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91C08-CA5B-42F3-80D5-D9304DF00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отрицание строгого порядка не является строгим порядком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2B2B-0BEB-433E-BBAB-80660C8B3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Другая вариация той же ошибки: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std::less&lt;int&gt;();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std::not2(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std::sort(..., ...,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inv_lt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ru-RU" dirty="0"/>
              <a:t>Отрицание строгого порядка является </a:t>
            </a:r>
            <a:r>
              <a:rPr lang="ru-RU" i="1" dirty="0"/>
              <a:t>нестрогим</a:t>
            </a:r>
            <a:r>
              <a:rPr lang="ru-RU" dirty="0"/>
              <a:t> порядком</a:t>
            </a:r>
            <a:r>
              <a:rPr lang="en-US" dirty="0"/>
              <a:t> (</a:t>
            </a:r>
            <a:r>
              <a:rPr lang="ru-RU" dirty="0"/>
              <a:t>и нарушает аксиому антисимметричности</a:t>
            </a:r>
            <a:r>
              <a:rPr lang="en-US" dirty="0"/>
              <a:t>)</a:t>
            </a:r>
          </a:p>
          <a:p>
            <a:r>
              <a:rPr lang="ru-RU" dirty="0"/>
              <a:t>Пример из жизни: </a:t>
            </a:r>
            <a:r>
              <a:rPr lang="en-US" dirty="0">
                <a:hlinkClick r:id="rId3"/>
              </a:rPr>
              <a:t>bit.ly/3NpcO2v</a:t>
            </a:r>
            <a:endParaRPr lang="ru-RU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219CD-F64C-4D44-B480-4823C6519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657" y="3918857"/>
            <a:ext cx="1959429" cy="19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77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a[]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100, 5, 3, NAN, 200, 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std::sort(&amp;a[0], &amp;a[std::size(a)]);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x : a)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0085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15D-C3C8-4FC6-BCEE-397B3B1C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CBD31-895D-41BF-BEFF-948422E8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03112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F0F2-822F-451F-A8F5-30C8EE99C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доклада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FB05A-2F02-4356-B195-B3FD19EB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же такое компаратор</a:t>
            </a:r>
          </a:p>
          <a:p>
            <a:r>
              <a:rPr lang="ru-RU" dirty="0"/>
              <a:t>Пример </a:t>
            </a:r>
            <a:r>
              <a:rPr lang="en-US" dirty="0"/>
              <a:t>UB</a:t>
            </a:r>
            <a:endParaRPr lang="ru-RU" dirty="0"/>
          </a:p>
          <a:p>
            <a:r>
              <a:rPr lang="ru-RU" dirty="0"/>
              <a:t>Аксиоматика компараторов</a:t>
            </a:r>
          </a:p>
          <a:p>
            <a:r>
              <a:rPr lang="ru-RU" dirty="0"/>
              <a:t>Самые частые ошибки</a:t>
            </a:r>
          </a:p>
          <a:p>
            <a:r>
              <a:rPr lang="ru-RU" dirty="0"/>
              <a:t>И средства их обнаружения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41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8B9-8DDB-40A9-BF39-EDB8DD846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FC803-85BE-40C9-9D30-E61AD605C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Типы с плавающей точкой поддерживают специальные значения NaN,</a:t>
            </a:r>
            <a:r>
              <a:rPr lang="en-US" dirty="0"/>
              <a:t> </a:t>
            </a:r>
            <a:r>
              <a:rPr lang="ru-RU" dirty="0"/>
              <a:t>которые возникают в результате некорректных вычислений</a:t>
            </a:r>
          </a:p>
          <a:p>
            <a:pPr lvl="1"/>
            <a:r>
              <a:rPr lang="ru-RU" dirty="0"/>
              <a:t>например извлечения корня из отрицательного числа или деления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endParaRPr lang="ru-RU" dirty="0"/>
          </a:p>
          <a:p>
            <a:r>
              <a:rPr lang="ru-RU" dirty="0"/>
              <a:t>Сравнение с NaN всегда возвращает false, поэтому NaN эквивалентен всем остальным числам</a:t>
            </a:r>
            <a:endParaRPr lang="en-US" dirty="0"/>
          </a:p>
          <a:p>
            <a:r>
              <a:rPr lang="ru-RU" dirty="0"/>
              <a:t>Это приводит к нарушению транзитивности эквивалентности (4 аксиома):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NAN ~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NAN ~ 2.0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Но НЕ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1.0 ~ 2.0</a:t>
            </a:r>
            <a:endParaRPr lang="ru-RU" dirty="0"/>
          </a:p>
          <a:p>
            <a:r>
              <a:rPr lang="ru-RU" dirty="0"/>
              <a:t>На практике это приводит к неправильной сортировке массивов содержащих NaNs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46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1065-D907-484F-8EEF-614B38DC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5B613-811D-4BCF-B170-0BB119C2F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Достаточно перед сортировкой</a:t>
            </a:r>
            <a:r>
              <a:rPr lang="en-US" dirty="0"/>
              <a:t> </a:t>
            </a:r>
            <a:r>
              <a:rPr lang="ru-RU" dirty="0"/>
              <a:t>избавиться от </a:t>
            </a:r>
            <a:r>
              <a:rPr lang="en-US" dirty="0" err="1"/>
              <a:t>NaN</a:t>
            </a:r>
            <a:r>
              <a:rPr lang="en-US" dirty="0"/>
              <a:t>'</a:t>
            </a:r>
            <a:r>
              <a:rPr lang="ru-RU" dirty="0"/>
              <a:t>ов с помощью </a:t>
            </a:r>
            <a:r>
              <a:rPr lang="en-US" dirty="0"/>
              <a:t>std::partition: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end = std::partition(&amp;a[0],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&amp;a[std::size(a)],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[](double 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return 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(x); });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std::sort(&amp;a[0], end);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13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E4EB9-3E73-4D16-A267-2453B3C7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B472-A844-4C1B-A37F-F4A1D7E62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914" y="192359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a,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std::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b) {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true;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 if (!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false;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*a &lt; *b;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prstClr val="black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FEC94-8D09-4A6E-A1A2-472C761ADA7D}"/>
              </a:ext>
            </a:extLst>
          </p:cNvPr>
          <p:cNvSpPr txBox="1"/>
          <p:nvPr/>
        </p:nvSpPr>
        <p:spPr>
          <a:xfrm>
            <a:off x="8186057" y="2242457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Нарушена иррефлексивность и антисимметричность</a:t>
            </a:r>
            <a:r>
              <a:rPr lang="en-US" dirty="0"/>
              <a:t> </a:t>
            </a:r>
            <a:r>
              <a:rPr lang="ru-RU" dirty="0"/>
              <a:t>если оба операнда нулевые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6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494-9936-451A-BF6D-29D50118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877F2-0E42-46CD-89A4-90C23BB0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[](Object a, Object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 &amp;&amp;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comp_special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comp_default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b);</a:t>
            </a:r>
          </a:p>
          <a:p>
            <a:pPr marL="0" indent="0">
              <a:buNone/>
            </a:pP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21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F1BD-7FCB-4283-AEC4-93179360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сравнение особых объектов отдельным алгоритмом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9733-7359-4FCE-BBA6-CB2E1BB87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Наиболее коварная ошибка</a:t>
            </a:r>
            <a:endParaRPr lang="en-US" dirty="0"/>
          </a:p>
          <a:p>
            <a:r>
              <a:rPr lang="ru-RU" dirty="0"/>
              <a:t>Очень легко нарушить условия транзитивности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если</a:t>
            </a:r>
          </a:p>
          <a:p>
            <a:pPr marL="914400" lvl="2" indent="0">
              <a:buNone/>
            </a:pPr>
            <a:r>
              <a:rPr lang="ru-RU" dirty="0"/>
              <a:t>comp_special(special_obj1, special_obj2) &amp;&amp; comp_</a:t>
            </a:r>
            <a:r>
              <a:rPr lang="en-US" dirty="0"/>
              <a:t>default</a:t>
            </a:r>
            <a:r>
              <a:rPr lang="ru-RU" dirty="0"/>
              <a:t>(special_obj2, normal_obj)</a:t>
            </a:r>
          </a:p>
          <a:p>
            <a:pPr lvl="1"/>
            <a:r>
              <a:rPr lang="ru-RU" dirty="0"/>
              <a:t>то должно быть</a:t>
            </a:r>
          </a:p>
          <a:p>
            <a:pPr marL="914400" lvl="2" indent="0">
              <a:buNone/>
            </a:pPr>
            <a:r>
              <a:rPr lang="ru-RU" dirty="0"/>
              <a:t>comp_</a:t>
            </a:r>
            <a:r>
              <a:rPr lang="en-US" dirty="0"/>
              <a:t>default</a:t>
            </a:r>
            <a:r>
              <a:rPr lang="ru-RU" dirty="0"/>
              <a:t>(special_obj1, normal_obj)</a:t>
            </a:r>
          </a:p>
          <a:p>
            <a:r>
              <a:rPr lang="ru-RU" dirty="0"/>
              <a:t>Но часто это не выполняется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comp_special и comp_</a:t>
            </a:r>
            <a:r>
              <a:rPr lang="en-US" dirty="0"/>
              <a:t>default</a:t>
            </a:r>
            <a:r>
              <a:rPr lang="ru-RU" dirty="0"/>
              <a:t> как правило логически (и алгоритмически) никак не связаны между собой</a:t>
            </a:r>
          </a:p>
          <a:p>
            <a:pPr lvl="1"/>
            <a:r>
              <a:rPr lang="ru-RU" dirty="0"/>
              <a:t>обычно они сравнивают совершенно разные поля объектов</a:t>
            </a:r>
          </a:p>
          <a:p>
            <a:r>
              <a:rPr lang="ru-RU" dirty="0"/>
              <a:t>Пример из жизни: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https://gcc.gnu.org/bugzilla/show_bug.cgi?id=68988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1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3B13-406F-410B-BFB5-9599BB8F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789BC-A1A6-4768-97BD-DC69CFA3A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 </a:t>
            </a:r>
            <a:r>
              <a:rPr lang="en-US" sz="26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 a, double b) {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(abs(a - b) &lt; eps) return false;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a &lt; b;</a:t>
            </a:r>
          </a:p>
          <a:p>
            <a:pPr marL="0" indent="0">
              <a:buNone/>
            </a:pPr>
            <a:r>
              <a:rPr lang="en-US" sz="26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ru-RU" dirty="0"/>
              <a:t>Программист хотел чтобы "близкие" элементы рассматривались как эквивалентные</a:t>
            </a:r>
          </a:p>
          <a:p>
            <a:r>
              <a:rPr lang="ru-RU" dirty="0"/>
              <a:t>Но при этом нарушил аксиому транзитивности эквивалентности:</a:t>
            </a: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equiv(0, 0.5 *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equiv(0.5 * eps, eps) == 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cmp(0, eps) ==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6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F1C1D-74B1-43B6-9285-943AA8732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F0C72-B3D0-49D2-B84B-FEA8654EEF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4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2B7C5-26C8-417A-B322-BAD4ADCD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libstdc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EC1B-4E2F-4E54-9737-BE0C2AC9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D_GLIBCXX_DEBUG</a:t>
            </a:r>
            <a:r>
              <a:rPr lang="en-US" dirty="0"/>
              <a:t> </a:t>
            </a:r>
            <a:r>
              <a:rPr lang="ru-RU" dirty="0"/>
              <a:t>можно включить дополнительную проверку</a:t>
            </a:r>
            <a:r>
              <a:rPr lang="en-US" dirty="0"/>
              <a:t> </a:t>
            </a:r>
            <a:r>
              <a:rPr lang="ru-RU" dirty="0"/>
              <a:t>иррефлексивности</a:t>
            </a:r>
          </a:p>
          <a:p>
            <a:r>
              <a:rPr lang="ru-RU" dirty="0"/>
              <a:t>Она бы нашла ошибку из начала презентации</a:t>
            </a:r>
            <a:endParaRPr lang="en-US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/10/bits/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stl_algo.h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 void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__first, 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__last,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_Compare __comp)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__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glibcxx_requires_irreflexive_pred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(__first, __last, __comp);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std::__sort(__first, __last,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(__comp));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07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9C42-A8FB-49B7-B3E9-A85A270B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r>
              <a:rPr lang="en-US" dirty="0"/>
              <a:t>: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45A8E-5784-4609-B17E-EC6BDA0B3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макроса </a:t>
            </a:r>
            <a:r>
              <a:rPr lang="en-US" dirty="0"/>
              <a:t>-D_LIBCPP_ENABLE_DEBUG_MODE </a:t>
            </a:r>
            <a:r>
              <a:rPr lang="ru-RU" dirty="0"/>
              <a:t>можно включить проверку асимметричности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C0E61B-B82C-4D3F-96D4-FBDFFA51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814"/>
            <a:ext cx="10363200" cy="121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98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B8ED-1F29-4D30-B331-C3400270F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средства в тулчейнах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ABFF-6BB7-4FB9-989A-8FA4CD7D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Обе опции имеют существенные (2</a:t>
            </a:r>
            <a:r>
              <a:rPr lang="en-US" dirty="0"/>
              <a:t>x) </a:t>
            </a:r>
            <a:r>
              <a:rPr lang="ru-RU" dirty="0"/>
              <a:t>накладные расходы</a:t>
            </a:r>
            <a:endParaRPr lang="en-US" dirty="0"/>
          </a:p>
          <a:p>
            <a:r>
              <a:rPr lang="ru-RU" dirty="0"/>
              <a:t>Рекомендуется использовать только для тестирования</a:t>
            </a:r>
            <a:endParaRPr lang="en-US" dirty="0"/>
          </a:p>
          <a:p>
            <a:r>
              <a:rPr lang="ru-RU" dirty="0"/>
              <a:t>Чекеры компараторов не должны менять алгоритмическую сложность алгоритма (O(N*logN)) и поэтому не могут провести полную проверку корректности</a:t>
            </a:r>
          </a:p>
          <a:p>
            <a:pPr lvl="1"/>
            <a:r>
              <a:rPr lang="ru-RU" dirty="0"/>
              <a:t>Например проверку аксиом транзитивности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2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Обобщение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Функции-предикаты для сравнения элементов какого-либо типа</a:t>
            </a:r>
            <a:endParaRPr lang="en-US" dirty="0"/>
          </a:p>
          <a:p>
            <a:r>
              <a:rPr lang="ru-RU" dirty="0"/>
              <a:t>Используются различными алгоритмами и контейнерами стандартной библиотеки для упорядочения объектов</a:t>
            </a:r>
            <a:endParaRPr lang="en-US" dirty="0"/>
          </a:p>
          <a:p>
            <a:endParaRPr lang="ru-RU" sz="1200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comp);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end);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Используется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87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r>
              <a:rPr lang="ru-RU" dirty="0"/>
              <a:t>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3"/>
              </a:rPr>
              <a:t>https://github.com/yugr/sortcheckxx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</a:t>
            </a:r>
            <a:r>
              <a:rPr lang="en-US" dirty="0"/>
              <a:t>C++</a:t>
            </a:r>
          </a:p>
          <a:p>
            <a:r>
              <a:rPr lang="ru-RU" dirty="0"/>
              <a:t>Перехватывает и проверяет </a:t>
            </a:r>
            <a:r>
              <a:rPr lang="en-US" dirty="0"/>
              <a:t>STL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ru-RU" dirty="0"/>
              <a:t> и контейнеры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std::map</a:t>
            </a:r>
          </a:p>
          <a:p>
            <a:r>
              <a:rPr lang="ru-RU" dirty="0"/>
              <a:t>Основан на source-to-source инструментации (Clang-based)</a:t>
            </a:r>
          </a:p>
          <a:p>
            <a:r>
              <a:rPr lang="ru-RU" dirty="0"/>
              <a:t>5 ошибок в различных OSS проектах</a:t>
            </a:r>
          </a:p>
          <a:p>
            <a:r>
              <a:rPr lang="ru-RU" dirty="0"/>
              <a:t>TODO: поддержать все релевантные алгоритмы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r>
              <a:rPr lang="ru-RU" dirty="0"/>
              <a:t>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10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424F-9AF5-45CD-9C91-874C6DC0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SortChecker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E089-C978-44EF-9D7D-E8AE6EA68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396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>
                <a:hlinkClick r:id="rId2"/>
              </a:rPr>
              <a:t>https://github.com/yugr/sortcheck</a:t>
            </a:r>
            <a:endParaRPr lang="en-US" dirty="0"/>
          </a:p>
          <a:p>
            <a:r>
              <a:rPr lang="ru-RU" dirty="0"/>
              <a:t>Динамический чекер для проверки компараторов в программах на Си</a:t>
            </a:r>
            <a:endParaRPr lang="en-US" dirty="0"/>
          </a:p>
          <a:p>
            <a:r>
              <a:rPr lang="ru-RU" dirty="0"/>
              <a:t>Перехватывает и проверяет </a:t>
            </a:r>
            <a:r>
              <a:rPr lang="en-US" dirty="0" err="1"/>
              <a:t>libc</a:t>
            </a:r>
            <a:r>
              <a:rPr lang="en-US" dirty="0"/>
              <a:t> </a:t>
            </a:r>
            <a:r>
              <a:rPr lang="ru-RU" dirty="0"/>
              <a:t>API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</a:p>
          <a:p>
            <a:r>
              <a:rPr lang="ru-RU" dirty="0"/>
              <a:t>Основан на динамической инструментации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</a:t>
            </a:r>
            <a:r>
              <a:rPr lang="ru-RU" dirty="0"/>
              <a:t>)</a:t>
            </a:r>
          </a:p>
          <a:p>
            <a:r>
              <a:rPr lang="ru-RU" dirty="0"/>
              <a:t>Нашёл 15 ошибок в различных OSS проектах (GCC, Harfbuzz, etc.)</a:t>
            </a:r>
          </a:p>
        </p:txBody>
      </p:sp>
    </p:spTree>
    <p:extLst>
      <p:ext uri="{BB962C8B-B14F-4D97-AF65-F5344CB8AC3E}">
        <p14:creationId xmlns:p14="http://schemas.microsoft.com/office/powerpoint/2010/main" val="2659528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E828-D233-4535-B53B-9502F549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 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A6619-1CBE-4348-961B-BD3FDC8FF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Вначале инструментируем код: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tmp.cc -- -DN=50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Скомпилируем и запустим инструментированный код из начала презентации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Isortcheckxx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 tmp.cc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tmp.cc:14: irreflexive comparator at position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123AAB-C400-4176-BD21-92E392527EA3}"/>
              </a:ext>
            </a:extLst>
          </p:cNvPr>
          <p:cNvSpPr txBox="1"/>
          <p:nvPr/>
        </p:nvSpPr>
        <p:spPr>
          <a:xfrm flipH="1">
            <a:off x="655319" y="2847987"/>
            <a:ext cx="4156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std::sort(begin, end,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8FD20-2DDE-44DA-87D2-6696BE10DA53}"/>
              </a:ext>
            </a:extLst>
          </p:cNvPr>
          <p:cNvSpPr txBox="1"/>
          <p:nvPr/>
        </p:nvSpPr>
        <p:spPr>
          <a:xfrm>
            <a:off x="6235342" y="2709487"/>
            <a:ext cx="6128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sort_checked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(begin, end,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__FILE__, __LINE__);</a:t>
            </a:r>
          </a:p>
          <a:p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27634EB-80E1-4865-ABAC-777D70A2C39D}"/>
              </a:ext>
            </a:extLst>
          </p:cNvPr>
          <p:cNvSpPr/>
          <p:nvPr/>
        </p:nvSpPr>
        <p:spPr>
          <a:xfrm>
            <a:off x="5181602" y="2955475"/>
            <a:ext cx="914398" cy="2231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362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4E62-A92A-47BA-9EF6-78B10084A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1189"/>
            <a:ext cx="10515600" cy="1325563"/>
          </a:xfrm>
        </p:spPr>
        <p:txBody>
          <a:bodyPr/>
          <a:lstStyle/>
          <a:p>
            <a:r>
              <a:rPr lang="ru-RU" dirty="0"/>
              <a:t>Псевдокод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60025-EBC3-45D0-9B0B-DAA951A03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814" y="1004887"/>
            <a:ext cx="11261272" cy="5450342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Каждый запуск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 </a:t>
            </a:r>
            <a:r>
              <a:rPr lang="ru-RU" dirty="0"/>
              <a:t>и аналогичных </a:t>
            </a:r>
            <a:r>
              <a:rPr lang="en-US" dirty="0"/>
              <a:t>API </a:t>
            </a:r>
            <a:r>
              <a:rPr lang="ru-RU" dirty="0"/>
              <a:t>предваряется проверками: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!= comp(y, x)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comp(x, y) &amp;&amp; comp(y, z) &amp;&amp; !comp(x,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x, y, z in array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y) &amp;&amp;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(y, z) &amp;&amp; !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equiv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(x, z)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Сложность проверок составляет </a:t>
            </a:r>
            <a:r>
              <a:rPr lang="en-US" dirty="0"/>
              <a:t>O(N^3)</a:t>
            </a:r>
            <a:endParaRPr lang="ru-RU" dirty="0"/>
          </a:p>
          <a:p>
            <a:r>
              <a:rPr lang="en-US" dirty="0"/>
              <a:t>C</a:t>
            </a:r>
            <a:r>
              <a:rPr lang="ru-RU" dirty="0"/>
              <a:t>ущественно превосходит даже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</a:t>
            </a:r>
            <a:r>
              <a:rPr lang="en-US" dirty="0"/>
              <a:t>, </a:t>
            </a:r>
            <a:r>
              <a:rPr lang="ru-RU" dirty="0"/>
              <a:t>не говоря о более быстрых алгоритмах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/>
              <a:t>, etc.)</a:t>
            </a:r>
          </a:p>
          <a:p>
            <a:r>
              <a:rPr lang="ru-RU" dirty="0"/>
              <a:t>На практике обходится не весь массив, а его небольшое подмножество (20-30 элементов)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3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6DE8-2F63-4ED5-8119-3DA4F4CD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Быстрый алгоритм проверки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7B0C-7980-480B-978A-B6586553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https://github.com/danlark1/quadratic_strict_weak_ordering</a:t>
            </a:r>
            <a:r>
              <a:rPr lang="ru-RU" dirty="0"/>
              <a:t> </a:t>
            </a:r>
          </a:p>
          <a:p>
            <a:r>
              <a:rPr lang="ru-RU" dirty="0"/>
              <a:t>Предложен Д. Кутениным в начале 2023 года</a:t>
            </a:r>
          </a:p>
          <a:p>
            <a:r>
              <a:rPr lang="ru-RU" dirty="0"/>
              <a:t>Идея алгоритма:</a:t>
            </a:r>
          </a:p>
          <a:p>
            <a:pPr lvl="1"/>
            <a:r>
              <a:rPr lang="ru-RU" dirty="0"/>
              <a:t>Предварительно отсортировать массив устойчивым алгоритмом</a:t>
            </a:r>
          </a:p>
          <a:p>
            <a:pPr lvl="1"/>
            <a:r>
              <a:rPr lang="ru-RU" dirty="0"/>
              <a:t>Выделять в отсортированном массиве префиксы эквивалентных элементов</a:t>
            </a:r>
          </a:p>
          <a:p>
            <a:pPr lvl="1"/>
            <a:r>
              <a:rPr lang="ru-RU" dirty="0"/>
              <a:t>И проверять их на транзитивность с оставшейся частью массива</a:t>
            </a:r>
          </a:p>
          <a:p>
            <a:r>
              <a:rPr lang="ru-RU" dirty="0"/>
              <a:t>Снижает сложность до O(N^2) (по прежнему превосходит сложность проверяемых алгоритмов)</a:t>
            </a:r>
            <a:endParaRPr lang="en-US" dirty="0"/>
          </a:p>
          <a:p>
            <a:r>
              <a:rPr lang="ru-RU" dirty="0"/>
              <a:t>Пока не интегрирован в </a:t>
            </a:r>
            <a:r>
              <a:rPr lang="en-US" dirty="0" err="1"/>
              <a:t>SortChecker</a:t>
            </a:r>
            <a:endParaRPr lang="en-US" dirty="0"/>
          </a:p>
          <a:p>
            <a:r>
              <a:rPr lang="ru-RU" dirty="0"/>
              <a:t>Возможно будет интегрирован в </a:t>
            </a:r>
            <a:r>
              <a:rPr lang="en-US" dirty="0" err="1"/>
              <a:t>libc</a:t>
            </a:r>
            <a:r>
              <a:rPr lang="en-US" dirty="0"/>
              <a:t>++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008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795D-7F53-4AE1-BCD3-E31732F4E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типы ошибок в компараторных 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7CD4-DE96-4DD8-81A3-3E6458D8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Неотсортированные массивы в </a:t>
            </a:r>
            <a:r>
              <a:rPr lang="en-US" dirty="0"/>
              <a:t>API </a:t>
            </a:r>
            <a:r>
              <a:rPr lang="ru-RU" dirty="0"/>
              <a:t>типа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поддерживается в </a:t>
            </a:r>
            <a:r>
              <a:rPr lang="en-US" dirty="0" err="1"/>
              <a:t>SortChecker</a:t>
            </a:r>
            <a:r>
              <a:rPr lang="en-US" dirty="0"/>
              <a:t>/</a:t>
            </a:r>
            <a:r>
              <a:rPr lang="en-US" dirty="0" err="1"/>
              <a:t>SortChecker</a:t>
            </a:r>
            <a:r>
              <a:rPr lang="en-US" dirty="0"/>
              <a:t>++</a:t>
            </a:r>
          </a:p>
          <a:p>
            <a:r>
              <a:rPr lang="ru-RU" dirty="0"/>
              <a:t>Неопределённый порядок сортировки эквивалентных элементов</a:t>
            </a:r>
          </a:p>
          <a:p>
            <a:pPr lvl="1"/>
            <a:r>
              <a:rPr lang="ru-RU" dirty="0"/>
              <a:t>проверяется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с помощью рандомизации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D_LIBCPP_DEBUG_RANDOMIZE_UNSPECIFIED_STABILITY_SEED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132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37C8A-F603-42F7-AC33-9EBA2791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2B0C-DEB6-403A-A327-A9DABD7F4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Danila </a:t>
            </a:r>
            <a:r>
              <a:rPr lang="en-US" dirty="0" err="1"/>
              <a:t>Kutenin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Changing std::sort at Google’s Scale and Beyond</a:t>
            </a:r>
            <a:endParaRPr lang="en-US" dirty="0"/>
          </a:p>
          <a:p>
            <a:r>
              <a:rPr lang="en-US" dirty="0"/>
              <a:t>Jonathan Müller </a:t>
            </a:r>
            <a:r>
              <a:rPr lang="en-US" dirty="0">
                <a:hlinkClick r:id="rId3"/>
              </a:rPr>
              <a:t>Mathematics behind Comparison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6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C366-F1FD-4880-B503-F75FA2AB3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Рекомендации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123D4-600E-41B8-800A-B2AF29703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Избегайте типичных ошибок в работе</a:t>
            </a:r>
            <a:endParaRPr lang="en-US" dirty="0"/>
          </a:p>
          <a:p>
            <a:r>
              <a:rPr lang="ru-RU" dirty="0"/>
              <a:t>Включите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_G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LIBCXX_DEBUG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_LIBCPP_ENABLE_DEBUG_MODE</a:t>
            </a:r>
            <a:r>
              <a:rPr lang="ru-RU" dirty="0"/>
              <a:t> в своём CI</a:t>
            </a:r>
          </a:p>
          <a:p>
            <a:r>
              <a:rPr lang="ru-RU" dirty="0"/>
              <a:t>Примените Sort</a:t>
            </a:r>
            <a:r>
              <a:rPr lang="en-US" dirty="0"/>
              <a:t>C</a:t>
            </a:r>
            <a:r>
              <a:rPr lang="ru-RU" dirty="0"/>
              <a:t>hecker и Sort</a:t>
            </a:r>
            <a:r>
              <a:rPr lang="en-US" dirty="0"/>
              <a:t>C</a:t>
            </a:r>
            <a:r>
              <a:rPr lang="ru-RU" dirty="0"/>
              <a:t>hecker++ к своему коду</a:t>
            </a:r>
          </a:p>
          <a:p>
            <a:pPr lvl="1"/>
            <a:r>
              <a:rPr lang="ru-RU" dirty="0"/>
              <a:t>Сообщения об ошибках и дополнения приветствуются!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7241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5B1BF-E6CB-4A61-A19B-EAB2E2F6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23327-086B-41AB-AC13-CE5A75450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8139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22F-8A3D-4D58-A0A5-9A5AC337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лексикографический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A0C2-67EB-4D5D-A96E-FD883EF46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Примеры со stackoverflow:</a:t>
            </a:r>
          </a:p>
          <a:p>
            <a:pPr lvl="1"/>
            <a:r>
              <a:rPr lang="ru-RU" dirty="0">
                <a:hlinkClick r:id="rId2"/>
              </a:rPr>
              <a:t>https://stackoverflow.com/questions/48455244/bug-in-stdsort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3"/>
              </a:rPr>
              <a:t>https://stackoverflow.com/questions/53712873/sorting-a-vector-of-a-custom-class-with-stdsort-causes-a-segmentation-fault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4"/>
              </a:rPr>
              <a:t>https://stackoverflow.com/questions/68225770/sorting-vector-of-pair-using-lambda-predicate-crashing-with-memory-corruption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>
                <a:hlinkClick r:id="rId5"/>
              </a:rPr>
              <a:t>https://stackoverflow.com/questions/72737018/stdsort-results-in-a-segfault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6"/>
              </a:rPr>
              <a:t>https://stackoverflow.com/questions/33547566/strict-weak-ordering-operator-in-c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881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9289-7D14-4AF9-9364-2CDFD2C8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компараторов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AF0C-D81B-40B7-93CD-858A670C0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контейнеры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std::map, std::multimap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std::set, std::multiset</a:t>
            </a:r>
          </a:p>
          <a:p>
            <a:r>
              <a:rPr lang="ru-RU" dirty="0"/>
              <a:t>Стандартные алгоритмы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std::sort,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equal_range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lower_bound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upper_bound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nth_element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168601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05D2-F357-4985-8786-1E96A3570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ru-RU" dirty="0"/>
              <a:t>нестрогий порядок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7387-845B-4121-913F-2FB574552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https://stackoverflow.com/questions/40483971/program-crash-in-stdsort-sometimes-cant-reproduce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https://stackoverflow.com/questions/65468629/stl-sort-debug-assertion-failed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https://stackoverflow.com/questions/18291620/why-will-stdsort-crash-if-the-comparison-function-is-not-as-operator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https://stackoverflow.com/questions/19757210/stdsort-from-algorithm-crashes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https://stackoverflow.com/questions/64014782/c-program-crashes-when-trying-to-sort-a-vector-of-strings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https://stackoverflow.com/questions/70869803/c-code-crashes-when-trying-to-sort-2d-vector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https://stackoverflow.com/questions/67553073/std-sort-sometimes-throws-seqmention-fault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207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34954-6504-41DD-8948-DC3D99FD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некорректная обработка специального случая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B7E1B-CF95-4F6A-94BA-64AE9895C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</a:rPr>
              <a:t>Примеры со stackoverflow:</a:t>
            </a: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2"/>
              </a:rPr>
              <a:t>https://stackoverflow.com/questions/55815423/stdsort-crashes-with-strict-weak-ordering-comparing-with-garbage-values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pPr lvl="1"/>
            <a:r>
              <a:rPr lang="ru-RU" dirty="0">
                <a:solidFill>
                  <a:prstClr val="black"/>
                </a:solidFill>
                <a:cs typeface="Courier New" panose="02070309020205020404" pitchFamily="49" charset="0"/>
                <a:hlinkClick r:id="rId3"/>
              </a:rPr>
              <a:t>https://stackoverflow.com/questions/48972158/crash-in-stdsort-sorting-without-strict-weak-ordering</a:t>
            </a:r>
            <a:r>
              <a:rPr lang="en-US" dirty="0">
                <a:solidFill>
                  <a:prstClr val="black"/>
                </a:solidFill>
                <a:cs typeface="Courier New" panose="02070309020205020404" pitchFamily="49" charset="0"/>
              </a:rPr>
              <a:t> </a:t>
            </a:r>
            <a:endParaRPr lang="ru-RU" dirty="0">
              <a:solidFill>
                <a:prstClr val="black"/>
              </a:solidFill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13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9331-FB0D-46E1-97C7-91D2F53B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98A3B-A71D-4E65-8E79-44C3B3EC4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 из жизни: </a:t>
            </a:r>
            <a:r>
              <a:rPr lang="ru-RU" dirty="0">
                <a:hlinkClick r:id="rId2"/>
              </a:rPr>
              <a:t>https://stackoverflow.com/questions/9244243/strict-weak-ordering-and-stdsort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5643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C08D-3506-4563-9DEB-5C4F96288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Частые ошибки</a:t>
            </a:r>
            <a:r>
              <a:rPr lang="en-US" dirty="0"/>
              <a:t>:</a:t>
            </a:r>
            <a:r>
              <a:rPr lang="ru-RU" dirty="0"/>
              <a:t> приближенные сравнения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B051-C0E7-4698-9BFE-6554AC069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Пример:</a:t>
            </a:r>
          </a:p>
          <a:p>
            <a:pPr lvl="1"/>
            <a:r>
              <a:rPr lang="ru-RU" dirty="0">
                <a:hlinkClick r:id="rId2"/>
              </a:rPr>
              <a:t>https://stackoverflow.com/questions/68114060/does-using-epsilon-in-comparison-of-floating-point-break-strict-weak-ordering</a:t>
            </a:r>
            <a:r>
              <a:rPr lang="en-US" dirty="0"/>
              <a:t> 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 в компараторе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((double)rand() / RAND_MAX * 10);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std::sort(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[](int l, int r) { return l &lt;= r; });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(auto v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 &lt;&lt; "\n";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312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5990-E21B-48EB-83A7-CDE6E301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0875-7B4F-4737-9FEC-2DF09124C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-DN=10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69796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156B-A4B3-4852-845A-09640817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Или нет…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8DCB-C665-4FA2-B9AC-5E556E168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bad.cc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free or corruption (out)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66112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E3D0E-93E3-4200-B8A3-4011A249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0357"/>
            <a:ext cx="10515600" cy="1325563"/>
          </a:xfrm>
        </p:spPr>
        <p:txBody>
          <a:bodyPr/>
          <a:lstStyle/>
          <a:p>
            <a:r>
              <a:rPr lang="en-US" dirty="0"/>
              <a:t>Buffer 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2B911-E93F-4866-B680-12490A13D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17" y="1056248"/>
            <a:ext cx="11333630" cy="54252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g++ -g -DN=50 -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=address -D_GLIBCXX_SANITIZE_VECTOR=1 bad.cc &amp;&amp; 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=================================================================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==143607==ERROR: </a:t>
            </a:r>
            <a:r>
              <a:rPr lang="en-US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AddressSanitizer</a:t>
            </a:r>
            <a:r>
              <a:rPr lang="en-US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container-overflow on address 0x611000000108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 of size 4 at 0x611000000108 thread T0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#0 0x55fa93254d5c in operator()&lt;__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/10/bits/predefined_ops.h:156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 0x55fa93255164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/10/bits/stl_algo.h:1904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#2 0x55fa9325428b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unguarded_partition_pivot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/10/bits/stl_algo.h:1926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#3 0x55fa93253d1f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#4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#5 0x55fa93253d3d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introsort_loop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long int,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/10/bits/stl_algo.h:1959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#6 0x55fa93253a6f in __sort&lt;__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::__ops::_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Iter_comp_iter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&lt;main()::&lt;lambda(int, int)&gt; 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/10/bits/stl_algo.h:1974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#7 0x55fa932537fb in sort&lt;__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gnu_cxx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normal_iterator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&lt;int*, std::vector&lt;int&gt; &gt;, main()::&lt;lambda(int, int)&gt; &gt; 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/10/bits/stl_algo.h:4894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#8 0x55fa932534ca in main /home/yugr/tasks/CppRussia/bad.cc:11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#9 0x7f9bba05ad09 in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libc_start_main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../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csu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/libc-start.c:308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#10 0x55fa93253249 in _start (/home/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yugr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/tasks/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CppRussia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/a.out+0x2249)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673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4207</Words>
  <Application>Microsoft Office PowerPoint</Application>
  <PresentationFormat>Widescreen</PresentationFormat>
  <Paragraphs>482</Paragraphs>
  <Slides>53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Courier New</vt:lpstr>
      <vt:lpstr>Office Theme</vt:lpstr>
      <vt:lpstr>Как правильно писать компараторы</vt:lpstr>
      <vt:lpstr>Обо мне</vt:lpstr>
      <vt:lpstr>План доклада</vt:lpstr>
      <vt:lpstr>Компараторы</vt:lpstr>
      <vt:lpstr>Использование компараторов</vt:lpstr>
      <vt:lpstr>Пример ошибки в компараторе</vt:lpstr>
      <vt:lpstr>Программа работает?</vt:lpstr>
      <vt:lpstr>Или нет…</vt:lpstr>
      <vt:lpstr>Buffer overflow!</vt:lpstr>
      <vt:lpstr>Причина ошибки</vt:lpstr>
      <vt:lpstr>Причина ошибки</vt:lpstr>
      <vt:lpstr>Причина ошибки</vt:lpstr>
      <vt:lpstr>Требования к компараторам</vt:lpstr>
      <vt:lpstr>Требования к компараторам</vt:lpstr>
      <vt:lpstr>Аксиомы строгого частичного порядка</vt:lpstr>
      <vt:lpstr>Отношение эквивалентности</vt:lpstr>
      <vt:lpstr>Транзитивность эквивалентности</vt:lpstr>
      <vt:lpstr>Транзитивность эквивалентности</vt:lpstr>
      <vt:lpstr>Strict weak ordering</vt:lpstr>
      <vt:lpstr>Spaceship-оператор и другие виды порядков в C++20</vt:lpstr>
      <vt:lpstr>Семантика comparison categories?</vt:lpstr>
      <vt:lpstr>Частые ошибки</vt:lpstr>
      <vt:lpstr>Частые ошибки: лексикографический порядок</vt:lpstr>
      <vt:lpstr>Частые ошибки: лексикографический порядок</vt:lpstr>
      <vt:lpstr>Частые ошибки: лексикографический порядок</vt:lpstr>
      <vt:lpstr>Частые ошибки: нестрогий порядок</vt:lpstr>
      <vt:lpstr>Частые ошибки: отрицание строгого порядка не является строгим порядком</vt:lpstr>
      <vt:lpstr>Частые ошибки: NaN</vt:lpstr>
      <vt:lpstr>Частые ошибки: NaN</vt:lpstr>
      <vt:lpstr>Частые ошибки: NaN</vt:lpstr>
      <vt:lpstr>Частые ошибки: NaN</vt:lpstr>
      <vt:lpstr>Частые ошибки: некорректная обработка специального случая</vt:lpstr>
      <vt:lpstr>Частые ошибки: сравнение особых объектов отдельным алгоритмом</vt:lpstr>
      <vt:lpstr>Частые ошибки: сравнение особых объектов отдельным алгоритмом</vt:lpstr>
      <vt:lpstr>Частые ошибки: приближенные сравнения</vt:lpstr>
      <vt:lpstr>Инструменты</vt:lpstr>
      <vt:lpstr>Отладочные средства в тулчейнах: libstdc++</vt:lpstr>
      <vt:lpstr>Отладочные средства в тулчейнах: libc++</vt:lpstr>
      <vt:lpstr>Отладочные средства в тулчейнах</vt:lpstr>
      <vt:lpstr>SortChecker++</vt:lpstr>
      <vt:lpstr>SortChecker</vt:lpstr>
      <vt:lpstr>Как использовать SortChecker++</vt:lpstr>
      <vt:lpstr>Псевдокод</vt:lpstr>
      <vt:lpstr>Быстрый алгоритм проверки</vt:lpstr>
      <vt:lpstr>Другие типы ошибок в компараторных API</vt:lpstr>
      <vt:lpstr>Что почитать</vt:lpstr>
      <vt:lpstr>Рекомендации</vt:lpstr>
      <vt:lpstr>Спасибо за внимание!</vt:lpstr>
      <vt:lpstr>Частые ошибки: лексикографический порядок</vt:lpstr>
      <vt:lpstr>Частые ошибки: нестрогий порядок</vt:lpstr>
      <vt:lpstr>Частые ошибки: некорректная обработка специального случая</vt:lpstr>
      <vt:lpstr>Частые ошибки: NaN</vt:lpstr>
      <vt:lpstr>Частые ошибки: приближенные сравнения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правильно писать компараторы</dc:title>
  <dc:creator>Asus</dc:creator>
  <cp:lastModifiedBy>Asus</cp:lastModifiedBy>
  <cp:revision>99</cp:revision>
  <dcterms:created xsi:type="dcterms:W3CDTF">2023-04-09T09:43:52Z</dcterms:created>
  <dcterms:modified xsi:type="dcterms:W3CDTF">2023-04-29T12:39:58Z</dcterms:modified>
</cp:coreProperties>
</file>