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300" r:id="rId3"/>
    <p:sldId id="30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311" r:id="rId14"/>
    <p:sldId id="266" r:id="rId15"/>
    <p:sldId id="267" r:id="rId16"/>
    <p:sldId id="268" r:id="rId17"/>
    <p:sldId id="269" r:id="rId18"/>
    <p:sldId id="306" r:id="rId19"/>
    <p:sldId id="270" r:id="rId20"/>
    <p:sldId id="309" r:id="rId21"/>
    <p:sldId id="274" r:id="rId22"/>
    <p:sldId id="275" r:id="rId23"/>
    <p:sldId id="302" r:id="rId24"/>
    <p:sldId id="277" r:id="rId25"/>
    <p:sldId id="279" r:id="rId26"/>
    <p:sldId id="280" r:id="rId27"/>
    <p:sldId id="281" r:id="rId28"/>
    <p:sldId id="282" r:id="rId29"/>
    <p:sldId id="283" r:id="rId30"/>
    <p:sldId id="285" r:id="rId31"/>
    <p:sldId id="284" r:id="rId32"/>
    <p:sldId id="313" r:id="rId33"/>
    <p:sldId id="286" r:id="rId34"/>
    <p:sldId id="317" r:id="rId35"/>
    <p:sldId id="314" r:id="rId36"/>
    <p:sldId id="316" r:id="rId37"/>
    <p:sldId id="312" r:id="rId38"/>
    <p:sldId id="289" r:id="rId39"/>
    <p:sldId id="290" r:id="rId40"/>
    <p:sldId id="291" r:id="rId41"/>
    <p:sldId id="307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271" r:id="rId51"/>
    <p:sldId id="272" r:id="rId52"/>
    <p:sldId id="276" r:id="rId53"/>
    <p:sldId id="278" r:id="rId54"/>
    <p:sldId id="303" r:id="rId55"/>
    <p:sldId id="305" r:id="rId56"/>
    <p:sldId id="304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2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82174" autoAdjust="0"/>
  </p:normalViewPr>
  <p:slideViewPr>
    <p:cSldViewPr snapToGrid="0">
      <p:cViewPr varScale="1">
        <p:scale>
          <a:sx n="70" d="100"/>
          <a:sy n="70" d="100"/>
        </p:scale>
        <p:origin x="11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A2EB4-42A0-4A9F-94AC-04D10C1F231A}" type="datetimeFigureOut">
              <a:rPr lang="en-US" smtClean="0"/>
              <a:t>5/26/2023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94D10-082F-46D7-A834-266F922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7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49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789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56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354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69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45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748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60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340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20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99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50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01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044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45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163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016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374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59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101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59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062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127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98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740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43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61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599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07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91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12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18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29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17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20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EDD0-DDD4-4631-A9AE-6802E9A6D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3BA0B-E0EC-4F4A-828B-888D10D14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07E7-16C7-4ABB-BCEA-0BFBFF44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0A23-1FB6-43A1-891F-95145083C4E9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DD512-3811-4263-9679-87A4CD75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3BBBF-83C0-49DF-8AEC-EA2BEA88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8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D240-6712-41F8-82AD-60601C8F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80E01-4481-40AF-A018-2F582DC53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39B03-1C84-4687-9F63-218EA989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3399-60D8-4226-8AC7-3F159D57E860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B3048-9C44-4014-A9F6-51DE7127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148B-73C7-4B73-9445-F62A1C7B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5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9635F-CCE1-43A4-AA89-35783C3E8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06393-CD17-416E-9236-EDF7B4733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1E984-21AD-45CB-9783-681053A8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6459-A066-416D-8E21-9D451FB1CBED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1C1B-DE01-4F7B-8A6A-411D125B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09F1B-ADF4-480E-8DA0-BB9DAB4E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6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CC1B-EA45-4045-AB7A-68F015F6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B3D5-8259-4F91-B2E6-95B715C3B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A009D-523B-48ED-B259-E70AB698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B939-1A2A-498F-9013-EEF28820D750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A9866-6A2A-472E-98BF-71FA88F5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FE13B-AB60-4A9A-AE1E-8FA0AE0E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525F05-BA3E-4084-9413-EBDC06C1014A}"/>
              </a:ext>
            </a:extLst>
          </p:cNvPr>
          <p:cNvSpPr txBox="1"/>
          <p:nvPr userDrawn="1"/>
        </p:nvSpPr>
        <p:spPr>
          <a:xfrm>
            <a:off x="10963182" y="6324985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16C8CCC-6CA8-47D8-A68B-03DB65638617}" type="slidenum">
              <a:rPr lang="en-US" smtClean="0"/>
              <a:t>‹#›</a:t>
            </a:fld>
            <a:r>
              <a:rPr lang="en-US" dirty="0"/>
              <a:t>/49</a:t>
            </a:r>
          </a:p>
        </p:txBody>
      </p:sp>
    </p:spTree>
    <p:extLst>
      <p:ext uri="{BB962C8B-B14F-4D97-AF65-F5344CB8AC3E}">
        <p14:creationId xmlns:p14="http://schemas.microsoft.com/office/powerpoint/2010/main" val="208586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082A-EA93-47F6-A44D-48CFAF12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BF80F-3E7E-4D0B-BA75-D06557F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AD61-9CA0-44A5-83A7-FA23A422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760A-E884-42F2-A44C-F32FAA030BF6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8E11F-F685-4254-8A94-6B988C2C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36CC-CDC9-440B-B6AF-DE77BE23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9D62-F17E-404C-B6A6-2F4D166D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9A1F5-808E-4079-8CC5-88D14EAC3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33AAC-BCE9-4764-899C-2EEAD52C1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3A72E-C1D4-40C1-986B-D4787241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535E-ABF1-4A69-B09E-251EF8B13143}" type="datetime1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BC913-4E1D-406E-B0D8-B6B147B7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FC7FE-8327-4FD3-B9B4-09DE70A8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7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9BE0-05DE-4402-8CFE-9652CAAA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0BCCC-A752-4C38-9D5A-8F60FF8F2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82991-2FDE-444C-B9D9-1D997BF6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46EAD-42EA-44C4-8EF2-198673501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9D360-D4C9-4528-983F-0C30D1C7C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E4770-EEF9-43E7-B6A8-FC87F740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BCFC-68A7-4C68-9600-D4AAA16CF9A6}" type="datetime1">
              <a:rPr lang="en-US" smtClean="0"/>
              <a:t>5/26/2023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FB009-1934-4160-8E6E-DDF5680A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D0BEE-839A-4228-945E-000B0E78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211C-C15E-43F3-A371-299EBEE5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5E595-7CBC-4467-8176-EAF2F6FC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1744-C4F3-4F58-9E0E-AF6C4E78D03B}" type="datetime1">
              <a:rPr lang="en-US" smtClean="0"/>
              <a:t>5/26/2023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40829-9AFB-44EE-AC3E-14747BDE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B2FAE-3285-4B48-B9B1-77D5546E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0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E2DDA-78AB-47C2-8840-B7416DBB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47E1-EA96-4683-9629-E838295B20BC}" type="datetime1">
              <a:rPr lang="en-US" smtClean="0"/>
              <a:t>5/26/2023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7EB21-7C41-4F95-9908-8C7DA83E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3A207-2F52-441C-84E7-9D8924E7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0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C3D2-B207-41AA-A454-766CCED8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4CF8-64AA-4037-ADB1-994BDB630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99384-11E5-44E9-9644-ED016E72F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DCA2B-DDB3-4005-8B86-9D0254E4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1627-B435-455B-A0CA-0808E5748D61}" type="datetime1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39445-1CA2-468B-A6AB-D507C488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6F361-C7D6-4759-9B6B-2B6804B1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8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1979-FB44-4290-8979-4E5D532A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22FBE-5B3D-4E01-AF63-ADC69C729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DDDF5-82AB-4F24-A188-0C40CA34F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2B60A-726D-4FA2-9073-24F904B4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CB43-EB9E-4C41-ACD2-0EC61FB429F2}" type="datetime1">
              <a:rPr lang="en-US" smtClean="0"/>
              <a:t>5/26/2023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05D22-DDD2-4B41-A2E7-477733C8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2A851-7670-4C06-AF8B-7223B35A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6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8F47B-E9E9-4B3B-ADD3-876C5672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CB8F8-2707-4CE6-8C3B-6EF7F3573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56C5A-9D32-4524-9C87-1B246B466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B8F92-0932-40E4-878B-3E2E4AAA6810}" type="datetime1">
              <a:rPr lang="en-US" smtClean="0"/>
              <a:t>5/26/2023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43A1F-E37A-4374-A824-18BB26653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E0938-5A71-4790-9F6B-D20DE7964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JavaScript/Reference/Global_Objects/Array/sort" TargetMode="External"/><Relationship Id="rId3" Type="http://schemas.openxmlformats.org/officeDocument/2006/relationships/hyperlink" Target="https://bit.ly/3LpH5Nc" TargetMode="External"/><Relationship Id="rId7" Type="http://schemas.openxmlformats.org/officeDocument/2006/relationships/hyperlink" Target="https://developer.apple.com/documentation/swift/contiguousarray/sort(by:)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49625463/lua-sort-array-by-key-values/49625819#49625819" TargetMode="External"/><Relationship Id="rId5" Type="http://schemas.openxmlformats.org/officeDocument/2006/relationships/hyperlink" Target="https://docs.oracle.com/javase/8/docs/api/java/lang/Comparable.html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pubs.opengroup.org/onlinepubs/009696899/functions/qsort.html" TargetMode="External"/><Relationship Id="rId9" Type="http://schemas.openxmlformats.org/officeDocument/2006/relationships/hyperlink" Target="https://doc.rust-lang.org/std/primitive.slice.html#method.sort_by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5970396/why-do-we-need-transitivity-of-equivalenc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the_real_yug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hyperlink" Target="https://www.linkedin.com/in/yugr/" TargetMode="External"/><Relationship Id="rId4" Type="http://schemas.openxmlformats.org/officeDocument/2006/relationships/hyperlink" Target="https://github.com/yugr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chneide.blog/2010/11/01/bug-hunting-fun-with-stdsort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bit.ly/3NpcO2v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cc.gnu.org/bugzilla/show_bug.cgi?id=68988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sortcheckxx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gr/sortcheck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reviews.llvm.org/D150264" TargetMode="External"/><Relationship Id="rId2" Type="http://schemas.openxmlformats.org/officeDocument/2006/relationships/hyperlink" Target="https://github.com/danlark1/quadratic_strict_weak_orde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onathan.net/2018/06/equivalence-relations" TargetMode="External"/><Relationship Id="rId2" Type="http://schemas.openxmlformats.org/officeDocument/2006/relationships/hyperlink" Target="https://danlark.org/2022/04/20/changing-stdsort-at-googles-scale-and-beyond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5770367/implied-meaning-of-ordering-types-in-c20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3712873/sorting-a-vector-of-a-custom-class-with-stdsort-causes-a-segmentation-fault" TargetMode="External"/><Relationship Id="rId2" Type="http://schemas.openxmlformats.org/officeDocument/2006/relationships/hyperlink" Target="https://stackoverflow.com/questions/48455244/bug-in-stdso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33547566/strict-weak-ordering-operator-in-c" TargetMode="External"/><Relationship Id="rId5" Type="http://schemas.openxmlformats.org/officeDocument/2006/relationships/hyperlink" Target="https://stackoverflow.com/questions/72737018/stdsort-results-in-a-segfault" TargetMode="External"/><Relationship Id="rId4" Type="http://schemas.openxmlformats.org/officeDocument/2006/relationships/hyperlink" Target="https://stackoverflow.com/questions/68225770/sorting-vector-of-pair-using-lambda-predicate-crashing-with-memory-corruption" TargetMode="Externa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67553073/std-sort-sometimes-throws-seqmention-fault" TargetMode="External"/><Relationship Id="rId3" Type="http://schemas.openxmlformats.org/officeDocument/2006/relationships/hyperlink" Target="https://stackoverflow.com/questions/65468629/stl-sort-debug-assertion-failed" TargetMode="External"/><Relationship Id="rId7" Type="http://schemas.openxmlformats.org/officeDocument/2006/relationships/hyperlink" Target="https://stackoverflow.com/questions/70869803/c-code-crashes-when-trying-to-sort-2d-vector" TargetMode="External"/><Relationship Id="rId2" Type="http://schemas.openxmlformats.org/officeDocument/2006/relationships/hyperlink" Target="https://stackoverflow.com/questions/40483971/program-crash-in-stdsort-sometimes-cant-reprodu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64014782/c-program-crashes-when-trying-to-sort-a-vector-of-strings" TargetMode="External"/><Relationship Id="rId5" Type="http://schemas.openxmlformats.org/officeDocument/2006/relationships/hyperlink" Target="https://stackoverflow.com/questions/19757210/stdsort-from-algorithm-crashes" TargetMode="External"/><Relationship Id="rId4" Type="http://schemas.openxmlformats.org/officeDocument/2006/relationships/hyperlink" Target="https://stackoverflow.com/questions/18291620/why-will-stdsort-crash-if-the-comparison-function-is-not-as-operator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8972158/crash-in-stdsort-sorting-without-strict-weak-ordering" TargetMode="External"/><Relationship Id="rId2" Type="http://schemas.openxmlformats.org/officeDocument/2006/relationships/hyperlink" Target="https://stackoverflow.com/questions/55815423/stdsort-crashes-with-strict-weak-ordering-comparing-with-garbage-values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9244243/strict-weak-ordering-and-stdsort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68114060/does-using-epsilon-in-comparison-of-floating-point-break-strict-weak-orde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00EB-2185-49D3-ADEB-34EEEC7F4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Painless C++ comparators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495BF-7821-4F82-B340-A821057D7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3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A952-15AA-4D8E-B0B1-04EB357C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9371"/>
            <a:ext cx="10515600" cy="1325563"/>
          </a:xfrm>
        </p:spPr>
        <p:txBody>
          <a:bodyPr/>
          <a:lstStyle/>
          <a:p>
            <a:r>
              <a:rPr lang="en-US" dirty="0"/>
              <a:t>Root cause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5B935-DFE9-4AAF-97C6-0F3D14923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4681"/>
            <a:ext cx="10515600" cy="5301316"/>
          </a:xfrm>
        </p:spPr>
        <p:txBody>
          <a:bodyPr>
            <a:normAutofit/>
          </a:bodyPr>
          <a:lstStyle/>
          <a:p>
            <a:r>
              <a:rPr lang="en-US" dirty="0"/>
              <a:t>Partitioning array by pivot element (main step of quicksort)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CAE00-F875-4BDD-BC22-1CECB1FE8F33}"/>
              </a:ext>
            </a:extLst>
          </p:cNvPr>
          <p:cNvSpPr txBox="1"/>
          <p:nvPr/>
        </p:nvSpPr>
        <p:spPr>
          <a:xfrm>
            <a:off x="636494" y="1715332"/>
            <a:ext cx="103094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unguarded_partition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_Compare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There must be an element which is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not less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than __pivot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iter_swap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C6916A-7147-4B34-B109-1CB7EEA28391}"/>
              </a:ext>
            </a:extLst>
          </p:cNvPr>
          <p:cNvSpPr/>
          <p:nvPr/>
        </p:nvSpPr>
        <p:spPr>
          <a:xfrm>
            <a:off x="1213435" y="3151109"/>
            <a:ext cx="8115622" cy="859971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99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72F85-5952-4C83-9C8C-B09D495D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5324-71EB-439A-B424-61BD4E955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/>
              <a:t> is selected as median of first, second and last array elements</a:t>
            </a:r>
          </a:p>
          <a:p>
            <a:r>
              <a:rPr lang="en-US" dirty="0"/>
              <a:t>So on loop entry we have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such that</a:t>
            </a:r>
            <a:endParaRPr lang="ru-RU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This condition is a loop invariant</a:t>
            </a:r>
            <a:endParaRPr lang="ru-RU" dirty="0"/>
          </a:p>
          <a:p>
            <a:r>
              <a:rPr lang="en-US" dirty="0"/>
              <a:t>In theory we can conclude a </a:t>
            </a:r>
            <a:r>
              <a:rPr lang="en-US" dirty="0" err="1"/>
              <a:t>followup</a:t>
            </a:r>
            <a:r>
              <a:rPr lang="en-US" dirty="0"/>
              <a:t> condition which guarantees loop termination: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7B8AC4D-7F4A-4A6A-B546-49AAD2153A62}"/>
              </a:ext>
            </a:extLst>
          </p:cNvPr>
          <p:cNvSpPr/>
          <p:nvPr/>
        </p:nvSpPr>
        <p:spPr>
          <a:xfrm>
            <a:off x="11209565" y="2778578"/>
            <a:ext cx="293914" cy="9470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1E7D5E-98C8-47BB-A27D-3F5129FFAD6F}"/>
              </a:ext>
            </a:extLst>
          </p:cNvPr>
          <p:cNvSpPr txBox="1"/>
          <p:nvPr/>
        </p:nvSpPr>
        <p:spPr>
          <a:xfrm rot="-5400000">
            <a:off x="10740794" y="2817069"/>
            <a:ext cx="2171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Simplification</a:t>
            </a:r>
          </a:p>
        </p:txBody>
      </p:sp>
    </p:spTree>
    <p:extLst>
      <p:ext uri="{BB962C8B-B14F-4D97-AF65-F5344CB8AC3E}">
        <p14:creationId xmlns:p14="http://schemas.microsoft.com/office/powerpoint/2010/main" val="1590187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83D7-E6C9-4273-86A3-DBC06CA9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cause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DDF97-7E4D-4F77-AA25-C913210C4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our comparator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[](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the implication is wrong: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⇒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!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when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__pivot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==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Thus the loop invariant is violated which results in buffer overflow</a:t>
            </a:r>
            <a:r>
              <a:rPr lang="ru-RU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6336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E7CB-8E77-4D17-940A-3972F686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015A5-EA18-454A-A682-9FF9F1AF8E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52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B046-C735-479D-B1B1-8D6B945E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6F16B-628B-4567-B626-9C1A6839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avoid errors in standard algorithms comparators must meet several requirements </a:t>
            </a:r>
            <a:r>
              <a:rPr lang="ru-RU" dirty="0"/>
              <a:t>(</a:t>
            </a:r>
            <a:r>
              <a:rPr lang="en-US" dirty="0"/>
              <a:t>axioms</a:t>
            </a:r>
            <a:r>
              <a:rPr lang="ru-RU" dirty="0"/>
              <a:t>)</a:t>
            </a:r>
            <a:endParaRPr lang="en-US" dirty="0"/>
          </a:p>
          <a:p>
            <a:r>
              <a:rPr lang="en-US" dirty="0"/>
              <a:t>These requirements are specified in Standard: </a:t>
            </a:r>
            <a:r>
              <a:rPr lang="en-US" dirty="0">
                <a:hlinkClick r:id="rId3"/>
              </a:rPr>
              <a:t>bit.ly/3LpH5Nc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en-US" dirty="0"/>
              <a:t>Violation of axioms leads to Undefined Behavior (crashes, invalid results, hangs</a:t>
            </a:r>
            <a:r>
              <a:rPr lang="ru-RU" dirty="0"/>
              <a:t>)</a:t>
            </a:r>
            <a:endParaRPr lang="en-US" dirty="0"/>
          </a:p>
          <a:p>
            <a:r>
              <a:rPr lang="en-US" dirty="0"/>
              <a:t>Not specific to C++: </a:t>
            </a:r>
            <a:r>
              <a:rPr lang="en-US" dirty="0">
                <a:hlinkClick r:id="rId4"/>
              </a:rPr>
              <a:t>C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Java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Lua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Swift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JavaScript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en-US" dirty="0">
                <a:hlinkClick r:id="rId9"/>
              </a:rPr>
              <a:t>Rust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3761EF-3819-47CF-B425-7BE5691E91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3" y="3135085"/>
            <a:ext cx="1709057" cy="170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8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8646-38EE-468C-AB20-1E74975C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partial ordering axioms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C8111-38ED-49DE-92F3-DBB34E75F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Irreflexivity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Asymmetry: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⇒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Transitivity: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⇒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 algebra such comparators are called </a:t>
            </a:r>
            <a:r>
              <a:rPr lang="en-US" i="1" dirty="0"/>
              <a:t>strict partial orderings</a:t>
            </a:r>
            <a:r>
              <a:rPr lang="en-US" dirty="0"/>
              <a:t> and corresponding sets/classes are called</a:t>
            </a:r>
            <a:r>
              <a:rPr lang="ru-RU" dirty="0"/>
              <a:t> </a:t>
            </a:r>
            <a:r>
              <a:rPr lang="en-US" i="1" dirty="0"/>
              <a:t>partially ordered </a:t>
            </a:r>
            <a:r>
              <a:rPr lang="en-US" dirty="0"/>
              <a:t>(</a:t>
            </a:r>
            <a:r>
              <a:rPr lang="en-US" dirty="0" err="1"/>
              <a:t>posets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675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EB27-2AB5-476F-A9F9-644BF1B3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47FEE-E38A-40B0-8E3E-8FA0D718E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comparator has a corresponding “equivalence function” (equivalence relation):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!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/>
              <a:t>Also known as “incomparability relation”</a:t>
            </a:r>
          </a:p>
          <a:p>
            <a:r>
              <a:rPr lang="en-US" dirty="0"/>
              <a:t>Shows whether two elements are indiscernible by comparator</a:t>
            </a:r>
            <a:endParaRPr lang="ru-RU" dirty="0"/>
          </a:p>
          <a:p>
            <a:r>
              <a:rPr lang="en-US" dirty="0"/>
              <a:t>Behaves similar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operator==</a:t>
            </a:r>
            <a:r>
              <a:rPr lang="en-US" dirty="0"/>
              <a:t> but is different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7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C1D7-AEBD-4C51-8317-67C278B2D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354"/>
            <a:ext cx="10515600" cy="1325563"/>
          </a:xfrm>
        </p:spPr>
        <p:txBody>
          <a:bodyPr/>
          <a:lstStyle/>
          <a:p>
            <a:r>
              <a:rPr lang="en-US" dirty="0"/>
              <a:t>Transitivity of equivalence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F4CFC-1D94-4FC6-AE6A-857D2F87B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Equivalence relation must be transitive: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⇒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Objects of class can be partitioned to groups of equivalent elements</a:t>
            </a:r>
          </a:p>
          <a:p>
            <a:r>
              <a:rPr lang="en-US" dirty="0"/>
              <a:t>Elements of the group behave similarly in comparisons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Comparing any element of the group to any other element of the set gives the same result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45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E04B-F955-47DB-A675-08249B72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Transitivity of equivalence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ECC59-B00F-466A-9C3E-4B35362C9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00457" cy="4351338"/>
          </a:xfrm>
        </p:spPr>
        <p:txBody>
          <a:bodyPr>
            <a:normAutofit/>
          </a:bodyPr>
          <a:lstStyle/>
          <a:p>
            <a:r>
              <a:rPr lang="en-US" sz="3200" dirty="0"/>
              <a:t>Necessary condition for all “quick” sorting algorithms</a:t>
            </a:r>
          </a:p>
          <a:p>
            <a:pPr lvl="1"/>
            <a:r>
              <a:rPr lang="en-US" sz="2800" dirty="0">
                <a:hlinkClick r:id="rId3"/>
              </a:rPr>
              <a:t>Why do we need transitivity of equivalence</a:t>
            </a:r>
            <a:endParaRPr lang="en-US" sz="2800" dirty="0"/>
          </a:p>
          <a:p>
            <a:r>
              <a:rPr lang="en-US" sz="3200" dirty="0"/>
              <a:t>Not all STL algorithms really need transitivity of equivalence!</a:t>
            </a:r>
          </a:p>
          <a:p>
            <a:pPr lvl="1"/>
            <a:r>
              <a:rPr lang="en-US" sz="2800" dirty="0"/>
              <a:t>E.g. partial ordering is enough for std::min/</a:t>
            </a:r>
            <a:r>
              <a:rPr lang="en-US" sz="2800" dirty="0" err="1"/>
              <a:t>min_element</a:t>
            </a:r>
            <a:endParaRPr lang="ru-RU" sz="2800" dirty="0"/>
          </a:p>
          <a:p>
            <a:pPr lvl="1"/>
            <a:r>
              <a:rPr lang="en-US" sz="2800" dirty="0"/>
              <a:t>But Standard requires all 4 axioms for all algorithms </a:t>
            </a:r>
            <a:r>
              <a:rPr lang="ru-RU" sz="2800" dirty="0"/>
              <a:t>(</a:t>
            </a:r>
            <a:r>
              <a:rPr lang="en-US" sz="2800" dirty="0"/>
              <a:t>except for std::</a:t>
            </a:r>
            <a:r>
              <a:rPr lang="en-US" sz="2800" dirty="0" err="1"/>
              <a:t>binary_search</a:t>
            </a:r>
            <a:r>
              <a:rPr lang="en-US" sz="2800" dirty="0"/>
              <a:t> and friends)</a:t>
            </a:r>
          </a:p>
          <a:p>
            <a:pPr lvl="1"/>
            <a:r>
              <a:rPr lang="en-US" sz="2800" dirty="0"/>
              <a:t>Presumably to simplify things</a:t>
            </a:r>
          </a:p>
          <a:p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8AEB1A-5122-4471-9B5C-4F7B3E476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1" y="2293709"/>
            <a:ext cx="1023258" cy="102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28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7619-DDC6-4F74-B99B-C800912C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weak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1FC44-D3D9-40D7-B761-835BFC049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Strict weak ordering</a:t>
            </a:r>
          </a:p>
          <a:p>
            <a:pPr lvl="1"/>
            <a:r>
              <a:rPr lang="en-US" dirty="0"/>
              <a:t>Partial ordering </a:t>
            </a:r>
            <a:r>
              <a:rPr lang="ru-RU" dirty="0"/>
              <a:t>+ </a:t>
            </a:r>
            <a:r>
              <a:rPr lang="en-US" dirty="0"/>
              <a:t>transitivity of equivalence</a:t>
            </a:r>
            <a:endParaRPr lang="ru-RU" dirty="0"/>
          </a:p>
          <a:p>
            <a:r>
              <a:rPr lang="en-US" dirty="0"/>
              <a:t>Excerpts from n4868:</a:t>
            </a:r>
          </a:p>
          <a:p>
            <a:pPr lvl="1"/>
            <a:r>
              <a:rPr lang="en-US" dirty="0" err="1"/>
              <a:t>alg.sorting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For algorithms other than those described in [</a:t>
            </a:r>
            <a:r>
              <a:rPr lang="en-US" dirty="0" err="1"/>
              <a:t>alg.binary.search</a:t>
            </a:r>
            <a:r>
              <a:rPr lang="en-US" dirty="0"/>
              <a:t>], comp shall induce a </a:t>
            </a:r>
            <a:r>
              <a:rPr lang="en-US" b="1" dirty="0"/>
              <a:t>strict weak ordering </a:t>
            </a:r>
            <a:r>
              <a:rPr lang="en-US" dirty="0"/>
              <a:t>on the values.</a:t>
            </a:r>
          </a:p>
          <a:p>
            <a:pPr lvl="1"/>
            <a:r>
              <a:rPr lang="en-US" dirty="0" err="1"/>
              <a:t>utility.arg.requirements</a:t>
            </a:r>
            <a:r>
              <a:rPr lang="en-US" dirty="0"/>
              <a:t> (Cpp17LessThanComparable):</a:t>
            </a:r>
          </a:p>
          <a:p>
            <a:pPr lvl="2"/>
            <a:r>
              <a:rPr lang="en-US" dirty="0"/>
              <a:t>&lt; is a </a:t>
            </a:r>
            <a:r>
              <a:rPr lang="en-US" b="1" dirty="0"/>
              <a:t>strict weak ordering </a:t>
            </a:r>
            <a:r>
              <a:rPr lang="en-US" dirty="0"/>
              <a:t>relation</a:t>
            </a:r>
          </a:p>
        </p:txBody>
      </p:sp>
    </p:spTree>
    <p:extLst>
      <p:ext uri="{BB962C8B-B14F-4D97-AF65-F5344CB8AC3E}">
        <p14:creationId xmlns:p14="http://schemas.microsoft.com/office/powerpoint/2010/main" val="153126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Yuri </a:t>
            </a:r>
            <a:r>
              <a:rPr lang="en-US" dirty="0" err="1"/>
              <a:t>Gribov</a:t>
            </a:r>
            <a:endParaRPr lang="ru-RU" dirty="0"/>
          </a:p>
          <a:p>
            <a:r>
              <a:rPr lang="en-US" dirty="0"/>
              <a:t>Compiler engineer</a:t>
            </a:r>
          </a:p>
          <a:p>
            <a:r>
              <a:rPr lang="en-US" dirty="0"/>
              <a:t>Gmail: tetra2005</a:t>
            </a:r>
          </a:p>
          <a:p>
            <a:r>
              <a:rPr lang="en-US" dirty="0">
                <a:hlinkClick r:id="rId3"/>
              </a:rPr>
              <a:t>t.me/</a:t>
            </a:r>
            <a:r>
              <a:rPr lang="en-US" dirty="0" err="1">
                <a:hlinkClick r:id="rId3"/>
              </a:rPr>
              <a:t>the_real_yugr</a:t>
            </a:r>
            <a:endParaRPr lang="en-US" dirty="0"/>
          </a:p>
          <a:p>
            <a:r>
              <a:rPr lang="en-US" dirty="0">
                <a:hlinkClick r:id="rId4"/>
              </a:rPr>
              <a:t>https://github.com/yugr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https://www.linkedin.com/in/yugr/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0D9AE-4012-42E8-83D2-366080AEAC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640" y="1192552"/>
            <a:ext cx="2904446" cy="290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58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E7F5-CFC9-4482-AD61-CF177C1E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7FA6B-5402-4E2B-8125-7CF016BA75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4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ADCC-D572-4183-8A43-D3D49536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errors: invalid lexicographical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6D72D-A9F8-4237-805D-7AAE75897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85" y="1901827"/>
            <a:ext cx="5127173" cy="4401004"/>
          </a:xfrm>
        </p:spPr>
        <p:txBody>
          <a:bodyPr/>
          <a:lstStyle/>
          <a:p>
            <a:r>
              <a:rPr lang="en-US" dirty="0"/>
              <a:t>Most common error</a:t>
            </a:r>
          </a:p>
          <a:p>
            <a:r>
              <a:rPr lang="en-US" dirty="0"/>
              <a:t>Violation of asymmetry axiom: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(100, 2)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(200, 1)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(200, 1)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(100, 2)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78BD51-50A5-421D-9272-B6445CFB0B3F}"/>
              </a:ext>
            </a:extLst>
          </p:cNvPr>
          <p:cNvSpPr txBox="1">
            <a:spLocks/>
          </p:cNvSpPr>
          <p:nvPr/>
        </p:nvSpPr>
        <p:spPr>
          <a:xfrm>
            <a:off x="6096000" y="1777776"/>
            <a:ext cx="5878286" cy="4100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operator&lt;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rhs.y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2240AC-C2EE-4458-9504-088827197C07}"/>
              </a:ext>
            </a:extLst>
          </p:cNvPr>
          <p:cNvSpPr/>
          <p:nvPr/>
        </p:nvSpPr>
        <p:spPr>
          <a:xfrm>
            <a:off x="6340608" y="3085795"/>
            <a:ext cx="3924621" cy="93103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07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354"/>
            <a:ext cx="10515600" cy="1325563"/>
          </a:xfrm>
        </p:spPr>
        <p:txBody>
          <a:bodyPr/>
          <a:lstStyle/>
          <a:p>
            <a:r>
              <a:rPr lang="en-US" dirty="0"/>
              <a:t>Common errors: invalid lexicographical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667250"/>
          </a:xfrm>
        </p:spPr>
        <p:txBody>
          <a:bodyPr>
            <a:normAutofit/>
          </a:bodyPr>
          <a:lstStyle/>
          <a:p>
            <a:r>
              <a:rPr lang="en-US" dirty="0"/>
              <a:t>Simple fix:</a:t>
            </a:r>
          </a:p>
          <a:p>
            <a:endParaRPr lang="en-US" sz="200" dirty="0"/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" dirty="0"/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rhs.x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4EB372-78A2-4AC3-8885-13571079ACC7}"/>
              </a:ext>
            </a:extLst>
          </p:cNvPr>
          <p:cNvSpPr/>
          <p:nvPr/>
        </p:nvSpPr>
        <p:spPr>
          <a:xfrm>
            <a:off x="1246094" y="3228216"/>
            <a:ext cx="3924621" cy="81038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01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errors: invalid lexicographical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667250"/>
          </a:xfrm>
        </p:spPr>
        <p:txBody>
          <a:bodyPr>
            <a:normAutofit/>
          </a:bodyPr>
          <a:lstStyle/>
          <a:p>
            <a:r>
              <a:rPr lang="en-US" dirty="0"/>
              <a:t>Better options:</a:t>
            </a:r>
          </a:p>
          <a:p>
            <a:pPr lvl="1"/>
            <a:r>
              <a:rPr lang="en-US" dirty="0"/>
              <a:t>use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std::tie</a:t>
            </a:r>
            <a:r>
              <a:rPr lang="ru-RU" dirty="0"/>
              <a:t> </a:t>
            </a:r>
            <a:r>
              <a:rPr lang="en-US" dirty="0"/>
              <a:t>and </a:t>
            </a:r>
            <a:r>
              <a:rPr lang="en-US" dirty="0" err="1"/>
              <a:t>builtin</a:t>
            </a:r>
            <a:r>
              <a:rPr lang="en-US" dirty="0"/>
              <a:t> comparison of tuples: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std::tie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lhs.x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lhs.y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std::tie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r>
              <a:rPr lang="en-US" dirty="0"/>
              <a:t>(</a:t>
            </a:r>
            <a:r>
              <a:rPr lang="ru-RU" dirty="0"/>
              <a:t>C++20</a:t>
            </a:r>
            <a:r>
              <a:rPr lang="en-US" dirty="0"/>
              <a:t>)</a:t>
            </a:r>
            <a:r>
              <a:rPr lang="ru-RU" dirty="0"/>
              <a:t> </a:t>
            </a:r>
            <a:r>
              <a:rPr lang="en-US" dirty="0"/>
              <a:t>use default implementation of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operator&lt;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41950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9C6D-A5F5-48C1-AE3E-FAC5A6174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7085"/>
            <a:ext cx="10515600" cy="1325563"/>
          </a:xfrm>
        </p:spPr>
        <p:txBody>
          <a:bodyPr/>
          <a:lstStyle/>
          <a:p>
            <a:r>
              <a:rPr lang="en-US" dirty="0"/>
              <a:t>Common errors: non-strict ordering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070F0E-5BE5-4EBA-B7C6-0319F6FE1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4" y="1107849"/>
            <a:ext cx="8196948" cy="55005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278605-2454-4939-B5C0-9E78F9E47138}"/>
              </a:ext>
            </a:extLst>
          </p:cNvPr>
          <p:cNvSpPr txBox="1"/>
          <p:nvPr/>
        </p:nvSpPr>
        <p:spPr>
          <a:xfrm>
            <a:off x="9579428" y="2612571"/>
            <a:ext cx="26125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Violation of </a:t>
            </a:r>
            <a:r>
              <a:rPr lang="en-US" sz="2000" dirty="0" err="1"/>
              <a:t>irreflexivity</a:t>
            </a:r>
            <a:r>
              <a:rPr lang="en-US" sz="2000" dirty="0"/>
              <a:t> and asymmetry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2EF218-A98E-4A87-AC8E-77B4C9A68D8A}"/>
              </a:ext>
            </a:extLst>
          </p:cNvPr>
          <p:cNvCxnSpPr/>
          <p:nvPr/>
        </p:nvCxnSpPr>
        <p:spPr>
          <a:xfrm>
            <a:off x="2547257" y="4180114"/>
            <a:ext cx="1502229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802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1C08-CA5B-42F3-80D5-D9304DF0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errors: negation of strict ordering is non-strict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A2B2B-0BEB-433E-BBAB-80660C8B3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variant of this error</a:t>
            </a:r>
            <a:r>
              <a:rPr lang="ru-RU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std::less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inv_lt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std::not2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(..., ...,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inv_lt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/>
              <a:t>Negation of strict ordering is a </a:t>
            </a:r>
            <a:r>
              <a:rPr lang="en-US" i="1" dirty="0"/>
              <a:t>non-strict </a:t>
            </a:r>
            <a:r>
              <a:rPr lang="en-US" dirty="0"/>
              <a:t>ordering</a:t>
            </a:r>
            <a:r>
              <a:rPr lang="ru-RU" dirty="0"/>
              <a:t> </a:t>
            </a:r>
            <a:r>
              <a:rPr lang="en-US" dirty="0"/>
              <a:t> (and thus violates the asymmetry axioms)</a:t>
            </a:r>
          </a:p>
          <a:p>
            <a:r>
              <a:rPr lang="en-US" dirty="0"/>
              <a:t>Real-world example</a:t>
            </a:r>
            <a:r>
              <a:rPr lang="ru-RU" dirty="0"/>
              <a:t>: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Bug hunting fun with std::sort</a:t>
            </a:r>
            <a:endParaRPr lang="en-US" dirty="0"/>
          </a:p>
          <a:p>
            <a:pPr lvl="1"/>
            <a:endParaRPr lang="en-US" dirty="0">
              <a:hlinkClick r:id="rId4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D219CD-F64C-4D44-B480-4823C65199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457" y="4424363"/>
            <a:ext cx="1469571" cy="146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77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115D-C3C8-4FC6-BCEE-397B3B1C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BD31-895D-41BF-BEFF-948422E8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=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100, 5, 3, NAN, 200, 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[0],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"\n";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0085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115D-C3C8-4FC6-BCEE-397B3B1C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BD31-895D-41BF-BEFF-948422E8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1803112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48B9-8DDB-40A9-BF39-EDB8DD84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FC803-85BE-40C9-9D30-E61AD605C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Floating-point types support special </a:t>
            </a:r>
            <a:r>
              <a:rPr lang="ru-RU" dirty="0"/>
              <a:t>NaN</a:t>
            </a:r>
            <a:r>
              <a:rPr lang="en-US" dirty="0"/>
              <a:t> values</a:t>
            </a:r>
          </a:p>
          <a:p>
            <a:r>
              <a:rPr lang="en-US" dirty="0"/>
              <a:t>Generated during incorrect FP computations</a:t>
            </a:r>
            <a:endParaRPr lang="ru-RU" dirty="0"/>
          </a:p>
          <a:p>
            <a:pPr lvl="1"/>
            <a:r>
              <a:rPr lang="en-US" dirty="0"/>
              <a:t>E.g. sqrt of negative number or dividing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endParaRPr lang="ru-RU" dirty="0"/>
          </a:p>
          <a:p>
            <a:r>
              <a:rPr lang="en-US" dirty="0"/>
              <a:t>Comparison with </a:t>
            </a:r>
            <a:r>
              <a:rPr lang="ru-RU" dirty="0"/>
              <a:t>NaN </a:t>
            </a:r>
            <a:r>
              <a:rPr lang="en-US" dirty="0"/>
              <a:t>always returns </a:t>
            </a:r>
            <a:r>
              <a:rPr lang="ru-RU" dirty="0"/>
              <a:t>false</a:t>
            </a:r>
            <a:r>
              <a:rPr lang="en-US" dirty="0"/>
              <a:t> so</a:t>
            </a:r>
            <a:r>
              <a:rPr lang="ru-RU" dirty="0"/>
              <a:t> NaN</a:t>
            </a:r>
            <a:r>
              <a:rPr lang="en-US" dirty="0"/>
              <a:t>s</a:t>
            </a:r>
            <a:r>
              <a:rPr lang="ru-RU" dirty="0"/>
              <a:t> </a:t>
            </a:r>
            <a:r>
              <a:rPr lang="en-US" dirty="0"/>
              <a:t>are equivalent to all other numbers</a:t>
            </a:r>
          </a:p>
          <a:p>
            <a:r>
              <a:rPr lang="en-US" dirty="0"/>
              <a:t>This causes intransitivity of equivalence</a:t>
            </a:r>
            <a:r>
              <a:rPr lang="ru-RU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NAN ~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NAN ~ 2.0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But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.0 ~ 2.0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46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C1065-D907-484F-8EEF-614B38DC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5B613-811D-4BCF-B170-0BB119C2F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rid of </a:t>
            </a:r>
            <a:r>
              <a:rPr lang="en-US" dirty="0" err="1"/>
              <a:t>NaNs</a:t>
            </a:r>
            <a:r>
              <a:rPr lang="en-US" dirty="0"/>
              <a:t> before sorting</a:t>
            </a:r>
            <a:r>
              <a:rPr lang="ru-RU" dirty="0"/>
              <a:t> </a:t>
            </a:r>
            <a:r>
              <a:rPr lang="en-US" dirty="0"/>
              <a:t>via std::partition: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std::partition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)],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[](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});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/>
              <a:t>In case of std::map wrap floats in a class with overloaded comparison</a:t>
            </a:r>
          </a:p>
        </p:txBody>
      </p:sp>
    </p:spTree>
    <p:extLst>
      <p:ext uri="{BB962C8B-B14F-4D97-AF65-F5344CB8AC3E}">
        <p14:creationId xmlns:p14="http://schemas.microsoft.com/office/powerpoint/2010/main" val="63913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comparator</a:t>
            </a:r>
            <a:endParaRPr lang="ru-RU" dirty="0"/>
          </a:p>
          <a:p>
            <a:r>
              <a:rPr lang="en-US" dirty="0"/>
              <a:t>Example of UB</a:t>
            </a:r>
            <a:endParaRPr lang="ru-RU" dirty="0"/>
          </a:p>
          <a:p>
            <a:r>
              <a:rPr lang="en-US" dirty="0"/>
              <a:t>Comparator axioms</a:t>
            </a:r>
            <a:endParaRPr lang="ru-RU" dirty="0"/>
          </a:p>
          <a:p>
            <a:r>
              <a:rPr lang="en-US" dirty="0"/>
              <a:t>Common mistakes</a:t>
            </a:r>
            <a:endParaRPr lang="ru-RU" dirty="0"/>
          </a:p>
          <a:p>
            <a:r>
              <a:rPr lang="en-US" dirty="0"/>
              <a:t>And ways to diagnose them</a:t>
            </a:r>
          </a:p>
        </p:txBody>
      </p:sp>
    </p:spTree>
    <p:extLst>
      <p:ext uri="{BB962C8B-B14F-4D97-AF65-F5344CB8AC3E}">
        <p14:creationId xmlns:p14="http://schemas.microsoft.com/office/powerpoint/2010/main" val="893441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3B13-406F-410B-BFB5-9599BB8F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errors:</a:t>
            </a:r>
            <a:r>
              <a:rPr lang="ru-RU" dirty="0"/>
              <a:t> </a:t>
            </a:r>
            <a:r>
              <a:rPr lang="en-US" dirty="0"/>
              <a:t>approximate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89BC-A1A6-4768-97BD-DC69CFA3A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6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6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eps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/>
              <a:t>Treat “close” numbers as equivalent</a:t>
            </a:r>
            <a:endParaRPr lang="ru-RU" dirty="0"/>
          </a:p>
          <a:p>
            <a:r>
              <a:rPr lang="en-US" dirty="0"/>
              <a:t>But this violates transitivity of equivalence</a:t>
            </a:r>
            <a:r>
              <a:rPr lang="ru-RU" dirty="0"/>
              <a:t>:</a:t>
            </a:r>
          </a:p>
          <a:p>
            <a:pPr marL="457200" lvl="1" indent="0">
              <a:buNone/>
            </a:pP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(0, 0.5 </a:t>
            </a:r>
            <a:r>
              <a:rPr lang="ru-RU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ru-RU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(0.5 </a:t>
            </a:r>
            <a:r>
              <a:rPr lang="ru-RU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ru-RU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(0, </a:t>
            </a:r>
            <a:r>
              <a:rPr lang="ru-RU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eps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ru-RU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5017AB-B1D5-4C80-B60F-131F78A2DA84}"/>
              </a:ext>
            </a:extLst>
          </p:cNvPr>
          <p:cNvSpPr/>
          <p:nvPr/>
        </p:nvSpPr>
        <p:spPr>
          <a:xfrm>
            <a:off x="1550894" y="2222693"/>
            <a:ext cx="7288306" cy="509621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5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4EB9-3E73-4D16-A267-2453B3C7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errors:</a:t>
            </a:r>
            <a:r>
              <a:rPr lang="ru-RU" dirty="0"/>
              <a:t> </a:t>
            </a:r>
            <a:r>
              <a:rPr lang="en-US" dirty="0"/>
              <a:t>special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AB472-A844-4C1B-A37F-F4A1D7E62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914" y="192359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[](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2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2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a.get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b.get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*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FEC94-8D09-4A6E-A1A2-472C761ADA7D}"/>
              </a:ext>
            </a:extLst>
          </p:cNvPr>
          <p:cNvSpPr txBox="1"/>
          <p:nvPr/>
        </p:nvSpPr>
        <p:spPr>
          <a:xfrm>
            <a:off x="8186056" y="2242457"/>
            <a:ext cx="3167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Violation of </a:t>
            </a:r>
            <a:r>
              <a:rPr lang="en-US" sz="2400" dirty="0" err="1"/>
              <a:t>irreflexivity</a:t>
            </a:r>
            <a:r>
              <a:rPr lang="en-US" sz="2400" dirty="0"/>
              <a:t> and asymmetry when both operands are </a:t>
            </a:r>
            <a:r>
              <a:rPr lang="en-US" sz="2400" dirty="0" err="1"/>
              <a:t>nullptrs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4B0A27-C25B-4D5E-9417-69CA187BC6A3}"/>
              </a:ext>
            </a:extLst>
          </p:cNvPr>
          <p:cNvSpPr/>
          <p:nvPr/>
        </p:nvSpPr>
        <p:spPr>
          <a:xfrm>
            <a:off x="1398494" y="2788751"/>
            <a:ext cx="2890477" cy="93103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64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4EB9-3E73-4D16-A267-2453B3C77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3354"/>
            <a:ext cx="10515600" cy="1325563"/>
          </a:xfrm>
        </p:spPr>
        <p:txBody>
          <a:bodyPr/>
          <a:lstStyle/>
          <a:p>
            <a:r>
              <a:rPr lang="en-US" dirty="0"/>
              <a:t>Common errors: special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AB472-A844-4C1B-A37F-F4A1D7E62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143" y="2892427"/>
            <a:ext cx="6596743" cy="2572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[](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DB17C6-D01F-4315-BE03-49586B6D82A7}"/>
              </a:ext>
            </a:extLst>
          </p:cNvPr>
          <p:cNvSpPr txBox="1"/>
          <p:nvPr/>
        </p:nvSpPr>
        <p:spPr>
          <a:xfrm>
            <a:off x="870857" y="1981202"/>
            <a:ext cx="522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Generic pattern: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D1A8C2-937D-4C77-8FC2-90ED4147D559}"/>
              </a:ext>
            </a:extLst>
          </p:cNvPr>
          <p:cNvSpPr txBox="1"/>
          <p:nvPr/>
        </p:nvSpPr>
        <p:spPr>
          <a:xfrm>
            <a:off x="6096000" y="1981202"/>
            <a:ext cx="522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Generic fix: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EABB42-C94C-453F-A7A8-8C8A5E2D252B}"/>
              </a:ext>
            </a:extLst>
          </p:cNvPr>
          <p:cNvSpPr txBox="1">
            <a:spLocks/>
          </p:cNvSpPr>
          <p:nvPr/>
        </p:nvSpPr>
        <p:spPr>
          <a:xfrm>
            <a:off x="5459185" y="2900620"/>
            <a:ext cx="6498771" cy="2572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[](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1217248-410A-4D19-9ACB-872A1023B007}"/>
              </a:ext>
            </a:extLst>
          </p:cNvPr>
          <p:cNvSpPr/>
          <p:nvPr/>
        </p:nvSpPr>
        <p:spPr>
          <a:xfrm>
            <a:off x="4544787" y="3624546"/>
            <a:ext cx="914398" cy="223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53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E494-9936-451A-BF6D-29D50118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errors:</a:t>
            </a:r>
            <a:r>
              <a:rPr lang="ru-RU" dirty="0"/>
              <a:t> </a:t>
            </a:r>
            <a:r>
              <a:rPr lang="en-US" dirty="0"/>
              <a:t>custom comparator for “special”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877F2-0E42-46CD-89A4-90C23BB09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61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[](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comp_default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4FFE5-4F27-41FF-8A45-33B8796CA465}"/>
              </a:ext>
            </a:extLst>
          </p:cNvPr>
          <p:cNvSpPr txBox="1"/>
          <p:nvPr/>
        </p:nvSpPr>
        <p:spPr>
          <a:xfrm>
            <a:off x="838200" y="1882989"/>
            <a:ext cx="522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Generic pattern: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8D3BB1E-4735-49F4-898C-1AB02AF36CF1}"/>
              </a:ext>
            </a:extLst>
          </p:cNvPr>
          <p:cNvSpPr/>
          <p:nvPr/>
        </p:nvSpPr>
        <p:spPr>
          <a:xfrm>
            <a:off x="7141029" y="3973286"/>
            <a:ext cx="4212771" cy="1894114"/>
          </a:xfrm>
          <a:prstGeom prst="ellipse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550325E-21F0-4505-A1DB-564AD6E00D8F}"/>
              </a:ext>
            </a:extLst>
          </p:cNvPr>
          <p:cNvSpPr/>
          <p:nvPr/>
        </p:nvSpPr>
        <p:spPr>
          <a:xfrm>
            <a:off x="7587343" y="4648200"/>
            <a:ext cx="1643743" cy="783771"/>
          </a:xfrm>
          <a:prstGeom prst="ellipse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10121A-CD5E-4CE4-B381-4F9C78EE1089}"/>
              </a:ext>
            </a:extLst>
          </p:cNvPr>
          <p:cNvSpPr txBox="1"/>
          <p:nvPr/>
        </p:nvSpPr>
        <p:spPr>
          <a:xfrm>
            <a:off x="9906000" y="4833257"/>
            <a:ext cx="1121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Default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883951-B854-431B-9450-F9C9B44E2AB3}"/>
              </a:ext>
            </a:extLst>
          </p:cNvPr>
          <p:cNvSpPr txBox="1"/>
          <p:nvPr/>
        </p:nvSpPr>
        <p:spPr>
          <a:xfrm>
            <a:off x="7935686" y="4833257"/>
            <a:ext cx="1643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Special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F693E7-378D-4A27-BB26-E6D2907BDEA9}"/>
              </a:ext>
            </a:extLst>
          </p:cNvPr>
          <p:cNvSpPr/>
          <p:nvPr/>
        </p:nvSpPr>
        <p:spPr>
          <a:xfrm>
            <a:off x="1246094" y="2871398"/>
            <a:ext cx="6526306" cy="949488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21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AF51-2EA5-4631-BFEE-793BA9010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errors:</a:t>
            </a:r>
            <a:r>
              <a:rPr lang="ru-RU" dirty="0"/>
              <a:t> </a:t>
            </a:r>
            <a:r>
              <a:rPr lang="en-US" dirty="0"/>
              <a:t>custom comparator for “special”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B7C0B-8FB7-4494-A16A-E54FED460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44541" cy="4351338"/>
          </a:xfrm>
        </p:spPr>
        <p:txBody>
          <a:bodyPr>
            <a:normAutofit/>
          </a:bodyPr>
          <a:lstStyle/>
          <a:p>
            <a:r>
              <a:rPr lang="en-US" dirty="0"/>
              <a:t>Transitivity axiom: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⇒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Substitute terms: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comp_special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comp_default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⇒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comp_default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/>
              <a:t>Comp_special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comp_default</a:t>
            </a:r>
            <a:r>
              <a:rPr lang="en-US" dirty="0"/>
              <a:t> are usually logically and algorithmically unrelated and implication does not hold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2AC83F6-A8FB-44C0-9A9D-2091373C34F3}"/>
              </a:ext>
            </a:extLst>
          </p:cNvPr>
          <p:cNvSpPr/>
          <p:nvPr/>
        </p:nvSpPr>
        <p:spPr>
          <a:xfrm>
            <a:off x="8153400" y="2481943"/>
            <a:ext cx="3102429" cy="1894114"/>
          </a:xfrm>
          <a:prstGeom prst="ellipse">
            <a:avLst/>
          </a:prstGeom>
          <a:noFill/>
          <a:ln w="412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452AE37-4CAC-4E53-8E61-640D9E5066EB}"/>
              </a:ext>
            </a:extLst>
          </p:cNvPr>
          <p:cNvSpPr/>
          <p:nvPr/>
        </p:nvSpPr>
        <p:spPr>
          <a:xfrm>
            <a:off x="8534398" y="3047997"/>
            <a:ext cx="1643743" cy="783771"/>
          </a:xfrm>
          <a:prstGeom prst="ellipse">
            <a:avLst/>
          </a:pr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8C9A2E-F408-4031-96D0-2BD26917461F}"/>
              </a:ext>
            </a:extLst>
          </p:cNvPr>
          <p:cNvSpPr txBox="1"/>
          <p:nvPr/>
        </p:nvSpPr>
        <p:spPr>
          <a:xfrm>
            <a:off x="8833754" y="3233054"/>
            <a:ext cx="245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sp1   &lt;    sp2     </a:t>
            </a:r>
            <a:r>
              <a:rPr lang="en-US" dirty="0">
                <a:solidFill>
                  <a:schemeClr val="accent6"/>
                </a:solidFill>
              </a:rPr>
              <a:t>&lt;   def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7A9274F2-E4AB-44A3-978E-E50B7C90E180}"/>
              </a:ext>
            </a:extLst>
          </p:cNvPr>
          <p:cNvSpPr/>
          <p:nvPr/>
        </p:nvSpPr>
        <p:spPr>
          <a:xfrm>
            <a:off x="9116789" y="2851202"/>
            <a:ext cx="1458682" cy="783772"/>
          </a:xfrm>
          <a:prstGeom prst="arc">
            <a:avLst>
              <a:gd name="adj1" fmla="val 10721190"/>
              <a:gd name="adj2" fmla="val 110858"/>
            </a:avLst>
          </a:prstGeom>
          <a:ln w="444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20D5A8-40D1-4E53-9DA2-8876D2B17A91}"/>
              </a:ext>
            </a:extLst>
          </p:cNvPr>
          <p:cNvSpPr txBox="1"/>
          <p:nvPr/>
        </p:nvSpPr>
        <p:spPr>
          <a:xfrm>
            <a:off x="9459683" y="2507912"/>
            <a:ext cx="244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557506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D733E-D82D-47D2-9079-A9C225DA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errors:</a:t>
            </a:r>
            <a:r>
              <a:rPr lang="ru-RU" dirty="0"/>
              <a:t> </a:t>
            </a:r>
            <a:r>
              <a:rPr lang="en-US" dirty="0"/>
              <a:t>custom comparator for “special”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77498-8028-4E15-8383-9AF8BE968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47396"/>
            <a:ext cx="4811486" cy="4351338"/>
          </a:xfrm>
        </p:spPr>
        <p:txBody>
          <a:bodyPr/>
          <a:lstStyle/>
          <a:p>
            <a:r>
              <a:rPr lang="en-US" dirty="0"/>
              <a:t>Violation of transitivity: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3)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2, 1)</a:t>
            </a:r>
          </a:p>
          <a:p>
            <a:pPr lvl="1"/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2, 1)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2)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3)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1, 2)</a:t>
            </a:r>
          </a:p>
          <a:p>
            <a:r>
              <a:rPr lang="en-US" dirty="0"/>
              <a:t>Real-world example</a:t>
            </a:r>
            <a:r>
              <a:rPr lang="ru-RU" dirty="0"/>
              <a:t>: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GCC Bugzilla #68988</a:t>
            </a:r>
            <a:endParaRPr lang="ru-RU" dirty="0"/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E43806-8DD8-471C-8E72-4EEE34929A59}"/>
              </a:ext>
            </a:extLst>
          </p:cNvPr>
          <p:cNvSpPr txBox="1">
            <a:spLocks/>
          </p:cNvSpPr>
          <p:nvPr/>
        </p:nvSpPr>
        <p:spPr>
          <a:xfrm>
            <a:off x="5812972" y="1847396"/>
            <a:ext cx="6248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operator&lt;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special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rhs.special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rhs.y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ru-RU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1EA25-0B2C-4EF5-B639-CEEB6BC70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686" y="4452257"/>
            <a:ext cx="1371600" cy="1371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502F8C-3182-4C4B-BEAD-95A4003DFB85}"/>
              </a:ext>
            </a:extLst>
          </p:cNvPr>
          <p:cNvSpPr/>
          <p:nvPr/>
        </p:nvSpPr>
        <p:spPr>
          <a:xfrm>
            <a:off x="6525666" y="3648722"/>
            <a:ext cx="5100277" cy="93103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94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E494-9936-451A-BF6D-29D50118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errors:</a:t>
            </a:r>
            <a:r>
              <a:rPr lang="ru-RU" dirty="0"/>
              <a:t> </a:t>
            </a:r>
            <a:r>
              <a:rPr lang="en-US" dirty="0"/>
              <a:t>custom comparator for “special”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877F2-0E42-46CD-89A4-90C23BB09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61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[](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ru-RU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ru-RU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comp_special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comp_default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4FFE5-4F27-41FF-8A45-33B8796CA465}"/>
              </a:ext>
            </a:extLst>
          </p:cNvPr>
          <p:cNvSpPr txBox="1"/>
          <p:nvPr/>
        </p:nvSpPr>
        <p:spPr>
          <a:xfrm>
            <a:off x="838200" y="1882989"/>
            <a:ext cx="522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Generic fix: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B030AB-969C-427E-B2F9-1E94D7873000}"/>
              </a:ext>
            </a:extLst>
          </p:cNvPr>
          <p:cNvSpPr/>
          <p:nvPr/>
        </p:nvSpPr>
        <p:spPr>
          <a:xfrm>
            <a:off x="1246094" y="2871398"/>
            <a:ext cx="7299192" cy="949488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616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F1C1D-74B1-43B6-9285-943AA873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F0C72-B3D0-49D2-B84B-FEA8654EEF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646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B7C5-26C8-417A-B322-BAD4ADCD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Debug mode in </a:t>
            </a:r>
            <a:r>
              <a:rPr lang="en-US" dirty="0" err="1"/>
              <a:t>libstdc</a:t>
            </a:r>
            <a:r>
              <a:rPr lang="en-US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3EC1B-4E2F-4E54-9737-BE0C2AC98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571"/>
            <a:ext cx="10515600" cy="4707392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 err="1"/>
              <a:t>Libstdc</a:t>
            </a:r>
            <a:r>
              <a:rPr lang="en-US" sz="4000" dirty="0"/>
              <a:t>++ uses macro </a:t>
            </a:r>
            <a:r>
              <a:rPr lang="ru-RU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D_GLIBCXX_DEBUG</a:t>
            </a:r>
            <a:r>
              <a:rPr lang="en-US" sz="4000" dirty="0"/>
              <a:t> to enable </a:t>
            </a:r>
            <a:r>
              <a:rPr lang="en-US" sz="4000" dirty="0" err="1"/>
              <a:t>irreflexivity</a:t>
            </a:r>
            <a:r>
              <a:rPr lang="en-US" sz="4000" dirty="0"/>
              <a:t> checks</a:t>
            </a:r>
            <a:endParaRPr lang="ru-RU" sz="4000" dirty="0"/>
          </a:p>
          <a:p>
            <a:r>
              <a:rPr lang="en-US" sz="4000" dirty="0"/>
              <a:t>Would have found error from the beginning of this presentation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/10/bits/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stl_algo.h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 void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__first, 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__last,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_Compare __comp)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glibcxx_requires_irreflexive_pred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(__first, __last, __comp);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std::__sort(__first, __last,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(__comp));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07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9C42-A8FB-49B7-B3E9-A85A270B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mode in </a:t>
            </a:r>
            <a:r>
              <a:rPr lang="en-US" dirty="0" err="1"/>
              <a:t>libc</a:t>
            </a:r>
            <a:r>
              <a:rPr lang="en-US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45A8E-5784-4609-B17E-EC6BDA0B3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Libc</a:t>
            </a:r>
            <a:r>
              <a:rPr lang="en-US" dirty="0"/>
              <a:t>++ uses macro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-D_LIBCPP_ENABLE_DEBUG_MODE</a:t>
            </a:r>
            <a:r>
              <a:rPr lang="en-US" dirty="0"/>
              <a:t> to enable asymmetry checks: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C0E61B-B82C-4D3F-96D4-FBDFFA514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57" y="3377997"/>
            <a:ext cx="11330734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98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9289-7D14-4AF9-9364-2CDFD2C8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AF0C-D81B-40B7-93CD-858A670C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Generalization of</a:t>
            </a:r>
            <a:r>
              <a:rPr lang="ru-RU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Predicate functor for comparing objects of some class/type</a:t>
            </a:r>
          </a:p>
          <a:p>
            <a:r>
              <a:rPr lang="en-US" dirty="0"/>
              <a:t>Used by various STL algorithms and containers to sort and search objects</a:t>
            </a:r>
          </a:p>
          <a:p>
            <a:pPr marL="457200" lvl="1" indent="0">
              <a:buNone/>
            </a:pP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 // Uses operator&lt;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87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B8ED-1F29-4D30-B331-C3400270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9ABFF-6BB7-4FB9-989A-8FA4CD7D3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options have significant </a:t>
            </a:r>
            <a:r>
              <a:rPr lang="ru-RU" dirty="0"/>
              <a:t>(2</a:t>
            </a:r>
            <a:r>
              <a:rPr lang="en-US" dirty="0"/>
              <a:t>x) overhead and should be used only for testing</a:t>
            </a:r>
          </a:p>
          <a:p>
            <a:r>
              <a:rPr lang="en-US" dirty="0"/>
              <a:t>Checkers can not change the algorithmic complexity of std::sort</a:t>
            </a:r>
          </a:p>
          <a:p>
            <a:pPr lvl="1"/>
            <a:r>
              <a:rPr lang="ru-RU" dirty="0"/>
              <a:t>O(N*logN)</a:t>
            </a:r>
            <a:endParaRPr lang="en-US" dirty="0"/>
          </a:p>
          <a:p>
            <a:r>
              <a:rPr lang="en-US" dirty="0"/>
              <a:t>Thus full correctness can not be checked</a:t>
            </a:r>
            <a:endParaRPr lang="ru-RU" dirty="0"/>
          </a:p>
          <a:p>
            <a:pPr lvl="1"/>
            <a:r>
              <a:rPr lang="en-US" dirty="0"/>
              <a:t>E.g. violation of transitivity axioms is O(N</a:t>
            </a:r>
            <a:r>
              <a:rPr lang="en-US" baseline="30000" dirty="0"/>
              <a:t>3</a:t>
            </a:r>
            <a:r>
              <a:rPr lang="en-US" dirty="0"/>
              <a:t>)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249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424F-9AF5-45CD-9C91-874C6DC0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SortChecker</a:t>
            </a:r>
            <a:r>
              <a:rPr lang="ru-RU" dirty="0"/>
              <a:t>++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AE089-C978-44EF-9D7D-E8AE6EA68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396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hlinkClick r:id="rId3"/>
              </a:rPr>
              <a:t>https://github.com/yugr/sortcheckxx</a:t>
            </a:r>
            <a:endParaRPr lang="en-US" dirty="0"/>
          </a:p>
          <a:p>
            <a:r>
              <a:rPr lang="en-US" dirty="0"/>
              <a:t>Dynamic checker that verifies comparators in C++ code</a:t>
            </a:r>
          </a:p>
          <a:p>
            <a:r>
              <a:rPr lang="en-US" dirty="0"/>
              <a:t>Intercepts and checks STL </a:t>
            </a:r>
            <a:r>
              <a:rPr lang="ru-RU" dirty="0"/>
              <a:t>API</a:t>
            </a:r>
            <a:r>
              <a:rPr lang="en-US" dirty="0"/>
              <a:t>s</a:t>
            </a:r>
            <a:r>
              <a:rPr lang="ru-RU" dirty="0"/>
              <a:t> </a:t>
            </a:r>
            <a:r>
              <a:rPr lang="en-US" dirty="0"/>
              <a:t>like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ru-RU" dirty="0"/>
              <a:t> </a:t>
            </a:r>
            <a:r>
              <a:rPr lang="en-US" dirty="0"/>
              <a:t>and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std::map</a:t>
            </a:r>
            <a:r>
              <a:rPr lang="en-US" dirty="0"/>
              <a:t>-like containers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Based on </a:t>
            </a:r>
            <a:r>
              <a:rPr lang="ru-RU" dirty="0"/>
              <a:t>source-to-source </a:t>
            </a:r>
            <a:r>
              <a:rPr lang="en-US" dirty="0"/>
              <a:t>instrumentation via Clang</a:t>
            </a:r>
            <a:endParaRPr lang="ru-RU" dirty="0"/>
          </a:p>
          <a:p>
            <a:r>
              <a:rPr lang="en-US" dirty="0"/>
              <a:t>Found </a:t>
            </a:r>
            <a:r>
              <a:rPr lang="ru-RU" dirty="0"/>
              <a:t>5 </a:t>
            </a:r>
            <a:r>
              <a:rPr lang="en-US" dirty="0"/>
              <a:t>errors in </a:t>
            </a:r>
            <a:r>
              <a:rPr lang="ru-RU" dirty="0"/>
              <a:t>OSS </a:t>
            </a:r>
            <a:r>
              <a:rPr lang="en-US" dirty="0"/>
              <a:t>projects</a:t>
            </a:r>
            <a:endParaRPr lang="ru-RU" dirty="0"/>
          </a:p>
          <a:p>
            <a:r>
              <a:rPr lang="ru-RU" dirty="0"/>
              <a:t>TODO: </a:t>
            </a:r>
            <a:r>
              <a:rPr lang="en-US" dirty="0"/>
              <a:t>support all relevant algorithms </a:t>
            </a:r>
            <a:r>
              <a:rPr lang="ru-RU" dirty="0"/>
              <a:t>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nth_element</a:t>
            </a:r>
            <a:r>
              <a:rPr lang="ru-RU" dirty="0"/>
              <a:t>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106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424F-9AF5-45CD-9C91-874C6DC0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SortChecker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AE089-C978-44EF-9D7D-E8AE6EA68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396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hlinkClick r:id="rId2"/>
              </a:rPr>
              <a:t>https://github.com/yugr/sortcheck</a:t>
            </a:r>
            <a:endParaRPr lang="en-US" dirty="0"/>
          </a:p>
          <a:p>
            <a:r>
              <a:rPr lang="en-US" dirty="0"/>
              <a:t>Dynamic checker that verifies comparators in C code</a:t>
            </a:r>
          </a:p>
          <a:p>
            <a:r>
              <a:rPr lang="en-US" dirty="0"/>
              <a:t>Intercepts and checks </a:t>
            </a:r>
            <a:r>
              <a:rPr lang="en-US" dirty="0" err="1"/>
              <a:t>libc</a:t>
            </a:r>
            <a:r>
              <a:rPr lang="en-US" dirty="0"/>
              <a:t> </a:t>
            </a:r>
            <a:r>
              <a:rPr lang="ru-RU" dirty="0"/>
              <a:t>API </a:t>
            </a:r>
            <a:r>
              <a:rPr lang="en-US" dirty="0"/>
              <a:t>like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bsearch</a:t>
            </a:r>
          </a:p>
          <a:p>
            <a:r>
              <a:rPr lang="en-US" dirty="0"/>
              <a:t>Based on runtime instrumentation via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LD_PRELOAD</a:t>
            </a:r>
            <a:endParaRPr lang="ru-RU" dirty="0"/>
          </a:p>
          <a:p>
            <a:r>
              <a:rPr lang="en-US" dirty="0"/>
              <a:t>Found </a:t>
            </a:r>
            <a:r>
              <a:rPr lang="ru-RU" dirty="0"/>
              <a:t>15 </a:t>
            </a:r>
            <a:r>
              <a:rPr lang="en-US" dirty="0"/>
              <a:t>errors in various </a:t>
            </a:r>
            <a:r>
              <a:rPr lang="ru-RU" dirty="0"/>
              <a:t>OSS </a:t>
            </a:r>
            <a:r>
              <a:rPr lang="en-US" dirty="0"/>
              <a:t>projects </a:t>
            </a:r>
            <a:r>
              <a:rPr lang="ru-RU" dirty="0"/>
              <a:t>(GCC, Harfbuzz, etc.)</a:t>
            </a:r>
          </a:p>
        </p:txBody>
      </p:sp>
    </p:spTree>
    <p:extLst>
      <p:ext uri="{BB962C8B-B14F-4D97-AF65-F5344CB8AC3E}">
        <p14:creationId xmlns:p14="http://schemas.microsoft.com/office/powerpoint/2010/main" val="26595287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E828-D233-4535-B53B-9502F549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SortChecker</a:t>
            </a:r>
            <a:r>
              <a:rPr lang="en-US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A6619-1CBE-4348-961B-BD3FDC8FF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Instrument code</a:t>
            </a:r>
            <a:r>
              <a:rPr lang="ru-RU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bad.cc -- -DSIZE=50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Compile and run instrumented code:</a:t>
            </a:r>
            <a:endParaRPr lang="ru-RU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-DSIZE=50 -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Isortcheckxx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bad.cc:14: irreflexive comparator at position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123AAB-C400-4176-BD21-92E392527EA3}"/>
              </a:ext>
            </a:extLst>
          </p:cNvPr>
          <p:cNvSpPr txBox="1"/>
          <p:nvPr/>
        </p:nvSpPr>
        <p:spPr>
          <a:xfrm flipH="1">
            <a:off x="655319" y="2847987"/>
            <a:ext cx="4156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8FD20-2DDE-44DA-87D2-6696BE10DA53}"/>
              </a:ext>
            </a:extLst>
          </p:cNvPr>
          <p:cNvSpPr txBox="1"/>
          <p:nvPr/>
        </p:nvSpPr>
        <p:spPr>
          <a:xfrm>
            <a:off x="6235342" y="2709487"/>
            <a:ext cx="6128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sortcheck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sort_checked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__FILE__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__LINE__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27634EB-80E1-4865-ABAC-777D70A2C39D}"/>
              </a:ext>
            </a:extLst>
          </p:cNvPr>
          <p:cNvSpPr/>
          <p:nvPr/>
        </p:nvSpPr>
        <p:spPr>
          <a:xfrm>
            <a:off x="5181602" y="2955475"/>
            <a:ext cx="914398" cy="223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362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4E62-A92A-47BA-9EF6-78B10084A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189"/>
            <a:ext cx="10515600" cy="1325563"/>
          </a:xfrm>
        </p:spPr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60025-EBC3-45D0-9B0B-DAA951A03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14" y="1004887"/>
            <a:ext cx="11261272" cy="545034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Each run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/>
              <a:t> (or similar APIs) is preceded by these checks</a:t>
            </a:r>
            <a:r>
              <a:rPr lang="ru-RU" dirty="0"/>
              <a:t>: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!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 !</a:t>
            </a:r>
            <a:r>
              <a:rPr lang="en-US" sz="20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Complexity is O(N</a:t>
            </a:r>
            <a:r>
              <a:rPr lang="en-US" baseline="30000" dirty="0"/>
              <a:t>3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/>
              <a:t>Too large even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/>
              <a:t> so only small array prefix is verified </a:t>
            </a:r>
            <a:r>
              <a:rPr lang="ru-RU" dirty="0"/>
              <a:t>(30 </a:t>
            </a:r>
            <a:r>
              <a:rPr lang="en-US" dirty="0"/>
              <a:t>elements</a:t>
            </a:r>
            <a:r>
              <a:rPr lang="ru-RU" dirty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30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6DE8-2F63-4ED5-8119-3DA4F4CD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verification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B7B0C-7980-480B-978A-B65865533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59686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https://github.com/danlark1/quadratic_strict_weak_ordering</a:t>
            </a:r>
            <a:r>
              <a:rPr lang="ru-RU" dirty="0"/>
              <a:t> </a:t>
            </a:r>
          </a:p>
          <a:p>
            <a:r>
              <a:rPr lang="en-US" dirty="0"/>
              <a:t>Proposed by D. </a:t>
            </a:r>
            <a:r>
              <a:rPr lang="en-US" dirty="0" err="1"/>
              <a:t>Kutenin</a:t>
            </a:r>
            <a:r>
              <a:rPr lang="en-US" dirty="0"/>
              <a:t> in January </a:t>
            </a:r>
            <a:r>
              <a:rPr lang="ru-RU" dirty="0"/>
              <a:t>2023</a:t>
            </a:r>
          </a:p>
          <a:p>
            <a:r>
              <a:rPr lang="en-US" dirty="0"/>
              <a:t>Idea of the algorithm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Sort array by stable algorithm</a:t>
            </a:r>
            <a:endParaRPr lang="ru-RU" dirty="0"/>
          </a:p>
          <a:p>
            <a:pPr lvl="1"/>
            <a:r>
              <a:rPr lang="en-US" dirty="0"/>
              <a:t>Go over prefixes of equivalent elements in sorted array</a:t>
            </a:r>
            <a:endParaRPr lang="ru-RU" dirty="0"/>
          </a:p>
          <a:p>
            <a:pPr lvl="1"/>
            <a:r>
              <a:rPr lang="en-US" dirty="0"/>
              <a:t>Verify their transitivity with remaining part of the array</a:t>
            </a:r>
            <a:endParaRPr lang="ru-RU" dirty="0"/>
          </a:p>
          <a:p>
            <a:r>
              <a:rPr lang="en-US" dirty="0"/>
              <a:t>Complexity is </a:t>
            </a:r>
            <a:r>
              <a:rPr lang="ru-RU" dirty="0"/>
              <a:t>O(N</a:t>
            </a:r>
            <a:r>
              <a:rPr lang="en-US" baseline="30000" dirty="0"/>
              <a:t>2</a:t>
            </a:r>
            <a:r>
              <a:rPr lang="ru-RU" dirty="0"/>
              <a:t>) </a:t>
            </a:r>
            <a:r>
              <a:rPr lang="en-US" dirty="0"/>
              <a:t>which is still larger than std::sort’s O(N*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  <a:p>
            <a:r>
              <a:rPr lang="en-US" dirty="0"/>
              <a:t>Will likely be integrated in debug </a:t>
            </a:r>
            <a:r>
              <a:rPr lang="en-US" dirty="0" err="1"/>
              <a:t>libc</a:t>
            </a:r>
            <a:r>
              <a:rPr lang="en-US" dirty="0"/>
              <a:t>++ (</a:t>
            </a:r>
            <a:r>
              <a:rPr lang="en-US" dirty="0">
                <a:hlinkClick r:id="rId3"/>
              </a:rPr>
              <a:t>D150264</a:t>
            </a:r>
            <a:r>
              <a:rPr lang="en-US" dirty="0"/>
              <a:t>) and </a:t>
            </a:r>
            <a:r>
              <a:rPr lang="en-US" dirty="0" err="1"/>
              <a:t>SortChecker</a:t>
            </a:r>
            <a:endParaRPr lang="ru-RU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540649-238D-47A3-B432-74746BE5BB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343" y="5055961"/>
            <a:ext cx="1436914" cy="143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085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7C8A-F603-42F7-AC33-9EBA2791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F2B0C-DEB6-403A-A327-A9DABD7F4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Danila </a:t>
            </a:r>
            <a:r>
              <a:rPr lang="en-US" dirty="0" err="1"/>
              <a:t>Kutenin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Changing std::sort at Google’s Scale and Beyond</a:t>
            </a:r>
            <a:endParaRPr lang="en-US" dirty="0"/>
          </a:p>
          <a:p>
            <a:r>
              <a:rPr lang="en-US" dirty="0"/>
              <a:t>Jonathan Müller </a:t>
            </a:r>
            <a:r>
              <a:rPr lang="en-US" dirty="0">
                <a:hlinkClick r:id="rId3"/>
              </a:rPr>
              <a:t>Mathematics behind Comparison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65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7C366-F1FD-4880-B503-F75FA2AB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123D4-600E-41B8-800A-B2AF29703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common errors</a:t>
            </a:r>
          </a:p>
          <a:p>
            <a:r>
              <a:rPr lang="en-US" dirty="0"/>
              <a:t>Turn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_G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LIBCXX_DEBUG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_LIBCPP_ENABLE_DEBUG_MODE</a:t>
            </a:r>
            <a:r>
              <a:rPr lang="ru-RU" dirty="0"/>
              <a:t> </a:t>
            </a:r>
            <a:r>
              <a:rPr lang="en-US" dirty="0"/>
              <a:t>in your </a:t>
            </a:r>
            <a:r>
              <a:rPr lang="ru-RU" dirty="0"/>
              <a:t>CI</a:t>
            </a:r>
          </a:p>
          <a:p>
            <a:r>
              <a:rPr lang="en-US" dirty="0"/>
              <a:t>Apply </a:t>
            </a:r>
            <a:r>
              <a:rPr lang="ru-RU" dirty="0"/>
              <a:t>Sort</a:t>
            </a:r>
            <a:r>
              <a:rPr lang="en-US" dirty="0"/>
              <a:t>C</a:t>
            </a:r>
            <a:r>
              <a:rPr lang="ru-RU" dirty="0"/>
              <a:t>hecker и Sort</a:t>
            </a:r>
            <a:r>
              <a:rPr lang="en-US" dirty="0"/>
              <a:t>C</a:t>
            </a:r>
            <a:r>
              <a:rPr lang="ru-RU" dirty="0"/>
              <a:t>hecker++ </a:t>
            </a:r>
            <a:r>
              <a:rPr lang="en-US" dirty="0"/>
              <a:t>to your codebase</a:t>
            </a:r>
            <a:endParaRPr lang="ru-RU" dirty="0"/>
          </a:p>
          <a:p>
            <a:pPr lvl="1"/>
            <a:r>
              <a:rPr lang="en-US" dirty="0"/>
              <a:t>Bug reports and feedback are welcome</a:t>
            </a:r>
          </a:p>
          <a:p>
            <a:pPr lvl="1"/>
            <a:r>
              <a:rPr lang="en-US" dirty="0"/>
              <a:t>As well as stars on GitHub :)</a:t>
            </a:r>
          </a:p>
        </p:txBody>
      </p:sp>
    </p:spTree>
    <p:extLst>
      <p:ext uri="{BB962C8B-B14F-4D97-AF65-F5344CB8AC3E}">
        <p14:creationId xmlns:p14="http://schemas.microsoft.com/office/powerpoint/2010/main" val="14547241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795D-7F53-4AE1-BCD3-E31732F4E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types of errors in comparator </a:t>
            </a:r>
            <a:r>
              <a:rPr lang="ru-RU" dirty="0"/>
              <a:t>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27CD4-DE96-4DD8-81A3-3E6458D82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Unsorted arrays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r>
              <a:rPr lang="en-US" dirty="0"/>
              <a:t> and friends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Diagnosed by </a:t>
            </a:r>
            <a:r>
              <a:rPr lang="en-US" dirty="0" err="1"/>
              <a:t>SortChecker</a:t>
            </a:r>
            <a:r>
              <a:rPr lang="en-US" dirty="0"/>
              <a:t>/</a:t>
            </a:r>
            <a:r>
              <a:rPr lang="en-US" dirty="0" err="1"/>
              <a:t>SortChecker</a:t>
            </a:r>
            <a:r>
              <a:rPr lang="en-US" dirty="0"/>
              <a:t>++</a:t>
            </a:r>
          </a:p>
          <a:p>
            <a:r>
              <a:rPr lang="en-US" dirty="0"/>
              <a:t>Relying on particular order of equivalent elements in sorted array</a:t>
            </a:r>
            <a:endParaRPr lang="ru-RU" dirty="0"/>
          </a:p>
          <a:p>
            <a:pPr lvl="1"/>
            <a:r>
              <a:rPr lang="en-US" dirty="0"/>
              <a:t>Diagnosed by debug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D_LIBCPP_ENABLE_DEBUG_MODE</a:t>
            </a:r>
            <a:r>
              <a:rPr lang="en-US" dirty="0"/>
              <a:t>) via randomization</a:t>
            </a:r>
          </a:p>
          <a:p>
            <a:pPr lvl="1"/>
            <a:r>
              <a:rPr lang="en-US" dirty="0"/>
              <a:t>Randomization also helps to provoke other types of bugs</a:t>
            </a:r>
          </a:p>
        </p:txBody>
      </p:sp>
    </p:spTree>
    <p:extLst>
      <p:ext uri="{BB962C8B-B14F-4D97-AF65-F5344CB8AC3E}">
        <p14:creationId xmlns:p14="http://schemas.microsoft.com/office/powerpoint/2010/main" val="4535132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attending!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1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9289-7D14-4AF9-9364-2CDFD2C8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comparators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AF0C-D81B-40B7-93CD-858A670C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containers: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std::map, std::multimap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std::set, std::multiset</a:t>
            </a:r>
          </a:p>
          <a:p>
            <a:r>
              <a:rPr lang="en-US" dirty="0"/>
              <a:t>Standard algorithms: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stable_sort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equal_range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lower,upper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}_bound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std::{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min,max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}_element,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nth_element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800" dirty="0">
                <a:latin typeface="Calibri (Body)"/>
                <a:cs typeface="Courier New" panose="02070309020205020404" pitchFamily="49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1686014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857A-E774-4509-90D8-4A071F2E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Spaceship operator and</a:t>
            </a:r>
            <a:r>
              <a:rPr lang="ru-RU" dirty="0"/>
              <a:t> </a:t>
            </a:r>
            <a:r>
              <a:rPr lang="en-US" dirty="0"/>
              <a:t>comparison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FF75E-2822-418C-8FC5-721C16E8F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Standard is changing towards explicit representation of orderings in the language</a:t>
            </a:r>
            <a:endParaRPr lang="ru-RU" dirty="0"/>
          </a:p>
          <a:p>
            <a:r>
              <a:rPr lang="en-US" dirty="0"/>
              <a:t>C++20 has a new comparison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operator&lt;=&gt;</a:t>
            </a:r>
          </a:p>
          <a:p>
            <a:pPr lvl="1"/>
            <a:r>
              <a:rPr lang="en-US" dirty="0"/>
              <a:t>Reduces amount of code needed to implement all comparison operators </a:t>
            </a:r>
            <a:r>
              <a:rPr lang="ru-RU" dirty="0"/>
              <a:t>(</a:t>
            </a:r>
            <a:r>
              <a:rPr lang="en-US" dirty="0"/>
              <a:t>==, !=, &lt;, &gt;, &lt;=, &gt;=)</a:t>
            </a:r>
          </a:p>
          <a:p>
            <a:pPr lvl="1"/>
            <a:r>
              <a:rPr lang="en-US" dirty="0"/>
              <a:t>Allows for more efficient code</a:t>
            </a:r>
          </a:p>
          <a:p>
            <a:r>
              <a:rPr lang="en-US" dirty="0"/>
              <a:t>Returns value of one of three types (comparison categories)</a:t>
            </a:r>
            <a:r>
              <a:rPr lang="ru-RU" dirty="0"/>
              <a:t> </a:t>
            </a:r>
            <a:r>
              <a:rPr lang="en-US" dirty="0"/>
              <a:t>depending on ordering type implemented by the class: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partial_ordering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weak_ordering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strong_ordering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589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772E-C0CA-4FD0-AD07-ABE3720E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 of comparison categories?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29-3026-4439-9FB4-544335ACC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could expect that selection of particular category gives guarantees about class behavior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partial_ordering</a:t>
            </a:r>
            <a:r>
              <a:rPr lang="en-US" dirty="0"/>
              <a:t> </a:t>
            </a:r>
            <a:r>
              <a:rPr lang="ru-RU" dirty="0"/>
              <a:t>– </a:t>
            </a:r>
            <a:r>
              <a:rPr lang="en-US" dirty="0"/>
              <a:t>class is partially ordered ?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weak_ordering</a:t>
            </a:r>
            <a:r>
              <a:rPr lang="en-US" dirty="0"/>
              <a:t> </a:t>
            </a:r>
            <a:r>
              <a:rPr lang="ru-RU" dirty="0"/>
              <a:t>– </a:t>
            </a:r>
            <a:r>
              <a:rPr lang="en-US" dirty="0"/>
              <a:t>class is weakly ordered ?</a:t>
            </a:r>
          </a:p>
          <a:p>
            <a:r>
              <a:rPr lang="en-US" dirty="0"/>
              <a:t>In fact not guaranteed by the current Standard</a:t>
            </a:r>
            <a:endParaRPr lang="ru-RU" dirty="0"/>
          </a:p>
          <a:p>
            <a:r>
              <a:rPr lang="en-US" dirty="0"/>
              <a:t>Selection of category does not give </a:t>
            </a:r>
            <a:r>
              <a:rPr lang="en-US" i="1" dirty="0"/>
              <a:t>any</a:t>
            </a:r>
            <a:r>
              <a:rPr lang="ru-RU" dirty="0"/>
              <a:t> </a:t>
            </a:r>
            <a:r>
              <a:rPr lang="en-US" dirty="0"/>
              <a:t>guarantees of behavior</a:t>
            </a:r>
          </a:p>
          <a:p>
            <a:pPr lvl="1"/>
            <a:r>
              <a:rPr lang="en-US" dirty="0">
                <a:hlinkClick r:id="rId3"/>
              </a:rPr>
              <a:t>Implied meaning of ordering types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22B069-EE32-47BF-9374-63FB21A481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89678"/>
            <a:ext cx="1317171" cy="131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282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errors: invalid lexicographical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Examples</a:t>
            </a:r>
            <a:r>
              <a:rPr lang="ru-RU" dirty="0"/>
              <a:t>:</a:t>
            </a:r>
          </a:p>
          <a:p>
            <a:pPr lvl="1"/>
            <a:r>
              <a:rPr lang="ru-RU" dirty="0">
                <a:hlinkClick r:id="rId2"/>
              </a:rPr>
              <a:t>https://stackoverflow.com/questions/48455244/bug-in-stdsort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3"/>
              </a:rPr>
              <a:t>https://stackoverflow.com/questions/53712873/sorting-a-vector-of-a-custom-class-with-stdsort-causes-a-segmentation-fault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4"/>
              </a:rPr>
              <a:t>https://stackoverflow.com/questions/68225770/sorting-vector-of-pair-using-lambda-predicate-crashing-with-memory-corruption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5"/>
              </a:rPr>
              <a:t>https://stackoverflow.com/questions/72737018/stdsort-results-in-a-segfault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>
                <a:hlinkClick r:id="rId6"/>
              </a:rPr>
              <a:t>https://stackoverflow.com/questions/33547566/strict-weak-ordering-operator-in-c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88819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805D2-F357-4985-8786-1E96A357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errors: non-strict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7387-845B-4121-913F-2FB574552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https://stackoverflow.com/questions/40483971/program-crash-in-stdsort-sometimes-cant-reproduce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https://stackoverflow.com/questions/65468629/stl-sort-debug-assertion-failed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https://stackoverflow.com/questions/18291620/why-will-stdsort-crash-if-the-comparison-function-is-not-as-operator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https://stackoverflow.com/questions/19757210/stdsort-from-algorithm-crashes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https://stackoverflow.com/questions/64014782/c-program-crashes-when-trying-to-sort-a-vector-of-strings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https://stackoverflow.com/questions/70869803/c-code-crashes-when-trying-to-sort-2d-vector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https://stackoverflow.com/questions/67553073/std-sort-sometimes-throws-seqmention-fault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207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4954-6504-41DD-8948-DC3D99FD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errors:</a:t>
            </a:r>
            <a:r>
              <a:rPr lang="ru-RU" dirty="0"/>
              <a:t> </a:t>
            </a:r>
            <a:r>
              <a:rPr lang="en-US" dirty="0"/>
              <a:t>special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7E1B-CF95-4F6A-94BA-64AE9895C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Example</a:t>
            </a:r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</a:rPr>
              <a:t>:</a:t>
            </a:r>
          </a:p>
          <a:p>
            <a:pPr lvl="1"/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  <a:hlinkClick r:id="rId2"/>
              </a:rPr>
              <a:t>https://stackoverflow.com/questions/55815423/stdsort-crashes-with-strict-weak-ordering-comparing-with-garbage-values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endParaRPr lang="ru-RU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pPr lvl="1"/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  <a:hlinkClick r:id="rId3"/>
              </a:rPr>
              <a:t>https://stackoverflow.com/questions/48972158/crash-in-stdsort-sorting-without-strict-weak-ordering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endParaRPr lang="ru-RU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813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9331-FB0D-46E1-97C7-91D2F53B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98A3B-A71D-4E65-8E79-44C3B3EC4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Пример:</a:t>
            </a:r>
          </a:p>
          <a:p>
            <a:pPr lvl="1"/>
            <a:r>
              <a:rPr lang="ru-RU" dirty="0">
                <a:hlinkClick r:id="rId2"/>
              </a:rPr>
              <a:t>https://stackoverflow.com/questions/9244243/strict-weak-ordering-and-stdsort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643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CC08D-3506-4563-9DEB-5C4F9628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errors:</a:t>
            </a:r>
            <a:r>
              <a:rPr lang="ru-RU" dirty="0"/>
              <a:t> </a:t>
            </a:r>
            <a:r>
              <a:rPr lang="en-US" dirty="0"/>
              <a:t>approximate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CB051-C0E7-4698-9BFE-6554AC069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ru-RU" dirty="0"/>
              <a:t>:</a:t>
            </a:r>
          </a:p>
          <a:p>
            <a:pPr lvl="1"/>
            <a:r>
              <a:rPr lang="ru-RU" dirty="0">
                <a:hlinkClick r:id="rId2"/>
              </a:rPr>
              <a:t>https://stackoverflow.com/questions/68114060/does-using-epsilon-in-comparison-of-floating-point-break-strict-weak-ordering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3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5990-E21B-48EB-83A7-CDE6E301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comparator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0875-7B4F-4737-9FEC-2DF09124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0;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RAND_MAX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});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"\n";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312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5990-E21B-48EB-83A7-CDE6E301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0875-7B4F-4737-9FEC-2DF09124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-DSIZE=10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97960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156B-A4B3-4852-845A-09640817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does not</a:t>
            </a:r>
            <a:r>
              <a:rPr lang="ru-RU" dirty="0"/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B8DCB-C665-4FA2-B9AC-5E556E168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-DSIZE=50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free or corruption (out)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66112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3D0E-93E3-4200-B8A3-4011A249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0357"/>
            <a:ext cx="10515600" cy="1325563"/>
          </a:xfrm>
        </p:spPr>
        <p:txBody>
          <a:bodyPr/>
          <a:lstStyle/>
          <a:p>
            <a:r>
              <a:rPr lang="en-US" dirty="0"/>
              <a:t>Buffer overflow!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2B911-E93F-4866-B680-12490A13D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817" y="1056248"/>
            <a:ext cx="11333630" cy="54252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-DSIZE=50 -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=address -D_GLIBCXX_SANITIZE_VECTOR=1 bad.cc &amp;&amp; ./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==143607==ERROR: 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container-overflow on address 0x611000000108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READ of size 4 at 0x611000000108 thread T0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0x55fa93254d5c in operator()&lt;__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/10/bits/predefined_ops.h:156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#1 0x55fa93255164 in __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unguarded_partition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/10/bits/stl_algo.h:1904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#2 0x55fa9325428b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unguarded_partition_pivot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/10/bits/stl_algo.h:1926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#3 0x55fa93253d1f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#4 0x55fa93253d3d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/10/bits/stl_algo.h:1959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#5 0x55fa93253d3d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/10/bits/stl_algo.h:1959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#6 0x55fa93253a6f in __sort&lt;__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/10/bits/stl_algo.h:1974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#7 0x55fa932537fb in sort&lt;__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main()::&lt;lambda(int, int)&gt;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/10/bits/stl_algo.h:4894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#8 0x55fa932534ca in main /home/yugr/tasks/CppRussia/bad.cc:11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#9 0x7f9bba05ad09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libc_start_main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../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csu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/libc-start.c:308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#10 0x55fa93253249 in _start (/home/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yugr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/tasks/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CppRussia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/a.out+0x2249)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67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4365</TotalTime>
  <Words>3923</Words>
  <Application>Microsoft Office PowerPoint</Application>
  <PresentationFormat>Widescreen</PresentationFormat>
  <Paragraphs>496</Paragraphs>
  <Slides>56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Calibri (Body)</vt:lpstr>
      <vt:lpstr>Calibri Light</vt:lpstr>
      <vt:lpstr>Courier New</vt:lpstr>
      <vt:lpstr>Office Theme</vt:lpstr>
      <vt:lpstr>Painless C++ comparators</vt:lpstr>
      <vt:lpstr>About me</vt:lpstr>
      <vt:lpstr>Plan</vt:lpstr>
      <vt:lpstr>Comparators</vt:lpstr>
      <vt:lpstr>Usage of comparators</vt:lpstr>
      <vt:lpstr>Example of comparator</vt:lpstr>
      <vt:lpstr>Does it work?</vt:lpstr>
      <vt:lpstr>It does not…</vt:lpstr>
      <vt:lpstr>Buffer overflow!</vt:lpstr>
      <vt:lpstr>Root cause</vt:lpstr>
      <vt:lpstr>Root cause</vt:lpstr>
      <vt:lpstr>Root cause</vt:lpstr>
      <vt:lpstr>Comparator requirements</vt:lpstr>
      <vt:lpstr>Comparator requirements</vt:lpstr>
      <vt:lpstr>Strict partial ordering axioms</vt:lpstr>
      <vt:lpstr>Equivalence relation</vt:lpstr>
      <vt:lpstr>Transitivity of equivalence</vt:lpstr>
      <vt:lpstr>Transitivity of equivalence</vt:lpstr>
      <vt:lpstr>Strict weak ordering</vt:lpstr>
      <vt:lpstr>Common errors</vt:lpstr>
      <vt:lpstr>Common errors: invalid lexicographical ordering</vt:lpstr>
      <vt:lpstr>Common errors: invalid lexicographical ordering</vt:lpstr>
      <vt:lpstr>Common errors: invalid lexicographical ordering</vt:lpstr>
      <vt:lpstr>Common errors: non-strict ordering</vt:lpstr>
      <vt:lpstr>Common errors: negation of strict ordering is non-strict</vt:lpstr>
      <vt:lpstr>Common errors: NaN</vt:lpstr>
      <vt:lpstr>Common errors: NaN</vt:lpstr>
      <vt:lpstr>Common errors: NaN</vt:lpstr>
      <vt:lpstr>Common errors: NaN</vt:lpstr>
      <vt:lpstr>Common errors: approximate comparisons</vt:lpstr>
      <vt:lpstr>Common errors: special case</vt:lpstr>
      <vt:lpstr>Common errors: special case</vt:lpstr>
      <vt:lpstr>Common errors: custom comparator for “special” objects</vt:lpstr>
      <vt:lpstr>Common errors: custom comparator for “special” objects</vt:lpstr>
      <vt:lpstr>Common errors: custom comparator for “special” objects</vt:lpstr>
      <vt:lpstr>Common errors: custom comparator for “special” objects</vt:lpstr>
      <vt:lpstr>Tooling</vt:lpstr>
      <vt:lpstr>Debug mode in libstdc++</vt:lpstr>
      <vt:lpstr>Debug mode in libc++</vt:lpstr>
      <vt:lpstr>Debug mode</vt:lpstr>
      <vt:lpstr>SortChecker++</vt:lpstr>
      <vt:lpstr>SortChecker</vt:lpstr>
      <vt:lpstr>How to use SortChecker++</vt:lpstr>
      <vt:lpstr>Pseudocode</vt:lpstr>
      <vt:lpstr>Fast verification algorithm</vt:lpstr>
      <vt:lpstr>Reading materials</vt:lpstr>
      <vt:lpstr>Recommendations</vt:lpstr>
      <vt:lpstr>Other types of errors in comparator API</vt:lpstr>
      <vt:lpstr>Thank you for attending!</vt:lpstr>
      <vt:lpstr>Spaceship operator and comparison categories</vt:lpstr>
      <vt:lpstr>Semantics of comparison categories?</vt:lpstr>
      <vt:lpstr>Common errors: invalid lexicographical ordering</vt:lpstr>
      <vt:lpstr>Common errors: non-strict ordering</vt:lpstr>
      <vt:lpstr>Common errors: special case</vt:lpstr>
      <vt:lpstr>Common errors: NaN</vt:lpstr>
      <vt:lpstr>Common errors: approximate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правильно писать компараторы</dc:title>
  <dc:creator>Asus</dc:creator>
  <cp:lastModifiedBy>Asus</cp:lastModifiedBy>
  <cp:revision>209</cp:revision>
  <dcterms:created xsi:type="dcterms:W3CDTF">2023-04-09T09:43:52Z</dcterms:created>
  <dcterms:modified xsi:type="dcterms:W3CDTF">2023-05-26T20:10:28Z</dcterms:modified>
</cp:coreProperties>
</file>