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75" r:id="rId14"/>
    <p:sldId id="374" r:id="rId15"/>
    <p:sldId id="305" r:id="rId16"/>
    <p:sldId id="354" r:id="rId17"/>
    <p:sldId id="358" r:id="rId18"/>
    <p:sldId id="359" r:id="rId19"/>
    <p:sldId id="361" r:id="rId20"/>
    <p:sldId id="367" r:id="rId21"/>
    <p:sldId id="373" r:id="rId22"/>
    <p:sldId id="340" r:id="rId23"/>
    <p:sldId id="309" r:id="rId24"/>
    <p:sldId id="341" r:id="rId25"/>
    <p:sldId id="310" r:id="rId26"/>
    <p:sldId id="311" r:id="rId27"/>
    <p:sldId id="312" r:id="rId28"/>
    <p:sldId id="342" r:id="rId29"/>
    <p:sldId id="313" r:id="rId30"/>
    <p:sldId id="315" r:id="rId31"/>
    <p:sldId id="343" r:id="rId32"/>
    <p:sldId id="316" r:id="rId33"/>
    <p:sldId id="317" r:id="rId34"/>
    <p:sldId id="372" r:id="rId35"/>
    <p:sldId id="318" r:id="rId36"/>
    <p:sldId id="363" r:id="rId37"/>
    <p:sldId id="362" r:id="rId38"/>
    <p:sldId id="321" r:id="rId39"/>
    <p:sldId id="322" r:id="rId40"/>
    <p:sldId id="366" r:id="rId41"/>
    <p:sldId id="334" r:id="rId42"/>
    <p:sldId id="320" r:id="rId43"/>
    <p:sldId id="348" r:id="rId44"/>
    <p:sldId id="335" r:id="rId45"/>
    <p:sldId id="344" r:id="rId46"/>
    <p:sldId id="323" r:id="rId47"/>
    <p:sldId id="345" r:id="rId48"/>
    <p:sldId id="351" r:id="rId49"/>
    <p:sldId id="336" r:id="rId50"/>
    <p:sldId id="324" r:id="rId51"/>
    <p:sldId id="326" r:id="rId52"/>
    <p:sldId id="327" r:id="rId53"/>
    <p:sldId id="347" r:id="rId54"/>
    <p:sldId id="328" r:id="rId55"/>
    <p:sldId id="330" r:id="rId56"/>
    <p:sldId id="365" r:id="rId57"/>
    <p:sldId id="364" r:id="rId58"/>
    <p:sldId id="338" r:id="rId59"/>
    <p:sldId id="319" r:id="rId60"/>
    <p:sldId id="299" r:id="rId61"/>
    <p:sldId id="349" r:id="rId62"/>
    <p:sldId id="350" r:id="rId63"/>
    <p:sldId id="346" r:id="rId64"/>
    <p:sldId id="352" r:id="rId65"/>
    <p:sldId id="35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-461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системных обновлений.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не будем подробно обсуждать </a:t>
            </a:r>
            <a:r>
              <a:rPr lang="en-US" dirty="0"/>
              <a:t>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в этом докладе, поскольку это сделало бы его гораздо более длинным и занудным, но скажем о том как эта проблема решается в ОС.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 можно установить несколько версий одной библиотеки, из которых приложения смогут выбрать подходящую.</a:t>
            </a:r>
            <a:r>
              <a:rPr lang="en-US" dirty="0"/>
              <a:t> </a:t>
            </a:r>
            <a:r>
              <a:rPr lang="ru-RU" dirty="0"/>
              <a:t>Ещё одним часто используемым решением является распространение с приложением всех используемых им библиотек (подобная практика является основой </a:t>
            </a:r>
            <a:r>
              <a:rPr lang="en-US" dirty="0"/>
              <a:t>portable-</a:t>
            </a:r>
            <a:r>
              <a:rPr lang="ru-RU" dirty="0"/>
              <a:t>форматов типа</a:t>
            </a:r>
            <a:r>
              <a:rPr lang="en-US" dirty="0"/>
              <a:t> </a:t>
            </a:r>
            <a:r>
              <a:rPr lang="en-US" dirty="0" err="1"/>
              <a:t>Flatpak</a:t>
            </a:r>
            <a:r>
              <a:rPr lang="en-US" dirty="0"/>
              <a:t>, </a:t>
            </a:r>
            <a:r>
              <a:rPr lang="en-US" dirty="0" err="1"/>
              <a:t>AppImage</a:t>
            </a:r>
            <a:r>
              <a:rPr lang="en-US" dirty="0"/>
              <a:t>, snap </a:t>
            </a:r>
            <a:r>
              <a:rPr lang="ru-RU" dirty="0"/>
              <a:t>и </a:t>
            </a:r>
            <a:r>
              <a:rPr lang="ru-RU"/>
              <a:t>других).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используются в вызываемом файле</a:t>
            </a:r>
            <a:r>
              <a:rPr lang="en-US" dirty="0"/>
              <a:t> 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(</a:t>
            </a:r>
            <a:r>
              <a:rPr lang="ru-RU" dirty="0"/>
              <a:t>таблица диспетчеризации, </a:t>
            </a:r>
            <a:r>
              <a:rPr lang="en-US" dirty="0"/>
              <a:t>jump table)</a:t>
            </a:r>
            <a:r>
              <a:rPr lang="ru-RU" dirty="0"/>
              <a:t>, в которую заносим адреса функций, импортированных из библиотеки. 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(0x140000000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Подходы к релокации на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существенно отличаются.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библиотеки собираются со специальным ключом, который запрещает использование абсолютных адресов, поэтому при загрузке библиотеки не надо релоцировать код.</a:t>
            </a:r>
          </a:p>
          <a:p>
            <a:endParaRPr lang="ru-RU" dirty="0"/>
          </a:p>
          <a:p>
            <a:r>
              <a:rPr lang="ru-RU" dirty="0"/>
              <a:t>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на внутренние данные библиотеки во внутренних структурах данных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en-US" dirty="0"/>
              <a:t>Windows</a:t>
            </a:r>
            <a:r>
              <a:rPr lang="ru-RU" dirty="0"/>
              <a:t> абсолютные адреса в коде могут встречаться, поэтому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первый способ ускорения </a:t>
            </a:r>
            <a:r>
              <a:rPr lang="en-US" dirty="0"/>
              <a:t>DLL, 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заключается в том чтобы просто не загружать их без явной необходимости.</a:t>
            </a:r>
          </a:p>
          <a:p>
            <a:endParaRPr lang="ru-RU" dirty="0"/>
          </a:p>
          <a:p>
            <a:r>
              <a:rPr lang="ru-RU" dirty="0"/>
              <a:t>В самом деле если библиотека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это учитывать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Можно видеть что библиотека экспортирует большое количество ненужных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edoraproject.org/wiki/Changes/PythonNoSemanticInterpositionSpeedu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DLL 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загрузки при старте программы</a:t>
            </a:r>
          </a:p>
          <a:p>
            <a:pPr lvl="1"/>
            <a:r>
              <a:rPr lang="ru-RU" dirty="0"/>
              <a:t>Поиск и загрузка библиотек, поиск символов</a:t>
            </a:r>
          </a:p>
          <a:p>
            <a:r>
              <a:rPr lang="ru-RU" dirty="0"/>
              <a:t>Накладные расходы при вызове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Разные приложения могут использовать разные версии одной и той же библиотеки</a:t>
            </a:r>
          </a:p>
          <a:p>
            <a:pPr lvl="1"/>
            <a:r>
              <a:rPr lang="ru-RU" dirty="0"/>
              <a:t>С несовместимой версией приложение будет работать неправильно</a:t>
            </a:r>
            <a:endParaRPr lang="en-US" dirty="0"/>
          </a:p>
          <a:p>
            <a:pPr lvl="1"/>
            <a:r>
              <a:rPr lang="ru-RU" dirty="0"/>
              <a:t>Примеры несовместимых изменений</a:t>
            </a:r>
            <a:r>
              <a:rPr lang="en-US" dirty="0"/>
              <a:t>: </a:t>
            </a:r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</a:t>
            </a:r>
            <a:endParaRPr lang="en-US" dirty="0"/>
          </a:p>
          <a:p>
            <a:r>
              <a:rPr lang="ru-RU" dirty="0"/>
              <a:t>Решения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Разрешить устанавливать в системе множество версий одной библиотеки в системных папках</a:t>
            </a:r>
            <a:r>
              <a:rPr lang="en-US" dirty="0"/>
              <a:t> (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Windows, </a:t>
            </a:r>
            <a:r>
              <a:rPr lang="ru-RU" dirty="0"/>
              <a:t>указание версии в имени библиотеки в </a:t>
            </a:r>
            <a:r>
              <a:rPr lang="en-US" dirty="0"/>
              <a:t>Linux)</a:t>
            </a:r>
          </a:p>
          <a:p>
            <a:pPr lvl="1"/>
            <a:r>
              <a:rPr lang="ru-RU" dirty="0"/>
              <a:t>Распространять индивидуальный комплект библиотек вместе с программой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51944"/>
            <a:ext cx="2808510" cy="26414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90599"/>
            <a:ext cx="2808510" cy="22548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90E60-476B-481F-A3A0-615BD1B12538}"/>
              </a:ext>
            </a:extLst>
          </p:cNvPr>
          <p:cNvCxnSpPr/>
          <p:nvPr/>
        </p:nvCxnSpPr>
        <p:spPr>
          <a:xfrm>
            <a:off x="1654626" y="2028260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9D1C-8CE7-4AE3-A98F-E9BCA6D8AE96}"/>
              </a:ext>
            </a:extLst>
          </p:cNvPr>
          <p:cNvCxnSpPr>
            <a:cxnSpLocks/>
          </p:cNvCxnSpPr>
          <p:nvPr/>
        </p:nvCxnSpPr>
        <p:spPr>
          <a:xfrm flipV="1">
            <a:off x="1654626" y="1993111"/>
            <a:ext cx="3222174" cy="245511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5475-3B75-40D0-A39D-76CA228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7B91-A238-4591-8C6F-3A9E0479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память файлы программы и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Библиотека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Из-за </a:t>
            </a:r>
            <a:r>
              <a:rPr lang="en-US" dirty="0"/>
              <a:t>ASLR </a:t>
            </a:r>
            <a:r>
              <a:rPr lang="ru-RU" dirty="0"/>
              <a:t>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DLL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  <a:p>
            <a:r>
              <a:rPr lang="ru-RU" dirty="0"/>
              <a:t>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различаются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Все библиотеки компилируются в позиционно-независимый код (флаг </a:t>
            </a:r>
            <a:r>
              <a:rPr lang="en-US" dirty="0"/>
              <a:t>-</a:t>
            </a:r>
            <a:r>
              <a:rPr lang="en-US" dirty="0" err="1"/>
              <a:t>fPIC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Код не нужно релоцировать при загрузке</a:t>
            </a:r>
            <a:endParaRPr lang="en-US" dirty="0"/>
          </a:p>
          <a:p>
            <a:r>
              <a:rPr lang="ru-RU" dirty="0"/>
              <a:t>Данные по-прежнему нужно релоцировать</a:t>
            </a:r>
            <a:r>
              <a:rPr lang="en-US" dirty="0"/>
              <a:t> (</a:t>
            </a:r>
            <a:r>
              <a:rPr lang="ru-RU" dirty="0"/>
              <a:t>но таких релокаций гораздо меньше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407620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407620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592286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могут использоваться абсолютные адреса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 импорта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(loader) </a:t>
            </a:r>
            <a:r>
              <a:rPr lang="ru-RU" dirty="0"/>
              <a:t>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Загрузка символа из таблицы импорта осуществляется не напрямую, а через заглушку </a:t>
            </a:r>
            <a:r>
              <a:rPr lang="en-US" dirty="0"/>
              <a:t>(PLT stub)</a:t>
            </a:r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</a:t>
            </a:r>
            <a:r>
              <a:rPr lang="en-US" dirty="0"/>
              <a:t> (</a:t>
            </a:r>
            <a:r>
              <a:rPr lang="ru-RU" dirty="0"/>
              <a:t>ленивая)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 или особых режимах работы приложения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ленивая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Реализует ленивую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 кода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Релокацию можно ускорить если зафиксировать адрес загрузки </a:t>
            </a:r>
            <a:r>
              <a:rPr lang="en-US" dirty="0"/>
              <a:t>DLL </a:t>
            </a:r>
            <a:r>
              <a:rPr lang="ru-RU" dirty="0"/>
              <a:t>и пре-релоцировать библиотеку на этапе линковки</a:t>
            </a:r>
            <a:endParaRPr lang="en-US" dirty="0"/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</a:p>
          <a:p>
            <a:r>
              <a:rPr lang="ru-RU" dirty="0"/>
              <a:t>После этого адреса всех символов можно предварительно разрешить исходя из адреса загрузки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 + DLL binding</a:t>
            </a:r>
          </a:p>
          <a:p>
            <a:r>
              <a:rPr lang="ru-RU" dirty="0"/>
              <a:t>Решение для </a:t>
            </a:r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  <a:p>
            <a:pPr lvl="1"/>
            <a:r>
              <a:rPr lang="en-US" dirty="0"/>
              <a:t>/DYNAMICBASE </a:t>
            </a:r>
            <a:r>
              <a:rPr lang="ru-RU" dirty="0"/>
              <a:t>включен по умолчанию в новых версиях </a:t>
            </a:r>
            <a:r>
              <a:rPr lang="en-US" dirty="0"/>
              <a:t>Windows, -</a:t>
            </a:r>
            <a:r>
              <a:rPr lang="en-US" dirty="0" err="1"/>
              <a:t>fPIE</a:t>
            </a:r>
            <a:r>
              <a:rPr lang="en-US" dirty="0"/>
              <a:t> </a:t>
            </a:r>
            <a:r>
              <a:rPr lang="ru-RU" dirty="0"/>
              <a:t>в дистрибутивах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начальную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Загрузка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разрешить и связать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(</a:t>
            </a:r>
            <a:r>
              <a:rPr lang="en-US" b="1" dirty="0"/>
              <a:t>indirect calls) </a:t>
            </a:r>
            <a:r>
              <a:rPr lang="ru-RU" b="1" dirty="0"/>
              <a:t>функций</a:t>
            </a:r>
            <a:r>
              <a:rPr lang="en-US" b="1" dirty="0"/>
              <a:t> </a:t>
            </a:r>
            <a:r>
              <a:rPr lang="ru-RU" b="1" dirty="0"/>
              <a:t>в рантайме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</a:t>
            </a:r>
            <a:r>
              <a:rPr lang="en-US" dirty="0"/>
              <a:t>GOT</a:t>
            </a:r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отключает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Не требует нестандартных флагов сборки</a:t>
            </a:r>
          </a:p>
          <a:p>
            <a:r>
              <a:rPr lang="ru-RU" dirty="0"/>
              <a:t>Явный контроль над тем какие символы считать экспортируемыми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=hidden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24400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символы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/>
          <p:nvPr/>
        </p:nvCxnSpPr>
        <p:spPr>
          <a:xfrm>
            <a:off x="6553200" y="4933777"/>
            <a:ext cx="1045029" cy="2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статической сборке не все функции библиотек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уменьшения накладных расходов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Популярные платформы поддерживают оба вида библиотек</a:t>
            </a:r>
          </a:p>
          <a:p>
            <a:pPr lvl="1"/>
            <a:r>
              <a:rPr lang="en-US" dirty="0"/>
              <a:t>Windows, Linux, macOS</a:t>
            </a:r>
          </a:p>
        </p:txBody>
      </p: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16466</TotalTime>
  <Words>5591</Words>
  <Application>Microsoft Office PowerPoint</Application>
  <PresentationFormat>Widescreen</PresentationFormat>
  <Paragraphs>716</Paragraphs>
  <Slides>65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 101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Загрузка динамических библиотек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Linux</vt:lpstr>
      <vt:lpstr>Релокация библиотек: Windows</vt:lpstr>
      <vt:lpstr>Процесс загрузки DLL</vt:lpstr>
      <vt:lpstr>Разрешение имён (symbol resolution)</vt:lpstr>
      <vt:lpstr>Перехват символов в Linux (runtime interposition)</vt:lpstr>
      <vt:lpstr>Процесс загрузки DLL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(ленивая) загрузка библиотек</vt:lpstr>
      <vt:lpstr>Implib.so</vt:lpstr>
      <vt:lpstr>Implib.so</vt:lpstr>
      <vt:lpstr>Накладные расходы при использовании DLL</vt:lpstr>
      <vt:lpstr>Ускорение загрузки DLL: prelinking</vt:lpstr>
      <vt:lpstr>Ускорение загрузки DLL: prelinking</vt:lpstr>
      <vt:lpstr>Накладные расходы при использовании DLL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Что почитать?</vt:lpstr>
      <vt:lpstr>Спасибо за внимание!</vt:lpstr>
      <vt:lpstr>Проверка -Wl,-O1</vt:lpstr>
      <vt:lpstr>Проверка -fno-plt</vt:lpstr>
      <vt:lpstr>Проверка -Bsymbolic-functions</vt:lpstr>
      <vt:lpstr>Проверка экономии памяти</vt:lpstr>
      <vt:lpstr>Анализ экономии диска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618</cp:revision>
  <dcterms:created xsi:type="dcterms:W3CDTF">2023-04-09T09:43:52Z</dcterms:created>
  <dcterms:modified xsi:type="dcterms:W3CDTF">2024-05-03T13:22:35Z</dcterms:modified>
</cp:coreProperties>
</file>