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39" r:id="rId10"/>
    <p:sldId id="314" r:id="rId11"/>
    <p:sldId id="303" r:id="rId12"/>
    <p:sldId id="304" r:id="rId13"/>
    <p:sldId id="375" r:id="rId14"/>
    <p:sldId id="374" r:id="rId15"/>
    <p:sldId id="305" r:id="rId16"/>
    <p:sldId id="354" r:id="rId17"/>
    <p:sldId id="358" r:id="rId18"/>
    <p:sldId id="359" r:id="rId19"/>
    <p:sldId id="361" r:id="rId20"/>
    <p:sldId id="367" r:id="rId21"/>
    <p:sldId id="376" r:id="rId22"/>
    <p:sldId id="373" r:id="rId23"/>
    <p:sldId id="340" r:id="rId24"/>
    <p:sldId id="309" r:id="rId25"/>
    <p:sldId id="341" r:id="rId26"/>
    <p:sldId id="310" r:id="rId27"/>
    <p:sldId id="311" r:id="rId28"/>
    <p:sldId id="312" r:id="rId29"/>
    <p:sldId id="342" r:id="rId30"/>
    <p:sldId id="313" r:id="rId31"/>
    <p:sldId id="315" r:id="rId32"/>
    <p:sldId id="343" r:id="rId33"/>
    <p:sldId id="316" r:id="rId34"/>
    <p:sldId id="317" r:id="rId35"/>
    <p:sldId id="372" r:id="rId36"/>
    <p:sldId id="318" r:id="rId37"/>
    <p:sldId id="363" r:id="rId38"/>
    <p:sldId id="362" r:id="rId39"/>
    <p:sldId id="321" r:id="rId40"/>
    <p:sldId id="322" r:id="rId41"/>
    <p:sldId id="366" r:id="rId42"/>
    <p:sldId id="334" r:id="rId43"/>
    <p:sldId id="320" r:id="rId44"/>
    <p:sldId id="348" r:id="rId45"/>
    <p:sldId id="335" r:id="rId46"/>
    <p:sldId id="344" r:id="rId47"/>
    <p:sldId id="323" r:id="rId48"/>
    <p:sldId id="345" r:id="rId49"/>
    <p:sldId id="351" r:id="rId50"/>
    <p:sldId id="336" r:id="rId51"/>
    <p:sldId id="324" r:id="rId52"/>
    <p:sldId id="326" r:id="rId53"/>
    <p:sldId id="327" r:id="rId54"/>
    <p:sldId id="347" r:id="rId55"/>
    <p:sldId id="328" r:id="rId56"/>
    <p:sldId id="330" r:id="rId57"/>
    <p:sldId id="365" r:id="rId58"/>
    <p:sldId id="364" r:id="rId59"/>
    <p:sldId id="338" r:id="rId60"/>
    <p:sldId id="379" r:id="rId61"/>
    <p:sldId id="377" r:id="rId62"/>
    <p:sldId id="378" r:id="rId63"/>
    <p:sldId id="319" r:id="rId64"/>
    <p:sldId id="299" r:id="rId65"/>
    <p:sldId id="349" r:id="rId66"/>
    <p:sldId id="350" r:id="rId67"/>
    <p:sldId id="346" r:id="rId68"/>
    <p:sldId id="352" r:id="rId69"/>
    <p:sldId id="35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двигаться дальше рассмотрим как происходит линковка исполняемого файла и </a:t>
            </a:r>
            <a:r>
              <a:rPr lang="en-US" dirty="0"/>
              <a:t>DLL.</a:t>
            </a:r>
          </a:p>
          <a:p>
            <a:endParaRPr lang="en-US" dirty="0"/>
          </a:p>
          <a:p>
            <a:r>
              <a:rPr lang="ru-RU" dirty="0"/>
              <a:t>Есть два основных способа</a:t>
            </a:r>
            <a:r>
              <a:rPr lang="en-US" dirty="0"/>
              <a:t>: </a:t>
            </a:r>
            <a:r>
              <a:rPr lang="ru-RU" dirty="0"/>
              <a:t>традиционный, при котором связывание происходит на этапе линковки</a:t>
            </a:r>
            <a:r>
              <a:rPr lang="en-US" dirty="0"/>
              <a:t> (</a:t>
            </a:r>
            <a:r>
              <a:rPr lang="ru-RU" dirty="0"/>
              <a:t>т.е. мы явно указываем при сборке что потребуется загрузить ту или иную </a:t>
            </a:r>
            <a:r>
              <a:rPr lang="en-US" dirty="0"/>
              <a:t>DLL)</a:t>
            </a:r>
            <a:r>
              <a:rPr lang="ru-RU" dirty="0"/>
              <a:t>, и связывание на этапе исполнения (когда мы явно подгружаем библиотеку в уже запущенный процесс</a:t>
            </a:r>
            <a:r>
              <a:rPr lang="en-US" dirty="0"/>
              <a:t> </a:t>
            </a:r>
            <a:r>
              <a:rPr lang="ru-RU" dirty="0"/>
              <a:t>в произвольный момент исполнения программы).</a:t>
            </a:r>
          </a:p>
          <a:p>
            <a:endParaRPr lang="ru-RU" dirty="0"/>
          </a:p>
          <a:p>
            <a:r>
              <a:rPr lang="ru-RU" dirty="0"/>
              <a:t>Зачем нужен второй способ и какие дополнительные возможности он предоставляет скоро обсудим.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же есть преимущества у </a:t>
            </a:r>
            <a:r>
              <a:rPr lang="en-US" dirty="0"/>
              <a:t>DLL?</a:t>
            </a:r>
          </a:p>
          <a:p>
            <a:endParaRPr lang="en-US" dirty="0"/>
          </a:p>
          <a:p>
            <a:r>
              <a:rPr lang="ru-RU" dirty="0"/>
              <a:t>Во-первых библиотеки экономят оперативную память, т.к. один и тот же файл библиотеки шарится несколькими процессами.</a:t>
            </a:r>
            <a:r>
              <a:rPr lang="en-US" dirty="0"/>
              <a:t> </a:t>
            </a:r>
            <a:r>
              <a:rPr lang="ru-RU" dirty="0"/>
              <a:t>На слайде приведены примеры замеров на моей системе, которые дают представление о масштабе экономии. Исторически это основная причина появления динамических библиотек. Детали всех замеров приведены в приложении к данной презентации, размещенной на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Во-вторых библиотеки упрощают системные обновления. Благодаря тому что динамические библиотеки отвязаны от исполняемых файлов, при исправлении бага в библиотеке достаточно обновить только её файл и не модифицировать зависимые от неё исполняемые файлы. Благодаря этому регулярные апдейты Убунты занимают несколько МБ вместо десятков МБ.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частности третий сценарий используется библиотекой </a:t>
            </a:r>
            <a:r>
              <a:rPr lang="en-US" dirty="0"/>
              <a:t>Intel MKL </a:t>
            </a:r>
            <a:r>
              <a:rPr lang="ru-RU" dirty="0"/>
              <a:t>для загрузки реализации, которая наиболее полно использует возможности доступного процессора.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свободны от недостатков. К ним относятся прежде всего накладные расходы при загрузке библиотек и их использовании.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Также важным является то, что инфраструктура </a:t>
            </a:r>
            <a:r>
              <a:rPr lang="en-US" dirty="0"/>
              <a:t>DLL </a:t>
            </a:r>
            <a:r>
              <a:rPr lang="ru-RU" dirty="0"/>
              <a:t>гораздо более уязвима к неправильному использованию.</a:t>
            </a:r>
            <a:r>
              <a:rPr lang="en-US" dirty="0"/>
              <a:t> </a:t>
            </a:r>
            <a:r>
              <a:rPr lang="ru-RU" dirty="0"/>
              <a:t>В чём именно дело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процессе развития библиотеки программист может вносить изменения в её интерфейс, которые сделают новую версию библиотеки несовместимой со старыми приложениями.</a:t>
            </a:r>
            <a:r>
              <a:rPr lang="en-US" dirty="0"/>
              <a:t> </a:t>
            </a:r>
            <a:r>
              <a:rPr lang="ru-RU" dirty="0"/>
              <a:t>К таким изменениям относится например удаление функции или изменение её сигнатуры.</a:t>
            </a:r>
            <a:endParaRPr lang="en-US" dirty="0"/>
          </a:p>
          <a:p>
            <a:endParaRPr lang="en-US" dirty="0"/>
          </a:p>
          <a:p>
            <a:r>
              <a:rPr lang="ru-RU" dirty="0"/>
              <a:t>Ситуация когда по каким-то причинам программа использует несовместимую версию </a:t>
            </a:r>
            <a:r>
              <a:rPr lang="en-US" dirty="0"/>
              <a:t>DLL </a:t>
            </a:r>
            <a:r>
              <a:rPr lang="ru-RU" dirty="0"/>
              <a:t>называется </a:t>
            </a:r>
            <a:r>
              <a:rPr lang="en-US" dirty="0"/>
              <a:t>“</a:t>
            </a:r>
            <a:r>
              <a:rPr lang="ru-RU" dirty="0"/>
              <a:t>адом </a:t>
            </a:r>
            <a:r>
              <a:rPr lang="en-US" dirty="0"/>
              <a:t>DLL” </a:t>
            </a:r>
            <a:r>
              <a:rPr lang="ru-RU" dirty="0"/>
              <a:t>и обычно приводит к ошибкам на этапе загрузки или работы программы.</a:t>
            </a:r>
            <a:r>
              <a:rPr lang="en-US" dirty="0"/>
              <a:t> 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был большой проблемой в старых версиях </a:t>
            </a:r>
            <a:r>
              <a:rPr lang="en-US" dirty="0"/>
              <a:t>Windows, </a:t>
            </a:r>
            <a:r>
              <a:rPr lang="ru-RU" dirty="0"/>
              <a:t>в которых отсутствовал контроль над установкой несовместимых версий библиотек в системные папки.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 не будем подробно обсуждать </a:t>
            </a:r>
            <a:r>
              <a:rPr lang="en-US" dirty="0"/>
              <a:t>“</a:t>
            </a:r>
            <a:r>
              <a:rPr lang="ru-RU" dirty="0"/>
              <a:t>ад </a:t>
            </a:r>
            <a:r>
              <a:rPr lang="en-US" dirty="0"/>
              <a:t>DLL” </a:t>
            </a:r>
            <a:r>
              <a:rPr lang="ru-RU" dirty="0"/>
              <a:t>в этом докладе, поскольку это сделало бы его гораздо более длинным и занудным, но скажем о том как эта проблема решается в ОС.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Во-первых можно установить несколько версий одной библиотеки, из которых приложения смогут выбрать подходящую.</a:t>
            </a:r>
            <a:r>
              <a:rPr lang="en-US" dirty="0"/>
              <a:t> </a:t>
            </a:r>
            <a:r>
              <a:rPr lang="ru-RU" dirty="0"/>
              <a:t>Ещё одним часто используемым решением является распространение с приложением всех используемых им библиотек (подобная практика является основой </a:t>
            </a:r>
            <a:r>
              <a:rPr lang="en-US" dirty="0"/>
              <a:t>portable-</a:t>
            </a:r>
            <a:r>
              <a:rPr lang="ru-RU" dirty="0"/>
              <a:t>форматов типа</a:t>
            </a:r>
            <a:r>
              <a:rPr lang="en-US" dirty="0"/>
              <a:t> </a:t>
            </a:r>
            <a:r>
              <a:rPr lang="en-US" dirty="0" err="1"/>
              <a:t>Flatpak</a:t>
            </a:r>
            <a:r>
              <a:rPr lang="en-US" dirty="0"/>
              <a:t>, </a:t>
            </a:r>
            <a:r>
              <a:rPr lang="en-US" dirty="0" err="1"/>
              <a:t>AppImage</a:t>
            </a:r>
            <a:r>
              <a:rPr lang="en-US" dirty="0"/>
              <a:t>, snap </a:t>
            </a:r>
            <a:r>
              <a:rPr lang="ru-RU" dirty="0"/>
              <a:t>и других).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же в целом устроены </a:t>
            </a:r>
            <a:r>
              <a:rPr lang="en-US" dirty="0"/>
              <a:t>DLL? DLL </a:t>
            </a:r>
            <a:r>
              <a:rPr lang="ru-RU" dirty="0"/>
              <a:t>это файл, имеющий формат исполняемого файла, т.е. </a:t>
            </a:r>
            <a:r>
              <a:rPr lang="en-US" dirty="0"/>
              <a:t>PE/ELF.</a:t>
            </a:r>
          </a:p>
          <a:p>
            <a:endParaRPr lang="en-US" dirty="0"/>
          </a:p>
          <a:p>
            <a:r>
              <a:rPr lang="ru-RU" dirty="0"/>
              <a:t>Единственным отличием от </a:t>
            </a:r>
            <a:r>
              <a:rPr lang="en-US" dirty="0"/>
              <a:t>EXE </a:t>
            </a:r>
            <a:r>
              <a:rPr lang="ru-RU" dirty="0"/>
              <a:t>является наличие специальной секции, хранящей информацию о предоставляемых этой библиотекой функциях. Симметричная секция есть и в </a:t>
            </a:r>
            <a:r>
              <a:rPr lang="en-US" dirty="0"/>
              <a:t>EXE</a:t>
            </a:r>
            <a:r>
              <a:rPr lang="ru-RU" dirty="0"/>
              <a:t> файле, где объявляется какие функции и из каких библиотек нужно импортировать.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загрузке </a:t>
            </a:r>
            <a:r>
              <a:rPr lang="en-US" dirty="0"/>
              <a:t>DLL </a:t>
            </a:r>
            <a:r>
              <a:rPr lang="ru-RU" dirty="0"/>
              <a:t>мы сопоставляем таблицы импорта и экспорта и определяем адреса нужных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Обнаруженные адреса используются в вызываемом файле</a:t>
            </a:r>
            <a:r>
              <a:rPr lang="en-US" dirty="0"/>
              <a:t> (symbol binding)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Можно было бы предположить что модифицируется сами инструкции вызова.</a:t>
            </a:r>
            <a:r>
              <a:rPr lang="en-US" dirty="0"/>
              <a:t> </a:t>
            </a:r>
            <a:r>
              <a:rPr lang="ru-RU" dirty="0"/>
              <a:t>Но это было бы слишком расточительно, т.к. функции могут вызываться во множестве мест и модификация загруженного кода программы была бы очень медленной, а кроме того сегмент кода не мог бы разделяться несколькими приложениями.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Поэтому повсеместно используется другой подход.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37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добавляем специальную таблицу</a:t>
            </a:r>
            <a:r>
              <a:rPr lang="en-US" dirty="0"/>
              <a:t> (</a:t>
            </a:r>
            <a:r>
              <a:rPr lang="ru-RU" dirty="0"/>
              <a:t>таблица диспетчеризации, </a:t>
            </a:r>
            <a:r>
              <a:rPr lang="en-US" dirty="0"/>
              <a:t>jump table)</a:t>
            </a:r>
            <a:r>
              <a:rPr lang="ru-RU" dirty="0"/>
              <a:t>, в которую заносим адреса функций, импортированных из библиотеки.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Вызовы импортируемых функций осуществляются косвенно – по адресу, загруженному из таблицы.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Описанный процесс выполняется специальным компонентом ОС, называемым динамическим загрузчиком.</a:t>
            </a:r>
          </a:p>
          <a:p>
            <a:endParaRPr lang="ru-RU" dirty="0"/>
          </a:p>
          <a:p>
            <a:r>
              <a:rPr lang="ru-RU" dirty="0"/>
              <a:t>Динамический загрузчик работает в </a:t>
            </a:r>
            <a:r>
              <a:rPr lang="en-US" dirty="0" err="1"/>
              <a:t>userspace</a:t>
            </a:r>
            <a:r>
              <a:rPr lang="en-US" dirty="0"/>
              <a:t> </a:t>
            </a:r>
            <a:r>
              <a:rPr lang="ru-RU" dirty="0"/>
              <a:t>и именно на него передаёт управление ОС при старте приложения.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этапы работы загручика. Эта информация потребуется в дальнейшем при анализе накладных расходов.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Процесс загрузки </a:t>
            </a:r>
            <a:r>
              <a:rPr lang="en-US" dirty="0"/>
              <a:t>DLL </a:t>
            </a:r>
            <a:r>
              <a:rPr lang="ru-RU" dirty="0"/>
              <a:t>для использования в исполняемом файле состоит из нескольких этапов, о которых мы сейчас поговорим. В начале происходит загрузка файла в память, затем его релокация (т.е. модификация адресов в зависимости от адреса загрузки), поиск соответствия символов друг другу (т.н. разрешение имён) и инициализация таблиц, которые хранят адреса символов (т.н. связывание символов или биндинг).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загрузкой файла в память всё понятно, поэтому перейдём сразу к процессу релокации.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3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сборке библиотека линкуется в предположении что она будет загружена по какому-то фиксированному адресу</a:t>
            </a:r>
            <a:r>
              <a:rPr lang="en-US" dirty="0"/>
              <a:t> (0x140000000 </a:t>
            </a:r>
            <a:r>
              <a:rPr lang="ru-RU" dirty="0"/>
              <a:t>для </a:t>
            </a:r>
            <a:r>
              <a:rPr lang="en-US" dirty="0"/>
              <a:t>Windows).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 загрузке библиотеки в адресное пространство процесса она вообще говоря будет загружена по другому (как правило случайному) адресу и все абсолютные адреса в нём должны быть модифицированы</a:t>
            </a:r>
            <a:r>
              <a:rPr lang="en-US" dirty="0"/>
              <a:t> </a:t>
            </a:r>
            <a:r>
              <a:rPr lang="ru-RU" dirty="0"/>
              <a:t>в соответствии с адресом загрузки.</a:t>
            </a:r>
            <a:r>
              <a:rPr lang="en-US" dirty="0"/>
              <a:t> </a:t>
            </a:r>
            <a:r>
              <a:rPr lang="ru-RU" dirty="0"/>
              <a:t>Эта модификация называется релокацией.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Подходы к релокации на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существенно отличаются.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09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современных платформах библиотеки компилируются в специальном режиме, который использует подмножество системы команд, в котором не используются абсолютные адреса. Поэтому при загрузке библиотеки не надо релоцировать код и это сильно ускоряет загрузку.</a:t>
            </a:r>
            <a:endParaRPr lang="en-US" dirty="0"/>
          </a:p>
          <a:p>
            <a:endParaRPr lang="en-US" dirty="0"/>
          </a:p>
          <a:p>
            <a:r>
              <a:rPr lang="ru-RU" dirty="0"/>
              <a:t>Указатели на внутренние данные библиотеки во внутренних структурах данных по-прежнему надо релоцировать, но их как правило на порядки меньше</a:t>
            </a:r>
            <a:r>
              <a:rPr lang="en-US" dirty="0"/>
              <a:t> </a:t>
            </a:r>
            <a:r>
              <a:rPr lang="ru-RU" dirty="0"/>
              <a:t>и на производительность они влияют слабо.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32-</a:t>
            </a:r>
            <a:r>
              <a:rPr lang="ru-RU" dirty="0"/>
              <a:t>битных библиотеках </a:t>
            </a:r>
            <a:r>
              <a:rPr lang="en-US" dirty="0"/>
              <a:t>Windows</a:t>
            </a:r>
            <a:r>
              <a:rPr lang="ru-RU" dirty="0"/>
              <a:t> нет позиционно-независимых инструкций, поэтому в них абсолютные адреса в коде могут встречаться и релокация необходима.</a:t>
            </a:r>
          </a:p>
          <a:p>
            <a:endParaRPr lang="ru-RU" dirty="0"/>
          </a:p>
          <a:p>
            <a:r>
              <a:rPr lang="ru-RU" dirty="0"/>
              <a:t>Чтобы как-то ускорить этот процесс в современных версиях </a:t>
            </a:r>
            <a:r>
              <a:rPr lang="en-US" dirty="0"/>
              <a:t>Windows </a:t>
            </a:r>
            <a:r>
              <a:rPr lang="ru-RU" dirty="0"/>
              <a:t>библиотеки в разных процессах принудительно загружаются по одному и тому же адресу, это позволяет переиспользовать результаты первой релокации повторно</a:t>
            </a:r>
            <a:r>
              <a:rPr lang="en-US" dirty="0"/>
              <a:t> </a:t>
            </a:r>
            <a:r>
              <a:rPr lang="ru-RU" dirty="0"/>
              <a:t>и не тратить ресурсы.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Далее рассмотрим следующий этап загрузки – поиск соответствия имён или как его ещё называют “разрешение имён”.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6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подходы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также различаются.</a:t>
            </a:r>
          </a:p>
          <a:p>
            <a:endParaRPr lang="ru-RU" dirty="0"/>
          </a:p>
          <a:p>
            <a:r>
              <a:rPr lang="ru-RU" dirty="0"/>
              <a:t>Дело в том что на </a:t>
            </a:r>
            <a:r>
              <a:rPr lang="en-US" dirty="0"/>
              <a:t>Windows </a:t>
            </a:r>
            <a:r>
              <a:rPr lang="ru-RU" dirty="0"/>
              <a:t>в исполняемый файл ещё на этапе линковки записывается информация в какой библиотеке надо искать тот или иной символ.</a:t>
            </a:r>
          </a:p>
          <a:p>
            <a:endParaRPr lang="ru-RU" dirty="0"/>
          </a:p>
          <a:p>
            <a:r>
              <a:rPr lang="ru-RU" dirty="0"/>
              <a:t>На </a:t>
            </a:r>
            <a:r>
              <a:rPr lang="en-US" dirty="0"/>
              <a:t>Linux </a:t>
            </a:r>
            <a:r>
              <a:rPr lang="ru-RU" dirty="0"/>
              <a:t>такой привязки не делается и загрузчик ищет каждый импортируемый во всех загруженных библиотеках. Это делает возможной специальную технику перехвата символов, о которой нужно сказать несколько слов, поскольку она будет в дальнейшем важна при обсуждении перфоманса.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Суть заключается в том, что с помощью разных техник мы можем управлять тем из какой библиотеки будет импортирован нужный символ.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Чаще всего используется подход, использующий переменную </a:t>
            </a:r>
            <a:r>
              <a:rPr lang="en-US" dirty="0"/>
              <a:t>LD_PRELOAD. </a:t>
            </a:r>
            <a:r>
              <a:rPr lang="ru-RU" dirty="0"/>
              <a:t>Он подгружает заданную библиотеку в начало цепочки поиска и соответственно заставляет программу использовать функции, определённые в этой библиотеке, вместо стандартных.</a:t>
            </a:r>
          </a:p>
          <a:p>
            <a:endParaRPr lang="ru-RU" dirty="0"/>
          </a:p>
          <a:p>
            <a:r>
              <a:rPr lang="ru-RU" dirty="0"/>
              <a:t>На слайде приведён пример этой техники.</a:t>
            </a:r>
          </a:p>
          <a:p>
            <a:endParaRPr lang="ru-RU" dirty="0"/>
          </a:p>
          <a:p>
            <a:r>
              <a:rPr lang="ru-RU" dirty="0"/>
              <a:t>Перехват символов обычно используется для отладки и применяется в частности в </a:t>
            </a:r>
            <a:r>
              <a:rPr lang="en-US" dirty="0"/>
              <a:t>Asan, </a:t>
            </a:r>
            <a:r>
              <a:rPr lang="en-US" dirty="0" err="1"/>
              <a:t>efence</a:t>
            </a:r>
            <a:r>
              <a:rPr lang="en-US" dirty="0"/>
              <a:t> </a:t>
            </a:r>
            <a:r>
              <a:rPr lang="ru-RU" dirty="0"/>
              <a:t>и других отладчиках памяти.</a:t>
            </a:r>
            <a:r>
              <a:rPr lang="en-US" dirty="0"/>
              <a:t> </a:t>
            </a:r>
            <a:r>
              <a:rPr lang="ru-RU" dirty="0"/>
              <a:t>В нормальном режиме работы программы перехват символов не используется.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Перехват символов нетривиальным образом влияет на возможности компилятора по оптимизации кода, мы поговорим об этом в части доклада, посвященной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теперь к последнему этапу загрузки DLL – связыванию символов.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0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(или биндинг) эта механизм, который собственно обеспечивает вызов импортированных функций, найденных на предыдущем этапе разрешения символов.</a:t>
            </a:r>
          </a:p>
          <a:p>
            <a:endParaRPr lang="ru-RU" dirty="0"/>
          </a:p>
          <a:p>
            <a:r>
              <a:rPr lang="ru-RU" dirty="0"/>
              <a:t>Вызов функций в обеих ОС осуществляется через специальные таблицы импорта (</a:t>
            </a:r>
            <a:r>
              <a:rPr lang="en-US" dirty="0"/>
              <a:t>IAT, GOT).</a:t>
            </a:r>
            <a:endParaRPr lang="ru-RU" dirty="0"/>
          </a:p>
          <a:p>
            <a:endParaRPr lang="ru-RU" dirty="0"/>
          </a:p>
          <a:p>
            <a:r>
              <a:rPr lang="ru-RU" dirty="0"/>
              <a:t>Т.е. для вызова функции из библиотеки надо сначала загрузить её адрес из таблицы, а затем осуществить косвенный вызов по этом адресу. Это влечёт накладные расходы, похожие на расходы на вызов виртуальных функцих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Связывание символов имеет интересную особенность на </a:t>
            </a:r>
            <a:r>
              <a:rPr lang="en-US" dirty="0"/>
              <a:t>Linux.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Дело в том что там загрузка адреса осуществляется не напрямую в вызывающем коде, а через специальную заглушку </a:t>
            </a:r>
            <a:r>
              <a:rPr lang="en-US" dirty="0"/>
              <a:t>PLT stub. </a:t>
            </a:r>
            <a:r>
              <a:rPr lang="ru-RU" dirty="0"/>
              <a:t>Эта заглушка нужна для того, чтобы отложить поиск адреса функции до его первого использования. Поэтому связывание символов на </a:t>
            </a:r>
            <a:r>
              <a:rPr lang="en-US" dirty="0"/>
              <a:t>Linux </a:t>
            </a:r>
            <a:r>
              <a:rPr lang="ru-RU" dirty="0"/>
              <a:t>называется ленивым.</a:t>
            </a:r>
          </a:p>
          <a:p>
            <a:endParaRPr lang="ru-RU" dirty="0"/>
          </a:p>
          <a:p>
            <a:r>
              <a:rPr lang="ru-RU" dirty="0"/>
              <a:t>Дополнительный вызов функции добавляет накладных расходов на </a:t>
            </a:r>
            <a:r>
              <a:rPr lang="en-US" dirty="0"/>
              <a:t>Linux, </a:t>
            </a:r>
            <a:r>
              <a:rPr lang="ru-RU" dirty="0"/>
              <a:t>но его можно отключить и мы поговорим об этом в секции оптимизаций.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Посмотрев на основные этапы загрузки </a:t>
            </a:r>
            <a:r>
              <a:rPr lang="en-US" dirty="0"/>
              <a:t>DLL </a:t>
            </a:r>
            <a:r>
              <a:rPr lang="ru-RU" dirty="0"/>
              <a:t>мы можем теперь более чётко перечислить накладные расходы, которые возникают при их использовании</a:t>
            </a:r>
            <a:r>
              <a:rPr lang="en-US" dirty="0"/>
              <a:t>: </a:t>
            </a:r>
            <a:r>
              <a:rPr lang="ru-RU" dirty="0"/>
              <a:t>это релокация кода, разрешение</a:t>
            </a:r>
            <a:r>
              <a:rPr lang="en-US" dirty="0"/>
              <a:t>/</a:t>
            </a:r>
            <a:r>
              <a:rPr lang="ru-RU" dirty="0"/>
              <a:t>связывание символов и косвенные вызовы библиотечных функций.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Самой простой оптимизацией является отключение загрузки ненужных библиотек.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26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больших программах, таких как дистрибутивы, часто можно указать избыточные наборы библиотек при линковке программы. Наличие таких лишних библиотек приведет к замедлению работы даже если библиотека не используется. Но есть специальный флаг линкера, которые такую ситуацию обнаруживает и игнорирует такие библиотеки.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Этот флаг не включён по умолчанию в некоторых дистрибутивах, поэтому может быть полезным указать его вручную.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первый способ ускорения </a:t>
            </a:r>
            <a:r>
              <a:rPr lang="en-US" dirty="0"/>
              <a:t>DLL, </a:t>
            </a:r>
            <a:r>
              <a:rPr lang="ru-RU" dirty="0"/>
              <a:t>который</a:t>
            </a:r>
            <a:r>
              <a:rPr lang="en-US" dirty="0"/>
              <a:t> </a:t>
            </a:r>
            <a:r>
              <a:rPr lang="ru-RU" dirty="0"/>
              <a:t>заключается в том чтобы просто не загружать их без явной необходимости.</a:t>
            </a:r>
          </a:p>
          <a:p>
            <a:endParaRPr lang="ru-RU" dirty="0"/>
          </a:p>
          <a:p>
            <a:r>
              <a:rPr lang="ru-RU" dirty="0"/>
              <a:t>В самом деле если библиотека используется редко или только в специфических сценариях, то нам нет особого смысла загружать её на старте программы и лучше отложить это до первого использования.</a:t>
            </a:r>
          </a:p>
          <a:p>
            <a:endParaRPr lang="ru-RU" dirty="0"/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macOS </a:t>
            </a:r>
            <a:r>
              <a:rPr lang="ru-RU" dirty="0"/>
              <a:t>предоставляют встроенные механизмы для этого. </a:t>
            </a:r>
            <a:r>
              <a:rPr lang="en-US" dirty="0"/>
              <a:t>Linux, </a:t>
            </a:r>
            <a:r>
              <a:rPr lang="ru-RU" dirty="0"/>
              <a:t>хотя и унаследовал свои </a:t>
            </a:r>
            <a:r>
              <a:rPr lang="en-US" dirty="0"/>
              <a:t>DLL</a:t>
            </a:r>
            <a:r>
              <a:rPr lang="ru-RU" dirty="0"/>
              <a:t> от </a:t>
            </a:r>
            <a:r>
              <a:rPr lang="en-US" dirty="0"/>
              <a:t>Solaris, </a:t>
            </a:r>
            <a:r>
              <a:rPr lang="ru-RU" dirty="0"/>
              <a:t>где была аналогичная возможность, не предоставляет встроенной поддежки для отложенной загрузки.</a:t>
            </a:r>
          </a:p>
          <a:p>
            <a:endParaRPr lang="ru-RU" dirty="0"/>
          </a:p>
          <a:p>
            <a:r>
              <a:rPr lang="ru-RU" dirty="0"/>
              <a:t>Но можно воспользоваться </a:t>
            </a:r>
            <a:r>
              <a:rPr lang="en-US" dirty="0"/>
              <a:t>open-source </a:t>
            </a:r>
            <a:r>
              <a:rPr lang="ru-RU" dirty="0"/>
              <a:t>утилитой </a:t>
            </a:r>
            <a:r>
              <a:rPr lang="en-US" dirty="0"/>
              <a:t>Implib.so.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38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Сразу скажу что решения для этой части в современных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нет. Но они существовали и использовались долгое время и вы до сих пор можете с ними столкнуться в статьях, поэтому посвятим им несколько слов.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Основная идея заключается в том, что мы можем заранее для всех используемых </a:t>
            </a:r>
            <a:r>
              <a:rPr lang="en-US" dirty="0"/>
              <a:t>DLL </a:t>
            </a:r>
            <a:r>
              <a:rPr lang="ru-RU" dirty="0"/>
              <a:t>выбрать непересекающиеся адреса в адресном простанстве процесса и слинковать их, исходя из того что они будут загружены по этим адресам. Загрузчик при загрузке увидит что адреса свободны и не будет проводить релокацию.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это было реализовано и для </a:t>
            </a:r>
            <a:r>
              <a:rPr lang="en-US" dirty="0"/>
              <a:t>Windows, </a:t>
            </a:r>
            <a:r>
              <a:rPr lang="ru-RU" dirty="0"/>
              <a:t>и для </a:t>
            </a:r>
            <a:r>
              <a:rPr lang="en-US" dirty="0"/>
              <a:t>Linux, </a:t>
            </a:r>
            <a:r>
              <a:rPr lang="ru-RU" dirty="0"/>
              <a:t>но к сожалению вошло в противоречие с современными требованиями к безопасности, которые заключаются в том, что адрес загрузки </a:t>
            </a:r>
            <a:r>
              <a:rPr lang="en-US" dirty="0"/>
              <a:t>DLL </a:t>
            </a:r>
            <a:r>
              <a:rPr lang="ru-RU" dirty="0"/>
              <a:t>должен быть случайным (чтобы не упрощать подбор адресов хакерам).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Поэтому сейчас этот метод не применяется</a:t>
            </a:r>
            <a:r>
              <a:rPr lang="en-US" dirty="0"/>
              <a:t>, </a:t>
            </a:r>
            <a:r>
              <a:rPr lang="ru-RU" dirty="0"/>
              <a:t>а поддержка </a:t>
            </a:r>
            <a:r>
              <a:rPr lang="en-US" dirty="0" err="1"/>
              <a:t>Prelink</a:t>
            </a:r>
            <a:r>
              <a:rPr lang="en-US" dirty="0"/>
              <a:t> </a:t>
            </a:r>
            <a:r>
              <a:rPr lang="ru-RU" dirty="0"/>
              <a:t>даже была удалена в последних версиях </a:t>
            </a:r>
            <a:r>
              <a:rPr lang="en-US" dirty="0"/>
              <a:t>Glibc.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Обратимся теперь к накладным расходам на связывание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317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подход к связыванию символов</a:t>
            </a:r>
            <a:r>
              <a:rPr lang="en-US" dirty="0"/>
              <a:t>: </a:t>
            </a:r>
            <a:r>
              <a:rPr lang="ru-RU" dirty="0"/>
              <a:t>оптимизация размера соответсвующих таблиц поиска. Обычно рекомендуется использовать две опции</a:t>
            </a:r>
            <a:r>
              <a:rPr lang="en-US" dirty="0"/>
              <a:t>: hash-style </a:t>
            </a:r>
            <a:r>
              <a:rPr lang="ru-RU" dirty="0"/>
              <a:t>и </a:t>
            </a:r>
            <a:r>
              <a:rPr lang="en-US" dirty="0"/>
              <a:t>O1. </a:t>
            </a:r>
            <a:r>
              <a:rPr lang="ru-RU" dirty="0"/>
              <a:t>Первая из них уже по умолчанию включена в современных дистрибутивах (</a:t>
            </a:r>
            <a:r>
              <a:rPr lang="en-US" dirty="0"/>
              <a:t>RHEL </a:t>
            </a:r>
            <a:r>
              <a:rPr lang="ru-RU" dirty="0"/>
              <a:t>и </a:t>
            </a:r>
            <a:r>
              <a:rPr lang="en-US" dirty="0"/>
              <a:t>Ubuntu)</a:t>
            </a:r>
            <a:r>
              <a:rPr lang="ru-RU" dirty="0"/>
              <a:t>, а вторая по моим замерам не оказывает существенного влияния на производительность.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Резюмируя данный слайд можно сказать что дефолтные настройки тулчейнов в данном контексте оптимальны.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упоминали что ленивое связывание на </a:t>
            </a:r>
            <a:r>
              <a:rPr lang="en-US" dirty="0"/>
              <a:t>Linux </a:t>
            </a:r>
            <a:r>
              <a:rPr lang="ru-RU" dirty="0"/>
              <a:t>добавляет лишний вызов заглушки при вызове библиотечной функции.</a:t>
            </a:r>
          </a:p>
          <a:p>
            <a:endParaRPr lang="ru-RU" dirty="0"/>
          </a:p>
          <a:p>
            <a:r>
              <a:rPr lang="ru-RU" dirty="0"/>
              <a:t>Современные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clang </a:t>
            </a:r>
            <a:r>
              <a:rPr lang="ru-RU" dirty="0"/>
              <a:t>позволяют избежать этого с помощью специальной опции компиляции</a:t>
            </a:r>
            <a:r>
              <a:rPr lang="en-US" dirty="0"/>
              <a:t> –</a:t>
            </a:r>
            <a:r>
              <a:rPr lang="en-US" dirty="0" err="1"/>
              <a:t>fno-plt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Её использование замедлит загрузку </a:t>
            </a:r>
            <a:r>
              <a:rPr lang="en-US" dirty="0"/>
              <a:t>DLL</a:t>
            </a:r>
            <a:r>
              <a:rPr lang="ru-RU" dirty="0"/>
              <a:t>, т.к. теперь все функции потребуется разрешить и связать на старте программы, но с другой стороны ускорит работу программы в дальнейшем, т.к. избавится от </a:t>
            </a:r>
            <a:r>
              <a:rPr lang="en-US" dirty="0"/>
              <a:t>PLT-</a:t>
            </a:r>
            <a:r>
              <a:rPr lang="ru-RU" dirty="0"/>
              <a:t>заглушки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Также этот флаг позволит загружать адрес функции из таблицы </a:t>
            </a:r>
            <a:r>
              <a:rPr lang="en-US" dirty="0"/>
              <a:t>GOT </a:t>
            </a:r>
            <a:r>
              <a:rPr lang="ru-RU" dirty="0"/>
              <a:t>только один раз на несколько вызовов одной и той же функции</a:t>
            </a:r>
            <a:r>
              <a:rPr lang="en-US" dirty="0"/>
              <a:t>, </a:t>
            </a:r>
            <a:r>
              <a:rPr lang="ru-RU" dirty="0"/>
              <a:t>т.е. сократит количество обращений в память.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Перейдём наконец к последнему пункту в списке накладных расходов. А именно рассмотрим как можно ускорить вызовы библиотечных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Эта часть в основном будет посвящена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448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Дело в том что на </a:t>
            </a:r>
            <a:r>
              <a:rPr lang="en-US" dirty="0"/>
              <a:t>Linux </a:t>
            </a:r>
            <a:r>
              <a:rPr lang="ru-RU" dirty="0"/>
              <a:t>все библиотечные функции по умолчанию являются экспортируемыми (для того чтобы </a:t>
            </a:r>
            <a:r>
              <a:rPr lang="en-US" dirty="0"/>
              <a:t>DLL </a:t>
            </a:r>
            <a:r>
              <a:rPr lang="ru-RU" dirty="0"/>
              <a:t>были более похожи на статические библиотеки).</a:t>
            </a:r>
            <a:endParaRPr lang="en-US" dirty="0"/>
          </a:p>
          <a:p>
            <a:endParaRPr lang="ru-RU" dirty="0"/>
          </a:p>
          <a:p>
            <a:r>
              <a:rPr lang="ru-RU" dirty="0"/>
              <a:t>Это приводит к тому что вызовы функций даже внутри библиотеки делаются не напрямую, а через таблицу диспетчеризации, с соответствующими накладными расходами</a:t>
            </a:r>
            <a:r>
              <a:rPr lang="en-US" dirty="0"/>
              <a:t> </a:t>
            </a:r>
            <a:r>
              <a:rPr lang="ru-RU" dirty="0"/>
              <a:t>на косвенные вызовы.</a:t>
            </a:r>
          </a:p>
          <a:p>
            <a:endParaRPr lang="ru-RU" dirty="0"/>
          </a:p>
          <a:p>
            <a:r>
              <a:rPr lang="ru-RU" dirty="0"/>
              <a:t>Кроме того из-за того что функции экспортируются возникает возможность их перехвата и компилятору приходится это учитывать и существенно ограничивать оптимизации.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видеть пример отмены оптимизации</a:t>
            </a:r>
            <a:r>
              <a:rPr lang="en-US" dirty="0"/>
              <a:t>: </a:t>
            </a:r>
            <a:r>
              <a:rPr lang="ru-RU" dirty="0"/>
              <a:t>компилятор не может</a:t>
            </a:r>
            <a:r>
              <a:rPr lang="en-US" dirty="0"/>
              <a:t> </a:t>
            </a:r>
            <a:r>
              <a:rPr lang="ru-RU" dirty="0"/>
              <a:t>встроить вызов </a:t>
            </a:r>
            <a:r>
              <a:rPr lang="en-US" dirty="0"/>
              <a:t>foo </a:t>
            </a:r>
            <a:r>
              <a:rPr lang="ru-RU" dirty="0"/>
              <a:t>в </a:t>
            </a:r>
            <a:r>
              <a:rPr lang="en-US" dirty="0"/>
              <a:t>bar </a:t>
            </a:r>
            <a:r>
              <a:rPr lang="ru-RU" dirty="0"/>
              <a:t>из-за того что </a:t>
            </a:r>
            <a:r>
              <a:rPr lang="en-US" dirty="0"/>
              <a:t>foo </a:t>
            </a:r>
            <a:r>
              <a:rPr lang="ru-RU" dirty="0"/>
              <a:t>может быть перехвачена в рантайме</a:t>
            </a:r>
            <a:r>
              <a:rPr lang="en-US" dirty="0"/>
              <a:t> (</a:t>
            </a:r>
            <a:r>
              <a:rPr lang="ru-RU" dirty="0"/>
              <a:t>и соответственно её семантика может быть изменена).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Бороться с таким неэффективным поведением можно несколькими способами.</a:t>
            </a:r>
          </a:p>
          <a:p>
            <a:endParaRPr lang="ru-RU" dirty="0"/>
          </a:p>
          <a:p>
            <a:r>
              <a:rPr lang="ru-RU" dirty="0"/>
              <a:t>Во-первых есть специальные флаги компиляции</a:t>
            </a:r>
            <a:r>
              <a:rPr lang="en-US" dirty="0"/>
              <a:t>: </a:t>
            </a:r>
            <a:r>
              <a:rPr lang="ru-RU" dirty="0"/>
              <a:t>один,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ru-RU" dirty="0"/>
              <a:t>, для линковки, чтобы вместо косвенных вызовы внутренних функций </a:t>
            </a:r>
            <a:r>
              <a:rPr lang="en-US" dirty="0"/>
              <a:t>DLL </a:t>
            </a:r>
            <a:r>
              <a:rPr lang="ru-RU" dirty="0"/>
              <a:t>использовать прямые. А второй</a:t>
            </a:r>
            <a:r>
              <a:rPr lang="en-US" dirty="0"/>
              <a:t>, -</a:t>
            </a:r>
            <a:r>
              <a:rPr lang="en-US" dirty="0" err="1"/>
              <a:t>fno</a:t>
            </a:r>
            <a:r>
              <a:rPr lang="en-US" dirty="0"/>
              <a:t>-semantic-interposition, </a:t>
            </a:r>
            <a:r>
              <a:rPr lang="ru-RU" dirty="0"/>
              <a:t>чтобы позволить компилятору при оптимизации игнорировать возможность перехвата функций.</a:t>
            </a:r>
            <a:endParaRPr lang="en-US" dirty="0"/>
          </a:p>
          <a:p>
            <a:endParaRPr lang="en-US" dirty="0"/>
          </a:p>
          <a:p>
            <a:r>
              <a:rPr lang="ru-RU" dirty="0"/>
              <a:t>Для оптимальной производительности требуется включить оба флага.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использования флагов есть второй, более традиционный способ, который заключается в сокращении интерфейса библиотеки, т.е. уменьшении количества функций, которые она экспортирует.</a:t>
            </a:r>
          </a:p>
          <a:p>
            <a:endParaRPr lang="ru-RU" dirty="0"/>
          </a:p>
          <a:p>
            <a:r>
              <a:rPr lang="ru-RU" dirty="0"/>
              <a:t>Суть его заключается в том, что мы явно помечаем экспортируемые функции специальным атрибутом </a:t>
            </a:r>
            <a:r>
              <a:rPr lang="en-US" dirty="0"/>
              <a:t>visibility</a:t>
            </a:r>
            <a:r>
              <a:rPr lang="ru-RU" dirty="0"/>
              <a:t>, а все остальные символы делаем внутренними</a:t>
            </a:r>
            <a:r>
              <a:rPr lang="en-US" dirty="0"/>
              <a:t> </a:t>
            </a:r>
            <a:r>
              <a:rPr lang="ru-RU" dirty="0"/>
              <a:t>с помощью флага. Соответственно для всех скрытых, неэкспортируемых функций </a:t>
            </a:r>
            <a:r>
              <a:rPr lang="en-US" dirty="0"/>
              <a:t>(</a:t>
            </a:r>
            <a:r>
              <a:rPr lang="ru-RU" dirty="0"/>
              <a:t>которых гораздо больше</a:t>
            </a:r>
            <a:r>
              <a:rPr lang="en-US" dirty="0"/>
              <a:t>) </a:t>
            </a:r>
            <a:r>
              <a:rPr lang="ru-RU" dirty="0"/>
              <a:t>компилятор сможет применять более агрессивные оптимизации и при генерации кода использовать прямые вызовы</a:t>
            </a:r>
            <a:r>
              <a:rPr lang="en-US" dirty="0"/>
              <a:t> (</a:t>
            </a:r>
            <a:r>
              <a:rPr lang="ru-RU" dirty="0"/>
              <a:t>вместо косвенных).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Помимо оптимизации у этого подхода есть ещё одно преимущество</a:t>
            </a:r>
            <a:r>
              <a:rPr lang="en-US" dirty="0"/>
              <a:t>: </a:t>
            </a:r>
            <a:r>
              <a:rPr lang="ru-RU" dirty="0"/>
              <a:t>мы скрываем от пользователя внутренние детали реализации библиотеки и не даём возможности использовать её недокументированным образом.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захотите применить оптимизацию сокрытия символов к большой кодовой базе, например к дистрибутиву </a:t>
            </a:r>
            <a:r>
              <a:rPr lang="en-US" dirty="0"/>
              <a:t>Linux, </a:t>
            </a:r>
            <a:r>
              <a:rPr lang="ru-RU" dirty="0"/>
              <a:t>то придётся вручную</a:t>
            </a:r>
            <a:r>
              <a:rPr lang="en-US" dirty="0"/>
              <a:t> </a:t>
            </a:r>
            <a:r>
              <a:rPr lang="ru-RU" dirty="0"/>
              <a:t>по очереди анализировать каждую библиотеку на предмет того экспортируются ли из неё ненужные символы и если да, то какие.</a:t>
            </a:r>
          </a:p>
          <a:p>
            <a:endParaRPr lang="ru-RU" dirty="0"/>
          </a:p>
          <a:p>
            <a:r>
              <a:rPr lang="ru-RU" dirty="0"/>
              <a:t>Эту задачу можно упростить с помощью автоматизации.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Утилита </a:t>
            </a:r>
            <a:r>
              <a:rPr lang="en-US" dirty="0" err="1"/>
              <a:t>ShlibVisibilityChecker</a:t>
            </a:r>
            <a:r>
              <a:rPr lang="en-US" dirty="0"/>
              <a:t> </a:t>
            </a:r>
            <a:r>
              <a:rPr lang="ru-RU" dirty="0"/>
              <a:t>по бинарному файлу библиотеки</a:t>
            </a:r>
            <a:r>
              <a:rPr lang="en-US" dirty="0"/>
              <a:t> </a:t>
            </a:r>
            <a:r>
              <a:rPr lang="ru-RU" dirty="0"/>
              <a:t>и её заголовочным файлам скажет какие символы нужно скрыть. Я успешно применял эту утилиту для поиска проблемных библиотек в </a:t>
            </a:r>
            <a:r>
              <a:rPr lang="en-US" dirty="0"/>
              <a:t>Ubuntu.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приведён пример анализа популярной библиотеки</a:t>
            </a:r>
            <a:r>
              <a:rPr lang="en-US" dirty="0"/>
              <a:t> </a:t>
            </a:r>
            <a:r>
              <a:rPr lang="en-US" dirty="0" err="1"/>
              <a:t>libgmp</a:t>
            </a:r>
            <a:r>
              <a:rPr lang="en-US" dirty="0"/>
              <a:t> </a:t>
            </a:r>
            <a:r>
              <a:rPr lang="ru-RU" dirty="0"/>
              <a:t>для вычислений произвольной точности.</a:t>
            </a:r>
            <a:r>
              <a:rPr lang="en-US" dirty="0"/>
              <a:t> </a:t>
            </a:r>
            <a:r>
              <a:rPr lang="ru-RU" dirty="0"/>
              <a:t>Можно видеть что библиотека экспортирует большое количество ненужных символов.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начале мы вспомним что такое </a:t>
            </a:r>
            <a:r>
              <a:rPr lang="en-US" dirty="0"/>
              <a:t>DLL, </a:t>
            </a:r>
            <a:r>
              <a:rPr lang="ru-RU" dirty="0"/>
              <a:t>обсудим как они устроены и сравним реализации для </a:t>
            </a:r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Linux,</a:t>
            </a:r>
            <a:r>
              <a:rPr lang="ru-RU" dirty="0"/>
              <a:t> а затем обсудим способы ускорения работы </a:t>
            </a:r>
            <a:r>
              <a:rPr lang="en-US" dirty="0"/>
              <a:t>DLL.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такое библиотека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В зависимости от того на каком этапе происходит связывание библиотеки и исполняемого файла …</a:t>
            </a:r>
          </a:p>
          <a:p>
            <a:endParaRPr lang="ru-RU" dirty="0"/>
          </a:p>
          <a:p>
            <a:r>
              <a:rPr lang="ru-RU" dirty="0"/>
              <a:t>Мы будет в-основном говорить о</a:t>
            </a:r>
            <a:r>
              <a:rPr lang="en-US" dirty="0"/>
              <a:t> Linux </a:t>
            </a:r>
            <a:r>
              <a:rPr lang="ru-RU" dirty="0"/>
              <a:t>и </a:t>
            </a:r>
            <a:r>
              <a:rPr lang="en-US" dirty="0"/>
              <a:t>Windows, </a:t>
            </a:r>
            <a:r>
              <a:rPr lang="ru-RU" dirty="0"/>
              <a:t>но в целом библиотеки на </a:t>
            </a:r>
            <a:r>
              <a:rPr lang="en-US" dirty="0"/>
              <a:t>macOS </a:t>
            </a:r>
            <a:r>
              <a:rPr lang="ru-RU" dirty="0"/>
              <a:t>очень похожи на библиотеки </a:t>
            </a:r>
            <a:r>
              <a:rPr lang="en-US" dirty="0"/>
              <a:t>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/64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fedoraproject.org/wiki/Changes/PythonNoSemanticInterpositionSpeedup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Динамические библиотеки и способы их ускорения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динамических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Два основных способа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Традиционное </a:t>
            </a:r>
            <a:r>
              <a:rPr lang="en-US" dirty="0"/>
              <a:t>link-time </a:t>
            </a:r>
            <a:r>
              <a:rPr lang="ru-RU" dirty="0"/>
              <a:t>связывание</a:t>
            </a:r>
            <a:endParaRPr lang="en-US" dirty="0"/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ru-RU" dirty="0"/>
              <a:t>Связывание на этапе исполнения</a:t>
            </a:r>
            <a:r>
              <a:rPr lang="en-US" dirty="0"/>
              <a:t> (run-time loading, 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При традиционном связывании библиотека будет загружена на старте программы</a:t>
            </a:r>
          </a:p>
          <a:p>
            <a:r>
              <a:rPr lang="ru-RU" dirty="0"/>
              <a:t>При втором варианте – в любом месте программы</a:t>
            </a:r>
            <a:endParaRPr lang="en-US" dirty="0"/>
          </a:p>
          <a:p>
            <a:pPr lvl="1"/>
            <a:r>
              <a:rPr lang="ru-RU" dirty="0"/>
              <a:t>Открывает возможность для использования </a:t>
            </a:r>
            <a:r>
              <a:rPr lang="en-US" dirty="0"/>
              <a:t>lazy loading, </a:t>
            </a:r>
            <a:r>
              <a:rPr lang="ru-RU" dirty="0"/>
              <a:t>плагинов и пр.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Экономия оперативной памяти и диска</a:t>
            </a:r>
            <a:endParaRPr lang="en-US" dirty="0"/>
          </a:p>
          <a:p>
            <a:pPr lvl="1"/>
            <a:r>
              <a:rPr lang="en-US" dirty="0"/>
              <a:t>~1.1G RAM </a:t>
            </a:r>
            <a:r>
              <a:rPr lang="ru-RU" dirty="0"/>
              <a:t>на </a:t>
            </a:r>
            <a:r>
              <a:rPr lang="en-US" dirty="0"/>
              <a:t>Ubuntu Desktop</a:t>
            </a:r>
            <a:r>
              <a:rPr lang="en-US" baseline="30000" dirty="0"/>
              <a:t>1,2</a:t>
            </a:r>
            <a:r>
              <a:rPr lang="en-US" dirty="0"/>
              <a:t> (</a:t>
            </a:r>
            <a:r>
              <a:rPr lang="ru-RU" dirty="0"/>
              <a:t>с запущенными </a:t>
            </a:r>
            <a:r>
              <a:rPr lang="en-US" dirty="0"/>
              <a:t>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</a:t>
            </a:r>
            <a:r>
              <a:rPr lang="ru-RU" dirty="0"/>
              <a:t>на </a:t>
            </a:r>
            <a:r>
              <a:rPr lang="en-US" dirty="0"/>
              <a:t>Ubuntu Desktop (</a:t>
            </a:r>
            <a:r>
              <a:rPr lang="ru-RU" dirty="0"/>
              <a:t>с </a:t>
            </a:r>
            <a:r>
              <a:rPr lang="en-US" dirty="0"/>
              <a:t>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ru-RU" dirty="0"/>
              <a:t>Быстрые системные обновления </a:t>
            </a:r>
          </a:p>
          <a:p>
            <a:pPr lvl="1"/>
            <a:r>
              <a:rPr lang="ru-RU" dirty="0"/>
              <a:t>Зависимые файлы не нужно перекомпилировать при обновлении библиотеки</a:t>
            </a:r>
          </a:p>
          <a:p>
            <a:r>
              <a:rPr lang="ru-RU" dirty="0"/>
              <a:t>Поддержка более сложных сценариев работы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Отложенная загрузка </a:t>
            </a:r>
            <a:r>
              <a:rPr lang="en-US" dirty="0"/>
              <a:t>DLL (lazy loading)</a:t>
            </a:r>
          </a:p>
          <a:p>
            <a:pPr lvl="1"/>
            <a:r>
              <a:rPr lang="ru-RU" dirty="0"/>
              <a:t>Загрузка пользовательских динамических расширений (плагинов)</a:t>
            </a:r>
          </a:p>
          <a:p>
            <a:pPr lvl="1"/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наиболее различных версий библиотеки в зависимости от окружения (например от возможностей процессора)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ru-RU" dirty="0"/>
              <a:t>Детали всех замеров приведены в приложении к презентации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По методологии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загрузки при старте программы</a:t>
            </a:r>
          </a:p>
          <a:p>
            <a:pPr lvl="1"/>
            <a:r>
              <a:rPr lang="ru-RU" dirty="0"/>
              <a:t>Поиск и загрузка библиотек, поиск символов</a:t>
            </a:r>
          </a:p>
          <a:p>
            <a:r>
              <a:rPr lang="ru-RU" dirty="0"/>
              <a:t>Накладные расходы при вызове библиотечных функций</a:t>
            </a:r>
            <a:endParaRPr lang="en-US" dirty="0"/>
          </a:p>
          <a:p>
            <a:r>
              <a:rPr lang="ru-RU" dirty="0"/>
              <a:t>Более хрупкая инфраструктура</a:t>
            </a:r>
            <a:r>
              <a:rPr lang="en-US" dirty="0"/>
              <a:t>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Разные приложения могут использовать разные версии одной и той же библиотеки</a:t>
            </a:r>
          </a:p>
          <a:p>
            <a:pPr lvl="1"/>
            <a:r>
              <a:rPr lang="ru-RU" dirty="0"/>
              <a:t>С несовместимой версией приложение будет работать неправильно</a:t>
            </a:r>
            <a:endParaRPr lang="en-US" dirty="0"/>
          </a:p>
          <a:p>
            <a:pPr lvl="1"/>
            <a:r>
              <a:rPr lang="ru-RU" dirty="0"/>
              <a:t>Примеры несовместимых изменений</a:t>
            </a:r>
            <a:r>
              <a:rPr lang="en-US" dirty="0"/>
              <a:t>: </a:t>
            </a:r>
            <a:r>
              <a:rPr lang="ru-RU" dirty="0"/>
              <a:t>удаление функции</a:t>
            </a:r>
            <a:r>
              <a:rPr lang="en-US" dirty="0"/>
              <a:t>, </a:t>
            </a:r>
            <a:r>
              <a:rPr lang="ru-RU" dirty="0"/>
              <a:t>изменение сигнатуры</a:t>
            </a:r>
            <a:endParaRPr lang="en-US" dirty="0"/>
          </a:p>
          <a:p>
            <a:r>
              <a:rPr lang="ru-RU" dirty="0"/>
              <a:t>Решения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Разрешить устанавливать в системе множество версий одной библиотеки в системных папках</a:t>
            </a:r>
            <a:r>
              <a:rPr lang="en-US" dirty="0"/>
              <a:t> (</a:t>
            </a:r>
            <a:r>
              <a:rPr lang="en-US" dirty="0" err="1"/>
              <a:t>SxS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Windows, </a:t>
            </a:r>
            <a:r>
              <a:rPr lang="ru-RU" dirty="0"/>
              <a:t>указание версии в имени библиотеки в </a:t>
            </a:r>
            <a:r>
              <a:rPr lang="en-US" dirty="0"/>
              <a:t>Linux)</a:t>
            </a:r>
          </a:p>
          <a:p>
            <a:pPr lvl="1"/>
            <a:r>
              <a:rPr lang="ru-RU" dirty="0"/>
              <a:t>Распространять индивидуальный комплект библиотек вместе с программой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14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 </a:t>
            </a:r>
            <a:r>
              <a:rPr lang="ru-RU" dirty="0"/>
              <a:t>имеет тот же формат что и исполняемый файл</a:t>
            </a:r>
          </a:p>
          <a:p>
            <a:pPr lvl="1"/>
            <a:r>
              <a:rPr lang="en-US" dirty="0"/>
              <a:t>PE </a:t>
            </a:r>
            <a:r>
              <a:rPr lang="ru-RU" dirty="0"/>
              <a:t>на </a:t>
            </a:r>
            <a:r>
              <a:rPr lang="en-US" dirty="0"/>
              <a:t>Windows, ELF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Библиотека хранит экспортируемые символы в специальной таблице экспорта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ru-RU" dirty="0"/>
              <a:t>Исполняемый файл хранит список библиотек и импортируемых из них символов в своей таблице импорта</a:t>
            </a:r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/.dynamic </a:t>
            </a:r>
            <a:r>
              <a:rPr lang="ru-RU" dirty="0"/>
              <a:t>на </a:t>
            </a:r>
            <a:r>
              <a:rPr lang="en-US" dirty="0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51944"/>
            <a:ext cx="2808510" cy="26414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372F5-1329-43BC-B22F-DE983134B48B}"/>
              </a:ext>
            </a:extLst>
          </p:cNvPr>
          <p:cNvCxnSpPr>
            <a:cxnSpLocks/>
          </p:cNvCxnSpPr>
          <p:nvPr/>
        </p:nvCxnSpPr>
        <p:spPr>
          <a:xfrm>
            <a:off x="2917376" y="3290599"/>
            <a:ext cx="2808510" cy="225487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C1D61A-7825-4F25-871E-3C33CA5C5A53}"/>
              </a:ext>
            </a:extLst>
          </p:cNvPr>
          <p:cNvCxnSpPr>
            <a:cxnSpLocks/>
          </p:cNvCxnSpPr>
          <p:nvPr/>
        </p:nvCxnSpPr>
        <p:spPr>
          <a:xfrm flipV="1">
            <a:off x="2917376" y="3582816"/>
            <a:ext cx="2808510" cy="206822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90E60-476B-481F-A3A0-615BD1B12538}"/>
              </a:ext>
            </a:extLst>
          </p:cNvPr>
          <p:cNvCxnSpPr/>
          <p:nvPr/>
        </p:nvCxnSpPr>
        <p:spPr>
          <a:xfrm>
            <a:off x="1654626" y="2028260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369D1C-8CE7-4AE3-A98F-E9BCA6D8AE96}"/>
              </a:ext>
            </a:extLst>
          </p:cNvPr>
          <p:cNvCxnSpPr>
            <a:cxnSpLocks/>
          </p:cNvCxnSpPr>
          <p:nvPr/>
        </p:nvCxnSpPr>
        <p:spPr>
          <a:xfrm flipV="1">
            <a:off x="1654626" y="1993111"/>
            <a:ext cx="3222174" cy="245511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37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Dispatch section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ru-RU" dirty="0"/>
              <a:t>Общие принципы работы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Dispatch section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05475-3B75-40D0-A39D-76CA2288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C7B91-A238-4591-8C6F-3A9E0479A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1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Динамический загрузчик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Загрузку библиотек осуществляет динамический загрузчик</a:t>
            </a:r>
            <a:r>
              <a:rPr lang="en-US" dirty="0"/>
              <a:t> (dynamic loader)</a:t>
            </a:r>
          </a:p>
          <a:p>
            <a:pPr lvl="1"/>
            <a:r>
              <a:rPr lang="en-US" dirty="0"/>
              <a:t>/lib64/ld-linux-x86-64.so.2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ru-RU" dirty="0"/>
              <a:t>При запуске приложения ядро ОС размещает загрузчик в памяти процесса и передаёт ему управление</a:t>
            </a:r>
            <a:endParaRPr lang="en-US" dirty="0"/>
          </a:p>
          <a:p>
            <a:r>
              <a:rPr lang="ru-RU" dirty="0"/>
              <a:t>Загрузчик</a:t>
            </a:r>
          </a:p>
          <a:p>
            <a:pPr lvl="1"/>
            <a:r>
              <a:rPr lang="ru-RU" dirty="0"/>
              <a:t>Размещает в память файлы программы и импортируемых библиотек</a:t>
            </a:r>
          </a:p>
          <a:p>
            <a:pPr lvl="1"/>
            <a:r>
              <a:rPr lang="ru-RU" dirty="0"/>
              <a:t>Находит </a:t>
            </a:r>
            <a:r>
              <a:rPr lang="en-US" dirty="0"/>
              <a:t>(resolves) </a:t>
            </a:r>
            <a:r>
              <a:rPr lang="ru-RU" dirty="0"/>
              <a:t>и связывает </a:t>
            </a:r>
            <a:r>
              <a:rPr lang="en-US" dirty="0"/>
              <a:t>(binds) </a:t>
            </a:r>
            <a:r>
              <a:rPr lang="ru-RU" dirty="0"/>
              <a:t>экспортируемые и импортируемые символы</a:t>
            </a:r>
            <a:endParaRPr lang="en-US" dirty="0"/>
          </a:p>
          <a:p>
            <a:pPr lvl="1"/>
            <a:r>
              <a:rPr lang="ru-RU" dirty="0"/>
              <a:t>Передаёт управление программе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17FD-2BDB-439B-967E-2F3E0CA9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CA40E-E1BC-4375-999F-FE29F61B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загружается в произвольное место в адресном пространстве процесса</a:t>
            </a:r>
          </a:p>
          <a:p>
            <a:pPr lvl="1"/>
            <a:r>
              <a:rPr lang="ru-RU" dirty="0"/>
              <a:t>Из-за </a:t>
            </a:r>
            <a:r>
              <a:rPr lang="en-US" dirty="0"/>
              <a:t>ASLR </a:t>
            </a:r>
            <a:r>
              <a:rPr lang="ru-RU" dirty="0"/>
              <a:t>адрес загрузки выбирается случайно</a:t>
            </a:r>
            <a:endParaRPr lang="en-US" dirty="0"/>
          </a:p>
          <a:p>
            <a:r>
              <a:rPr lang="ru-RU" dirty="0"/>
              <a:t>Что делать с кодом (или данными), использующим абсолютные адреса</a:t>
            </a:r>
            <a:r>
              <a:rPr lang="en-US" dirty="0"/>
              <a:t>?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Вызов функции по абсолютному адресу</a:t>
            </a:r>
            <a:endParaRPr lang="en-US" sz="2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lang="ru-RU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23e11060 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lang="en-US" sz="28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4400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Такой код должен быть </a:t>
            </a:r>
            <a:r>
              <a:rPr lang="ru-RU" i="1" dirty="0"/>
              <a:t>релоцирован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пропатчен</a:t>
            </a:r>
            <a:r>
              <a:rPr lang="en-US" dirty="0"/>
              <a:t>), </a:t>
            </a:r>
            <a:r>
              <a:rPr lang="ru-RU" dirty="0"/>
              <a:t>чтобы соответствовать адресу загрузки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17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позиционно-независимый 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Все библиотеки компилируются в позиционно-независимый</a:t>
            </a:r>
            <a:r>
              <a:rPr lang="en-US" dirty="0"/>
              <a:t> (RIP/PC-relative)</a:t>
            </a:r>
            <a:r>
              <a:rPr lang="ru-RU" dirty="0"/>
              <a:t> код</a:t>
            </a:r>
            <a:endParaRPr lang="en-US" dirty="0"/>
          </a:p>
          <a:p>
            <a:pPr lvl="1"/>
            <a:r>
              <a:rPr lang="ru-RU" dirty="0"/>
              <a:t>В коде отсутствуют абсолютные адреса функций</a:t>
            </a:r>
            <a:r>
              <a:rPr lang="en-US" dirty="0"/>
              <a:t> </a:t>
            </a:r>
            <a:r>
              <a:rPr lang="ru-RU" dirty="0"/>
              <a:t>и глобальных переменных</a:t>
            </a:r>
          </a:p>
          <a:p>
            <a:pPr lvl="1"/>
            <a:r>
              <a:rPr lang="ru-RU" dirty="0"/>
              <a:t>Вся адресация идёт относительно </a:t>
            </a:r>
            <a:r>
              <a:rPr lang="en-US" dirty="0"/>
              <a:t>Program Counter:</a:t>
            </a:r>
          </a:p>
          <a:p>
            <a:endParaRPr lang="en-US" dirty="0"/>
          </a:p>
          <a:p>
            <a:r>
              <a:rPr lang="ru-RU" dirty="0"/>
              <a:t>Такой код не нужно релоцировать при загрузке</a:t>
            </a:r>
            <a:endParaRPr lang="en-US" dirty="0"/>
          </a:p>
          <a:p>
            <a:pPr lvl="1"/>
            <a:r>
              <a:rPr lang="ru-RU" dirty="0"/>
              <a:t>Более быстрая загрузка</a:t>
            </a:r>
          </a:p>
          <a:p>
            <a:pPr lvl="1"/>
            <a:r>
              <a:rPr lang="ru-RU" dirty="0"/>
              <a:t>Сегмент кода может разделяться несколькими программами</a:t>
            </a:r>
            <a:endParaRPr lang="en-US" dirty="0"/>
          </a:p>
          <a:p>
            <a:r>
              <a:rPr lang="ru-RU" dirty="0"/>
              <a:t>Данные по-прежнему нужно релоцировать (например таблицы виртуальных функций)</a:t>
            </a:r>
            <a:endParaRPr lang="en-US" dirty="0"/>
          </a:p>
          <a:p>
            <a:pPr lvl="1"/>
            <a:r>
              <a:rPr lang="ru-RU" dirty="0"/>
              <a:t>Таких релокаций гораздо меньше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Relocation needed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3070163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3070163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254829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Релокация библиотек</a:t>
            </a:r>
            <a:r>
              <a:rPr lang="en-US" dirty="0"/>
              <a:t>: </a:t>
            </a:r>
            <a:r>
              <a:rPr lang="ru-RU" dirty="0"/>
              <a:t>оптимизация в </a:t>
            </a:r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коде </a:t>
            </a:r>
            <a:r>
              <a:rPr lang="en-US" dirty="0"/>
              <a:t>Win32-</a:t>
            </a:r>
            <a:r>
              <a:rPr lang="ru-RU" dirty="0"/>
              <a:t>библиотек могут использоваться абсолютные адреса</a:t>
            </a:r>
            <a:endParaRPr lang="en-US" dirty="0"/>
          </a:p>
          <a:p>
            <a:pPr lvl="1"/>
            <a:r>
              <a:rPr lang="ru-RU" dirty="0"/>
              <a:t>В системе команд отсутствуют позиционно-независимые инструкции</a:t>
            </a:r>
            <a:endParaRPr lang="en-US" dirty="0"/>
          </a:p>
          <a:p>
            <a:r>
              <a:rPr lang="ru-RU" dirty="0"/>
              <a:t>При загрузке требуется релокация</a:t>
            </a:r>
            <a:r>
              <a:rPr lang="en-US" dirty="0"/>
              <a:t> </a:t>
            </a:r>
            <a:r>
              <a:rPr lang="ru-RU" dirty="0"/>
              <a:t>большого количества инструкций</a:t>
            </a:r>
            <a:endParaRPr lang="en-US" dirty="0"/>
          </a:p>
          <a:p>
            <a:r>
              <a:rPr lang="ru-RU" dirty="0"/>
              <a:t>Для ускорения работы библиотека во всех процессах загружается по одному и тому же адресу</a:t>
            </a:r>
          </a:p>
          <a:p>
            <a:pPr lvl="1"/>
            <a:r>
              <a:rPr lang="ru-RU" dirty="0"/>
              <a:t>Накладные расходы возникают только при первой загрузке</a:t>
            </a:r>
          </a:p>
          <a:p>
            <a:pPr lvl="1"/>
            <a:r>
              <a:rPr lang="ru-RU" dirty="0"/>
              <a:t>Работает только в современных версиях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230384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ru-RU" dirty="0"/>
              <a:t>Поиск соответствия между экспортируемыми и импортируемыми символами</a:t>
            </a:r>
          </a:p>
          <a:p>
            <a:r>
              <a:rPr lang="en-US" dirty="0"/>
              <a:t>Windows </a:t>
            </a:r>
            <a:r>
              <a:rPr lang="ru-RU" dirty="0"/>
              <a:t>и </a:t>
            </a:r>
            <a:r>
              <a:rPr lang="en-US" dirty="0"/>
              <a:t>Linux </a:t>
            </a:r>
            <a:r>
              <a:rPr lang="ru-RU" dirty="0"/>
              <a:t>используют разные подходы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Windows: </a:t>
            </a:r>
            <a:r>
              <a:rPr lang="ru-RU" dirty="0"/>
              <a:t>на этапе линковки символ связывается с конкретной библиотекой</a:t>
            </a:r>
            <a:r>
              <a:rPr lang="en-US" dirty="0"/>
              <a:t> </a:t>
            </a:r>
            <a:r>
              <a:rPr lang="ru-RU" dirty="0"/>
              <a:t>и может быть загружен только из неё</a:t>
            </a:r>
          </a:p>
          <a:p>
            <a:pPr lvl="1"/>
            <a:r>
              <a:rPr lang="en-US" dirty="0"/>
              <a:t>Linux:</a:t>
            </a:r>
            <a:r>
              <a:rPr lang="ru-RU" dirty="0"/>
              <a:t> символ ищется во всех загруженных библиотеках</a:t>
            </a:r>
            <a:endParaRPr lang="en-US" dirty="0"/>
          </a:p>
          <a:p>
            <a:pPr lvl="2"/>
            <a:r>
              <a:rPr lang="ru-RU" dirty="0"/>
              <a:t>Это делает возможным динамический перехват символов (</a:t>
            </a:r>
            <a:r>
              <a:rPr lang="en-US" dirty="0"/>
              <a:t>runtime interposition)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Перехват символов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runtime interposition)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/>
          </a:bodyPr>
          <a:lstStyle/>
          <a:p>
            <a:r>
              <a:rPr lang="ru-RU" dirty="0"/>
              <a:t>Можно заставить загрузчик найти символ не в исходной библиотеке</a:t>
            </a:r>
            <a:r>
              <a:rPr lang="en-US" dirty="0"/>
              <a:t>, </a:t>
            </a:r>
            <a:r>
              <a:rPr lang="ru-RU" dirty="0"/>
              <a:t>а в библиотеке-перехватчике</a:t>
            </a:r>
          </a:p>
          <a:p>
            <a:r>
              <a:rPr lang="ru-RU" dirty="0"/>
              <a:t>Обычно перехват символов осуществляется с помощью переменной окружения </a:t>
            </a:r>
            <a:r>
              <a:rPr lang="en-US" dirty="0"/>
              <a:t>LD_PRELOAD: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ru-RU" dirty="0"/>
              <a:t>Частно используется в отладочных инструментах типа </a:t>
            </a:r>
            <a:r>
              <a:rPr lang="en-US" dirty="0"/>
              <a:t>Electric Fence </a:t>
            </a:r>
            <a:r>
              <a:rPr lang="ru-RU" dirty="0"/>
              <a:t>или </a:t>
            </a:r>
            <a:r>
              <a:rPr lang="en-US" dirty="0" err="1"/>
              <a:t>AddressSanitizer</a:t>
            </a:r>
            <a:r>
              <a:rPr lang="en-US" dirty="0"/>
              <a:t> </a:t>
            </a:r>
            <a:r>
              <a:rPr lang="ru-RU" dirty="0"/>
              <a:t>для перехвата операций с памятью (</a:t>
            </a:r>
            <a:r>
              <a:rPr lang="en-US" dirty="0"/>
              <a:t>malloc </a:t>
            </a:r>
            <a:r>
              <a:rPr lang="ru-RU" dirty="0"/>
              <a:t>и пр.)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Загрузка файла в память</a:t>
            </a:r>
            <a:r>
              <a:rPr lang="en-US" dirty="0"/>
              <a:t> (memory mapping)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Релокация</a:t>
            </a:r>
          </a:p>
          <a:p>
            <a:pPr algn="ctr"/>
            <a:r>
              <a:rPr lang="en-US" dirty="0"/>
              <a:t>(relocation)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Разрешение имён </a:t>
            </a:r>
            <a:r>
              <a:rPr lang="en-US" dirty="0"/>
              <a:t>(symbol resolution)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Процесс загрузки </a:t>
            </a:r>
            <a:r>
              <a:rPr lang="en-US" dirty="0"/>
              <a:t>DLL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</a:t>
            </a:r>
            <a:r>
              <a:rPr lang="ru-RU" sz="2000" dirty="0"/>
              <a:t>использование)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27C4D9-3AA5-4F00-944D-3872EF8F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667F1F-4810-48AF-B1AC-3F686E67B500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865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символов </a:t>
            </a:r>
            <a:r>
              <a:rPr lang="en-US" dirty="0"/>
              <a:t>(symbol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Механизм связывания </a:t>
            </a:r>
            <a:r>
              <a:rPr lang="en-US" dirty="0"/>
              <a:t>(binding)</a:t>
            </a:r>
            <a:r>
              <a:rPr lang="ru-RU" dirty="0"/>
              <a:t> вызовов функций в исполняемом файле с адресами импортируемых функций, найденными в процессе разрешения имён (</a:t>
            </a:r>
            <a:r>
              <a:rPr lang="en-US" dirty="0"/>
              <a:t>symbol resolution)</a:t>
            </a:r>
          </a:p>
          <a:p>
            <a:r>
              <a:rPr lang="ru-RU" dirty="0"/>
              <a:t>Импортируемые функции вызываются через специальную таблицу импорта</a:t>
            </a:r>
            <a:endParaRPr lang="en-US" dirty="0"/>
          </a:p>
          <a:p>
            <a:pPr lvl="1"/>
            <a:r>
              <a:rPr lang="en-US" dirty="0"/>
              <a:t>Import Address Table</a:t>
            </a:r>
            <a:r>
              <a:rPr lang="ru-RU" dirty="0"/>
              <a:t> на </a:t>
            </a:r>
            <a:r>
              <a:rPr lang="en-US" dirty="0"/>
              <a:t>Windows, Global Offset Table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Инициализируется загрузчиком</a:t>
            </a:r>
            <a:r>
              <a:rPr lang="en-US" dirty="0"/>
              <a:t> (loader) </a:t>
            </a:r>
            <a:r>
              <a:rPr lang="ru-RU" dirty="0"/>
              <a:t>на старте программы</a:t>
            </a:r>
            <a:endParaRPr lang="en-US" dirty="0"/>
          </a:p>
          <a:p>
            <a:r>
              <a:rPr lang="ru-RU" dirty="0"/>
              <a:t>Вызов импортируемой функции осуществляется через загрузку адреса из этой таблицы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Вызов функции из библиотеки является косвенным (</a:t>
            </a:r>
            <a:r>
              <a:rPr lang="en-US" dirty="0"/>
              <a:t>indirect)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Ленивое связывание в </a:t>
            </a:r>
            <a:r>
              <a:rPr lang="en-US" dirty="0"/>
              <a:t>Linux</a:t>
            </a:r>
            <a:r>
              <a:rPr lang="ru-RU" dirty="0"/>
              <a:t> (</a:t>
            </a:r>
            <a:r>
              <a:rPr lang="en-US" dirty="0"/>
              <a:t>lazy binding)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Загрузка символа из таблицы импорта осуществляется не напрямую, а через заглушку </a:t>
            </a:r>
            <a:r>
              <a:rPr lang="en-US" dirty="0"/>
              <a:t>(PLT stub)</a:t>
            </a:r>
          </a:p>
          <a:p>
            <a:r>
              <a:rPr lang="ru-RU" dirty="0"/>
              <a:t>Откладывает поиск символа до первого его использования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динамических библиотек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Загрузка</a:t>
            </a:r>
            <a:r>
              <a:rPr lang="en-US" b="1" dirty="0"/>
              <a:t> </a:t>
            </a:r>
            <a:r>
              <a:rPr lang="ru-RU" b="1" dirty="0"/>
              <a:t>библиотеки</a:t>
            </a:r>
            <a:endParaRPr lang="en-US" b="1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связывание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58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отключение неиспользуемых 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в больших программах можно случайно указать лишние библиотеки при сборке</a:t>
            </a:r>
            <a:endParaRPr lang="en-US" dirty="0"/>
          </a:p>
          <a:p>
            <a:r>
              <a:rPr lang="ru-RU" dirty="0"/>
              <a:t>Их загрузка замедлит работу приложения даже если они не будут использоваться</a:t>
            </a:r>
          </a:p>
          <a:p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</a:t>
            </a:r>
            <a:r>
              <a:rPr lang="ru-RU" dirty="0"/>
              <a:t>позволит линкеру проигнорировать такие библиотеки</a:t>
            </a:r>
            <a:endParaRPr lang="en-US" dirty="0"/>
          </a:p>
          <a:p>
            <a:r>
              <a:rPr lang="ru-RU" dirty="0"/>
              <a:t>Флаг включен по умолчанию в некоторых дистрибутивах</a:t>
            </a:r>
            <a:r>
              <a:rPr lang="en-US" dirty="0"/>
              <a:t> (Ubuntu, </a:t>
            </a:r>
            <a:r>
              <a:rPr lang="ru-RU" dirty="0"/>
              <a:t>но не </a:t>
            </a:r>
            <a:r>
              <a:rPr lang="en-US" dirty="0"/>
              <a:t>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ru-RU" dirty="0"/>
              <a:t>отложенная</a:t>
            </a:r>
            <a:r>
              <a:rPr lang="en-US" dirty="0"/>
              <a:t> (</a:t>
            </a:r>
            <a:r>
              <a:rPr lang="ru-RU" dirty="0"/>
              <a:t>ленивая) загрузка</a:t>
            </a:r>
            <a:r>
              <a:rPr lang="en-US" dirty="0"/>
              <a:t> </a:t>
            </a:r>
            <a:r>
              <a:rPr lang="ru-RU" dirty="0"/>
              <a:t>библиотек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Часто библиотека используется только в редких случаях или особых режимах работы приложения</a:t>
            </a:r>
          </a:p>
          <a:p>
            <a:r>
              <a:rPr lang="ru-RU" dirty="0"/>
              <a:t>Вместо загрузки на старте было бы выгодно загружать её при первом использовании</a:t>
            </a:r>
            <a:r>
              <a:rPr lang="en-US" dirty="0"/>
              <a:t> (</a:t>
            </a:r>
            <a:r>
              <a:rPr lang="ru-RU" dirty="0"/>
              <a:t>ленивая загрузка</a:t>
            </a:r>
            <a:r>
              <a:rPr lang="en-US" dirty="0"/>
              <a:t>, lazy loading)</a:t>
            </a:r>
          </a:p>
          <a:p>
            <a:r>
              <a:rPr lang="ru-RU" dirty="0"/>
              <a:t>Некоторые платформы предоставляют такую возможность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Windows: </a:t>
            </a:r>
            <a:r>
              <a:rPr lang="ru-RU" dirty="0"/>
              <a:t>флаг </a:t>
            </a:r>
            <a:r>
              <a:rPr lang="en-US" dirty="0"/>
              <a:t>/DELAYLOAD</a:t>
            </a:r>
          </a:p>
          <a:p>
            <a:pPr lvl="1"/>
            <a:r>
              <a:rPr lang="en-US" dirty="0"/>
              <a:t>macOS: </a:t>
            </a:r>
            <a:r>
              <a:rPr lang="ru-RU" dirty="0"/>
              <a:t>флаг </a:t>
            </a:r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(больше не поддерживается)</a:t>
            </a:r>
            <a:endParaRPr lang="en-US" dirty="0"/>
          </a:p>
          <a:p>
            <a:r>
              <a:rPr lang="ru-RU" dirty="0"/>
              <a:t>Для </a:t>
            </a:r>
            <a:r>
              <a:rPr lang="en-US" dirty="0"/>
              <a:t>Linux </a:t>
            </a:r>
            <a:r>
              <a:rPr lang="ru-RU" dirty="0"/>
              <a:t>стандартного решения нет, но можно использовать</a:t>
            </a:r>
            <a:r>
              <a:rPr lang="en-US" dirty="0"/>
              <a:t> </a:t>
            </a:r>
            <a:r>
              <a:rPr lang="ru-RU" dirty="0"/>
              <a:t>утилиту </a:t>
            </a:r>
            <a:r>
              <a:rPr lang="en-US" dirty="0"/>
              <a:t>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93857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Реализует ленивую загрузку в </a:t>
            </a:r>
            <a:r>
              <a:rPr lang="en-US" dirty="0"/>
              <a:t>POSIX</a:t>
            </a:r>
            <a:r>
              <a:rPr lang="ru-RU" dirty="0"/>
              <a:t>-систем</a:t>
            </a:r>
            <a:endParaRPr lang="en-US" dirty="0"/>
          </a:p>
          <a:p>
            <a:r>
              <a:rPr lang="ru-RU" dirty="0"/>
              <a:t>Реализована с помощью </a:t>
            </a:r>
            <a:r>
              <a:rPr lang="en-US" dirty="0"/>
              <a:t>API </a:t>
            </a:r>
            <a:r>
              <a:rPr lang="ru-RU" dirty="0"/>
              <a:t>динамической загрузки 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ru-RU" dirty="0"/>
              <a:t>Поддерживает большое количество платформ</a:t>
            </a:r>
            <a:endParaRPr lang="en-US" dirty="0"/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</a:t>
            </a:r>
            <a:r>
              <a:rPr lang="ru-RU" dirty="0"/>
              <a:t>частично </a:t>
            </a:r>
            <a:r>
              <a:rPr lang="en-US" dirty="0"/>
              <a:t>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заданной </a:t>
            </a:r>
            <a:r>
              <a:rPr lang="en-US" dirty="0"/>
              <a:t>DLL </a:t>
            </a:r>
            <a:r>
              <a:rPr lang="ru-RU" dirty="0"/>
              <a:t>генерирует небольшую статическую библиотеку </a:t>
            </a:r>
            <a:r>
              <a:rPr lang="en-US" dirty="0"/>
              <a:t>c </a:t>
            </a:r>
            <a:r>
              <a:rPr lang="ru-RU" dirty="0"/>
              <a:t>функциями-заглушками (</a:t>
            </a:r>
            <a:r>
              <a:rPr lang="en-US" dirty="0"/>
              <a:t>trampolines)</a:t>
            </a:r>
          </a:p>
          <a:p>
            <a:r>
              <a:rPr lang="ru-RU" dirty="0"/>
              <a:t>Вместо </a:t>
            </a:r>
            <a:r>
              <a:rPr lang="en-US" dirty="0"/>
              <a:t>DLL </a:t>
            </a:r>
            <a:r>
              <a:rPr lang="ru-RU" dirty="0"/>
              <a:t>программа линкуется с этой статической библиотекой</a:t>
            </a:r>
          </a:p>
          <a:p>
            <a:r>
              <a:rPr lang="ru-RU" dirty="0"/>
              <a:t>Во время работы вызов функции-заглушки приведёт к загрузке библиотеки</a:t>
            </a:r>
            <a:r>
              <a:rPr lang="en-US" dirty="0"/>
              <a:t> </a:t>
            </a:r>
            <a:r>
              <a:rPr lang="ru-RU" dirty="0"/>
              <a:t>и передаче управления в неё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b="1" dirty="0"/>
              <a:t>Релокация кода</a:t>
            </a:r>
            <a:endParaRPr lang="en-US" b="1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37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Релокацию можно ускорить если зафиксировать адрес загрузки </a:t>
            </a:r>
            <a:r>
              <a:rPr lang="en-US" dirty="0"/>
              <a:t>DLL </a:t>
            </a:r>
            <a:r>
              <a:rPr lang="ru-RU" dirty="0"/>
              <a:t>и пре-релоцировать библиотеку на этапе линковки</a:t>
            </a:r>
            <a:endParaRPr lang="en-US" dirty="0"/>
          </a:p>
          <a:p>
            <a:pPr lvl="1"/>
            <a:r>
              <a:rPr lang="ru-RU" dirty="0"/>
              <a:t>Просканировать все установленные программы и библиотеки</a:t>
            </a:r>
            <a:endParaRPr lang="en-US" dirty="0"/>
          </a:p>
          <a:p>
            <a:pPr lvl="1"/>
            <a:r>
              <a:rPr lang="ru-RU" dirty="0"/>
              <a:t>Статически распределить адресное пространство между всеми библиотеками</a:t>
            </a:r>
          </a:p>
          <a:p>
            <a:r>
              <a:rPr lang="ru-RU" dirty="0"/>
              <a:t>После этого адреса всех символов можно предварительно разрешить исходя из адреса загрузки</a:t>
            </a:r>
            <a:endParaRPr lang="en-US" dirty="0"/>
          </a:p>
          <a:p>
            <a:r>
              <a:rPr lang="ru-RU" dirty="0"/>
              <a:t>Решение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Windows: preferred load address (</a:t>
            </a:r>
            <a:r>
              <a:rPr lang="ru-RU" dirty="0"/>
              <a:t>параметр </a:t>
            </a:r>
            <a:r>
              <a:rPr lang="en-US" dirty="0"/>
              <a:t>/BASE) + DLL binding</a:t>
            </a:r>
          </a:p>
          <a:p>
            <a:r>
              <a:rPr lang="ru-RU" dirty="0"/>
              <a:t>Решение для </a:t>
            </a:r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загрузки </a:t>
            </a:r>
            <a:r>
              <a:rPr lang="en-US" dirty="0"/>
              <a:t>DLL: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ru-RU" dirty="0"/>
              <a:t>Оптимизация нерелевантна из-за современных требований к безопасности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Механизм </a:t>
            </a:r>
            <a:r>
              <a:rPr lang="en-US" dirty="0"/>
              <a:t>ASLR</a:t>
            </a:r>
            <a:r>
              <a:rPr lang="ru-RU" dirty="0"/>
              <a:t> требует загружать </a:t>
            </a:r>
            <a:r>
              <a:rPr lang="en-US" dirty="0"/>
              <a:t>DLL </a:t>
            </a:r>
            <a:r>
              <a:rPr lang="ru-RU" dirty="0"/>
              <a:t>по случайным адресам (для усложнения подбора адресов хакерами)</a:t>
            </a:r>
            <a:endParaRPr lang="en-US" dirty="0"/>
          </a:p>
          <a:p>
            <a:pPr lvl="1"/>
            <a:r>
              <a:rPr lang="en-US" dirty="0"/>
              <a:t>/DYNAMICBASE </a:t>
            </a:r>
            <a:r>
              <a:rPr lang="ru-RU" dirty="0"/>
              <a:t>включен по умолчанию в новых версиях </a:t>
            </a:r>
            <a:r>
              <a:rPr lang="en-US" dirty="0"/>
              <a:t>Windows, -</a:t>
            </a:r>
            <a:r>
              <a:rPr lang="en-US" dirty="0" err="1"/>
              <a:t>fPIE</a:t>
            </a:r>
            <a:r>
              <a:rPr lang="en-US" dirty="0"/>
              <a:t> </a:t>
            </a:r>
            <a:r>
              <a:rPr lang="ru-RU" dirty="0"/>
              <a:t>в дистрибутивах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b="1" dirty="0"/>
              <a:t>Разрешение и </a:t>
            </a:r>
            <a:r>
              <a:rPr lang="en-US" b="1" dirty="0"/>
              <a:t>c</a:t>
            </a:r>
            <a:r>
              <a:rPr lang="ru-RU" b="1" dirty="0"/>
              <a:t>вязывание символов</a:t>
            </a:r>
            <a:endParaRPr lang="en-US" b="1" dirty="0"/>
          </a:p>
          <a:p>
            <a:r>
              <a:rPr lang="ru-RU" dirty="0"/>
              <a:t>Работа с библиотекой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(</a:t>
            </a:r>
            <a:r>
              <a:rPr lang="en-US" dirty="0"/>
              <a:t>indirect calls) </a:t>
            </a:r>
            <a:r>
              <a:rPr lang="ru-RU" dirty="0"/>
              <a:t>функций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21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оптимизация таблиц символов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Поиск символов в </a:t>
            </a:r>
            <a:r>
              <a:rPr lang="en-US" dirty="0"/>
              <a:t>Linux </a:t>
            </a:r>
            <a:r>
              <a:rPr lang="ru-RU" dirty="0"/>
              <a:t>осуществляется по хэштаблицам, хранящимся в файлах</a:t>
            </a:r>
            <a:r>
              <a:rPr lang="en-US" dirty="0"/>
              <a:t> </a:t>
            </a:r>
            <a:r>
              <a:rPr lang="ru-RU" dirty="0"/>
              <a:t>динамических библиотек</a:t>
            </a:r>
          </a:p>
          <a:p>
            <a:r>
              <a:rPr lang="ru-RU" dirty="0"/>
              <a:t>Линкеры позволяют управлять размером и форматом этих хэштаблиц</a:t>
            </a:r>
            <a:endParaRPr lang="en-US" dirty="0"/>
          </a:p>
          <a:p>
            <a:r>
              <a:rPr lang="ru-RU" dirty="0"/>
              <a:t>Обычно рекомендуемая конфигурация опций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</a:t>
            </a:r>
            <a:r>
              <a:rPr lang="ru-RU" dirty="0"/>
              <a:t>уже включена по умолчанию во всех современных дистрибутивах</a:t>
            </a:r>
            <a:endParaRPr lang="en-US" dirty="0"/>
          </a:p>
          <a:p>
            <a:r>
              <a:rPr lang="en-US" dirty="0"/>
              <a:t>-Wl,-O1 </a:t>
            </a:r>
            <a:r>
              <a:rPr lang="ru-RU" dirty="0"/>
              <a:t>не оказывает существенного влияния на производительность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Ленивое связывание в </a:t>
            </a:r>
            <a:r>
              <a:rPr lang="en-US" dirty="0"/>
              <a:t>Linux </a:t>
            </a:r>
            <a:r>
              <a:rPr lang="ru-RU" dirty="0"/>
              <a:t>ускоряет начальную загрузку библиотек ценой накладных расходов в процессе работы</a:t>
            </a:r>
          </a:p>
          <a:p>
            <a:r>
              <a:rPr lang="ru-RU" dirty="0"/>
              <a:t>К загрузке адреса и косвенному вызову функции добавляется вызов </a:t>
            </a:r>
            <a:r>
              <a:rPr lang="en-US" dirty="0"/>
              <a:t>PLT-</a:t>
            </a:r>
            <a:r>
              <a:rPr lang="ru-RU" dirty="0"/>
              <a:t>заглушки</a:t>
            </a:r>
          </a:p>
          <a:p>
            <a:pPr lvl="1"/>
            <a:r>
              <a:rPr lang="ru-RU" dirty="0"/>
              <a:t>Загрузка адреса приходится осуществлять при каждом вызове</a:t>
            </a:r>
          </a:p>
          <a:p>
            <a:r>
              <a:rPr lang="ru-RU" dirty="0"/>
              <a:t>Ленивая загрузка и связанные с ней накладные расходы могут быть отключены</a:t>
            </a:r>
            <a:r>
              <a:rPr lang="en-US" dirty="0"/>
              <a:t> </a:t>
            </a:r>
            <a:r>
              <a:rPr lang="ru-RU" dirty="0"/>
              <a:t>флагом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ru-RU" dirty="0"/>
              <a:t>Ускоряет вызовы библиотечных функций</a:t>
            </a:r>
          </a:p>
          <a:p>
            <a:pPr lvl="1"/>
            <a:r>
              <a:rPr lang="ru-RU" dirty="0"/>
              <a:t>Замедляет загрузку</a:t>
            </a:r>
            <a:r>
              <a:rPr lang="en-US" dirty="0"/>
              <a:t> </a:t>
            </a:r>
            <a:r>
              <a:rPr lang="ru-RU" dirty="0"/>
              <a:t>библиотеки (т.к. все адреса надо разрешить и связать на старте</a:t>
            </a:r>
            <a:r>
              <a:rPr lang="en-US" dirty="0"/>
              <a:t> </a:t>
            </a:r>
            <a:r>
              <a:rPr lang="ru-RU" dirty="0"/>
              <a:t>программы)</a:t>
            </a:r>
          </a:p>
          <a:p>
            <a:r>
              <a:rPr lang="ru-RU" dirty="0"/>
              <a:t>Современные требования к безопасности и так рекомендуют разрешать все функции на старте программы</a:t>
            </a:r>
          </a:p>
          <a:p>
            <a:pPr lvl="1"/>
            <a:r>
              <a:rPr lang="ru-RU" dirty="0"/>
              <a:t>Позволяет использовать технологию </a:t>
            </a:r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</a:t>
            </a:r>
            <a:r>
              <a:rPr lang="ru-RU" dirty="0"/>
              <a:t>для защиты от непреднамеренных модификаций </a:t>
            </a:r>
            <a:r>
              <a:rPr lang="en-US" dirty="0"/>
              <a:t>GOT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</a:t>
            </a:r>
            <a:r>
              <a:rPr lang="ru-RU" dirty="0"/>
              <a:t>используется по умолчанию в </a:t>
            </a:r>
            <a:r>
              <a:rPr lang="en-US" dirty="0"/>
              <a:t>RHEL/Fedora </a:t>
            </a:r>
            <a:r>
              <a:rPr lang="ru-RU" dirty="0"/>
              <a:t>и </a:t>
            </a:r>
            <a:r>
              <a:rPr lang="en-US" dirty="0"/>
              <a:t>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 </a:t>
            </a:r>
            <a:r>
              <a:rPr lang="ru-RU" dirty="0"/>
              <a:t>отключение ленивого связывания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при использовании </a:t>
            </a:r>
            <a:r>
              <a:rPr lang="en-US" dirty="0"/>
              <a:t>DLL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Загрузка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endParaRPr lang="en-US" dirty="0"/>
          </a:p>
          <a:p>
            <a:pPr lvl="1"/>
            <a:r>
              <a:rPr lang="ru-RU" dirty="0"/>
              <a:t>Релокация кода</a:t>
            </a:r>
            <a:endParaRPr lang="en-US" dirty="0"/>
          </a:p>
          <a:p>
            <a:pPr lvl="1"/>
            <a:r>
              <a:rPr lang="ru-RU" dirty="0"/>
              <a:t>Разрешение и </a:t>
            </a:r>
            <a:r>
              <a:rPr lang="en-US" dirty="0"/>
              <a:t>c</a:t>
            </a:r>
            <a:r>
              <a:rPr lang="ru-RU" dirty="0"/>
              <a:t>вязывание символов</a:t>
            </a:r>
            <a:endParaRPr lang="en-US" dirty="0"/>
          </a:p>
          <a:p>
            <a:r>
              <a:rPr lang="ru-RU" dirty="0"/>
              <a:t>Работа с библиотекой</a:t>
            </a:r>
            <a:endParaRPr lang="en-US" dirty="0"/>
          </a:p>
          <a:p>
            <a:pPr lvl="1"/>
            <a:r>
              <a:rPr lang="ru-RU" b="1" dirty="0"/>
              <a:t>Косвенные вызовы (</a:t>
            </a:r>
            <a:r>
              <a:rPr lang="en-US" b="1" dirty="0"/>
              <a:t>indirect calls) </a:t>
            </a:r>
            <a:r>
              <a:rPr lang="ru-RU" b="1" dirty="0"/>
              <a:t>функций</a:t>
            </a:r>
            <a:r>
              <a:rPr lang="en-US" b="1" dirty="0"/>
              <a:t> </a:t>
            </a:r>
            <a:r>
              <a:rPr lang="ru-RU" b="1" dirty="0"/>
              <a:t>в рантайме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57776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 экспортируемыми символами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на </a:t>
            </a:r>
            <a:r>
              <a:rPr lang="en-US" dirty="0"/>
              <a:t>Linux </a:t>
            </a:r>
            <a:r>
              <a:rPr lang="ru-RU" dirty="0"/>
              <a:t>все функции в библиотеках экспортируются</a:t>
            </a:r>
          </a:p>
          <a:p>
            <a:pPr lvl="1"/>
            <a:r>
              <a:rPr lang="ru-RU" dirty="0"/>
              <a:t>Для совместимости со статическими библиотеками</a:t>
            </a:r>
          </a:p>
          <a:p>
            <a:r>
              <a:rPr lang="ru-RU" dirty="0"/>
              <a:t>Из-за возможного перехвата функций вызов функций внутри библиотеки происходит через таблицу </a:t>
            </a:r>
            <a:r>
              <a:rPr lang="en-US" dirty="0"/>
              <a:t>GOT</a:t>
            </a:r>
          </a:p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Косвенные вызовы функций</a:t>
            </a:r>
          </a:p>
          <a:p>
            <a:pPr lvl="1"/>
            <a:r>
              <a:rPr lang="ru-RU" dirty="0"/>
              <a:t>Отмена оптимизаций в компиляторе</a:t>
            </a:r>
            <a:r>
              <a:rPr lang="en-US" dirty="0"/>
              <a:t>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отмены оптимизаций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Компилятор не встраивает вызов функции из-за возможности перехвата</a:t>
            </a:r>
            <a:r>
              <a:rPr lang="en-US" dirty="0"/>
              <a:t> foo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99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Флаги компилятора позволяют отключить учёт перехвата</a:t>
            </a:r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</a:t>
            </a:r>
            <a:r>
              <a:rPr lang="ru-RU" dirty="0"/>
              <a:t>заменяет внутренние вызовы экспортируемых функций на прямые на этапе линковки</a:t>
            </a:r>
            <a:endParaRPr lang="en-US" dirty="0"/>
          </a:p>
          <a:p>
            <a:pPr lvl="1"/>
            <a:r>
              <a:rPr lang="ru-RU" dirty="0"/>
              <a:t>Опция включена по умолчанию в некоторых дистрибутивах (</a:t>
            </a:r>
            <a:r>
              <a:rPr lang="en-US" dirty="0"/>
              <a:t>Ubuntu, </a:t>
            </a:r>
            <a:r>
              <a:rPr lang="ru-RU" dirty="0"/>
              <a:t>но не </a:t>
            </a:r>
            <a:r>
              <a:rPr lang="en-US" dirty="0"/>
              <a:t>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</a:t>
            </a:r>
            <a:r>
              <a:rPr lang="ru-RU" dirty="0"/>
              <a:t>отключает возможность перехвата на этапе компиляции</a:t>
            </a:r>
          </a:p>
          <a:p>
            <a:pPr lvl="1"/>
            <a:r>
              <a:rPr lang="ru-RU" dirty="0"/>
              <a:t>Включена по умолчанию в С</a:t>
            </a:r>
            <a:r>
              <a:rPr lang="en-US" dirty="0"/>
              <a:t>lang, </a:t>
            </a:r>
            <a:r>
              <a:rPr lang="ru-RU" dirty="0"/>
              <a:t>но не в </a:t>
            </a:r>
            <a:r>
              <a:rPr lang="en-US" dirty="0"/>
              <a:t>GCC</a:t>
            </a:r>
          </a:p>
          <a:p>
            <a:pPr lvl="1"/>
            <a:r>
              <a:rPr lang="ru-RU" dirty="0"/>
              <a:t>Включается в </a:t>
            </a:r>
            <a:r>
              <a:rPr lang="en-US" dirty="0"/>
              <a:t>GCC </a:t>
            </a:r>
            <a:r>
              <a:rPr lang="ru-RU" dirty="0"/>
              <a:t>под </a:t>
            </a:r>
            <a:r>
              <a:rPr lang="en-US" dirty="0"/>
              <a:t>-</a:t>
            </a:r>
            <a:r>
              <a:rPr lang="en-US" dirty="0" err="1"/>
              <a:t>Ofast</a:t>
            </a:r>
            <a:endParaRPr lang="en-US" dirty="0"/>
          </a:p>
          <a:p>
            <a:r>
              <a:rPr lang="ru-RU" dirty="0"/>
              <a:t>Для оптимальной производительности требуются оба флага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отключение перехвата функций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 </a:t>
            </a:r>
            <a:r>
              <a:rPr lang="ru-RU" dirty="0"/>
              <a:t>при сборке </a:t>
            </a:r>
            <a:r>
              <a:rPr lang="en-US" dirty="0"/>
              <a:t>Clang </a:t>
            </a:r>
            <a:r>
              <a:rPr lang="ru-RU" dirty="0"/>
              <a:t>даёт до </a:t>
            </a:r>
            <a:r>
              <a:rPr lang="en-US" dirty="0"/>
              <a:t>10% </a:t>
            </a:r>
            <a:r>
              <a:rPr lang="ru-RU" dirty="0"/>
              <a:t>прироста производительности</a:t>
            </a:r>
            <a:endParaRPr lang="en-US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</a:t>
            </a:r>
            <a:r>
              <a:rPr lang="ru-RU" dirty="0"/>
              <a:t>при сборке </a:t>
            </a:r>
            <a:r>
              <a:rPr lang="en-US" dirty="0"/>
              <a:t>Python </a:t>
            </a:r>
            <a:r>
              <a:rPr lang="ru-RU" dirty="0"/>
              <a:t>даёт до 30% прироста производительности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Ускорение работы </a:t>
            </a:r>
            <a:r>
              <a:rPr lang="en-US" dirty="0"/>
              <a:t>DLL:</a:t>
            </a:r>
            <a:r>
              <a:rPr lang="ru-RU" dirty="0"/>
              <a:t> сокращение интерфейса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Простой способ ускорения работы</a:t>
            </a:r>
          </a:p>
          <a:p>
            <a:r>
              <a:rPr lang="ru-RU" dirty="0"/>
              <a:t>Не требует нестандартных флагов сборки</a:t>
            </a:r>
          </a:p>
          <a:p>
            <a:r>
              <a:rPr lang="ru-RU" dirty="0"/>
              <a:t>Явный контроль над тем какие символы считать экспортируемыми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=hidden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alibri (Body)"/>
                <a:cs typeface="Courier New" panose="02070309020205020404" pitchFamily="49" charset="0"/>
              </a:rPr>
              <a:t>Какие функции экспортировать</a:t>
            </a:r>
            <a:r>
              <a:rPr lang="en-US" dirty="0">
                <a:latin typeface="Calibri (Body)"/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ru-RU" dirty="0"/>
              <a:t>Как правило это функции из публичных заголовочных файлов</a:t>
            </a:r>
            <a:endParaRPr lang="en-US" dirty="0"/>
          </a:p>
          <a:p>
            <a:pPr lvl="1"/>
            <a:r>
              <a:rPr lang="ru-RU" dirty="0"/>
              <a:t>Таких функций очень немного по сравнению со всеми функциями библиотеки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Сокращение интерфейса библиотек в дистрибутивах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ru-RU" dirty="0"/>
              <a:t>При наличии большой кодовой базы (например дистрибутива) может быть трудно найти библиотеки с избыточными экспортами</a:t>
            </a:r>
            <a:endParaRPr lang="en-US" dirty="0"/>
          </a:p>
          <a:p>
            <a:r>
              <a:rPr lang="ru-RU" dirty="0"/>
              <a:t>Поиск таких библиотек можно автоматизировать с помощью утилиты </a:t>
            </a:r>
            <a:r>
              <a:rPr lang="en-US" dirty="0" err="1"/>
              <a:t>ShlibVisibilityChecker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ru-RU" dirty="0"/>
              <a:t>Анализирует функции в публичных заголовочных файлах</a:t>
            </a:r>
            <a:r>
              <a:rPr lang="en-US" dirty="0"/>
              <a:t> </a:t>
            </a:r>
            <a:r>
              <a:rPr lang="ru-RU" dirty="0"/>
              <a:t>библиотеки</a:t>
            </a:r>
            <a:r>
              <a:rPr lang="en-US" dirty="0"/>
              <a:t> </a:t>
            </a:r>
            <a:r>
              <a:rPr lang="ru-RU" dirty="0"/>
              <a:t>с помощью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ru-RU" dirty="0"/>
              <a:t>Сравнивает их с функциями, экспортируемыми библиотекой</a:t>
            </a:r>
          </a:p>
          <a:p>
            <a:r>
              <a:rPr lang="ru-RU" dirty="0"/>
              <a:t>Избыточные экспорты должны быть скрыты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Заголовочные файлы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</a:t>
            </a:r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24400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Публичные функции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Экспортируемые символы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/>
          <p:nvPr/>
        </p:nvCxnSpPr>
        <p:spPr>
          <a:xfrm>
            <a:off x="6553200" y="4933777"/>
            <a:ext cx="1045029" cy="262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Ненужные экспортируемые символы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</a:t>
            </a:r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 имеют ряд преимуществ над статическими</a:t>
            </a:r>
          </a:p>
          <a:p>
            <a:r>
              <a:rPr lang="ru-RU" dirty="0"/>
              <a:t>Добавляют накладные расходы на старте и во время работы приложения</a:t>
            </a:r>
          </a:p>
          <a:p>
            <a:r>
              <a:rPr lang="ru-RU" dirty="0"/>
              <a:t>Современные тулчейны содержат средства, позволяющие существенно снизить оверхед</a:t>
            </a:r>
            <a:endParaRPr lang="en-US" dirty="0"/>
          </a:p>
          <a:p>
            <a:pPr lvl="1"/>
            <a:r>
              <a:rPr lang="ru-RU"/>
              <a:t>Особенно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ru-RU" dirty="0"/>
              <a:t>Что почитать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Общий обзор </a:t>
            </a:r>
            <a:r>
              <a:rPr lang="en-US" dirty="0"/>
              <a:t>DLL </a:t>
            </a:r>
            <a:r>
              <a:rPr lang="ru-RU" dirty="0"/>
              <a:t>на разных платформах</a:t>
            </a:r>
            <a:endParaRPr lang="en-US" dirty="0"/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ru-RU" dirty="0"/>
              <a:t>Всё что нужно знать о </a:t>
            </a:r>
            <a:r>
              <a:rPr lang="en-US" dirty="0"/>
              <a:t>DLL </a:t>
            </a:r>
            <a:r>
              <a:rPr lang="ru-RU" dirty="0"/>
              <a:t>на </a:t>
            </a:r>
            <a:r>
              <a:rPr lang="en-US" dirty="0"/>
              <a:t>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ru-RU" dirty="0"/>
              <a:t>Блог о системном программировании под </a:t>
            </a:r>
            <a:r>
              <a:rPr lang="en-US" dirty="0"/>
              <a:t>Linux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</a:t>
            </a:r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две версии </a:t>
            </a:r>
            <a:r>
              <a:rPr lang="en-US" dirty="0"/>
              <a:t>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ru-RU" dirty="0"/>
              <a:t>Сравнить 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экономии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Собрать сканнер</a:t>
            </a:r>
            <a:endParaRPr lang="en-US" dirty="0"/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ru-RU" dirty="0"/>
              <a:t>Запустить под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экономии диска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dirty="0"/>
              <a:t>scripts/disk-savings.pl</a:t>
            </a:r>
          </a:p>
          <a:p>
            <a:r>
              <a:rPr lang="ru-RU" dirty="0"/>
              <a:t>Скрипт даёт верхнюю оценку – реальная экономии памяти будет ниже</a:t>
            </a:r>
          </a:p>
          <a:p>
            <a:pPr lvl="1"/>
            <a:r>
              <a:rPr lang="ru-RU" dirty="0"/>
              <a:t>При статической сборке не все функции библиотек будут использованы приложениями</a:t>
            </a:r>
          </a:p>
          <a:p>
            <a:pPr lvl="1"/>
            <a:r>
              <a:rPr lang="ru-RU" dirty="0"/>
              <a:t>Соответственно библиотеки только частично будут включены в исполняемые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</a:p>
          <a:p>
            <a:pPr lvl="1"/>
            <a:r>
              <a:rPr lang="ru-RU" dirty="0"/>
              <a:t>Отличия от статических библиотек</a:t>
            </a:r>
            <a:endParaRPr lang="en-US" dirty="0"/>
          </a:p>
          <a:p>
            <a:pPr lvl="1"/>
            <a:r>
              <a:rPr lang="ru-RU" dirty="0"/>
              <a:t>Принципы работы</a:t>
            </a:r>
          </a:p>
          <a:p>
            <a:pPr lvl="1"/>
            <a:r>
              <a:rPr lang="ru-RU" dirty="0"/>
              <a:t>Преимущества и недостатки</a:t>
            </a:r>
          </a:p>
          <a:p>
            <a:r>
              <a:rPr lang="ru-RU" dirty="0"/>
              <a:t>Сравнение реализаций в </a:t>
            </a:r>
            <a:r>
              <a:rPr lang="en-US" dirty="0"/>
              <a:t>Linux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r>
              <a:rPr lang="ru-RU" dirty="0"/>
              <a:t>Ускорение работы динамических библиотек</a:t>
            </a:r>
          </a:p>
          <a:p>
            <a:pPr lvl="1"/>
            <a:r>
              <a:rPr lang="ru-RU" dirty="0"/>
              <a:t>Причины накладных расходов</a:t>
            </a:r>
          </a:p>
          <a:p>
            <a:pPr lvl="1"/>
            <a:r>
              <a:rPr lang="ru-RU" dirty="0"/>
              <a:t>Способы уменьшения накладных расходов в современных тулчейнах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Архивы переиспользуемого кода</a:t>
            </a:r>
          </a:p>
          <a:p>
            <a:r>
              <a:rPr lang="ru-RU" dirty="0"/>
              <a:t>Могут быть использованы в нескольких программах</a:t>
            </a:r>
          </a:p>
          <a:p>
            <a:r>
              <a:rPr lang="ru-RU" dirty="0"/>
              <a:t>В зависимости от времени связывания </a:t>
            </a:r>
            <a:r>
              <a:rPr lang="en-US" dirty="0"/>
              <a:t>(link time) </a:t>
            </a:r>
            <a:r>
              <a:rPr lang="ru-RU" dirty="0"/>
              <a:t>могут быть</a:t>
            </a:r>
          </a:p>
          <a:p>
            <a:pPr lvl="1"/>
            <a:r>
              <a:rPr lang="ru-RU" dirty="0"/>
              <a:t>Статическими</a:t>
            </a:r>
            <a:r>
              <a:rPr lang="en-US" dirty="0"/>
              <a:t> (.a, .lib)</a:t>
            </a:r>
            <a:endParaRPr lang="ru-RU" dirty="0"/>
          </a:p>
          <a:p>
            <a:pPr lvl="1"/>
            <a:r>
              <a:rPr lang="ru-RU" dirty="0"/>
              <a:t>Динамическими</a:t>
            </a:r>
            <a:r>
              <a:rPr lang="en-US" dirty="0"/>
              <a:t>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Популярные платформы поддерживают оба вида библиотек</a:t>
            </a:r>
          </a:p>
          <a:p>
            <a:pPr lvl="1"/>
            <a:r>
              <a:rPr lang="en-US" dirty="0"/>
              <a:t>Windows, Linux, macOS</a:t>
            </a:r>
          </a:p>
        </p:txBody>
      </p: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Динамические библиотеки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ru-RU" dirty="0"/>
              <a:t>Не являются частью исполняемого файла программы</a:t>
            </a:r>
          </a:p>
          <a:p>
            <a:r>
              <a:rPr lang="ru-RU" dirty="0"/>
              <a:t>Загружаются в начале работы</a:t>
            </a:r>
            <a:r>
              <a:rPr lang="en-US" dirty="0"/>
              <a:t> </a:t>
            </a:r>
            <a:r>
              <a:rPr lang="ru-RU" dirty="0"/>
              <a:t>программы</a:t>
            </a:r>
            <a:endParaRPr lang="en-US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16624</TotalTime>
  <Words>5759</Words>
  <Application>Microsoft Office PowerPoint</Application>
  <PresentationFormat>Widescreen</PresentationFormat>
  <Paragraphs>748</Paragraphs>
  <Slides>69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(Body)</vt:lpstr>
      <vt:lpstr>Calibri Light</vt:lpstr>
      <vt:lpstr>Courier New</vt:lpstr>
      <vt:lpstr>Office Theme</vt:lpstr>
      <vt:lpstr>Динамические библиотеки и способы их ускорения</vt:lpstr>
      <vt:lpstr>Обо мне</vt:lpstr>
      <vt:lpstr>План доклада</vt:lpstr>
      <vt:lpstr>План доклада</vt:lpstr>
      <vt:lpstr>План доклада</vt:lpstr>
      <vt:lpstr>План доклада</vt:lpstr>
      <vt:lpstr>План доклада</vt:lpstr>
      <vt:lpstr>Библиотеки</vt:lpstr>
      <vt:lpstr>Динамические библиотеки</vt:lpstr>
      <vt:lpstr>Использование динамических библиотек</vt:lpstr>
      <vt:lpstr>Преимущества DLL</vt:lpstr>
      <vt:lpstr>Недостатки DLL</vt:lpstr>
      <vt:lpstr>DLL Hell 101</vt:lpstr>
      <vt:lpstr>Принципы работы динамических библиотек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Общие принципы работы DLL</vt:lpstr>
      <vt:lpstr>Загрузка динамических библиотек</vt:lpstr>
      <vt:lpstr>Динамический загрузчик</vt:lpstr>
      <vt:lpstr>Процесс загрузки DLL</vt:lpstr>
      <vt:lpstr>Процесс загрузки DLL</vt:lpstr>
      <vt:lpstr>Релокация библиотек</vt:lpstr>
      <vt:lpstr>Релокация библиотек: позиционно-независимый код</vt:lpstr>
      <vt:lpstr>Релокация библиотек: оптимизация в Windows</vt:lpstr>
      <vt:lpstr>Процесс загрузки DLL</vt:lpstr>
      <vt:lpstr>Разрешение имён (symbol resolution)</vt:lpstr>
      <vt:lpstr>Перехват символов в Linux (runtime interposition)</vt:lpstr>
      <vt:lpstr>Процесс загрузки DLL</vt:lpstr>
      <vt:lpstr>Связывание символов (symbol binding)</vt:lpstr>
      <vt:lpstr>Ленивое связывание в Linux (lazy binding)</vt:lpstr>
      <vt:lpstr>Ускорение работы динамических библиотек</vt:lpstr>
      <vt:lpstr>Накладные расходы при использовании DLL</vt:lpstr>
      <vt:lpstr>Накладные расходы при использовании DLL</vt:lpstr>
      <vt:lpstr>Ускорение загрузки DLL: отключение неиспользуемых библиотек</vt:lpstr>
      <vt:lpstr>Ускорение загрузки DLL: отложенная (ленивая) загрузка библиотек</vt:lpstr>
      <vt:lpstr>Implib.so</vt:lpstr>
      <vt:lpstr>Implib.so</vt:lpstr>
      <vt:lpstr>Накладные расходы при использовании DLL</vt:lpstr>
      <vt:lpstr>Ускорение загрузки DLL: prelinking</vt:lpstr>
      <vt:lpstr>Ускорение загрузки DLL: prelinking</vt:lpstr>
      <vt:lpstr>Накладные расходы при использовании DLL</vt:lpstr>
      <vt:lpstr>Ускорение работы DLL: оптимизация таблиц символов</vt:lpstr>
      <vt:lpstr>Ускорение работы DLL: отключение ленивого связывания</vt:lpstr>
      <vt:lpstr>Ускорение работы DLL: отключение ленивого связывания</vt:lpstr>
      <vt:lpstr>Ускорение работы DLL: отключение ленивого связывания</vt:lpstr>
      <vt:lpstr>Накладные расходы при использовании DLL</vt:lpstr>
      <vt:lpstr>Проблема с экспортируемыми символами</vt:lpstr>
      <vt:lpstr>Пример отмены оптимизаций</vt:lpstr>
      <vt:lpstr>Ускорение работы DLL: отключение перехвата функций</vt:lpstr>
      <vt:lpstr>Ускорение работы DLL: отключение перехвата функций</vt:lpstr>
      <vt:lpstr>Ускорение работы DLL: сокращение интерфейса библиотеки</vt:lpstr>
      <vt:lpstr>Сокращение интерфейса библиотек в дистрибутивах</vt:lpstr>
      <vt:lpstr>ShlibVisibilityChecker</vt:lpstr>
      <vt:lpstr>Пример использования ShlibVisibilityChecker</vt:lpstr>
      <vt:lpstr>Резюме</vt:lpstr>
      <vt:lpstr>Резюме</vt:lpstr>
      <vt:lpstr>Резюме</vt:lpstr>
      <vt:lpstr>Резюме</vt:lpstr>
      <vt:lpstr>Что почитать?</vt:lpstr>
      <vt:lpstr>Спасибо за внимание!</vt:lpstr>
      <vt:lpstr>Проверка -Wl,-O1</vt:lpstr>
      <vt:lpstr>Проверка -fno-plt</vt:lpstr>
      <vt:lpstr>Проверка -Bsymbolic-functions</vt:lpstr>
      <vt:lpstr>Проверка экономии памяти</vt:lpstr>
      <vt:lpstr>Анализ экономии диска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637</cp:revision>
  <dcterms:created xsi:type="dcterms:W3CDTF">2023-04-09T09:43:52Z</dcterms:created>
  <dcterms:modified xsi:type="dcterms:W3CDTF">2024-05-04T13:00:49Z</dcterms:modified>
</cp:coreProperties>
</file>