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14" r:id="rId11"/>
    <p:sldId id="303" r:id="rId12"/>
    <p:sldId id="304" r:id="rId13"/>
    <p:sldId id="382" r:id="rId14"/>
    <p:sldId id="383" r:id="rId15"/>
    <p:sldId id="384" r:id="rId16"/>
    <p:sldId id="385" r:id="rId17"/>
    <p:sldId id="375" r:id="rId18"/>
    <p:sldId id="386" r:id="rId19"/>
    <p:sldId id="374" r:id="rId20"/>
    <p:sldId id="305" r:id="rId21"/>
    <p:sldId id="354" r:id="rId22"/>
    <p:sldId id="358" r:id="rId23"/>
    <p:sldId id="359" r:id="rId24"/>
    <p:sldId id="381" r:id="rId25"/>
    <p:sldId id="367" r:id="rId26"/>
    <p:sldId id="376" r:id="rId27"/>
    <p:sldId id="340" r:id="rId28"/>
    <p:sldId id="309" r:id="rId29"/>
    <p:sldId id="341" r:id="rId30"/>
    <p:sldId id="310" r:id="rId31"/>
    <p:sldId id="311" r:id="rId32"/>
    <p:sldId id="312" r:id="rId33"/>
    <p:sldId id="342" r:id="rId34"/>
    <p:sldId id="313" r:id="rId35"/>
    <p:sldId id="315" r:id="rId36"/>
    <p:sldId id="343" r:id="rId37"/>
    <p:sldId id="316" r:id="rId38"/>
    <p:sldId id="317" r:id="rId39"/>
    <p:sldId id="372" r:id="rId40"/>
    <p:sldId id="318" r:id="rId41"/>
    <p:sldId id="363" r:id="rId42"/>
    <p:sldId id="362" r:id="rId43"/>
    <p:sldId id="321" r:id="rId44"/>
    <p:sldId id="322" r:id="rId45"/>
    <p:sldId id="366" r:id="rId46"/>
    <p:sldId id="334" r:id="rId47"/>
    <p:sldId id="320" r:id="rId48"/>
    <p:sldId id="348" r:id="rId49"/>
    <p:sldId id="335" r:id="rId50"/>
    <p:sldId id="344" r:id="rId51"/>
    <p:sldId id="380" r:id="rId52"/>
    <p:sldId id="323" r:id="rId53"/>
    <p:sldId id="345" r:id="rId54"/>
    <p:sldId id="351" r:id="rId55"/>
    <p:sldId id="336" r:id="rId56"/>
    <p:sldId id="324" r:id="rId57"/>
    <p:sldId id="326" r:id="rId58"/>
    <p:sldId id="327" r:id="rId59"/>
    <p:sldId id="347" r:id="rId60"/>
    <p:sldId id="328" r:id="rId61"/>
    <p:sldId id="330" r:id="rId62"/>
    <p:sldId id="365" r:id="rId63"/>
    <p:sldId id="364" r:id="rId64"/>
    <p:sldId id="338" r:id="rId65"/>
    <p:sldId id="379" r:id="rId66"/>
    <p:sldId id="377" r:id="rId67"/>
    <p:sldId id="378" r:id="rId68"/>
    <p:sldId id="319" r:id="rId69"/>
    <p:sldId id="299" r:id="rId70"/>
    <p:sldId id="352" r:id="rId71"/>
    <p:sldId id="353" r:id="rId72"/>
    <p:sldId id="349" r:id="rId73"/>
    <p:sldId id="350" r:id="rId74"/>
    <p:sldId id="34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</a:t>
            </a:r>
            <a:r>
              <a:rPr lang="en-US" dirty="0"/>
              <a:t> (</a:t>
            </a:r>
            <a:r>
              <a:rPr lang="ru-RU" dirty="0"/>
              <a:t>например версию векторных расширений </a:t>
            </a:r>
            <a:r>
              <a:rPr lang="en-US" dirty="0"/>
              <a:t>AVX).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не будем подробно обсуждать методы борьбы с </a:t>
            </a:r>
            <a:r>
              <a:rPr lang="en-US" dirty="0"/>
              <a:t>DLL hell </a:t>
            </a:r>
            <a:r>
              <a:rPr lang="ru-RU" dirty="0"/>
              <a:t>в этом докладе, поскольку это сделало бы его слишком длинным и детальным, но скажем о том как эта проблема решается в ОС.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1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нужно как-то использовать в программе </a:t>
            </a:r>
            <a:r>
              <a:rPr lang="en-US" dirty="0"/>
              <a:t>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</a:t>
            </a:r>
            <a:r>
              <a:rPr lang="ru-RU" dirty="0"/>
              <a:t>адресов,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сборке библиотека линкуется в предположении что она будет загружена по какому-то фиксированному адресу</a:t>
            </a:r>
            <a:r>
              <a:rPr lang="en-US" dirty="0"/>
              <a:t> (0x180000000 </a:t>
            </a:r>
            <a:r>
              <a:rPr lang="ru-RU" dirty="0"/>
              <a:t>для </a:t>
            </a:r>
            <a:r>
              <a:rPr lang="en-US" dirty="0"/>
              <a:t>Windows).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 загрузке библиотеки в адресное пространство процесса она вообще говоря будет загружена по другому (как правило случайному) адресу и все абсолютные адреса в нём должны быть модифицированы</a:t>
            </a:r>
            <a:r>
              <a:rPr lang="en-US" dirty="0"/>
              <a:t> </a:t>
            </a:r>
            <a:r>
              <a:rPr lang="ru-RU" dirty="0"/>
              <a:t>в соответствии с фактическим адресом загрузки.</a:t>
            </a:r>
            <a:r>
              <a:rPr lang="en-US" dirty="0"/>
              <a:t> </a:t>
            </a:r>
            <a:r>
              <a:rPr lang="ru-RU" dirty="0"/>
              <a:t>Эта модификация называется релокацией.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0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ускорения релокации 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Вместо этого компилятор использует специальное подмножество инструкций, которые не используют фиксированные адреса, а использует их смещения относительно указателя инструкций.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во внутренних структурах данных библиотеки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Даже если библиотека нужна, может оказаться что она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2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теперь что делать если библиотеку всё же пришлось загрузить.</a:t>
            </a:r>
          </a:p>
          <a:p>
            <a:endParaRPr lang="ru-RU" dirty="0"/>
          </a:p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Мои замеры показали что </a:t>
            </a:r>
            <a:r>
              <a:rPr lang="en-US" dirty="0"/>
              <a:t>–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даёт существенный прирост производительности и я рекомендую её использовать.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вести себя более консервативно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 компиляции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В своё время её авторы не приняли мой патч про сокращение интерфейса и можно видеть что библиотека экспортирует большое количество ненужных символов. Такие неоптимальности встречаются во многих библиотеках.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/69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PythonNoSemanticInterpositionSpeedu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8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  <a:p>
            <a:pPr lvl="1"/>
            <a:r>
              <a:rPr lang="ru-RU" dirty="0"/>
              <a:t>Загрузка библиотек</a:t>
            </a:r>
          </a:p>
          <a:p>
            <a:pPr lvl="1"/>
            <a:r>
              <a:rPr lang="ru-RU" dirty="0"/>
              <a:t>Вызовы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9" y="1880169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0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2612571"/>
            <a:ext cx="4583973" cy="244929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955360"/>
            <a:ext cx="2033453" cy="1106506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F41A59-E7E1-4493-AD10-4BB472A32521}"/>
              </a:ext>
            </a:extLst>
          </p:cNvPr>
          <p:cNvSpPr txBox="1"/>
          <p:nvPr/>
        </p:nvSpPr>
        <p:spPr>
          <a:xfrm>
            <a:off x="5916391" y="3429000"/>
            <a:ext cx="94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2824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разработке динамических библиотек легко внести </a:t>
            </a:r>
            <a:r>
              <a:rPr lang="ru-RU" i="1" dirty="0"/>
              <a:t>несовместимые изменения</a:t>
            </a:r>
          </a:p>
          <a:p>
            <a:pPr lvl="1"/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 функции</a:t>
            </a:r>
            <a:endParaRPr lang="en-US" dirty="0"/>
          </a:p>
          <a:p>
            <a:r>
              <a:rPr lang="ru-RU" dirty="0"/>
              <a:t>Приложения, использовавшие старую версию библиотеки, не смогут работать с новой</a:t>
            </a:r>
            <a:endParaRPr lang="en-US" dirty="0"/>
          </a:p>
          <a:p>
            <a:pPr lvl="1"/>
            <a:r>
              <a:rPr lang="ru-RU" dirty="0"/>
              <a:t>Не загрузятся или упадут в процессе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 библиотеки должен избегать несовместимых изменений</a:t>
            </a:r>
            <a:endParaRPr lang="en-US" dirty="0"/>
          </a:p>
          <a:p>
            <a:r>
              <a:rPr lang="ru-RU" dirty="0"/>
              <a:t>Если они необходимы разработчик должен обновить в файле библиотеки информацию о её версии</a:t>
            </a:r>
            <a:endParaRPr lang="en-US" dirty="0"/>
          </a:p>
          <a:p>
            <a:pPr lvl="1"/>
            <a:r>
              <a:rPr lang="en-US" dirty="0"/>
              <a:t>SONAME </a:t>
            </a:r>
            <a:r>
              <a:rPr lang="ru-RU" dirty="0"/>
              <a:t>в </a:t>
            </a:r>
            <a:r>
              <a:rPr lang="en-US" dirty="0"/>
              <a:t>Linux, DLL manifests </a:t>
            </a:r>
            <a:r>
              <a:rPr lang="ru-RU" dirty="0"/>
              <a:t>в </a:t>
            </a:r>
            <a:r>
              <a:rPr lang="en-US" dirty="0"/>
              <a:t>Windows</a:t>
            </a:r>
          </a:p>
          <a:p>
            <a:r>
              <a:rPr lang="ru-RU" dirty="0"/>
              <a:t>Это позволит ОС определить какая версия библиотеки нужна программе и загрузить именно её</a:t>
            </a:r>
            <a:endParaRPr lang="en-US" dirty="0"/>
          </a:p>
          <a:p>
            <a:r>
              <a:rPr lang="ru-RU" dirty="0"/>
              <a:t>Детали зависят от операционной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 err="1"/>
              <a:t>PortableExecutable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60EC-9F77-4BF2-9A32-00400EE15737}"/>
              </a:ext>
            </a:extLst>
          </p:cNvPr>
          <p:cNvCxnSpPr/>
          <p:nvPr/>
        </p:nvCxnSpPr>
        <p:spPr>
          <a:xfrm>
            <a:off x="3396341" y="2259417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545589-3DC6-4B5B-A423-AA942D334CE6}"/>
              </a:ext>
            </a:extLst>
          </p:cNvPr>
          <p:cNvCxnSpPr>
            <a:cxnSpLocks/>
          </p:cNvCxnSpPr>
          <p:nvPr/>
        </p:nvCxnSpPr>
        <p:spPr>
          <a:xfrm flipV="1">
            <a:off x="3407229" y="2224269"/>
            <a:ext cx="3211286" cy="251101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4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AFD3A-9D68-4ABD-8863-19DF1BD88C39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79B04-69CB-43CA-9381-AF04CECE8C76}"/>
              </a:ext>
            </a:extLst>
          </p:cNvPr>
          <p:cNvCxnSpPr>
            <a:cxnSpLocks/>
          </p:cNvCxnSpPr>
          <p:nvPr/>
        </p:nvCxnSpPr>
        <p:spPr>
          <a:xfrm flipH="1">
            <a:off x="3614057" y="3657600"/>
            <a:ext cx="2884714" cy="1382486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памяти файлы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7FD-2BDB-439B-967E-2F3E0CA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A40E-E1BC-4375-999F-FE29F61B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Библиотека слинкована по определённому адресу загрузки</a:t>
            </a:r>
            <a:endParaRPr lang="en-US" dirty="0"/>
          </a:p>
          <a:p>
            <a:pPr lvl="1"/>
            <a:r>
              <a:rPr lang="en-US" dirty="0"/>
              <a:t>0x180000000 </a:t>
            </a:r>
            <a:r>
              <a:rPr lang="ru-RU" dirty="0"/>
              <a:t>на </a:t>
            </a:r>
            <a:r>
              <a:rPr lang="en-US" dirty="0"/>
              <a:t>Windows, </a:t>
            </a:r>
            <a:r>
              <a:rPr lang="ru-RU" dirty="0"/>
              <a:t>0</a:t>
            </a:r>
            <a:r>
              <a:rPr lang="en-US" dirty="0"/>
              <a:t>x0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Но загружается в произвольное место в адресном пространстве процесса</a:t>
            </a:r>
          </a:p>
          <a:p>
            <a:pPr lvl="1"/>
            <a:r>
              <a:rPr lang="ru-RU" dirty="0"/>
              <a:t>В современных ОС адрес загрузки выбирается случайно</a:t>
            </a:r>
            <a:endParaRPr lang="en-US" dirty="0"/>
          </a:p>
          <a:p>
            <a:r>
              <a:rPr lang="ru-RU" dirty="0"/>
              <a:t>Что делать с кодом (или данными), использующим абсолютные адреса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функции по абсолютному адресу</a:t>
            </a:r>
            <a:endParaRPr 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23e11060 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Такой код должен быть </a:t>
            </a:r>
            <a:r>
              <a:rPr lang="ru-RU" i="1" dirty="0"/>
              <a:t>релоцирован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пропатчен</a:t>
            </a:r>
            <a:r>
              <a:rPr lang="en-US" dirty="0"/>
              <a:t>), </a:t>
            </a:r>
            <a:r>
              <a:rPr lang="ru-RU" dirty="0"/>
              <a:t>чтобы соответствовать адресу загрузки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7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Все библиотеки компилируются в позиционно-независимый</a:t>
            </a:r>
            <a:r>
              <a:rPr lang="en-US" dirty="0"/>
              <a:t> (RIP/PC-relative)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Вся адресация идёт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Relocation needed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070163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070163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254829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коде </a:t>
            </a:r>
            <a:r>
              <a:rPr lang="en-US" dirty="0"/>
              <a:t>Win32-</a:t>
            </a:r>
            <a:r>
              <a:rPr lang="ru-RU" dirty="0"/>
              <a:t>библиотек могут использоваться абсолютные адреса</a:t>
            </a:r>
            <a:endParaRPr lang="en-US" dirty="0"/>
          </a:p>
          <a:p>
            <a:pPr lvl="1"/>
            <a:r>
              <a:rPr lang="ru-RU" dirty="0"/>
              <a:t>В системе команд отсутствуют позиционно-независимые инструкции</a:t>
            </a:r>
            <a:endParaRPr lang="en-US" dirty="0"/>
          </a:p>
          <a:p>
            <a:r>
              <a:rPr lang="ru-RU" dirty="0"/>
              <a:t>При загрузке требуется релокация</a:t>
            </a:r>
            <a:r>
              <a:rPr lang="en-US" dirty="0"/>
              <a:t> </a:t>
            </a:r>
            <a:r>
              <a:rPr lang="ru-RU" dirty="0"/>
              <a:t>большого количества инструкций</a:t>
            </a:r>
            <a:endParaRPr lang="en-US" dirty="0"/>
          </a:p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pPr lvl="1"/>
            <a:r>
              <a:rPr lang="ru-RU" dirty="0"/>
              <a:t>Накладные расходы возникают только при первой загрузке</a:t>
            </a:r>
          </a:p>
          <a:p>
            <a:pPr lvl="1"/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  <a:endParaRPr lang="en-US" dirty="0"/>
          </a:p>
          <a:p>
            <a:r>
              <a:rPr lang="ru-RU" dirty="0"/>
              <a:t>Для ускорения поиска информация о символах хранится в хэштаблицах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538643" y="2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</a:t>
            </a:r>
            <a:r>
              <a:rPr lang="ru-RU" i="1" dirty="0"/>
              <a:t>обычно</a:t>
            </a:r>
            <a:r>
              <a:rPr lang="ru-RU" dirty="0"/>
              <a:t> 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Загрузка символа из таблицы адресов осуществляется не напрямую, а через функцию-заглушку </a:t>
            </a:r>
            <a:r>
              <a:rPr lang="en-US" dirty="0"/>
              <a:t>(PLT stub)</a:t>
            </a:r>
          </a:p>
          <a:p>
            <a:r>
              <a:rPr lang="en-US" dirty="0"/>
              <a:t>PLT stubs </a:t>
            </a:r>
            <a:r>
              <a:rPr lang="ru-RU" dirty="0"/>
              <a:t>создаются линкером автоматически</a:t>
            </a:r>
            <a:endParaRPr lang="en-US" dirty="0"/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отложенная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Реализует отложенную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гарантированно свободный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  <a:endParaRPr lang="en-US" dirty="0"/>
          </a:p>
          <a:p>
            <a:pPr lvl="1"/>
            <a:r>
              <a:rPr lang="ru-RU" dirty="0"/>
              <a:t>Слинковать каждую библиотеку по её адресу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адресов в файле программы</a:t>
            </a:r>
          </a:p>
          <a:p>
            <a:r>
              <a:rPr lang="ru-RU" dirty="0"/>
              <a:t>Ускорит поиск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начальную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Загрузку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инициализировать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функций (</a:t>
            </a:r>
            <a:r>
              <a:rPr lang="en-US" b="1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библиотеках 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Из-за возможного перехвата функций вызов функций внутри библиотеки происходит через таблицу адресов (</a:t>
            </a:r>
            <a:r>
              <a:rPr lang="en-US" dirty="0"/>
              <a:t>GOT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игнорирует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Явно помечаем публичные функции библиотеки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Непубличные функции будет полноценно оптимизироваться компилятором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57058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функции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>
            <a:cxnSpLocks/>
          </p:cNvCxnSpPr>
          <p:nvPr/>
        </p:nvCxnSpPr>
        <p:spPr>
          <a:xfrm>
            <a:off x="6591298" y="4960030"/>
            <a:ext cx="100693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уменьшения накладных расходов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использовании статическх библиотек не все их функции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45086" cy="4351338"/>
          </a:xfrm>
        </p:spPr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Операционные системы поддерживают оба вида библиотек</a:t>
            </a:r>
          </a:p>
          <a:p>
            <a:pPr lvl="1"/>
            <a:r>
              <a:rPr lang="en-US" dirty="0"/>
              <a:t>Windows, Linux, macOS, BSDs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EDABD-2F51-4373-99B8-200EE8B05C68}"/>
              </a:ext>
            </a:extLst>
          </p:cNvPr>
          <p:cNvSpPr/>
          <p:nvPr/>
        </p:nvSpPr>
        <p:spPr>
          <a:xfrm>
            <a:off x="7434945" y="2318659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C8787-BDB6-416C-B224-5BE946924E0A}"/>
              </a:ext>
            </a:extLst>
          </p:cNvPr>
          <p:cNvSpPr/>
          <p:nvPr/>
        </p:nvSpPr>
        <p:spPr>
          <a:xfrm>
            <a:off x="8991599" y="2296886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E5655-4277-42F5-A68E-87192FD2A3EE}"/>
              </a:ext>
            </a:extLst>
          </p:cNvPr>
          <p:cNvSpPr/>
          <p:nvPr/>
        </p:nvSpPr>
        <p:spPr>
          <a:xfrm>
            <a:off x="10526488" y="2296885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1026F-744F-4B76-8B53-751801AFE1B8}"/>
              </a:ext>
            </a:extLst>
          </p:cNvPr>
          <p:cNvSpPr/>
          <p:nvPr/>
        </p:nvSpPr>
        <p:spPr>
          <a:xfrm>
            <a:off x="8991601" y="4650421"/>
            <a:ext cx="1404258" cy="8033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D15FB-E7B8-4838-AF40-79DB2D18D518}"/>
              </a:ext>
            </a:extLst>
          </p:cNvPr>
          <p:cNvSpPr/>
          <p:nvPr/>
        </p:nvSpPr>
        <p:spPr>
          <a:xfrm>
            <a:off x="7555307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1DC986-BB4C-41E3-89CB-A45A493A7989}"/>
              </a:ext>
            </a:extLst>
          </p:cNvPr>
          <p:cNvSpPr/>
          <p:nvPr/>
        </p:nvSpPr>
        <p:spPr>
          <a:xfrm>
            <a:off x="9128288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C3857-2B1C-47D6-82DF-2990FDC6D9B5}"/>
              </a:ext>
            </a:extLst>
          </p:cNvPr>
          <p:cNvSpPr/>
          <p:nvPr/>
        </p:nvSpPr>
        <p:spPr>
          <a:xfrm>
            <a:off x="10646849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2B1C5-40E0-4005-87DB-5F367203DDB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137074" y="3949020"/>
            <a:ext cx="854525" cy="752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6FFA2-DFBD-4DEB-A551-E8B996C1547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693728" y="3927247"/>
            <a:ext cx="2" cy="72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2320D7-D334-45EA-A142-AB432F97C00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95857" y="3927246"/>
            <a:ext cx="832760" cy="774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17213</TotalTime>
  <Words>5943</Words>
  <Application>Microsoft Office PowerPoint</Application>
  <PresentationFormat>Widescreen</PresentationFormat>
  <Paragraphs>802</Paragraphs>
  <Slides>74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Hell: пример</vt:lpstr>
      <vt:lpstr>DLL Hell: пример</vt:lpstr>
      <vt:lpstr>DLL Hell: пример</vt:lpstr>
      <vt:lpstr>DLL Hell: пример</vt:lpstr>
      <vt:lpstr>DLL Hell</vt:lpstr>
      <vt:lpstr>DLL Hell: решение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Динамический загрузчик</vt:lpstr>
      <vt:lpstr>Процесс загрузки DLL</vt:lpstr>
      <vt:lpstr>Процесс загрузки DLL</vt:lpstr>
      <vt:lpstr>Релокация библиотек</vt:lpstr>
      <vt:lpstr>Релокация библиотек: позиционно-независимый код</vt:lpstr>
      <vt:lpstr>Релокация библиотек: оптимизация в Windows</vt:lpstr>
      <vt:lpstr>Процесс загрузки DLL</vt:lpstr>
      <vt:lpstr>Разрешение имён (symbol resolution)</vt:lpstr>
      <vt:lpstr>Перехват символов в Linux (runtime interposition)</vt:lpstr>
      <vt:lpstr>PowerPoint Presentation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Ускорение загрузки DLL: link-time relocation</vt:lpstr>
      <vt:lpstr>Накладные расходы при использовании DLL</vt:lpstr>
      <vt:lpstr>Ускорение работы DLL: prelinking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738</cp:revision>
  <dcterms:created xsi:type="dcterms:W3CDTF">2023-04-09T09:43:52Z</dcterms:created>
  <dcterms:modified xsi:type="dcterms:W3CDTF">2024-05-17T19:27:37Z</dcterms:modified>
</cp:coreProperties>
</file>