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14" r:id="rId11"/>
    <p:sldId id="303" r:id="rId12"/>
    <p:sldId id="304" r:id="rId13"/>
    <p:sldId id="375" r:id="rId14"/>
    <p:sldId id="374" r:id="rId15"/>
    <p:sldId id="305" r:id="rId16"/>
    <p:sldId id="354" r:id="rId17"/>
    <p:sldId id="358" r:id="rId18"/>
    <p:sldId id="359" r:id="rId19"/>
    <p:sldId id="361" r:id="rId20"/>
    <p:sldId id="367" r:id="rId21"/>
    <p:sldId id="376" r:id="rId22"/>
    <p:sldId id="373" r:id="rId23"/>
    <p:sldId id="340" r:id="rId24"/>
    <p:sldId id="309" r:id="rId25"/>
    <p:sldId id="381" r:id="rId26"/>
    <p:sldId id="310" r:id="rId27"/>
    <p:sldId id="311" r:id="rId28"/>
    <p:sldId id="312" r:id="rId29"/>
    <p:sldId id="382" r:id="rId30"/>
    <p:sldId id="313" r:id="rId31"/>
    <p:sldId id="315" r:id="rId32"/>
    <p:sldId id="383" r:id="rId33"/>
    <p:sldId id="316" r:id="rId34"/>
    <p:sldId id="317" r:id="rId35"/>
    <p:sldId id="372" r:id="rId36"/>
    <p:sldId id="318" r:id="rId37"/>
    <p:sldId id="384" r:id="rId38"/>
    <p:sldId id="362" r:id="rId39"/>
    <p:sldId id="321" r:id="rId40"/>
    <p:sldId id="322" r:id="rId41"/>
    <p:sldId id="366" r:id="rId42"/>
    <p:sldId id="385" r:id="rId43"/>
    <p:sldId id="320" r:id="rId44"/>
    <p:sldId id="348" r:id="rId45"/>
    <p:sldId id="386" r:id="rId46"/>
    <p:sldId id="344" r:id="rId47"/>
    <p:sldId id="380" r:id="rId48"/>
    <p:sldId id="323" r:id="rId49"/>
    <p:sldId id="345" r:id="rId50"/>
    <p:sldId id="351" r:id="rId51"/>
    <p:sldId id="387" r:id="rId52"/>
    <p:sldId id="324" r:id="rId53"/>
    <p:sldId id="326" r:id="rId54"/>
    <p:sldId id="327" r:id="rId55"/>
    <p:sldId id="347" r:id="rId56"/>
    <p:sldId id="328" r:id="rId57"/>
    <p:sldId id="330" r:id="rId58"/>
    <p:sldId id="365" r:id="rId59"/>
    <p:sldId id="364" r:id="rId60"/>
    <p:sldId id="338" r:id="rId61"/>
    <p:sldId id="379" r:id="rId62"/>
    <p:sldId id="377" r:id="rId63"/>
    <p:sldId id="378" r:id="rId64"/>
    <p:sldId id="319" r:id="rId65"/>
    <p:sldId id="299" r:id="rId66"/>
    <p:sldId id="352" r:id="rId67"/>
    <p:sldId id="353" r:id="rId68"/>
    <p:sldId id="349" r:id="rId69"/>
    <p:sldId id="350" r:id="rId70"/>
    <p:sldId id="34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5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Исторически это основная причина появления динамических библиотек.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системные обновления.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 не будем подробно обсуждать </a:t>
            </a:r>
            <a:r>
              <a:rPr lang="en-US" dirty="0"/>
              <a:t>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в этом докладе, поскольку это сделало бы его гораздо более длинным и занудным, но скажем о том как эта проблема решается в ОС.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Во-первых можно установить несколько версий одной библиотеки, из которых приложения смогут выбрать подходящую.</a:t>
            </a:r>
            <a:r>
              <a:rPr lang="en-US" dirty="0"/>
              <a:t> </a:t>
            </a:r>
            <a:r>
              <a:rPr lang="ru-RU" dirty="0"/>
              <a:t>Ещё одним часто используемым решением является распространение с приложением всех используемых им библиотек (подобная практика является основой </a:t>
            </a:r>
            <a:r>
              <a:rPr lang="en-US" dirty="0"/>
              <a:t>portable-</a:t>
            </a:r>
            <a:r>
              <a:rPr lang="ru-RU" dirty="0"/>
              <a:t>форматов типа</a:t>
            </a:r>
            <a:r>
              <a:rPr lang="en-US" dirty="0"/>
              <a:t> </a:t>
            </a:r>
            <a:r>
              <a:rPr lang="en-US" dirty="0" err="1"/>
              <a:t>Flatpak</a:t>
            </a:r>
            <a:r>
              <a:rPr lang="en-US" dirty="0"/>
              <a:t>, </a:t>
            </a:r>
            <a:r>
              <a:rPr lang="en-US" dirty="0" err="1"/>
              <a:t>AppImage</a:t>
            </a:r>
            <a:r>
              <a:rPr lang="en-US" dirty="0"/>
              <a:t>, snap </a:t>
            </a:r>
            <a:r>
              <a:rPr lang="ru-RU" dirty="0"/>
              <a:t>и других).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используются в вызываемом файле</a:t>
            </a:r>
            <a:r>
              <a:rPr lang="en-US" dirty="0"/>
              <a:t> 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медленной, а кроме того сегмент кода не мог бы разделяться несколькими приложениями.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Поэтому повсеместно используется другой подход.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7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Мы добавляем специальную таблицу</a:t>
            </a:r>
            <a:r>
              <a:rPr lang="en-US" dirty="0"/>
              <a:t> (</a:t>
            </a:r>
            <a:r>
              <a:rPr lang="ru-RU" dirty="0"/>
              <a:t>таблица диспетчеризации, </a:t>
            </a:r>
            <a:r>
              <a:rPr lang="en-US" dirty="0"/>
              <a:t>jump table)</a:t>
            </a:r>
            <a:r>
              <a:rPr lang="ru-RU" dirty="0"/>
              <a:t>, в которую заносим адреса функций, импортированных из библиотеки.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Вызовы импортируемых функций осуществляются косвенно – по адресу, загруженному из таблицы.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 загрузкой файла в память всё понятно, поэтому перейдём сразу к процессу релокации.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2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сборке библиотека линкуется в предположении что она будет загружена по какому-то фиксированному адресу</a:t>
            </a:r>
            <a:r>
              <a:rPr lang="en-US" dirty="0"/>
              <a:t> (0x180000000 </a:t>
            </a:r>
            <a:r>
              <a:rPr lang="ru-RU" dirty="0"/>
              <a:t>для </a:t>
            </a:r>
            <a:r>
              <a:rPr lang="en-US" dirty="0"/>
              <a:t>Windows).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При загрузке библиотеки в адресное пространство процесса она вообще говоря будет загружена по другому (как правило случайному) адресу и все абсолютные адреса в нём должны быть модифицированы</a:t>
            </a:r>
            <a:r>
              <a:rPr lang="en-US" dirty="0"/>
              <a:t> </a:t>
            </a:r>
            <a:r>
              <a:rPr lang="ru-RU" dirty="0"/>
              <a:t>в соответствии с адресом загрузки.</a:t>
            </a:r>
            <a:r>
              <a:rPr lang="en-US" dirty="0"/>
              <a:t> </a:t>
            </a:r>
            <a:r>
              <a:rPr lang="ru-RU" dirty="0"/>
              <a:t>Эта модификация называется релокацией.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Подходы к релокации на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существенно отличаются.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0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современных платформах библиотеки компилируются в специальном режиме, который использует подмножество системы команд, в котором не используются абсолютные адреса. Поэтому при загрузке библиотеки не надо релоцировать код и 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на внутренние данные библиотеки во внутренних структурах данных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32-</a:t>
            </a:r>
            <a:r>
              <a:rPr lang="ru-RU" dirty="0"/>
              <a:t>битных библиотеках </a:t>
            </a:r>
            <a:r>
              <a:rPr lang="en-US" dirty="0"/>
              <a:t>Windows</a:t>
            </a:r>
            <a:r>
              <a:rPr lang="ru-RU" dirty="0"/>
              <a:t> нет позиционно-независимых инструкций, поэтому в них абсолютные адреса в коде могут встречаться и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1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1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 (I$, BTB),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53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первый способ ускорения </a:t>
            </a:r>
            <a:r>
              <a:rPr lang="en-US" dirty="0"/>
              <a:t>DLL, </a:t>
            </a:r>
            <a:r>
              <a:rPr lang="ru-RU" dirty="0"/>
              <a:t>который</a:t>
            </a:r>
            <a:r>
              <a:rPr lang="en-US" dirty="0"/>
              <a:t> </a:t>
            </a:r>
            <a:r>
              <a:rPr lang="ru-RU" dirty="0"/>
              <a:t>заключается в том чтобы просто не загружать их без явной необходимости.</a:t>
            </a:r>
          </a:p>
          <a:p>
            <a:endParaRPr lang="ru-RU" dirty="0"/>
          </a:p>
          <a:p>
            <a:r>
              <a:rPr lang="ru-RU" dirty="0"/>
              <a:t>В самом деле если библиотека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34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Загрузчик при загрузке увидит что адреса свободны и не будет проводить релокацию.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7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03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40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том что на </a:t>
            </a:r>
            <a:r>
              <a:rPr lang="en-US" dirty="0"/>
              <a:t>Linux </a:t>
            </a:r>
            <a:r>
              <a:rPr lang="ru-RU" dirty="0"/>
              <a:t>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это учитывать и существенно ограничивать оптимизации.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 компиляции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Можно видеть что библиотека экспортирует большое количество ненужных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78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990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/65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edoraproject.org/wiki/Changes/PythonNoSemanticInterpositionSpeedup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libraries and how to optimize them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main approaches:</a:t>
            </a:r>
          </a:p>
          <a:p>
            <a:pPr lvl="1"/>
            <a:r>
              <a:rPr lang="en-US" dirty="0"/>
              <a:t>Traditional, link-time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en-US" dirty="0"/>
              <a:t>Run-time loading (dynamic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With traditional approach library will be loaded at program startup</a:t>
            </a:r>
            <a:endParaRPr lang="ru-RU" dirty="0"/>
          </a:p>
          <a:p>
            <a:r>
              <a:rPr lang="en-US" dirty="0"/>
              <a:t>With runtime loading </a:t>
            </a:r>
            <a:r>
              <a:rPr lang="ru-RU" dirty="0"/>
              <a:t>– </a:t>
            </a:r>
            <a:r>
              <a:rPr lang="en-US" dirty="0"/>
              <a:t>at any time, in any point in program</a:t>
            </a:r>
          </a:p>
          <a:p>
            <a:pPr lvl="1"/>
            <a:r>
              <a:rPr lang="en-US" dirty="0"/>
              <a:t>Enables lazy loading, plugins, etc.</a:t>
            </a:r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RAM and disk savings</a:t>
            </a:r>
          </a:p>
          <a:p>
            <a:pPr lvl="1"/>
            <a:r>
              <a:rPr lang="en-US" dirty="0"/>
              <a:t>~1.1G RAM on my Ubuntu Desktop</a:t>
            </a:r>
            <a:r>
              <a:rPr lang="en-US" baseline="30000" dirty="0"/>
              <a:t>1,2</a:t>
            </a:r>
            <a:r>
              <a:rPr lang="en-US" dirty="0"/>
              <a:t> (with running 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on my Ubuntu Desktop (with 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en-US" dirty="0"/>
              <a:t>Faster system updates</a:t>
            </a:r>
            <a:endParaRPr lang="ru-RU" dirty="0"/>
          </a:p>
          <a:p>
            <a:pPr lvl="1"/>
            <a:r>
              <a:rPr lang="en-US" dirty="0"/>
              <a:t>No need to recompile dependent executables on minor library updates</a:t>
            </a:r>
            <a:endParaRPr lang="ru-RU" dirty="0"/>
          </a:p>
          <a:p>
            <a:r>
              <a:rPr lang="en-US" dirty="0"/>
              <a:t>Support for interesting work scenarios:</a:t>
            </a:r>
          </a:p>
          <a:p>
            <a:pPr lvl="1"/>
            <a:r>
              <a:rPr lang="en-US" dirty="0"/>
              <a:t>Lazy loading</a:t>
            </a:r>
          </a:p>
          <a:p>
            <a:pPr lvl="1"/>
            <a:r>
              <a:rPr lang="en-US" dirty="0"/>
              <a:t>Extend program functionality with user plugins</a:t>
            </a:r>
            <a:endParaRPr lang="ru-RU" dirty="0"/>
          </a:p>
          <a:p>
            <a:pPr lvl="1"/>
            <a:r>
              <a:rPr lang="en-US" dirty="0"/>
              <a:t>Load different library versions depending on environment</a:t>
            </a:r>
            <a:r>
              <a:rPr lang="ru-RU" dirty="0"/>
              <a:t> (</a:t>
            </a:r>
            <a:r>
              <a:rPr lang="en-US" dirty="0"/>
              <a:t>e.g. on processor capabilities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Experiment details are available in additional slides at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</a:t>
            </a:r>
            <a:r>
              <a:rPr lang="en-US" dirty="0"/>
              <a:t>Based on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Overheads on program startup</a:t>
            </a:r>
            <a:endParaRPr lang="ru-RU" dirty="0"/>
          </a:p>
          <a:p>
            <a:pPr lvl="1"/>
            <a:r>
              <a:rPr lang="en-US" dirty="0"/>
              <a:t>Search and load libraries, search for symbols</a:t>
            </a:r>
            <a:endParaRPr lang="ru-RU" dirty="0"/>
          </a:p>
          <a:p>
            <a:r>
              <a:rPr lang="en-US" dirty="0"/>
              <a:t>Overheads on calling library functions</a:t>
            </a:r>
          </a:p>
          <a:p>
            <a:r>
              <a:rPr lang="en-US" dirty="0"/>
              <a:t>Fragile infrastructure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programs may need different versions of the same library</a:t>
            </a:r>
            <a:endParaRPr lang="ru-RU" dirty="0"/>
          </a:p>
          <a:p>
            <a:pPr lvl="1"/>
            <a:r>
              <a:rPr lang="en-US" dirty="0"/>
              <a:t>Program will not work properly with incompatible library version</a:t>
            </a:r>
          </a:p>
          <a:p>
            <a:pPr lvl="1"/>
            <a:r>
              <a:rPr lang="en-US" dirty="0"/>
              <a:t>Examples of incompatible changes: removal of function, changing function signature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Allow installation of multiple versions of the same library (</a:t>
            </a:r>
            <a:r>
              <a:rPr lang="en-US" dirty="0" err="1"/>
              <a:t>SxS</a:t>
            </a:r>
            <a:r>
              <a:rPr lang="en-US" dirty="0"/>
              <a:t> on Windows, specifying version in library name on Linux)</a:t>
            </a:r>
          </a:p>
          <a:p>
            <a:pPr lvl="1"/>
            <a:r>
              <a:rPr lang="en-US" dirty="0"/>
              <a:t>Ship program with all the libraries it needs</a:t>
            </a:r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working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DLLs and executables share the same format</a:t>
            </a:r>
            <a:endParaRPr lang="ru-RU" dirty="0"/>
          </a:p>
          <a:p>
            <a:pPr lvl="1"/>
            <a:r>
              <a:rPr lang="en-US" dirty="0"/>
              <a:t>PE on Windows, ELF on Linux</a:t>
            </a:r>
          </a:p>
          <a:p>
            <a:r>
              <a:rPr lang="en-US" dirty="0"/>
              <a:t>Library keeps its exported symbols in a special table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on</a:t>
            </a:r>
            <a:r>
              <a:rPr lang="ru-RU" dirty="0"/>
              <a:t>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on Linux</a:t>
            </a:r>
          </a:p>
          <a:p>
            <a:r>
              <a:rPr lang="en-US" dirty="0"/>
              <a:t>Executable file keeps the list of needed libraries and imported symbols in another table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on Windows, .</a:t>
            </a:r>
            <a:r>
              <a:rPr lang="en-US" dirty="0" err="1"/>
              <a:t>dynsym</a:t>
            </a:r>
            <a:r>
              <a:rPr lang="en-US" dirty="0"/>
              <a:t>/.dynamic on 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en-US" dirty="0"/>
              <a:t>Main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en-US" dirty="0"/>
              <a:t>Main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en-US" dirty="0"/>
              <a:t>Main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372F5-1329-43BC-B22F-DE983134B48B}"/>
              </a:ext>
            </a:extLst>
          </p:cNvPr>
          <p:cNvCxnSpPr>
            <a:cxnSpLocks/>
          </p:cNvCxnSpPr>
          <p:nvPr/>
        </p:nvCxnSpPr>
        <p:spPr>
          <a:xfrm>
            <a:off x="2917376" y="3251944"/>
            <a:ext cx="2808510" cy="26414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1D61A-7825-4F25-871E-3C33CA5C5A53}"/>
              </a:ext>
            </a:extLst>
          </p:cNvPr>
          <p:cNvCxnSpPr>
            <a:cxnSpLocks/>
          </p:cNvCxnSpPr>
          <p:nvPr/>
        </p:nvCxnSpPr>
        <p:spPr>
          <a:xfrm flipV="1">
            <a:off x="2917376" y="3582816"/>
            <a:ext cx="2808510" cy="2068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372F5-1329-43BC-B22F-DE983134B48B}"/>
              </a:ext>
            </a:extLst>
          </p:cNvPr>
          <p:cNvCxnSpPr>
            <a:cxnSpLocks/>
          </p:cNvCxnSpPr>
          <p:nvPr/>
        </p:nvCxnSpPr>
        <p:spPr>
          <a:xfrm>
            <a:off x="2917376" y="3290599"/>
            <a:ext cx="2808510" cy="22548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1D61A-7825-4F25-871E-3C33CA5C5A53}"/>
              </a:ext>
            </a:extLst>
          </p:cNvPr>
          <p:cNvCxnSpPr>
            <a:cxnSpLocks/>
          </p:cNvCxnSpPr>
          <p:nvPr/>
        </p:nvCxnSpPr>
        <p:spPr>
          <a:xfrm flipV="1">
            <a:off x="2917376" y="3582816"/>
            <a:ext cx="2808510" cy="2068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90E60-476B-481F-A3A0-615BD1B12538}"/>
              </a:ext>
            </a:extLst>
          </p:cNvPr>
          <p:cNvCxnSpPr/>
          <p:nvPr/>
        </p:nvCxnSpPr>
        <p:spPr>
          <a:xfrm>
            <a:off x="1654626" y="2028260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369D1C-8CE7-4AE3-A98F-E9BCA6D8AE96}"/>
              </a:ext>
            </a:extLst>
          </p:cNvPr>
          <p:cNvCxnSpPr>
            <a:cxnSpLocks/>
          </p:cNvCxnSpPr>
          <p:nvPr/>
        </p:nvCxnSpPr>
        <p:spPr>
          <a:xfrm flipV="1">
            <a:off x="1654626" y="1993111"/>
            <a:ext cx="3222174" cy="245511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Yuri </a:t>
            </a:r>
            <a:r>
              <a:rPr lang="en-US" dirty="0" err="1"/>
              <a:t>Gribov</a:t>
            </a:r>
            <a:endParaRPr lang="ru-RU" dirty="0"/>
          </a:p>
          <a:p>
            <a:r>
              <a:rPr lang="en-US" dirty="0"/>
              <a:t>Compiler engineer</a:t>
            </a:r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en-US" dirty="0"/>
              <a:t>Main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Dispatch section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en-US" dirty="0"/>
              <a:t>Main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Dispatch section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5475-3B75-40D0-A39D-76CA2288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dynamic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C7B91-A238-4591-8C6F-3A9E0479A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6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 are imported into running program by dynamic loader</a:t>
            </a:r>
          </a:p>
          <a:p>
            <a:pPr lvl="1"/>
            <a:r>
              <a:rPr lang="en-US" dirty="0"/>
              <a:t>/lib64/ld-linux-x86-64.so.2 on</a:t>
            </a:r>
            <a:r>
              <a:rPr lang="ru-RU" dirty="0"/>
              <a:t>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on Windows</a:t>
            </a:r>
          </a:p>
          <a:p>
            <a:r>
              <a:rPr lang="en-US" dirty="0"/>
              <a:t>On program startup kernel maps loader into process memory and transfers control to it</a:t>
            </a:r>
          </a:p>
          <a:p>
            <a:r>
              <a:rPr lang="en-US" dirty="0"/>
              <a:t>The loader</a:t>
            </a:r>
            <a:endParaRPr lang="ru-RU" dirty="0"/>
          </a:p>
          <a:p>
            <a:pPr lvl="1"/>
            <a:r>
              <a:rPr lang="en-US" dirty="0"/>
              <a:t>Maps needed libraries in process address space</a:t>
            </a:r>
            <a:endParaRPr lang="ru-RU" dirty="0"/>
          </a:p>
          <a:p>
            <a:pPr lvl="1"/>
            <a:r>
              <a:rPr lang="en-US" dirty="0"/>
              <a:t>Resolves and binds exported and imported symbols</a:t>
            </a:r>
          </a:p>
          <a:p>
            <a:pPr lvl="1"/>
            <a:r>
              <a:rPr lang="en-US" dirty="0"/>
              <a:t>Transfers control to main program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library to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resolution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(use library</a:t>
            </a:r>
            <a:r>
              <a:rPr lang="ru-RU" sz="2000" dirty="0"/>
              <a:t>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binding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library to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resolution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(use library</a:t>
            </a:r>
            <a:r>
              <a:rPr lang="ru-RU" sz="2000" dirty="0"/>
              <a:t>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binding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48E8C-F4B2-45C9-96CD-F62F77F692BD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30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17FD-2BDB-439B-967E-2F3E0CA9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A40E-E1BC-4375-999F-FE29F61B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library is linked with assumption that it will be loaded at some fixed address in process address space</a:t>
            </a:r>
          </a:p>
          <a:p>
            <a:pPr lvl="1"/>
            <a:r>
              <a:rPr lang="en-US" dirty="0"/>
              <a:t>0x180000000 on Windows, </a:t>
            </a:r>
            <a:r>
              <a:rPr lang="ru-RU" dirty="0"/>
              <a:t>0</a:t>
            </a:r>
            <a:r>
              <a:rPr lang="en-US" dirty="0"/>
              <a:t>x0 on Linux</a:t>
            </a:r>
          </a:p>
          <a:p>
            <a:r>
              <a:rPr lang="en-US" dirty="0"/>
              <a:t>But is in fact loaded to arbitrary location</a:t>
            </a:r>
            <a:endParaRPr lang="ru-RU" dirty="0"/>
          </a:p>
          <a:p>
            <a:pPr lvl="1"/>
            <a:r>
              <a:rPr lang="en-US" dirty="0"/>
              <a:t>Due to ASLR load address is selected randomly</a:t>
            </a:r>
          </a:p>
          <a:p>
            <a:r>
              <a:rPr lang="en-US" dirty="0"/>
              <a:t>Need to do something about code (or data) which use absolute addresses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Calling function located at fixed absolute address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ru-RU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23e11060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40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Such code needs to be </a:t>
            </a:r>
            <a:r>
              <a:rPr lang="en-US" i="1" dirty="0"/>
              <a:t>relocated </a:t>
            </a:r>
            <a:r>
              <a:rPr lang="en-US" dirty="0"/>
              <a:t>(patched) to match runtime load address</a:t>
            </a:r>
          </a:p>
        </p:txBody>
      </p:sp>
    </p:spTree>
    <p:extLst>
      <p:ext uri="{BB962C8B-B14F-4D97-AF65-F5344CB8AC3E}">
        <p14:creationId xmlns:p14="http://schemas.microsoft.com/office/powerpoint/2010/main" val="2608817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Relocation: position-independent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libraries are linked in position-independent (RIP/PC-relative)</a:t>
            </a:r>
            <a:r>
              <a:rPr lang="ru-RU" dirty="0"/>
              <a:t> </a:t>
            </a:r>
            <a:r>
              <a:rPr lang="en-US" dirty="0"/>
              <a:t>mode</a:t>
            </a:r>
          </a:p>
          <a:p>
            <a:pPr lvl="1"/>
            <a:r>
              <a:rPr lang="en-US" dirty="0"/>
              <a:t>Code does not use explicit addresses of function or global variables</a:t>
            </a:r>
            <a:endParaRPr lang="ru-RU" dirty="0"/>
          </a:p>
          <a:p>
            <a:pPr lvl="1"/>
            <a:r>
              <a:rPr lang="en-US" dirty="0"/>
              <a:t>Addressing is done relative to current instruction’s address:</a:t>
            </a:r>
          </a:p>
          <a:p>
            <a:endParaRPr lang="en-US" dirty="0"/>
          </a:p>
          <a:p>
            <a:r>
              <a:rPr lang="en-US" dirty="0"/>
              <a:t>Such code does not need to be relocated at load time</a:t>
            </a:r>
          </a:p>
          <a:p>
            <a:pPr lvl="1"/>
            <a:r>
              <a:rPr lang="en-US" dirty="0"/>
              <a:t>Faster library loads</a:t>
            </a:r>
            <a:endParaRPr lang="ru-RU" dirty="0"/>
          </a:p>
          <a:p>
            <a:pPr lvl="1"/>
            <a:r>
              <a:rPr lang="en-US" dirty="0"/>
              <a:t>Code segment is constant so can be shared by multiple processes</a:t>
            </a:r>
          </a:p>
          <a:p>
            <a:r>
              <a:rPr lang="en-US" dirty="0"/>
              <a:t>Data still needs to be relocated </a:t>
            </a:r>
            <a:r>
              <a:rPr lang="ru-RU" dirty="0"/>
              <a:t>(</a:t>
            </a:r>
            <a:r>
              <a:rPr lang="en-US" dirty="0"/>
              <a:t>e.g. </a:t>
            </a:r>
            <a:r>
              <a:rPr lang="en-US" dirty="0" err="1"/>
              <a:t>vtables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But such relocations are few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Relocation needed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2906879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2906879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091545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Relocation: Windows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 Win32-libraries do not use position-independent code</a:t>
            </a:r>
          </a:p>
          <a:p>
            <a:pPr lvl="1"/>
            <a:r>
              <a:rPr lang="en-US" dirty="0"/>
              <a:t>X86 lacks position-independent instructions</a:t>
            </a:r>
          </a:p>
          <a:p>
            <a:r>
              <a:rPr lang="en-US" dirty="0"/>
              <a:t>A lot of instructions need to be relocated at load time</a:t>
            </a:r>
          </a:p>
          <a:p>
            <a:r>
              <a:rPr lang="en-US" dirty="0"/>
              <a:t>To speed things up same library is loaded at the same address in all running processes</a:t>
            </a:r>
            <a:endParaRPr lang="ru-RU" dirty="0"/>
          </a:p>
          <a:p>
            <a:pPr lvl="1"/>
            <a:r>
              <a:rPr lang="en-US" dirty="0"/>
              <a:t>Relocation is only needed on first load</a:t>
            </a:r>
            <a:endParaRPr lang="ru-RU" dirty="0"/>
          </a:p>
          <a:p>
            <a:pPr lvl="1"/>
            <a:r>
              <a:rPr lang="en-US" dirty="0"/>
              <a:t>Works in modern Windows versions</a:t>
            </a:r>
          </a:p>
        </p:txBody>
      </p:sp>
    </p:spTree>
    <p:extLst>
      <p:ext uri="{BB962C8B-B14F-4D97-AF65-F5344CB8AC3E}">
        <p14:creationId xmlns:p14="http://schemas.microsoft.com/office/powerpoint/2010/main" val="323038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library to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resolution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(use library</a:t>
            </a:r>
            <a:r>
              <a:rPr lang="ru-RU" sz="2000" dirty="0"/>
              <a:t>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binding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E811E8-CD20-478D-8F3E-E04072A784D9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3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en-US" dirty="0"/>
              <a:t>Matching exported and imported symbols</a:t>
            </a:r>
            <a:endParaRPr lang="ru-RU" dirty="0"/>
          </a:p>
          <a:p>
            <a:r>
              <a:rPr lang="en-US" dirty="0"/>
              <a:t>Windows and Linux use different approaches:</a:t>
            </a:r>
            <a:endParaRPr lang="ru-RU" dirty="0"/>
          </a:p>
          <a:p>
            <a:pPr lvl="1"/>
            <a:r>
              <a:rPr lang="en-US" dirty="0"/>
              <a:t>Windows: each imported symbol is bound to particular library at link time (and will only be searched in that library)</a:t>
            </a:r>
            <a:endParaRPr lang="ru-RU" dirty="0"/>
          </a:p>
          <a:p>
            <a:pPr lvl="1"/>
            <a:r>
              <a:rPr lang="en-US" dirty="0"/>
              <a:t>Linux:</a:t>
            </a:r>
            <a:r>
              <a:rPr lang="ru-RU" dirty="0"/>
              <a:t> </a:t>
            </a:r>
            <a:r>
              <a:rPr lang="en-US" dirty="0"/>
              <a:t>imported symbols are searched sequentially in all loaded libraries</a:t>
            </a:r>
          </a:p>
          <a:p>
            <a:pPr lvl="2"/>
            <a:r>
              <a:rPr lang="en-US" dirty="0"/>
              <a:t>This enable runtime symbol interposition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interposition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/>
          </a:bodyPr>
          <a:lstStyle/>
          <a:p>
            <a:r>
              <a:rPr lang="en-US" dirty="0"/>
              <a:t>We can force loader to find imported symbols in different library than the one it was supposed to come from</a:t>
            </a:r>
          </a:p>
          <a:p>
            <a:r>
              <a:rPr lang="en-US" dirty="0"/>
              <a:t>Usually interposition is enabled via LD_PRELOAD environment </a:t>
            </a:r>
            <a:r>
              <a:rPr lang="en-US" dirty="0" err="1"/>
              <a:t>varible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en-US" dirty="0"/>
              <a:t>Often used by debug tools like Electric Fence or </a:t>
            </a:r>
            <a:r>
              <a:rPr lang="en-US" dirty="0" err="1"/>
              <a:t>AddressSanitizer</a:t>
            </a:r>
            <a:r>
              <a:rPr lang="en-US" dirty="0"/>
              <a:t> to intercept memory operations </a:t>
            </a:r>
            <a:r>
              <a:rPr lang="ru-RU" dirty="0"/>
              <a:t>(</a:t>
            </a:r>
            <a:r>
              <a:rPr lang="en-US" dirty="0"/>
              <a:t>malloc, etc.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library to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resolution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(use library</a:t>
            </a:r>
            <a:r>
              <a:rPr lang="ru-RU" sz="2000" dirty="0"/>
              <a:t>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binding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C263E-7A62-455B-9FCE-55DA358B52EA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22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Binding function calls in program with addresses of imported functions that were identified at symbol resolution stage</a:t>
            </a:r>
          </a:p>
          <a:p>
            <a:r>
              <a:rPr lang="en-US" dirty="0"/>
              <a:t>Addresses of imported functions are stored in special dispatch table</a:t>
            </a:r>
          </a:p>
          <a:p>
            <a:pPr lvl="1"/>
            <a:r>
              <a:rPr lang="en-US" dirty="0"/>
              <a:t>Import Address Table</a:t>
            </a:r>
            <a:r>
              <a:rPr lang="ru-RU" dirty="0"/>
              <a:t> </a:t>
            </a:r>
            <a:r>
              <a:rPr lang="en-US" dirty="0"/>
              <a:t>on Windows, Global Offset Table on Linux</a:t>
            </a:r>
          </a:p>
          <a:p>
            <a:pPr lvl="1"/>
            <a:r>
              <a:rPr lang="en-US" dirty="0"/>
              <a:t>Initialized by loader at program startup</a:t>
            </a:r>
          </a:p>
          <a:p>
            <a:r>
              <a:rPr lang="en-US" dirty="0"/>
              <a:t>Call of imported function is done by loading its address from the table: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Library calls are indirect (like virtual functions)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binding on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Loading function address from dispatch table is done by a special stub function (PLT stub)</a:t>
            </a:r>
          </a:p>
          <a:p>
            <a:r>
              <a:rPr lang="en-US" dirty="0"/>
              <a:t>Delays symbol resolution and binding until first use: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dynamic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load</a:t>
            </a:r>
          </a:p>
          <a:p>
            <a:pPr lvl="1"/>
            <a:r>
              <a:rPr lang="en-US" dirty="0"/>
              <a:t>Relocation</a:t>
            </a:r>
          </a:p>
          <a:p>
            <a:pPr lvl="1"/>
            <a:r>
              <a:rPr lang="en-US" dirty="0"/>
              <a:t>Symbol resolution and binding</a:t>
            </a:r>
          </a:p>
          <a:p>
            <a:r>
              <a:rPr lang="en-US" dirty="0"/>
              <a:t>Library use</a:t>
            </a:r>
          </a:p>
          <a:p>
            <a:pPr lvl="1"/>
            <a:r>
              <a:rPr lang="en-US" dirty="0"/>
              <a:t>Indirect calls</a:t>
            </a:r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Library load</a:t>
            </a:r>
          </a:p>
          <a:p>
            <a:pPr lvl="1"/>
            <a:r>
              <a:rPr lang="en-US" dirty="0"/>
              <a:t>Relocation</a:t>
            </a:r>
          </a:p>
          <a:p>
            <a:pPr lvl="1"/>
            <a:r>
              <a:rPr lang="en-US" dirty="0"/>
              <a:t>Symbol resolution and binding</a:t>
            </a:r>
          </a:p>
          <a:p>
            <a:r>
              <a:rPr lang="en-US" dirty="0"/>
              <a:t>Library use</a:t>
            </a:r>
          </a:p>
          <a:p>
            <a:pPr lvl="1"/>
            <a:r>
              <a:rPr lang="en-US" dirty="0"/>
              <a:t>Indirect calls</a:t>
            </a:r>
          </a:p>
        </p:txBody>
      </p:sp>
    </p:spTree>
    <p:extLst>
      <p:ext uri="{BB962C8B-B14F-4D97-AF65-F5344CB8AC3E}">
        <p14:creationId xmlns:p14="http://schemas.microsoft.com/office/powerpoint/2010/main" val="3801123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disabling unused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large programs may accidentally link against unused libraries</a:t>
            </a:r>
          </a:p>
          <a:p>
            <a:r>
              <a:rPr lang="en-US" dirty="0"/>
              <a:t>Such libraries will slow program even down even if none of their functions are called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flag allows linker to identify and ignore such libraries</a:t>
            </a:r>
          </a:p>
          <a:p>
            <a:r>
              <a:rPr lang="en-US" dirty="0"/>
              <a:t>Enabled by default in some distros</a:t>
            </a:r>
            <a:r>
              <a:rPr lang="ru-RU" dirty="0"/>
              <a:t> </a:t>
            </a:r>
            <a:r>
              <a:rPr lang="en-US" dirty="0"/>
              <a:t>(Ubuntu but not 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delayed library loading (lazy loading)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may be used in only some rare scenarios</a:t>
            </a:r>
            <a:endParaRPr lang="ru-RU" dirty="0"/>
          </a:p>
          <a:p>
            <a:r>
              <a:rPr lang="en-US" dirty="0"/>
              <a:t>Instead of loading it at startup we could load it on first use (lazy loading)</a:t>
            </a:r>
          </a:p>
          <a:p>
            <a:r>
              <a:rPr lang="en-US" dirty="0"/>
              <a:t>Some platforms support this out-of-the-box:</a:t>
            </a:r>
          </a:p>
          <a:p>
            <a:pPr lvl="1"/>
            <a:r>
              <a:rPr lang="en-US" dirty="0"/>
              <a:t>Windows: /DELAYLOAD flag</a:t>
            </a:r>
          </a:p>
          <a:p>
            <a:pPr lvl="1"/>
            <a:r>
              <a:rPr lang="en-US" dirty="0"/>
              <a:t>macOS: 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</a:t>
            </a:r>
            <a:r>
              <a:rPr lang="en-US" dirty="0"/>
              <a:t>flag </a:t>
            </a:r>
            <a:r>
              <a:rPr lang="ru-RU" dirty="0"/>
              <a:t>(</a:t>
            </a:r>
            <a:r>
              <a:rPr lang="en-US" dirty="0"/>
              <a:t>no longer supported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No standard solution for Linux but can use 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72" y="4898799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</a:t>
            </a:r>
            <a:endParaRPr lang="ru-RU" dirty="0"/>
          </a:p>
          <a:p>
            <a:pPr lvl="1"/>
            <a:r>
              <a:rPr lang="en-US" dirty="0"/>
              <a:t>Differences from static libraries</a:t>
            </a:r>
          </a:p>
          <a:p>
            <a:pPr lvl="1"/>
            <a:r>
              <a:rPr lang="en-US" dirty="0"/>
              <a:t>Work principles</a:t>
            </a:r>
            <a:endParaRPr lang="ru-RU" dirty="0"/>
          </a:p>
          <a:p>
            <a:pPr lvl="1"/>
            <a:r>
              <a:rPr lang="en-US" dirty="0"/>
              <a:t>Pros and 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Implements delayed loading for POSIX systems</a:t>
            </a:r>
          </a:p>
          <a:p>
            <a:r>
              <a:rPr lang="en-US" dirty="0"/>
              <a:t>Uses runtime loading API </a:t>
            </a:r>
            <a:r>
              <a:rPr lang="ru-RU" dirty="0"/>
              <a:t>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en-US" dirty="0"/>
              <a:t>Supports many different targets</a:t>
            </a:r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part. 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a DLL, generates small static library with stub functions </a:t>
            </a:r>
            <a:r>
              <a:rPr lang="ru-RU" dirty="0"/>
              <a:t>(</a:t>
            </a:r>
            <a:r>
              <a:rPr lang="en-US" dirty="0"/>
              <a:t>trampolines)</a:t>
            </a:r>
          </a:p>
          <a:p>
            <a:r>
              <a:rPr lang="en-US" dirty="0"/>
              <a:t>Instead of DLL we link our program against that library</a:t>
            </a:r>
            <a:endParaRPr lang="ru-RU" dirty="0"/>
          </a:p>
          <a:p>
            <a:r>
              <a:rPr lang="en-US" dirty="0"/>
              <a:t>At runtime executing a stub function will cause library to be loaded and control passed to it: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load</a:t>
            </a:r>
          </a:p>
          <a:p>
            <a:pPr lvl="1"/>
            <a:r>
              <a:rPr lang="en-US" b="1" dirty="0"/>
              <a:t>Relocation</a:t>
            </a:r>
          </a:p>
          <a:p>
            <a:pPr lvl="1"/>
            <a:r>
              <a:rPr lang="en-US" dirty="0"/>
              <a:t>Symbol resolution and binding</a:t>
            </a:r>
          </a:p>
          <a:p>
            <a:r>
              <a:rPr lang="en-US" dirty="0"/>
              <a:t>Library use</a:t>
            </a:r>
          </a:p>
          <a:p>
            <a:pPr lvl="1"/>
            <a:r>
              <a:rPr lang="en-US" dirty="0"/>
              <a:t>Indirect calls</a:t>
            </a:r>
          </a:p>
        </p:txBody>
      </p:sp>
    </p:spTree>
    <p:extLst>
      <p:ext uri="{BB962C8B-B14F-4D97-AF65-F5344CB8AC3E}">
        <p14:creationId xmlns:p14="http://schemas.microsoft.com/office/powerpoint/2010/main" val="3746098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en-US" dirty="0"/>
              <a:t>Relocation may be avoided if library is linked at address which is guaranteed to be free at load time</a:t>
            </a:r>
          </a:p>
          <a:p>
            <a:r>
              <a:rPr lang="en-US" dirty="0"/>
              <a:t>To achieve this we could</a:t>
            </a:r>
          </a:p>
          <a:p>
            <a:pPr lvl="1"/>
            <a:r>
              <a:rPr lang="en-US" dirty="0"/>
              <a:t>Scan all installed programs and libraries</a:t>
            </a:r>
          </a:p>
          <a:p>
            <a:pPr lvl="1"/>
            <a:r>
              <a:rPr lang="en-US" dirty="0"/>
              <a:t>Statically partition address space between all libraries</a:t>
            </a:r>
            <a:endParaRPr lang="ru-RU" dirty="0"/>
          </a:p>
          <a:p>
            <a:r>
              <a:rPr lang="en-US" dirty="0"/>
              <a:t>In that case dynamic loader will be able to avoid library relocation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Windows: preferred load address (/BASE linker parameter)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en-US" dirty="0"/>
              <a:t>Optimization is no longer relevant due to modern security guidelines</a:t>
            </a:r>
          </a:p>
          <a:p>
            <a:r>
              <a:rPr lang="en-US" dirty="0"/>
              <a:t>ASLR</a:t>
            </a:r>
            <a:r>
              <a:rPr lang="ru-RU" dirty="0"/>
              <a:t> </a:t>
            </a:r>
            <a:r>
              <a:rPr lang="en-US" dirty="0"/>
              <a:t>requires DLL to be loaded at random locations </a:t>
            </a:r>
            <a:r>
              <a:rPr lang="ru-RU" dirty="0"/>
              <a:t>(</a:t>
            </a:r>
            <a:r>
              <a:rPr lang="en-US" dirty="0"/>
              <a:t>to complicate hacker’s work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load</a:t>
            </a:r>
          </a:p>
          <a:p>
            <a:pPr lvl="1"/>
            <a:r>
              <a:rPr lang="en-US" dirty="0"/>
              <a:t>Relocation</a:t>
            </a:r>
          </a:p>
          <a:p>
            <a:pPr lvl="1"/>
            <a:r>
              <a:rPr lang="en-US" b="1" dirty="0"/>
              <a:t>Symbol resolution and binding</a:t>
            </a:r>
          </a:p>
          <a:p>
            <a:r>
              <a:rPr lang="en-US" dirty="0"/>
              <a:t>Library use</a:t>
            </a:r>
          </a:p>
          <a:p>
            <a:pPr lvl="1"/>
            <a:r>
              <a:rPr lang="en-US" dirty="0"/>
              <a:t>Indirect calls</a:t>
            </a:r>
          </a:p>
        </p:txBody>
      </p:sp>
    </p:spTree>
    <p:extLst>
      <p:ext uri="{BB962C8B-B14F-4D97-AF65-F5344CB8AC3E}">
        <p14:creationId xmlns:p14="http://schemas.microsoft.com/office/powerpoint/2010/main" val="29693646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Dispatch table inside executable file could be statically initialized with precomputed function addresses</a:t>
            </a:r>
          </a:p>
          <a:p>
            <a:r>
              <a:rPr lang="en-US" dirty="0"/>
              <a:t>This will only work if library is guaranteed to always be loaded at same fixed address</a:t>
            </a:r>
            <a:endParaRPr lang="ru-RU" dirty="0"/>
          </a:p>
          <a:p>
            <a:pPr lvl="1"/>
            <a:r>
              <a:rPr lang="en-US" dirty="0"/>
              <a:t>I.e. link-time relocation was performed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Windows: DLL binding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en-US" dirty="0"/>
          </a:p>
          <a:p>
            <a:r>
              <a:rPr lang="en-US" dirty="0"/>
              <a:t>No longer relevant in modern Windows and Linux due to ASLR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optimizing symbol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symbol resolution symbols are looked up in </a:t>
            </a:r>
            <a:r>
              <a:rPr lang="en-US" dirty="0" err="1"/>
              <a:t>hashtables</a:t>
            </a:r>
            <a:r>
              <a:rPr lang="en-US" dirty="0"/>
              <a:t>  inside dynamic libraries</a:t>
            </a:r>
          </a:p>
          <a:p>
            <a:r>
              <a:rPr lang="en-US" dirty="0"/>
              <a:t>On Linux linkers provide some means to control size and format of these </a:t>
            </a:r>
            <a:r>
              <a:rPr lang="en-US" dirty="0" err="1"/>
              <a:t>hashtables</a:t>
            </a:r>
            <a:endParaRPr lang="en-US" dirty="0"/>
          </a:p>
          <a:p>
            <a:r>
              <a:rPr lang="en-US" dirty="0"/>
              <a:t>The usually recommended set of options: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is turned on by default in all modern distros</a:t>
            </a:r>
          </a:p>
          <a:p>
            <a:r>
              <a:rPr lang="en-US" dirty="0"/>
              <a:t>-Wl,-O1 does not improve performance in practice</a:t>
            </a:r>
          </a:p>
        </p:txBody>
      </p:sp>
    </p:spTree>
    <p:extLst>
      <p:ext uri="{BB962C8B-B14F-4D97-AF65-F5344CB8AC3E}">
        <p14:creationId xmlns:p14="http://schemas.microsoft.com/office/powerpoint/2010/main" val="2083035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disable lazy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en-US" dirty="0"/>
              <a:t>Lazy binding on Linux speeds up program startup at the cost of additional function call overhead</a:t>
            </a:r>
            <a:endParaRPr lang="ru-RU" dirty="0"/>
          </a:p>
          <a:p>
            <a:r>
              <a:rPr lang="en-US" dirty="0"/>
              <a:t>In addition to address load and indirect call we have a PLT stub call</a:t>
            </a:r>
            <a:endParaRPr lang="ru-RU" dirty="0"/>
          </a:p>
          <a:p>
            <a:r>
              <a:rPr lang="en-US" dirty="0"/>
              <a:t>Lazy binding and related overheads may be disabled via -</a:t>
            </a:r>
            <a:r>
              <a:rPr lang="en-US" dirty="0" err="1"/>
              <a:t>fno-plt</a:t>
            </a:r>
            <a:r>
              <a:rPr lang="en-US" dirty="0"/>
              <a:t> compiler flag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disable dynamic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en-US" dirty="0"/>
              <a:t>Speeds up library function calls</a:t>
            </a:r>
            <a:endParaRPr lang="ru-RU" dirty="0"/>
          </a:p>
          <a:p>
            <a:pPr lvl="1"/>
            <a:r>
              <a:rPr lang="en-US" dirty="0"/>
              <a:t>Reduces pressure on I$ and BTB</a:t>
            </a:r>
          </a:p>
          <a:p>
            <a:pPr lvl="1"/>
            <a:r>
              <a:rPr lang="en-US" dirty="0"/>
              <a:t>Slows down program startup </a:t>
            </a:r>
            <a:r>
              <a:rPr lang="ru-RU" dirty="0"/>
              <a:t>(</a:t>
            </a:r>
            <a:r>
              <a:rPr lang="en-US" dirty="0"/>
              <a:t>as all addresses now need to be resolved and bound at program startup</a:t>
            </a:r>
            <a:r>
              <a:rPr lang="ru-RU" dirty="0"/>
              <a:t>)</a:t>
            </a:r>
          </a:p>
          <a:p>
            <a:r>
              <a:rPr lang="en-US" dirty="0"/>
              <a:t>Modern security guidelines suggest that all addresses are resolved at startup anyway</a:t>
            </a:r>
            <a:endParaRPr lang="ru-RU" dirty="0"/>
          </a:p>
          <a:p>
            <a:pPr lvl="1"/>
            <a:r>
              <a:rPr lang="en-US" dirty="0"/>
              <a:t>Allows Full </a:t>
            </a:r>
            <a:r>
              <a:rPr lang="en-US" dirty="0" err="1"/>
              <a:t>Relro</a:t>
            </a:r>
            <a:r>
              <a:rPr lang="en-US" dirty="0"/>
              <a:t>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) protection to avoid unintended GOT modifications during program run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is enabled by default in</a:t>
            </a:r>
            <a:r>
              <a:rPr lang="ru-RU" dirty="0"/>
              <a:t> </a:t>
            </a:r>
            <a:r>
              <a:rPr lang="en-US" dirty="0"/>
              <a:t>RHEL/Fedora and 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</a:t>
            </a:r>
            <a:endParaRPr lang="ru-RU" dirty="0"/>
          </a:p>
          <a:p>
            <a:pPr lvl="1"/>
            <a:r>
              <a:rPr lang="en-US" dirty="0"/>
              <a:t>Differences from static libraries</a:t>
            </a:r>
          </a:p>
          <a:p>
            <a:pPr lvl="1"/>
            <a:r>
              <a:rPr lang="en-US" dirty="0"/>
              <a:t>Work principles</a:t>
            </a:r>
            <a:endParaRPr lang="ru-RU" dirty="0"/>
          </a:p>
          <a:p>
            <a:pPr lvl="1"/>
            <a:r>
              <a:rPr lang="en-US" dirty="0"/>
              <a:t>Pros and cons</a:t>
            </a:r>
            <a:endParaRPr lang="ru-RU" dirty="0"/>
          </a:p>
          <a:p>
            <a:r>
              <a:rPr lang="en-US" dirty="0"/>
              <a:t>Comparison of Linux and Windows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disable lazy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Using -</a:t>
            </a:r>
            <a:r>
              <a:rPr lang="en-US" dirty="0" err="1"/>
              <a:t>fno-plt</a:t>
            </a:r>
            <a:r>
              <a:rPr lang="en-US" dirty="0"/>
              <a:t> in</a:t>
            </a:r>
            <a:r>
              <a:rPr lang="ru-RU" dirty="0"/>
              <a:t> </a:t>
            </a:r>
            <a:r>
              <a:rPr lang="en-US" dirty="0"/>
              <a:t>Clang improves performance by up to 10%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load</a:t>
            </a:r>
          </a:p>
          <a:p>
            <a:pPr lvl="1"/>
            <a:r>
              <a:rPr lang="en-US" dirty="0"/>
              <a:t>Relocation</a:t>
            </a:r>
          </a:p>
          <a:p>
            <a:pPr lvl="1"/>
            <a:r>
              <a:rPr lang="en-US" dirty="0"/>
              <a:t>Symbol resolution and binding</a:t>
            </a:r>
          </a:p>
          <a:p>
            <a:r>
              <a:rPr lang="en-US" dirty="0"/>
              <a:t>Library use</a:t>
            </a:r>
          </a:p>
          <a:p>
            <a:pPr lvl="1"/>
            <a:r>
              <a:rPr lang="en-US" b="1" dirty="0"/>
              <a:t>Indirect calls</a:t>
            </a:r>
          </a:p>
        </p:txBody>
      </p:sp>
    </p:spTree>
    <p:extLst>
      <p:ext uri="{BB962C8B-B14F-4D97-AF65-F5344CB8AC3E}">
        <p14:creationId xmlns:p14="http://schemas.microsoft.com/office/powerpoint/2010/main" val="3819877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exported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all library functions are exported on Linux</a:t>
            </a:r>
            <a:endParaRPr lang="ru-RU" dirty="0"/>
          </a:p>
          <a:p>
            <a:pPr lvl="1"/>
            <a:r>
              <a:rPr lang="en-US" dirty="0"/>
              <a:t>For compatibility with static libraries</a:t>
            </a:r>
            <a:endParaRPr lang="ru-RU" dirty="0"/>
          </a:p>
          <a:p>
            <a:r>
              <a:rPr lang="en-US" dirty="0"/>
              <a:t>Due to potential interposition all function calls inside the library must go through GOT</a:t>
            </a:r>
          </a:p>
          <a:p>
            <a:r>
              <a:rPr lang="en-US" dirty="0"/>
              <a:t>Overheads:</a:t>
            </a:r>
          </a:p>
          <a:p>
            <a:pPr lvl="1"/>
            <a:r>
              <a:rPr lang="en-US" dirty="0"/>
              <a:t>Unnecessary indirect calls</a:t>
            </a:r>
            <a:endParaRPr lang="ru-RU" dirty="0"/>
          </a:p>
          <a:p>
            <a:pPr lvl="1"/>
            <a:r>
              <a:rPr lang="en-US" dirty="0"/>
              <a:t>Disabled compiler optimizations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disabled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does not inline function call because foo can be interposed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</a:t>
            </a:r>
            <a:r>
              <a:rPr lang="ru-RU" dirty="0"/>
              <a:t> </a:t>
            </a:r>
            <a:r>
              <a:rPr lang="en-US" dirty="0"/>
              <a:t>disabling function interposition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compiler flags allow compiler to ignore interposition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replaces indirect calls of library functions inside the library with direct calls</a:t>
            </a:r>
          </a:p>
          <a:p>
            <a:pPr lvl="1"/>
            <a:r>
              <a:rPr lang="en-US" dirty="0"/>
              <a:t>Turned on by default in some distributions </a:t>
            </a:r>
            <a:r>
              <a:rPr lang="ru-RU" dirty="0"/>
              <a:t>(</a:t>
            </a:r>
            <a:r>
              <a:rPr lang="en-US" dirty="0"/>
              <a:t>Ubuntu but not 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tells compiler to ignore possibility of interposition</a:t>
            </a:r>
            <a:endParaRPr lang="ru-RU" dirty="0"/>
          </a:p>
          <a:p>
            <a:pPr lvl="1"/>
            <a:r>
              <a:rPr lang="en-US" dirty="0"/>
              <a:t>Turned on by default in </a:t>
            </a:r>
            <a:r>
              <a:rPr lang="ru-RU" dirty="0"/>
              <a:t>С</a:t>
            </a:r>
            <a:r>
              <a:rPr lang="en-US" dirty="0"/>
              <a:t>lang but not GCC</a:t>
            </a:r>
          </a:p>
          <a:p>
            <a:pPr lvl="1"/>
            <a:r>
              <a:rPr lang="en-US" dirty="0"/>
              <a:t>Enabled in GCC under -</a:t>
            </a:r>
            <a:r>
              <a:rPr lang="en-US" dirty="0" err="1"/>
              <a:t>Ofast</a:t>
            </a:r>
            <a:endParaRPr lang="en-US" dirty="0"/>
          </a:p>
          <a:p>
            <a:r>
              <a:rPr lang="en-US" dirty="0"/>
              <a:t>Need both flags for optimal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</a:t>
            </a:r>
            <a:r>
              <a:rPr lang="ru-RU" dirty="0"/>
              <a:t> </a:t>
            </a:r>
            <a:r>
              <a:rPr lang="en-US" dirty="0"/>
              <a:t>disabling function interposition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Using -</a:t>
            </a:r>
            <a:r>
              <a:rPr lang="en-US" dirty="0" err="1"/>
              <a:t>Bsymbolic</a:t>
            </a:r>
            <a:r>
              <a:rPr lang="en-US" dirty="0"/>
              <a:t>-functions speeds up Clang by up to 10%</a:t>
            </a:r>
          </a:p>
          <a:p>
            <a:pPr lvl="1"/>
            <a:r>
              <a:rPr lang="en-US" dirty="0"/>
              <a:t>Using -</a:t>
            </a:r>
            <a:r>
              <a:rPr lang="en-US" dirty="0" err="1"/>
              <a:t>fno</a:t>
            </a:r>
            <a:r>
              <a:rPr lang="en-US" dirty="0"/>
              <a:t>-semantic-interposition when building Python gives up to </a:t>
            </a:r>
            <a:r>
              <a:rPr lang="ru-RU" dirty="0"/>
              <a:t>30%</a:t>
            </a:r>
            <a:r>
              <a:rPr lang="en-US" dirty="0"/>
              <a:t> performance improvement</a:t>
            </a:r>
          </a:p>
          <a:p>
            <a:pPr lvl="2"/>
            <a:r>
              <a:rPr lang="en-US" dirty="0">
                <a:hlinkClick r:id="rId2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</a:t>
            </a:r>
            <a:r>
              <a:rPr lang="ru-RU" dirty="0"/>
              <a:t> </a:t>
            </a:r>
            <a:r>
              <a:rPr lang="en-US" dirty="0"/>
              <a:t>reducing library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 way to improve performance</a:t>
            </a:r>
            <a:endParaRPr lang="ru-RU" dirty="0"/>
          </a:p>
          <a:p>
            <a:r>
              <a:rPr lang="en-US" dirty="0"/>
              <a:t>Does not require non-standard build flags</a:t>
            </a:r>
            <a:endParaRPr lang="ru-RU" dirty="0"/>
          </a:p>
          <a:p>
            <a:r>
              <a:rPr lang="en-US" dirty="0"/>
              <a:t>Explicit control over which symbols are exported: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=hidden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 (Body)"/>
                <a:cs typeface="Courier New" panose="02070309020205020404" pitchFamily="49" charset="0"/>
              </a:rPr>
              <a:t>Which functions to export?</a:t>
            </a:r>
          </a:p>
          <a:p>
            <a:pPr lvl="1"/>
            <a:r>
              <a:rPr lang="en-US" dirty="0"/>
              <a:t>Usually functions from public header files</a:t>
            </a:r>
          </a:p>
          <a:p>
            <a:pPr lvl="1"/>
            <a:r>
              <a:rPr lang="en-US" dirty="0"/>
              <a:t>Such functions are a tiny fraction of all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reducing library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en-US" dirty="0"/>
              <a:t>For a large code base (e.g. Linux distro) it may be hard to identify libraries with redundant exports</a:t>
            </a:r>
          </a:p>
          <a:p>
            <a:r>
              <a:rPr lang="en-US" dirty="0"/>
              <a:t>Search of such libraries may be automated with </a:t>
            </a:r>
            <a:r>
              <a:rPr lang="en-US" dirty="0" err="1"/>
              <a:t>ShlibVisibilityChecker</a:t>
            </a:r>
            <a:r>
              <a:rPr lang="en-US" dirty="0"/>
              <a:t> tool</a:t>
            </a:r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en-US" dirty="0"/>
              <a:t>Analyzes functions in public library header files via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en-US" dirty="0"/>
              <a:t>Compares them against functions actually exported by the library</a:t>
            </a:r>
            <a:endParaRPr lang="ru-RU" dirty="0"/>
          </a:p>
          <a:p>
            <a:r>
              <a:rPr lang="en-US" dirty="0"/>
              <a:t>Reports redundant exports which need to be hidden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files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24400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Exported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/>
          <p:nvPr/>
        </p:nvCxnSpPr>
        <p:spPr>
          <a:xfrm>
            <a:off x="6553200" y="4933777"/>
            <a:ext cx="1045029" cy="262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Redundant export functions</a:t>
            </a:r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libraries</a:t>
            </a:r>
            <a:endParaRPr lang="ru-RU" dirty="0"/>
          </a:p>
          <a:p>
            <a:pPr lvl="1"/>
            <a:r>
              <a:rPr lang="en-US" dirty="0"/>
              <a:t>Differences from static libraries</a:t>
            </a:r>
          </a:p>
          <a:p>
            <a:pPr lvl="1"/>
            <a:r>
              <a:rPr lang="en-US" dirty="0"/>
              <a:t>Work principles</a:t>
            </a:r>
            <a:endParaRPr lang="ru-RU" dirty="0"/>
          </a:p>
          <a:p>
            <a:pPr lvl="1"/>
            <a:r>
              <a:rPr lang="en-US" dirty="0"/>
              <a:t>Pros and cons</a:t>
            </a:r>
            <a:endParaRPr lang="ru-RU" dirty="0"/>
          </a:p>
          <a:p>
            <a:r>
              <a:rPr lang="en-US" dirty="0"/>
              <a:t>Comparison of Linux and Windows implementations</a:t>
            </a:r>
          </a:p>
          <a:p>
            <a:r>
              <a:rPr lang="en-US" dirty="0"/>
              <a:t>Speeding up dynamic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 have some advantages over static ones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9954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 have some advantages over static ones</a:t>
            </a:r>
            <a:endParaRPr lang="ru-RU" dirty="0"/>
          </a:p>
          <a:p>
            <a:r>
              <a:rPr lang="en-US" dirty="0"/>
              <a:t>But add overheads at program startup and program runtime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286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 have some advantages over static ones</a:t>
            </a:r>
            <a:endParaRPr lang="ru-RU" dirty="0"/>
          </a:p>
          <a:p>
            <a:r>
              <a:rPr lang="en-US" dirty="0"/>
              <a:t>But add overheads at program startup and program runtime</a:t>
            </a:r>
            <a:endParaRPr lang="ru-RU" dirty="0"/>
          </a:p>
          <a:p>
            <a:r>
              <a:rPr lang="en-US" dirty="0"/>
              <a:t>Modern toolchains provide means to reduce overheads</a:t>
            </a:r>
          </a:p>
          <a:p>
            <a:pPr lvl="1"/>
            <a:r>
              <a:rPr lang="en-US" dirty="0"/>
              <a:t>Especially on Linux</a:t>
            </a:r>
          </a:p>
        </p:txBody>
      </p:sp>
    </p:spTree>
    <p:extLst>
      <p:ext uri="{BB962C8B-B14F-4D97-AF65-F5344CB8AC3E}">
        <p14:creationId xmlns:p14="http://schemas.microsoft.com/office/powerpoint/2010/main" val="32893498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General overview of DLLs on different platforms</a:t>
            </a:r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 you need to know about DLLs on 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 you need to know about DLLs on 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en-US" dirty="0"/>
              <a:t>Linux system programming blog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RAM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scanner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en-US" dirty="0"/>
              <a:t>Run under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disk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  <a:p>
            <a:pPr lvl="1"/>
            <a:r>
              <a:rPr lang="en-US" dirty="0"/>
              <a:t>scripts/disk-savings.pl</a:t>
            </a:r>
          </a:p>
          <a:p>
            <a:r>
              <a:rPr lang="en-US" dirty="0"/>
              <a:t>Script reports upper bound </a:t>
            </a:r>
            <a:r>
              <a:rPr lang="ru-RU" dirty="0"/>
              <a:t>– </a:t>
            </a:r>
            <a:r>
              <a:rPr lang="en-US" dirty="0"/>
              <a:t>real savings would be lower</a:t>
            </a:r>
            <a:endParaRPr lang="ru-RU" dirty="0"/>
          </a:p>
          <a:p>
            <a:pPr lvl="1"/>
            <a:r>
              <a:rPr lang="en-US" dirty="0"/>
              <a:t>With static libs not all functions will be imported by the applications</a:t>
            </a:r>
            <a:endParaRPr lang="ru-RU" dirty="0"/>
          </a:p>
          <a:p>
            <a:pPr lvl="1"/>
            <a:r>
              <a:rPr lang="en-US" dirty="0"/>
              <a:t>So only parts of the libraries will be included in executables</a:t>
            </a:r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  <a:r>
              <a:rPr lang="ru-RU" dirty="0"/>
              <a:t>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two versions of 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en-US" dirty="0"/>
              <a:t>Compare performance: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two versions of 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en-US" dirty="0"/>
              <a:t>Compare performance: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</a:t>
            </a:r>
            <a:endParaRPr lang="ru-RU" dirty="0"/>
          </a:p>
          <a:p>
            <a:pPr lvl="1"/>
            <a:r>
              <a:rPr lang="en-US" dirty="0"/>
              <a:t>Differences from static libraries</a:t>
            </a:r>
          </a:p>
          <a:p>
            <a:pPr lvl="1"/>
            <a:r>
              <a:rPr lang="en-US" dirty="0"/>
              <a:t>Work principles</a:t>
            </a:r>
            <a:endParaRPr lang="ru-RU" dirty="0"/>
          </a:p>
          <a:p>
            <a:pPr lvl="1"/>
            <a:r>
              <a:rPr lang="en-US" dirty="0"/>
              <a:t>Pros and cons</a:t>
            </a:r>
            <a:endParaRPr lang="ru-RU" dirty="0"/>
          </a:p>
          <a:p>
            <a:r>
              <a:rPr lang="en-US" dirty="0"/>
              <a:t>Comparison of Linux and Windows implementations</a:t>
            </a:r>
          </a:p>
          <a:p>
            <a:r>
              <a:rPr lang="en-US" dirty="0"/>
              <a:t>Speeding up dynamic libraries</a:t>
            </a:r>
            <a:endParaRPr lang="ru-RU" dirty="0"/>
          </a:p>
          <a:p>
            <a:pPr lvl="1"/>
            <a:r>
              <a:rPr lang="en-US" dirty="0"/>
              <a:t>Overheads</a:t>
            </a:r>
            <a:endParaRPr lang="ru-RU" dirty="0"/>
          </a:p>
          <a:p>
            <a:pPr lvl="1"/>
            <a:r>
              <a:rPr lang="en-US" dirty="0"/>
              <a:t>And ways to reduce them</a:t>
            </a:r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two versions of 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en-US" dirty="0"/>
              <a:t>Compare performance: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Archives of reusable code</a:t>
            </a:r>
            <a:endParaRPr lang="ru-RU" dirty="0"/>
          </a:p>
          <a:p>
            <a:r>
              <a:rPr lang="en-US" dirty="0"/>
              <a:t>Can be reused in multiple programs</a:t>
            </a:r>
            <a:endParaRPr lang="ru-RU" dirty="0"/>
          </a:p>
          <a:p>
            <a:r>
              <a:rPr lang="en-US" dirty="0"/>
              <a:t>Depending on library link time can be</a:t>
            </a:r>
            <a:endParaRPr lang="ru-RU" dirty="0"/>
          </a:p>
          <a:p>
            <a:pPr lvl="1"/>
            <a:r>
              <a:rPr lang="en-US" dirty="0"/>
              <a:t>Static (.a, .lib)</a:t>
            </a:r>
            <a:endParaRPr lang="ru-RU" dirty="0"/>
          </a:p>
          <a:p>
            <a:pPr lvl="1"/>
            <a:r>
              <a:rPr lang="en-US" dirty="0"/>
              <a:t>Dynamic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All popular platforms support both</a:t>
            </a:r>
            <a:endParaRPr lang="ru-RU" dirty="0"/>
          </a:p>
          <a:p>
            <a:pPr lvl="1"/>
            <a:r>
              <a:rPr lang="en-US" dirty="0"/>
              <a:t>Windows, Linux, macOS</a:t>
            </a:r>
          </a:p>
        </p:txBody>
      </p: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en-US" dirty="0"/>
              <a:t>Not part of program executable file</a:t>
            </a:r>
            <a:endParaRPr lang="ru-RU" dirty="0"/>
          </a:p>
          <a:p>
            <a:r>
              <a:rPr lang="en-US" dirty="0"/>
              <a:t>Loaded at program startup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17570</TotalTime>
  <Words>5720</Words>
  <Application>Microsoft Office PowerPoint</Application>
  <PresentationFormat>Widescreen</PresentationFormat>
  <Paragraphs>750</Paragraphs>
  <Slides>70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(Body)</vt:lpstr>
      <vt:lpstr>Calibri Light</vt:lpstr>
      <vt:lpstr>Courier New</vt:lpstr>
      <vt:lpstr>Office Theme</vt:lpstr>
      <vt:lpstr>Dynamic libraries and how to optimize them</vt:lpstr>
      <vt:lpstr>About me</vt:lpstr>
      <vt:lpstr>Plan of the talk</vt:lpstr>
      <vt:lpstr>Plan of the talk</vt:lpstr>
      <vt:lpstr>Plan of the talk</vt:lpstr>
      <vt:lpstr>Plan of the talk</vt:lpstr>
      <vt:lpstr>Plan of the talk</vt:lpstr>
      <vt:lpstr>Libraries</vt:lpstr>
      <vt:lpstr>Dynamic libraries</vt:lpstr>
      <vt:lpstr>Using dynamic libraries</vt:lpstr>
      <vt:lpstr>DLL advantages</vt:lpstr>
      <vt:lpstr>DLL disadvantages</vt:lpstr>
      <vt:lpstr>DLL Hell 101</vt:lpstr>
      <vt:lpstr>DLL working principles</vt:lpstr>
      <vt:lpstr>Main principles</vt:lpstr>
      <vt:lpstr>Main principles</vt:lpstr>
      <vt:lpstr>Main principles</vt:lpstr>
      <vt:lpstr>Main principles</vt:lpstr>
      <vt:lpstr>Общие принципы работы DLL</vt:lpstr>
      <vt:lpstr>Main principles</vt:lpstr>
      <vt:lpstr>Main principles</vt:lpstr>
      <vt:lpstr>Loading dynamic libraries</vt:lpstr>
      <vt:lpstr>Dynamic loader</vt:lpstr>
      <vt:lpstr>Loading DLL</vt:lpstr>
      <vt:lpstr>Loading DLL</vt:lpstr>
      <vt:lpstr>Relocation</vt:lpstr>
      <vt:lpstr>Relocation: position-independent code</vt:lpstr>
      <vt:lpstr>Relocation: Windows optimization</vt:lpstr>
      <vt:lpstr>Loading DLL</vt:lpstr>
      <vt:lpstr>Symbol resolution</vt:lpstr>
      <vt:lpstr>Runtime interposition</vt:lpstr>
      <vt:lpstr>Loading DLL</vt:lpstr>
      <vt:lpstr>Symbol binding</vt:lpstr>
      <vt:lpstr>Lazy binding on Linux</vt:lpstr>
      <vt:lpstr>Speeding up dynamic libraries</vt:lpstr>
      <vt:lpstr>DLL overheads</vt:lpstr>
      <vt:lpstr>DLL overheads</vt:lpstr>
      <vt:lpstr>DLL speedup: disabling unused libraries</vt:lpstr>
      <vt:lpstr>DLL speedup: delayed library loading (lazy loading)</vt:lpstr>
      <vt:lpstr>Implib.so</vt:lpstr>
      <vt:lpstr>Implib.so</vt:lpstr>
      <vt:lpstr>DLL overheads</vt:lpstr>
      <vt:lpstr>DLL speedup: link-time relocation</vt:lpstr>
      <vt:lpstr>DLL speedup: link-time relocation</vt:lpstr>
      <vt:lpstr>DLL overheads</vt:lpstr>
      <vt:lpstr>DLL speedup: prelinking</vt:lpstr>
      <vt:lpstr>DLL speedup: optimizing symbol tables</vt:lpstr>
      <vt:lpstr>DLL speedup: disable lazy binding</vt:lpstr>
      <vt:lpstr>DLL speedup: disable dynamic loading</vt:lpstr>
      <vt:lpstr>DLL speedup: disable lazy binding</vt:lpstr>
      <vt:lpstr>DLL overheads</vt:lpstr>
      <vt:lpstr>Problem with exported symbols</vt:lpstr>
      <vt:lpstr>Example of disabled optimization</vt:lpstr>
      <vt:lpstr>DLL speedup: disabling function interposition</vt:lpstr>
      <vt:lpstr>DLL speedup: disabling function interposition</vt:lpstr>
      <vt:lpstr>DLL speedup: reducing library interface</vt:lpstr>
      <vt:lpstr>DLL speedup: reducing library interface</vt:lpstr>
      <vt:lpstr>ShlibVisibilityChecker</vt:lpstr>
      <vt:lpstr>ShlibVisibilityChecker example</vt:lpstr>
      <vt:lpstr>Conclusions</vt:lpstr>
      <vt:lpstr>Conclusions</vt:lpstr>
      <vt:lpstr>Conclusions</vt:lpstr>
      <vt:lpstr>Conclusions</vt:lpstr>
      <vt:lpstr>Additional reading</vt:lpstr>
      <vt:lpstr>Thanks!</vt:lpstr>
      <vt:lpstr>Check RAM savings</vt:lpstr>
      <vt:lpstr>Check disk savings</vt:lpstr>
      <vt:lpstr>Check -Wl,-O1</vt:lpstr>
      <vt:lpstr>Check -fno-plt</vt:lpstr>
      <vt:lpstr>Check -Bsymbolic-functions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680</cp:revision>
  <dcterms:created xsi:type="dcterms:W3CDTF">2023-04-09T09:43:52Z</dcterms:created>
  <dcterms:modified xsi:type="dcterms:W3CDTF">2024-05-07T04:32:35Z</dcterms:modified>
</cp:coreProperties>
</file>