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87" r:id="rId11"/>
    <p:sldId id="314" r:id="rId12"/>
    <p:sldId id="303" r:id="rId13"/>
    <p:sldId id="304" r:id="rId14"/>
    <p:sldId id="382" r:id="rId15"/>
    <p:sldId id="383" r:id="rId16"/>
    <p:sldId id="384" r:id="rId17"/>
    <p:sldId id="385" r:id="rId18"/>
    <p:sldId id="375" r:id="rId19"/>
    <p:sldId id="386" r:id="rId20"/>
    <p:sldId id="374" r:id="rId21"/>
    <p:sldId id="305" r:id="rId22"/>
    <p:sldId id="354" r:id="rId23"/>
    <p:sldId id="358" r:id="rId24"/>
    <p:sldId id="359" r:id="rId25"/>
    <p:sldId id="381" r:id="rId26"/>
    <p:sldId id="367" r:id="rId27"/>
    <p:sldId id="376" r:id="rId28"/>
    <p:sldId id="340" r:id="rId29"/>
    <p:sldId id="309" r:id="rId30"/>
    <p:sldId id="341" r:id="rId31"/>
    <p:sldId id="388" r:id="rId32"/>
    <p:sldId id="389" r:id="rId33"/>
    <p:sldId id="390" r:id="rId34"/>
    <p:sldId id="392" r:id="rId35"/>
    <p:sldId id="391" r:id="rId36"/>
    <p:sldId id="311" r:id="rId37"/>
    <p:sldId id="342" r:id="rId38"/>
    <p:sldId id="313" r:id="rId39"/>
    <p:sldId id="315" r:id="rId40"/>
    <p:sldId id="326" r:id="rId41"/>
    <p:sldId id="343" r:id="rId42"/>
    <p:sldId id="316" r:id="rId43"/>
    <p:sldId id="317" r:id="rId44"/>
    <p:sldId id="372" r:id="rId45"/>
    <p:sldId id="318" r:id="rId46"/>
    <p:sldId id="363" r:id="rId47"/>
    <p:sldId id="362" r:id="rId48"/>
    <p:sldId id="321" r:id="rId49"/>
    <p:sldId id="366" r:id="rId50"/>
    <p:sldId id="322" r:id="rId51"/>
    <p:sldId id="334" r:id="rId52"/>
    <p:sldId id="320" r:id="rId53"/>
    <p:sldId id="348" r:id="rId54"/>
    <p:sldId id="312" r:id="rId55"/>
    <p:sldId id="335" r:id="rId56"/>
    <p:sldId id="344" r:id="rId57"/>
    <p:sldId id="323" r:id="rId58"/>
    <p:sldId id="345" r:id="rId59"/>
    <p:sldId id="351" r:id="rId60"/>
    <p:sldId id="336" r:id="rId61"/>
    <p:sldId id="324" r:id="rId62"/>
    <p:sldId id="327" r:id="rId63"/>
    <p:sldId id="347" r:id="rId64"/>
    <p:sldId id="328" r:id="rId65"/>
    <p:sldId id="330" r:id="rId66"/>
    <p:sldId id="365" r:id="rId67"/>
    <p:sldId id="364" r:id="rId68"/>
    <p:sldId id="338" r:id="rId69"/>
    <p:sldId id="379" r:id="rId70"/>
    <p:sldId id="377" r:id="rId71"/>
    <p:sldId id="378" r:id="rId72"/>
    <p:sldId id="319" r:id="rId73"/>
    <p:sldId id="299" r:id="rId74"/>
    <p:sldId id="352" r:id="rId75"/>
    <p:sldId id="353" r:id="rId76"/>
    <p:sldId id="349" r:id="rId77"/>
    <p:sldId id="350" r:id="rId78"/>
    <p:sldId id="346" r:id="rId79"/>
    <p:sldId id="380" r:id="rId80"/>
    <p:sldId id="393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6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Исторически это основная причина появления динамических библиотек.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системные обновления.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</a:t>
            </a:r>
            <a:r>
              <a:rPr lang="en-US" dirty="0"/>
              <a:t> (</a:t>
            </a:r>
            <a:r>
              <a:rPr lang="ru-RU" dirty="0"/>
              <a:t>например версию векторных расширений </a:t>
            </a:r>
            <a:r>
              <a:rPr lang="en-US" dirty="0"/>
              <a:t>AVX).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произойдёт с программой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Она уже не сможет работать с новой версией библиотеки и в зависимости от настроек ОС упадёт на старте или в рантайме.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не будем подробно обсуждать методы борьбы с </a:t>
            </a:r>
            <a:r>
              <a:rPr lang="en-US" dirty="0"/>
              <a:t>DLL hell </a:t>
            </a:r>
            <a:r>
              <a:rPr lang="ru-RU" dirty="0"/>
              <a:t>в этом докладе, поскольку это сделало бы его слишком длинным и детальным, а вместо этого двинемся дальше.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нужно как-то использовать в программе </a:t>
            </a:r>
            <a:r>
              <a:rPr lang="en-US" dirty="0"/>
              <a:t>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медленной, а кроме того сегмент кода не мог бы разделяться несколькими приложениями.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9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</a:t>
            </a:r>
            <a:r>
              <a:rPr lang="ru-RU" dirty="0"/>
              <a:t>адресов, в которую заносим адреса функций, импортированных из библиотеки.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загрузки </a:t>
            </a:r>
            <a:r>
              <a:rPr lang="en-US" dirty="0"/>
              <a:t>DLL </a:t>
            </a:r>
            <a:r>
              <a:rPr lang="ru-RU" dirty="0"/>
              <a:t>с точки зрения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</a:t>
            </a:r>
            <a:r>
              <a:rPr lang="en-US" dirty="0"/>
              <a:t> (</a:t>
            </a:r>
            <a:r>
              <a:rPr lang="ru-RU" dirty="0"/>
              <a:t>это обычный вызов </a:t>
            </a:r>
            <a:r>
              <a:rPr lang="en-US" dirty="0"/>
              <a:t>memory map)</a:t>
            </a:r>
            <a:r>
              <a:rPr lang="ru-RU" dirty="0"/>
              <a:t>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ускорения релокации 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Вместо этого компилятор использует специальное подмножество инструкций, которые не используют фиксированные адреса, а использует их смещения относительно указателя инструкций.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во внутренних структурах данных библиотеки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 (I$, BTB),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Даже если библиотека нужна, может оказаться что она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64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65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теперь что делать если библиотеку всё же пришлось загрузить.</a:t>
            </a:r>
          </a:p>
          <a:p>
            <a:endParaRPr lang="ru-RU" dirty="0"/>
          </a:p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Тогда мы могли бы перенести расходы на релокацию с этапа рантайма на этап линктайма.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74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Мои замеры показали что </a:t>
            </a:r>
            <a:r>
              <a:rPr lang="en-US" dirty="0"/>
              <a:t>–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даёт существенный прирост производительности и я рекомендую её использовать.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проблема наиболее актуальна для </a:t>
            </a:r>
            <a:r>
              <a:rPr lang="en-US" dirty="0"/>
              <a:t>Linux </a:t>
            </a:r>
            <a:r>
              <a:rPr lang="ru-RU" dirty="0"/>
              <a:t>из-за того что там 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вести себя более консервативно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флаги, которые </a:t>
            </a:r>
            <a:r>
              <a:rPr lang="en-US" dirty="0"/>
              <a:t>“</a:t>
            </a:r>
            <a:r>
              <a:rPr lang="ru-RU" dirty="0"/>
              <a:t>развязывают руки</a:t>
            </a:r>
            <a:r>
              <a:rPr lang="en-US" dirty="0"/>
              <a:t>”</a:t>
            </a:r>
            <a:r>
              <a:rPr lang="ru-RU" dirty="0"/>
              <a:t> компилятору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2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В своё время её авторы не приняли мой патч про сокращение интерфейса и можно видеть что библиотека экспортирует большое количество ненужных символов. Такие неоптимальности встречаются во многих библиотеках.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/74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PythonNoSemanticInterpositionSpeedup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Обычно 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3402071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88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</a:t>
            </a:r>
            <a:r>
              <a:rPr lang="en-US" dirty="0"/>
              <a:t>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  <a:p>
            <a:pPr lvl="1"/>
            <a:r>
              <a:rPr lang="ru-RU" dirty="0"/>
              <a:t>Загрузка библиотек</a:t>
            </a:r>
          </a:p>
          <a:p>
            <a:pPr lvl="1"/>
            <a:r>
              <a:rPr lang="ru-RU" dirty="0"/>
              <a:t>Вызовы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9" y="1880169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9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4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Библиотека (версия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2612571"/>
            <a:ext cx="4583973" cy="244929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955360"/>
            <a:ext cx="2033453" cy="1106506"/>
          </a:xfrm>
          <a:prstGeom prst="straightConnector1">
            <a:avLst/>
          </a:prstGeom>
          <a:ln w="508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F41A59-E7E1-4493-AD10-4BB472A32521}"/>
              </a:ext>
            </a:extLst>
          </p:cNvPr>
          <p:cNvSpPr txBox="1"/>
          <p:nvPr/>
        </p:nvSpPr>
        <p:spPr>
          <a:xfrm>
            <a:off x="5916391" y="3429000"/>
            <a:ext cx="94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282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разработке динамических библиотек легко внести </a:t>
            </a:r>
            <a:r>
              <a:rPr lang="ru-RU" i="1" dirty="0"/>
              <a:t>несовместимые изменения</a:t>
            </a:r>
          </a:p>
          <a:p>
            <a:pPr lvl="1"/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 функции</a:t>
            </a:r>
            <a:endParaRPr lang="en-US" dirty="0"/>
          </a:p>
          <a:p>
            <a:r>
              <a:rPr lang="ru-RU" dirty="0"/>
              <a:t>Приложения, использовавшие старую версию библиотеки, не смогут работать с новой</a:t>
            </a:r>
            <a:endParaRPr lang="en-US" dirty="0"/>
          </a:p>
          <a:p>
            <a:pPr lvl="1"/>
            <a:r>
              <a:rPr lang="ru-RU" dirty="0"/>
              <a:t>Не загрузятся или упадут в процессе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Hell: </a:t>
            </a:r>
            <a:r>
              <a:rPr lang="ru-RU" dirty="0"/>
              <a:t>решение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Разработчик библиотеки должен избегать несовместимых изменений</a:t>
            </a:r>
            <a:endParaRPr lang="en-US" dirty="0"/>
          </a:p>
          <a:p>
            <a:pPr lvl="1"/>
            <a:r>
              <a:rPr lang="ru-RU" dirty="0"/>
              <a:t>Поиск таких изменений можно автоматизировать (</a:t>
            </a:r>
            <a:r>
              <a:rPr lang="en-US" dirty="0" err="1"/>
              <a:t>libabigail</a:t>
            </a:r>
            <a:r>
              <a:rPr lang="en-US" dirty="0"/>
              <a:t>, ABI Compliance Checker, etc.)</a:t>
            </a:r>
          </a:p>
          <a:p>
            <a:r>
              <a:rPr lang="ru-RU" dirty="0"/>
              <a:t>Если они необходимы разработчик должен обновить в файле библиотеки информацию о её версии</a:t>
            </a:r>
            <a:endParaRPr lang="en-US" dirty="0"/>
          </a:p>
          <a:p>
            <a:pPr lvl="1"/>
            <a:r>
              <a:rPr lang="en-US" dirty="0"/>
              <a:t>SONAME </a:t>
            </a:r>
            <a:r>
              <a:rPr lang="ru-RU" dirty="0"/>
              <a:t>в </a:t>
            </a:r>
            <a:r>
              <a:rPr lang="en-US" dirty="0"/>
              <a:t>Linux, DLL manifests </a:t>
            </a:r>
            <a:r>
              <a:rPr lang="ru-RU" dirty="0"/>
              <a:t>в </a:t>
            </a:r>
            <a:r>
              <a:rPr lang="en-US" dirty="0"/>
              <a:t>Windows</a:t>
            </a:r>
          </a:p>
          <a:p>
            <a:r>
              <a:rPr lang="ru-RU" dirty="0"/>
              <a:t>Это позволит ОС определить какая версия библиотеки нужна программе и загрузить именно её</a:t>
            </a:r>
            <a:endParaRPr lang="en-US" dirty="0"/>
          </a:p>
          <a:p>
            <a:r>
              <a:rPr lang="ru-RU" dirty="0"/>
              <a:t>Детали зависят от операционной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 (</a:t>
            </a:r>
            <a:r>
              <a:rPr lang="en-US" dirty="0" err="1"/>
              <a:t>yugr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/>
              <a:t>Portable Executable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D60EC-9F77-4BF2-9A32-00400EE15737}"/>
              </a:ext>
            </a:extLst>
          </p:cNvPr>
          <p:cNvCxnSpPr/>
          <p:nvPr/>
        </p:nvCxnSpPr>
        <p:spPr>
          <a:xfrm>
            <a:off x="3396341" y="2259417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545589-3DC6-4B5B-A423-AA942D334CE6}"/>
              </a:ext>
            </a:extLst>
          </p:cNvPr>
          <p:cNvCxnSpPr>
            <a:cxnSpLocks/>
          </p:cNvCxnSpPr>
          <p:nvPr/>
        </p:nvCxnSpPr>
        <p:spPr>
          <a:xfrm flipV="1">
            <a:off x="3407229" y="2224269"/>
            <a:ext cx="3211286" cy="2511017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4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8AFD3A-9D68-4ABD-8863-19DF1BD88C39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979B04-69CB-43CA-9381-AF04CECE8C76}"/>
              </a:ext>
            </a:extLst>
          </p:cNvPr>
          <p:cNvCxnSpPr>
            <a:cxnSpLocks/>
          </p:cNvCxnSpPr>
          <p:nvPr/>
        </p:nvCxnSpPr>
        <p:spPr>
          <a:xfrm flipH="1">
            <a:off x="3614057" y="3657600"/>
            <a:ext cx="2884714" cy="1382486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памяти файлы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0x12;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*p = &amp;x;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-shared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06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x</a:t>
            </a:r>
          </a:p>
        </p:txBody>
      </p:sp>
    </p:spTree>
    <p:extLst>
      <p:ext uri="{BB962C8B-B14F-4D97-AF65-F5344CB8AC3E}">
        <p14:creationId xmlns:p14="http://schemas.microsoft.com/office/powerpoint/2010/main" val="2007893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 -j .data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4018 18400000 00000000 12000000 00000000  .@..............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4028 00000000 00000000                    ........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C774AC-DE00-43AF-A13E-13E3A4B7992F}"/>
              </a:ext>
            </a:extLst>
          </p:cNvPr>
          <p:cNvCxnSpPr>
            <a:cxnSpLocks/>
          </p:cNvCxnSpPr>
          <p:nvPr/>
        </p:nvCxnSpPr>
        <p:spPr>
          <a:xfrm>
            <a:off x="4615543" y="456111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C57975-A424-4DF6-8E5F-EA37F78E8EEC}"/>
              </a:ext>
            </a:extLst>
          </p:cNvPr>
          <p:cNvSpPr txBox="1"/>
          <p:nvPr/>
        </p:nvSpPr>
        <p:spPr>
          <a:xfrm>
            <a:off x="6499266" y="4999707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B70C26-9714-4DF0-9815-3396E12B74DB}"/>
              </a:ext>
            </a:extLst>
          </p:cNvPr>
          <p:cNvCxnSpPr>
            <a:cxnSpLocks/>
          </p:cNvCxnSpPr>
          <p:nvPr/>
        </p:nvCxnSpPr>
        <p:spPr>
          <a:xfrm flipH="1" flipV="1">
            <a:off x="5584371" y="4674149"/>
            <a:ext cx="914895" cy="43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4751D2-2A17-4A90-8F2B-910A0182F3FE}"/>
              </a:ext>
            </a:extLst>
          </p:cNvPr>
          <p:cNvCxnSpPr/>
          <p:nvPr/>
        </p:nvCxnSpPr>
        <p:spPr>
          <a:xfrm>
            <a:off x="1850570" y="4999707"/>
            <a:ext cx="257991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8FB8F8-11AD-40C2-940A-F202DB7123FF}"/>
              </a:ext>
            </a:extLst>
          </p:cNvPr>
          <p:cNvCxnSpPr>
            <a:cxnSpLocks/>
          </p:cNvCxnSpPr>
          <p:nvPr/>
        </p:nvCxnSpPr>
        <p:spPr>
          <a:xfrm flipH="1" flipV="1">
            <a:off x="3140528" y="5100975"/>
            <a:ext cx="914895" cy="4326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47E340-75AD-4DB4-94AE-3F2A1ED62C66}"/>
              </a:ext>
            </a:extLst>
          </p:cNvPr>
          <p:cNvSpPr txBox="1"/>
          <p:nvPr/>
        </p:nvSpPr>
        <p:spPr>
          <a:xfrm>
            <a:off x="4055423" y="5483884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76179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1B9B-C12E-4D22-852A-C64B36BB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6ECE-3100-4805-BC2B-462D300E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Адреса глобальных переменных и функций могут быть определены только в рантайме</a:t>
            </a:r>
          </a:p>
          <a:p>
            <a:pPr lvl="1"/>
            <a:r>
              <a:rPr lang="ru-RU" dirty="0"/>
              <a:t>Когда известен точный адрес загрузки библиотеки</a:t>
            </a:r>
          </a:p>
          <a:p>
            <a:r>
              <a:rPr lang="ru-RU" dirty="0"/>
              <a:t>В </a:t>
            </a:r>
            <a:r>
              <a:rPr lang="en-US" dirty="0"/>
              <a:t>DLL </a:t>
            </a:r>
            <a:r>
              <a:rPr lang="ru-RU" dirty="0"/>
              <a:t>хранится специальная таблица с адресами указателей, которые должны быть пропатчены после загрузки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rela.dyn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Linux, .</a:t>
            </a:r>
            <a:r>
              <a:rPr lang="en-US" dirty="0" err="1"/>
              <a:t>reloc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</a:t>
            </a:r>
            <a:endParaRPr lang="ru-RU" dirty="0"/>
          </a:p>
          <a:p>
            <a:r>
              <a:rPr lang="ru-RU" dirty="0"/>
              <a:t>Такой процесс патчинга называется </a:t>
            </a:r>
            <a:r>
              <a:rPr lang="ru-RU" i="1" dirty="0"/>
              <a:t>релокацией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1FE-0430-49D2-8C28-7B92EE65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</a:t>
            </a:r>
            <a:r>
              <a:rPr lang="ru-RU" dirty="0"/>
              <a:t> 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5D21-ABE0-4AF6-A0EB-C904D6B6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Relocation section '.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rela.dyn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at offset 0x358 contains 8 entries: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000000004028  000600000001 R_X86_64_64       0000000000004020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+ 0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E810FC-1040-407E-8F9A-3F5D60B15151}"/>
              </a:ext>
            </a:extLst>
          </p:cNvPr>
          <p:cNvCxnSpPr>
            <a:cxnSpLocks/>
          </p:cNvCxnSpPr>
          <p:nvPr/>
        </p:nvCxnSpPr>
        <p:spPr>
          <a:xfrm>
            <a:off x="968828" y="3856707"/>
            <a:ext cx="17852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6454BB-22E9-4648-9698-A8C1E1F86B86}"/>
              </a:ext>
            </a:extLst>
          </p:cNvPr>
          <p:cNvCxnSpPr>
            <a:cxnSpLocks/>
          </p:cNvCxnSpPr>
          <p:nvPr/>
        </p:nvCxnSpPr>
        <p:spPr>
          <a:xfrm flipH="1" flipV="1">
            <a:off x="2258786" y="3957975"/>
            <a:ext cx="914895" cy="4326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301732-1932-4F48-9C8F-A893A19B4F88}"/>
              </a:ext>
            </a:extLst>
          </p:cNvPr>
          <p:cNvSpPr txBox="1"/>
          <p:nvPr/>
        </p:nvSpPr>
        <p:spPr>
          <a:xfrm>
            <a:off x="3173681" y="4340884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206859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позиционно-независимый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Динамические библиотеки компилируются в позиционно-независимый</a:t>
            </a:r>
            <a:r>
              <a:rPr lang="en-US" dirty="0"/>
              <a:t> (PC/IP-relative)</a:t>
            </a:r>
            <a:r>
              <a:rPr lang="ru-RU" dirty="0"/>
              <a:t> код</a:t>
            </a:r>
            <a:endParaRPr lang="en-US" dirty="0"/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Адреса переменных указываются как смещение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r>
              <a:rPr lang="ru-RU" dirty="0"/>
              <a:t>Такой код не нужно релоцировать при загрузке</a:t>
            </a:r>
            <a:endParaRPr lang="en-US" dirty="0"/>
          </a:p>
          <a:p>
            <a:pPr lvl="1"/>
            <a:r>
              <a:rPr lang="ru-RU" dirty="0"/>
              <a:t>Более быстрая загрузка</a:t>
            </a:r>
          </a:p>
          <a:p>
            <a:pPr lvl="1"/>
            <a:r>
              <a:rPr lang="ru-RU" dirty="0"/>
              <a:t>Сегмент кода может разделяться несколькими программами</a:t>
            </a:r>
            <a:endParaRPr lang="en-US" dirty="0"/>
          </a:p>
          <a:p>
            <a:r>
              <a:rPr lang="ru-RU" dirty="0"/>
              <a:t>Данные по-прежнему нужно релоцировать (например таблицы виртуальных функций)</a:t>
            </a:r>
            <a:endParaRPr lang="en-US" dirty="0"/>
          </a:p>
          <a:p>
            <a:pPr lvl="1"/>
            <a:r>
              <a:rPr lang="ru-RU" dirty="0"/>
              <a:t>Таких релокаций гораздо меньше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233452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233452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418118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  <a:endParaRPr lang="en-US" dirty="0"/>
          </a:p>
          <a:p>
            <a:r>
              <a:rPr lang="ru-RU" dirty="0"/>
              <a:t>Для ускорения поиска информация о символах хранится в хэштаблицах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./prog a b c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 a b c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Влияние перехвата на оптимизации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Компилятору приходится ограничивать оптимизации из-за потенциального перехвата функций</a:t>
            </a:r>
          </a:p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538643" y="205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</a:t>
            </a:r>
            <a:r>
              <a:rPr lang="ru-RU" i="1" dirty="0"/>
              <a:t>обычно</a:t>
            </a:r>
            <a:r>
              <a:rPr lang="ru-RU" dirty="0"/>
              <a:t> 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Загрузка символа из таблицы адресов осуществляется не напрямую, а через функцию-заглушку </a:t>
            </a:r>
            <a:r>
              <a:rPr lang="en-US" dirty="0"/>
              <a:t>(PLT stub)</a:t>
            </a:r>
          </a:p>
          <a:p>
            <a:r>
              <a:rPr lang="en-US" dirty="0"/>
              <a:t>PLT stubs </a:t>
            </a:r>
            <a:r>
              <a:rPr lang="ru-RU" dirty="0"/>
              <a:t>создаются линкером автоматически</a:t>
            </a:r>
            <a:endParaRPr lang="en-US" dirty="0"/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отложенная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97025"/>
            <a:ext cx="10831286" cy="489585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Реализует отложенную загрузку в </a:t>
            </a:r>
            <a:r>
              <a:rPr lang="en-US" dirty="0"/>
              <a:t>POSIX</a:t>
            </a:r>
            <a:r>
              <a:rPr lang="ru-RU" dirty="0"/>
              <a:t>-системах</a:t>
            </a:r>
            <a:endParaRPr lang="en-US" dirty="0"/>
          </a:p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</a:t>
            </a:r>
            <a:r>
              <a:rPr lang="en-US" dirty="0"/>
              <a:t>POSIX </a:t>
            </a:r>
            <a:r>
              <a:rPr lang="ru-RU" dirty="0"/>
              <a:t>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Имеет минимальные накладные расходы</a:t>
            </a:r>
            <a:endParaRPr lang="en-US" dirty="0"/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Релокации можно избежать если выбрать адрес загрузки на этапе линковки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  <a:endParaRPr lang="en-US" dirty="0"/>
          </a:p>
          <a:p>
            <a:pPr lvl="1"/>
            <a:r>
              <a:rPr lang="ru-RU" dirty="0"/>
              <a:t>Слинковать каждую библиотеку по выделенному ей адресу</a:t>
            </a:r>
          </a:p>
          <a:p>
            <a:r>
              <a:rPr lang="ru-RU" dirty="0"/>
              <a:t>Динамический загрузчик сможет избежать релокации библиотеки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Address-Space </a:t>
            </a:r>
            <a:r>
              <a:rPr lang="en-US"/>
              <a:t>Layout Randomization</a:t>
            </a:r>
            <a:r>
              <a:rPr lang="ru-RU"/>
              <a:t> </a:t>
            </a:r>
            <a:r>
              <a:rPr lang="ru-RU" dirty="0"/>
              <a:t>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A12FB-7C18-4F96-AC0D-BFDC61CEC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614" y="3469028"/>
            <a:ext cx="4794388" cy="30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оптимизация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r>
              <a:rPr lang="ru-RU" dirty="0"/>
              <a:t>Накладные расходы возникают только при первой загрузке</a:t>
            </a:r>
          </a:p>
          <a:p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10030704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 (</a:t>
            </a:r>
            <a:r>
              <a:rPr lang="en-US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Заранее (до запуска) инициализировать таблицу адресов в файле программы</a:t>
            </a:r>
          </a:p>
          <a:p>
            <a:r>
              <a:rPr lang="ru-RU" dirty="0"/>
              <a:t>Ускорит поиск символов если библиотека всегда загружается по одному и тому же адресу</a:t>
            </a:r>
          </a:p>
          <a:p>
            <a:pPr lvl="1"/>
            <a:r>
              <a:rPr lang="ru-RU" dirty="0"/>
              <a:t>Т.е. была проведена </a:t>
            </a:r>
            <a:r>
              <a:rPr lang="en-US" dirty="0"/>
              <a:t>link-time relocation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DLL binding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en-US" dirty="0"/>
          </a:p>
          <a:p>
            <a:r>
              <a:rPr lang="ru-RU" dirty="0"/>
              <a:t>Не используется в современных версиях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из-за </a:t>
            </a:r>
            <a:r>
              <a:rPr lang="en-US" dirty="0"/>
              <a:t>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Лишний </a:t>
            </a:r>
            <a:r>
              <a:rPr lang="en-US" dirty="0"/>
              <a:t>jump</a:t>
            </a:r>
          </a:p>
          <a:p>
            <a:pPr lvl="1"/>
            <a:r>
              <a:rPr lang="ru-RU" dirty="0"/>
              <a:t>Вырастает нагрузка на кэши и </a:t>
            </a:r>
            <a:r>
              <a:rPr lang="en-US" dirty="0"/>
              <a:t>branch predictor</a:t>
            </a:r>
          </a:p>
          <a:p>
            <a:pPr lvl="1"/>
            <a:r>
              <a:rPr lang="ru-RU" dirty="0"/>
              <a:t>Загрузку адреса приходится осуществлять при каждом вызове</a:t>
            </a:r>
          </a:p>
          <a:p>
            <a:r>
              <a:rPr lang="ru-RU" dirty="0"/>
              <a:t>Ленивое связывание и связанные с ним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Снижает нагрузку на </a:t>
            </a:r>
            <a:r>
              <a:rPr lang="en-US" dirty="0"/>
              <a:t>I$ </a:t>
            </a:r>
            <a:r>
              <a:rPr lang="ru-RU" dirty="0"/>
              <a:t>и </a:t>
            </a:r>
            <a:r>
              <a:rPr lang="en-US" dirty="0"/>
              <a:t>BTB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инициализировать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функций (</a:t>
            </a:r>
            <a:r>
              <a:rPr lang="en-US" b="1" dirty="0"/>
              <a:t>indirect calls)</a:t>
            </a:r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 в </a:t>
            </a:r>
            <a:r>
              <a:rPr lang="en-US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</a:t>
            </a:r>
            <a:r>
              <a:rPr lang="en-US" dirty="0"/>
              <a:t>DLL </a:t>
            </a:r>
            <a:r>
              <a:rPr lang="ru-RU" dirty="0"/>
              <a:t>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Вызовы даже внутренних функций</a:t>
            </a:r>
            <a:r>
              <a:rPr lang="en-US" dirty="0"/>
              <a:t> </a:t>
            </a:r>
            <a:r>
              <a:rPr lang="ru-RU" dirty="0"/>
              <a:t>библиотеки происходят через таблицу адресов (</a:t>
            </a:r>
            <a:r>
              <a:rPr lang="en-US" dirty="0"/>
              <a:t>GOT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Из-за возможности перехвата символов</a:t>
            </a:r>
            <a:endParaRPr lang="en-US" dirty="0"/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игнорирует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Явно помечаем публичные функции библиотеки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Непубличные функции будет полноценно оптимизироваться компилятором</a:t>
            </a:r>
            <a:endParaRPr lang="en-US" dirty="0">
              <a:latin typeface="Calibri (Body)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57058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функции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>
            <a:cxnSpLocks/>
          </p:cNvCxnSpPr>
          <p:nvPr/>
        </p:nvCxnSpPr>
        <p:spPr>
          <a:xfrm>
            <a:off x="6591298" y="4960030"/>
            <a:ext cx="1006931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их уменьшения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при загрузке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  <a:p>
            <a:pPr lvl="1"/>
            <a:r>
              <a:rPr lang="ru-RU" dirty="0"/>
              <a:t>Особенно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использовании статическх библиотек не все их функции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03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945086" cy="4351338"/>
          </a:xfrm>
        </p:spPr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Операционные системы поддерживают оба вида библиотек</a:t>
            </a:r>
          </a:p>
          <a:p>
            <a:pPr lvl="1"/>
            <a:r>
              <a:rPr lang="en-US" dirty="0"/>
              <a:t>Windows, Linux, macOS, BSDs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AEDABD-2F51-4373-99B8-200EE8B05C68}"/>
              </a:ext>
            </a:extLst>
          </p:cNvPr>
          <p:cNvSpPr/>
          <p:nvPr/>
        </p:nvSpPr>
        <p:spPr>
          <a:xfrm>
            <a:off x="7434945" y="2318659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2C8787-BDB6-416C-B224-5BE946924E0A}"/>
              </a:ext>
            </a:extLst>
          </p:cNvPr>
          <p:cNvSpPr/>
          <p:nvPr/>
        </p:nvSpPr>
        <p:spPr>
          <a:xfrm>
            <a:off x="8991599" y="2296886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E5655-4277-42F5-A68E-87192FD2A3EE}"/>
              </a:ext>
            </a:extLst>
          </p:cNvPr>
          <p:cNvSpPr/>
          <p:nvPr/>
        </p:nvSpPr>
        <p:spPr>
          <a:xfrm>
            <a:off x="10526488" y="2296885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51026F-744F-4B76-8B53-751801AFE1B8}"/>
              </a:ext>
            </a:extLst>
          </p:cNvPr>
          <p:cNvSpPr/>
          <p:nvPr/>
        </p:nvSpPr>
        <p:spPr>
          <a:xfrm>
            <a:off x="8991601" y="4650421"/>
            <a:ext cx="1404258" cy="8033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FD15FB-E7B8-4838-AF40-79DB2D18D518}"/>
              </a:ext>
            </a:extLst>
          </p:cNvPr>
          <p:cNvSpPr/>
          <p:nvPr/>
        </p:nvSpPr>
        <p:spPr>
          <a:xfrm>
            <a:off x="7555307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1DC986-BB4C-41E3-89CB-A45A493A7989}"/>
              </a:ext>
            </a:extLst>
          </p:cNvPr>
          <p:cNvSpPr/>
          <p:nvPr/>
        </p:nvSpPr>
        <p:spPr>
          <a:xfrm>
            <a:off x="9128288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5C3857-2B1C-47D6-82DF-2990FDC6D9B5}"/>
              </a:ext>
            </a:extLst>
          </p:cNvPr>
          <p:cNvSpPr/>
          <p:nvPr/>
        </p:nvSpPr>
        <p:spPr>
          <a:xfrm>
            <a:off x="10646849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82B1C5-40E0-4005-87DB-5F367203DDB0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137074" y="3949020"/>
            <a:ext cx="854525" cy="752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16FFA2-DFBD-4DEB-A551-E8B996C15477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9693728" y="3927247"/>
            <a:ext cx="2" cy="72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2320D7-D334-45EA-A142-AB432F97C00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95857" y="3927246"/>
            <a:ext cx="832760" cy="774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9FF5-23F1-4D72-A831-758DA0BB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0"/>
            <a:ext cx="10515600" cy="1325563"/>
          </a:xfrm>
        </p:spPr>
        <p:txBody>
          <a:bodyPr/>
          <a:lstStyle/>
          <a:p>
            <a:r>
              <a:rPr lang="en-US" dirty="0"/>
              <a:t>Address-space Layout Randomization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5E7E09-FFD2-4B9B-A091-20AA1C974BC5}"/>
              </a:ext>
            </a:extLst>
          </p:cNvPr>
          <p:cNvSpPr/>
          <p:nvPr/>
        </p:nvSpPr>
        <p:spPr>
          <a:xfrm>
            <a:off x="2862943" y="1556659"/>
            <a:ext cx="1752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B833C-C370-4190-BD81-42326CBB0929}"/>
              </a:ext>
            </a:extLst>
          </p:cNvPr>
          <p:cNvSpPr/>
          <p:nvPr/>
        </p:nvSpPr>
        <p:spPr>
          <a:xfrm>
            <a:off x="2862943" y="1992087"/>
            <a:ext cx="175260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AD97B-7A7B-478C-8307-F6F6D655FD23}"/>
              </a:ext>
            </a:extLst>
          </p:cNvPr>
          <p:cNvSpPr/>
          <p:nvPr/>
        </p:nvSpPr>
        <p:spPr>
          <a:xfrm>
            <a:off x="2862941" y="2427515"/>
            <a:ext cx="1752600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6E45B-F72F-4B7C-B799-DD10317D6B98}"/>
              </a:ext>
            </a:extLst>
          </p:cNvPr>
          <p:cNvSpPr/>
          <p:nvPr/>
        </p:nvSpPr>
        <p:spPr>
          <a:xfrm>
            <a:off x="2862941" y="2862943"/>
            <a:ext cx="1752600" cy="4354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7B1C1-4440-4E41-9D0F-389F3B2B5DD0}"/>
              </a:ext>
            </a:extLst>
          </p:cNvPr>
          <p:cNvSpPr txBox="1"/>
          <p:nvPr/>
        </p:nvSpPr>
        <p:spPr>
          <a:xfrm>
            <a:off x="2264229" y="1385888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F5841-423B-4EAF-AB28-B9F7E0BAFD2B}"/>
              </a:ext>
            </a:extLst>
          </p:cNvPr>
          <p:cNvSpPr txBox="1"/>
          <p:nvPr/>
        </p:nvSpPr>
        <p:spPr>
          <a:xfrm>
            <a:off x="1948545" y="6401193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2FC09B-F591-49D5-9273-159962847688}"/>
              </a:ext>
            </a:extLst>
          </p:cNvPr>
          <p:cNvSpPr/>
          <p:nvPr/>
        </p:nvSpPr>
        <p:spPr>
          <a:xfrm>
            <a:off x="2862941" y="3287632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5FA83-FC33-41B5-AC38-F036F4EEA4D8}"/>
              </a:ext>
            </a:extLst>
          </p:cNvPr>
          <p:cNvSpPr/>
          <p:nvPr/>
        </p:nvSpPr>
        <p:spPr>
          <a:xfrm>
            <a:off x="2862941" y="3699590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C5F64-CEFD-4D28-82A6-C0CD8951420D}"/>
              </a:ext>
            </a:extLst>
          </p:cNvPr>
          <p:cNvSpPr/>
          <p:nvPr/>
        </p:nvSpPr>
        <p:spPr>
          <a:xfrm>
            <a:off x="2862941" y="4124279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F8470B-7F95-479F-A671-0DBB83D1A8B2}"/>
              </a:ext>
            </a:extLst>
          </p:cNvPr>
          <p:cNvSpPr/>
          <p:nvPr/>
        </p:nvSpPr>
        <p:spPr>
          <a:xfrm>
            <a:off x="7832275" y="1556659"/>
            <a:ext cx="1752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2EDC2E-77AC-44D7-B199-F436BE6CD34D}"/>
              </a:ext>
            </a:extLst>
          </p:cNvPr>
          <p:cNvSpPr/>
          <p:nvPr/>
        </p:nvSpPr>
        <p:spPr>
          <a:xfrm>
            <a:off x="7832273" y="3447615"/>
            <a:ext cx="175260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17F8E-F127-4BEA-981E-4FF08BE5C472}"/>
              </a:ext>
            </a:extLst>
          </p:cNvPr>
          <p:cNvSpPr/>
          <p:nvPr/>
        </p:nvSpPr>
        <p:spPr>
          <a:xfrm>
            <a:off x="7832273" y="4483221"/>
            <a:ext cx="1752600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1CF32-0026-4597-97B4-0732582D4247}"/>
              </a:ext>
            </a:extLst>
          </p:cNvPr>
          <p:cNvSpPr/>
          <p:nvPr/>
        </p:nvSpPr>
        <p:spPr>
          <a:xfrm>
            <a:off x="7832273" y="1874044"/>
            <a:ext cx="1752600" cy="4354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3DE88-33DE-4405-96DD-7731A5F4A931}"/>
              </a:ext>
            </a:extLst>
          </p:cNvPr>
          <p:cNvSpPr txBox="1"/>
          <p:nvPr/>
        </p:nvSpPr>
        <p:spPr>
          <a:xfrm>
            <a:off x="7233561" y="1385888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C0423-E809-48CC-B323-F5BE2B988F4A}"/>
              </a:ext>
            </a:extLst>
          </p:cNvPr>
          <p:cNvSpPr txBox="1"/>
          <p:nvPr/>
        </p:nvSpPr>
        <p:spPr>
          <a:xfrm>
            <a:off x="6917877" y="6401193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0xff…ff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39527F-0B53-45DF-AFAD-1F84113BD2E1}"/>
              </a:ext>
            </a:extLst>
          </p:cNvPr>
          <p:cNvSpPr/>
          <p:nvPr/>
        </p:nvSpPr>
        <p:spPr>
          <a:xfrm>
            <a:off x="7832273" y="276667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2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21CD2E-4242-4C9A-841F-26CA74614964}"/>
              </a:ext>
            </a:extLst>
          </p:cNvPr>
          <p:cNvSpPr/>
          <p:nvPr/>
        </p:nvSpPr>
        <p:spPr>
          <a:xfrm>
            <a:off x="7832273" y="584694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3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9131C4-A7D2-4032-824E-BFB78D06F794}"/>
              </a:ext>
            </a:extLst>
          </p:cNvPr>
          <p:cNvSpPr/>
          <p:nvPr/>
        </p:nvSpPr>
        <p:spPr>
          <a:xfrm>
            <a:off x="7832273" y="525100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8FD1B8-2DF6-4114-97FC-8A5CA272DD9A}"/>
              </a:ext>
            </a:extLst>
          </p:cNvPr>
          <p:cNvSpPr txBox="1"/>
          <p:nvPr/>
        </p:nvSpPr>
        <p:spPr>
          <a:xfrm>
            <a:off x="1469572" y="3028292"/>
            <a:ext cx="1360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Pre-ASLR: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9AFDCF-50F2-4AC5-8B5F-614D23370845}"/>
              </a:ext>
            </a:extLst>
          </p:cNvPr>
          <p:cNvSpPr txBox="1"/>
          <p:nvPr/>
        </p:nvSpPr>
        <p:spPr>
          <a:xfrm>
            <a:off x="6346374" y="3021778"/>
            <a:ext cx="247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ASLR:</a:t>
            </a:r>
          </a:p>
        </p:txBody>
      </p:sp>
    </p:spTree>
    <p:extLst>
      <p:ext uri="{BB962C8B-B14F-4D97-AF65-F5344CB8AC3E}">
        <p14:creationId xmlns:p14="http://schemas.microsoft.com/office/powerpoint/2010/main" val="106286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Статические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Static libraries</a:t>
            </a:r>
          </a:p>
          <a:p>
            <a:r>
              <a:rPr lang="ru-RU" dirty="0"/>
              <a:t>Становятся частью исполняемого файла программы на этапе линковки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1676399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1676400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3309257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2808514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2808515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5355771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4767943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7467600" y="4955383"/>
            <a:ext cx="6613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7750629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6264725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7DE3BDB5-4E83-4490-B720-F924F05A8622}"/>
              </a:ext>
            </a:extLst>
          </p:cNvPr>
          <p:cNvSpPr/>
          <p:nvPr/>
        </p:nvSpPr>
        <p:spPr>
          <a:xfrm>
            <a:off x="1676399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1A24A854-78C4-4AC2-A4F5-21A963B88816}"/>
              </a:ext>
            </a:extLst>
          </p:cNvPr>
          <p:cNvSpPr/>
          <p:nvPr/>
        </p:nvSpPr>
        <p:spPr>
          <a:xfrm>
            <a:off x="5769429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CDB439-F7C2-4F44-80F4-FA71A726417B}"/>
              </a:ext>
            </a:extLst>
          </p:cNvPr>
          <p:cNvSpPr/>
          <p:nvPr/>
        </p:nvSpPr>
        <p:spPr>
          <a:xfrm>
            <a:off x="8128902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B447F589-6832-4696-B23B-FE15206DC4FB}"/>
              </a:ext>
            </a:extLst>
          </p:cNvPr>
          <p:cNvSpPr/>
          <p:nvPr/>
        </p:nvSpPr>
        <p:spPr>
          <a:xfrm>
            <a:off x="8542560" y="4724399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25350</TotalTime>
  <Words>6162</Words>
  <Application>Microsoft Office PowerPoint</Application>
  <PresentationFormat>Widescreen</PresentationFormat>
  <Paragraphs>863</Paragraphs>
  <Slides>80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Статические 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Hell: пример</vt:lpstr>
      <vt:lpstr>DLL Hell: пример</vt:lpstr>
      <vt:lpstr>DLL Hell: пример</vt:lpstr>
      <vt:lpstr>DLL Hell: пример</vt:lpstr>
      <vt:lpstr>DLL Hell</vt:lpstr>
      <vt:lpstr>DLL Hell: решение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Динамический загрузчик</vt:lpstr>
      <vt:lpstr>Процесс загрузки DLL</vt:lpstr>
      <vt:lpstr>Процесс загрузки DLL</vt:lpstr>
      <vt:lpstr>Релокация библиотек: пример</vt:lpstr>
      <vt:lpstr>Релокация библиотек: пример</vt:lpstr>
      <vt:lpstr>Релокация библиотек: пример</vt:lpstr>
      <vt:lpstr>Релокация библиотек</vt:lpstr>
      <vt:lpstr>Релокация библиотек: пример</vt:lpstr>
      <vt:lpstr>Релокация библиотек: позиционно-независимый код</vt:lpstr>
      <vt:lpstr>Процесс загрузки DLL</vt:lpstr>
      <vt:lpstr>Разрешение имён (symbol resolution)</vt:lpstr>
      <vt:lpstr>Перехват символов в Linux (runtime interposition)</vt:lpstr>
      <vt:lpstr>Влияние перехвата на оптимизации</vt:lpstr>
      <vt:lpstr>PowerPoint Presentation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загрузка библиотек</vt:lpstr>
      <vt:lpstr>Implib.so</vt:lpstr>
      <vt:lpstr>Implib.so</vt:lpstr>
      <vt:lpstr>Накладные расходы при использовании DLL</vt:lpstr>
      <vt:lpstr>Ускорение загрузки DLL: link-time relocation</vt:lpstr>
      <vt:lpstr>Ускорение загрузки DLL: link-time relocation</vt:lpstr>
      <vt:lpstr>Релокация библиотек: оптимизация в Windows</vt:lpstr>
      <vt:lpstr>Накладные расходы при использовании DLL</vt:lpstr>
      <vt:lpstr>Ускорение работы DLL: prelinking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 в Linux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Резюме</vt:lpstr>
      <vt:lpstr>Резюме</vt:lpstr>
      <vt:lpstr>Резюме</vt:lpstr>
      <vt:lpstr>Что почитать?</vt:lpstr>
      <vt:lpstr>Спасибо за внимание!</vt:lpstr>
      <vt:lpstr>Проверка экономии памяти</vt:lpstr>
      <vt:lpstr>Анализ экономии диска</vt:lpstr>
      <vt:lpstr>Проверка -Wl,-O1</vt:lpstr>
      <vt:lpstr>Проверка -fno-plt</vt:lpstr>
      <vt:lpstr>Проверка -Bsymbolic-functions</vt:lpstr>
      <vt:lpstr>Ускорение работы DLL: оптимизация таблиц символов</vt:lpstr>
      <vt:lpstr>Address-space Layout Randomization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796</cp:revision>
  <cp:lastPrinted>2024-06-01T18:29:08Z</cp:lastPrinted>
  <dcterms:created xsi:type="dcterms:W3CDTF">2023-04-09T09:43:52Z</dcterms:created>
  <dcterms:modified xsi:type="dcterms:W3CDTF">2024-06-02T13:37:48Z</dcterms:modified>
</cp:coreProperties>
</file>