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300" r:id="rId3"/>
    <p:sldId id="301" r:id="rId4"/>
    <p:sldId id="368" r:id="rId5"/>
    <p:sldId id="369" r:id="rId6"/>
    <p:sldId id="370" r:id="rId7"/>
    <p:sldId id="371" r:id="rId8"/>
    <p:sldId id="302" r:id="rId9"/>
    <p:sldId id="339" r:id="rId10"/>
    <p:sldId id="314" r:id="rId11"/>
    <p:sldId id="303" r:id="rId12"/>
    <p:sldId id="304" r:id="rId13"/>
    <p:sldId id="374" r:id="rId14"/>
    <p:sldId id="305" r:id="rId15"/>
    <p:sldId id="354" r:id="rId16"/>
    <p:sldId id="358" r:id="rId17"/>
    <p:sldId id="359" r:id="rId18"/>
    <p:sldId id="361" r:id="rId19"/>
    <p:sldId id="367" r:id="rId20"/>
    <p:sldId id="373" r:id="rId21"/>
    <p:sldId id="340" r:id="rId22"/>
    <p:sldId id="309" r:id="rId23"/>
    <p:sldId id="341" r:id="rId24"/>
    <p:sldId id="310" r:id="rId25"/>
    <p:sldId id="311" r:id="rId26"/>
    <p:sldId id="312" r:id="rId27"/>
    <p:sldId id="342" r:id="rId28"/>
    <p:sldId id="313" r:id="rId29"/>
    <p:sldId id="315" r:id="rId30"/>
    <p:sldId id="343" r:id="rId31"/>
    <p:sldId id="316" r:id="rId32"/>
    <p:sldId id="317" r:id="rId33"/>
    <p:sldId id="372" r:id="rId34"/>
    <p:sldId id="318" r:id="rId35"/>
    <p:sldId id="363" r:id="rId36"/>
    <p:sldId id="362" r:id="rId37"/>
    <p:sldId id="321" r:id="rId38"/>
    <p:sldId id="322" r:id="rId39"/>
    <p:sldId id="366" r:id="rId40"/>
    <p:sldId id="334" r:id="rId41"/>
    <p:sldId id="320" r:id="rId42"/>
    <p:sldId id="348" r:id="rId43"/>
    <p:sldId id="335" r:id="rId44"/>
    <p:sldId id="344" r:id="rId45"/>
    <p:sldId id="323" r:id="rId46"/>
    <p:sldId id="345" r:id="rId47"/>
    <p:sldId id="351" r:id="rId48"/>
    <p:sldId id="336" r:id="rId49"/>
    <p:sldId id="324" r:id="rId50"/>
    <p:sldId id="326" r:id="rId51"/>
    <p:sldId id="327" r:id="rId52"/>
    <p:sldId id="347" r:id="rId53"/>
    <p:sldId id="328" r:id="rId54"/>
    <p:sldId id="330" r:id="rId55"/>
    <p:sldId id="365" r:id="rId56"/>
    <p:sldId id="364" r:id="rId57"/>
    <p:sldId id="338" r:id="rId58"/>
    <p:sldId id="319" r:id="rId59"/>
    <p:sldId id="299" r:id="rId60"/>
    <p:sldId id="349" r:id="rId61"/>
    <p:sldId id="350" r:id="rId62"/>
    <p:sldId id="346" r:id="rId63"/>
    <p:sldId id="352" r:id="rId64"/>
    <p:sldId id="353"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5"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5/3/2024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r>
              <a:rPr lang="en-US" dirty="0"/>
              <a:t> </a:t>
            </a:r>
            <a:r>
              <a:rPr lang="ru-RU" dirty="0"/>
              <a:t>На слайде приведены примеры замеров на моей системе, которые дают представление о масштабе экономии. Детали всех замеров приведены в приложении к данной презентации, размещенной на </a:t>
            </a:r>
            <a:r>
              <a:rPr lang="en-US" dirty="0" err="1"/>
              <a:t>Github</a:t>
            </a:r>
            <a:r>
              <a:rPr lang="en-US" dirty="0"/>
              <a:t>.</a:t>
            </a:r>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114549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загрузке </a:t>
            </a:r>
            <a:r>
              <a:rPr lang="en-US" dirty="0"/>
              <a:t>DLL </a:t>
            </a:r>
            <a:r>
              <a:rPr lang="ru-RU" dirty="0"/>
              <a:t>мы сопоставляем таблицы импорта и экспорта и определяем адреса нужных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33765274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2508113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Обнаруженные адреса используются в вызываемом файле</a:t>
            </a:r>
            <a:r>
              <a:rPr lang="en-US" dirty="0"/>
              <a:t> (symbol binding)</a:t>
            </a:r>
            <a:r>
              <a:rPr lang="ru-RU" dirty="0"/>
              <a:t>.</a:t>
            </a:r>
          </a:p>
          <a:p>
            <a:endParaRPr lang="ru-RU" dirty="0"/>
          </a:p>
          <a:p>
            <a:r>
              <a:rPr lang="ru-RU" dirty="0"/>
              <a:t>Можно было бы предположить что модифицируется сами инструкции вызова.</a:t>
            </a:r>
            <a:r>
              <a:rPr lang="en-US" dirty="0"/>
              <a:t> </a:t>
            </a:r>
            <a:r>
              <a:rPr lang="ru-RU" dirty="0"/>
              <a:t>Но это было бы слишком расточительно, т.к. функции могут вызываться во множестве мест и модификация загруженного кода программы была бы очень медленной.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790927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Поэтому повсеместно используется другой подход.</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9829376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добавляем специальную таблицу</a:t>
            </a:r>
            <a:r>
              <a:rPr lang="en-US" dirty="0"/>
              <a:t> (</a:t>
            </a:r>
            <a:r>
              <a:rPr lang="ru-RU" dirty="0"/>
              <a:t>таблица диспетчеризации, </a:t>
            </a:r>
            <a:r>
              <a:rPr lang="en-US" dirty="0"/>
              <a:t>jump table)</a:t>
            </a:r>
            <a:r>
              <a:rPr lang="ru-RU" dirty="0"/>
              <a:t>, в которую заносим адреса функций, импортированных из библиотеки. Вызовы импортируемых функций осуществляются косвенно – по адресу, загруженному из таблицы.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254919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Описанный процесс выполняется специальным компонентом ОС, называемым динамическим загрузчиком.</a:t>
            </a:r>
          </a:p>
          <a:p>
            <a:endParaRPr lang="ru-RU" dirty="0"/>
          </a:p>
          <a:p>
            <a:r>
              <a:rPr lang="ru-RU" dirty="0"/>
              <a:t>Динамический загрузчик работает в </a:t>
            </a:r>
            <a:r>
              <a:rPr lang="en-US" dirty="0" err="1"/>
              <a:t>userspace</a:t>
            </a:r>
            <a:r>
              <a:rPr lang="en-US" dirty="0"/>
              <a:t> </a:t>
            </a:r>
            <a:r>
              <a:rPr lang="ru-RU" dirty="0"/>
              <a:t>и именно на него передаёт управление ОС при старте приложения.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этапы работы загручика. Эта информация потребуется в дальнейшем при анализе накладных расходов.</a:t>
            </a:r>
            <a:endParaRPr lang="en-US" dirty="0"/>
          </a:p>
          <a:p>
            <a:endParaRPr lang="en-US" dirty="0"/>
          </a:p>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нужно сказать несколько слов, поскольку она будет в дальнейшем важна при обсуждении перфоманса.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r>
              <a:rPr lang="en-US" dirty="0"/>
              <a:t> </a:t>
            </a:r>
            <a:r>
              <a:rPr lang="ru-RU" dirty="0"/>
              <a:t>В нормальном режиме работы программы перехват символов не используется.</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31</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r>
              <a:rPr lang="en-US" dirty="0"/>
              <a:t>: </a:t>
            </a:r>
            <a:r>
              <a:rPr lang="ru-RU" dirty="0"/>
              <a:t>это релокация кода, разрешение</a:t>
            </a:r>
            <a:r>
              <a:rPr lang="en-US" dirty="0"/>
              <a:t>/</a:t>
            </a:r>
            <a:r>
              <a:rPr lang="ru-RU" dirty="0"/>
              <a:t>связывание символов и косвенные вызовы библиотечных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Самой простой оптимизацией является отключение загрузки ненужных библиотек.</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41883263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больших программах, таких как дистрибутивы, часто можно указать избыточные наборы библиотек при линковке программы. Наличие таких лишних библиотек приведет к замедлению работы даже если библиотека не используется. Но есть специальный флаг линкера, которые такую ситуацию обнаруживает и игнорирует такие библиотеки.</a:t>
            </a:r>
            <a:endParaRPr lang="en-US" dirty="0"/>
          </a:p>
          <a:p>
            <a:endParaRPr lang="en-US" dirty="0"/>
          </a:p>
          <a:p>
            <a:r>
              <a:rPr lang="ru-RU" dirty="0"/>
              <a:t>Этот флаг не включён по умолчанию в некоторых дистрибутивах, поэтому может быть полезным указать его вручную.</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14162926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37</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40</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41</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42</a:t>
            </a:fld>
            <a:endParaRPr lang="en-US"/>
          </a:p>
        </p:txBody>
      </p:sp>
    </p:spTree>
    <p:extLst>
      <p:ext uri="{BB962C8B-B14F-4D97-AF65-F5344CB8AC3E}">
        <p14:creationId xmlns:p14="http://schemas.microsoft.com/office/powerpoint/2010/main" val="19981255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43</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простой подход к связыванию символов</a:t>
            </a:r>
            <a:r>
              <a:rPr lang="en-US" dirty="0"/>
              <a:t>: </a:t>
            </a:r>
            <a:r>
              <a:rPr lang="ru-RU" dirty="0"/>
              <a:t>оптимизация размера соответсвующих таблиц поиска. Обычно рекомендуется использовать две опции</a:t>
            </a:r>
            <a:r>
              <a:rPr lang="en-US" dirty="0"/>
              <a:t>: hash-style </a:t>
            </a:r>
            <a:r>
              <a:rPr lang="ru-RU" dirty="0"/>
              <a:t>и </a:t>
            </a:r>
            <a:r>
              <a:rPr lang="en-US" dirty="0"/>
              <a:t>O1. </a:t>
            </a:r>
            <a:r>
              <a:rPr lang="ru-RU" dirty="0"/>
              <a:t>Первая из них уже по умолчанию включена в современных дистрибутивах (</a:t>
            </a:r>
            <a:r>
              <a:rPr lang="en-US" dirty="0"/>
              <a:t>RHEL </a:t>
            </a:r>
            <a:r>
              <a:rPr lang="ru-RU" dirty="0"/>
              <a:t>и </a:t>
            </a:r>
            <a:r>
              <a:rPr lang="en-US" dirty="0"/>
              <a:t>Ubuntu)</a:t>
            </a:r>
            <a:r>
              <a:rPr lang="ru-RU" dirty="0"/>
              <a:t>, а вторая по моим замерам не оказывает существенного влияния на производительность.</a:t>
            </a:r>
            <a:endParaRPr lang="en-US" dirty="0"/>
          </a:p>
          <a:p>
            <a:endParaRPr lang="en-US" dirty="0"/>
          </a:p>
          <a:p>
            <a:r>
              <a:rPr lang="ru-RU" dirty="0"/>
              <a:t>Резюмируя данный слайд можно сказать что дефолтные настройки тулчейнов в данном контексте оптимальны.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44</a:t>
            </a:fld>
            <a:endParaRPr lang="en-US"/>
          </a:p>
        </p:txBody>
      </p:sp>
    </p:spTree>
    <p:extLst>
      <p:ext uri="{BB962C8B-B14F-4D97-AF65-F5344CB8AC3E}">
        <p14:creationId xmlns:p14="http://schemas.microsoft.com/office/powerpoint/2010/main" val="1118954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23702957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45</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46</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47</a:t>
            </a:fld>
            <a:endParaRPr lang="en-US"/>
          </a:p>
        </p:txBody>
      </p:sp>
    </p:spTree>
    <p:extLst>
      <p:ext uri="{BB962C8B-B14F-4D97-AF65-F5344CB8AC3E}">
        <p14:creationId xmlns:p14="http://schemas.microsoft.com/office/powerpoint/2010/main" val="1863594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48</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библиотечные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49</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50</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51</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функций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r>
              <a:rPr lang="en-US" dirty="0"/>
              <a:t> (</a:t>
            </a:r>
            <a:r>
              <a:rPr lang="ru-RU" dirty="0"/>
              <a:t>вместо косвенных).</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53</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вручную</a:t>
            </a:r>
            <a:r>
              <a:rPr lang="en-US" dirty="0"/>
              <a:t> </a:t>
            </a:r>
            <a:r>
              <a:rPr lang="ru-RU" dirty="0"/>
              <a:t>по очереди анализировать каждую библиотеку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54</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Утилита </a:t>
            </a:r>
            <a:r>
              <a:rPr lang="en-US" dirty="0" err="1"/>
              <a:t>ShlibVisibilityChecker</a:t>
            </a:r>
            <a:r>
              <a:rPr lang="en-US" dirty="0"/>
              <a:t> </a:t>
            </a:r>
            <a:r>
              <a:rPr lang="ru-RU" dirty="0"/>
              <a:t>по бинарному файлу библиотеки</a:t>
            </a:r>
            <a:r>
              <a:rPr lang="en-US" dirty="0"/>
              <a:t> </a:t>
            </a:r>
            <a:r>
              <a:rPr lang="ru-RU" dirty="0"/>
              <a:t>и её заголовочным файлам скажет какие символы нужно скрыть. Я успешно применял эту утилиту для поиска проблемных библиотек в </a:t>
            </a:r>
            <a:r>
              <a:rPr lang="en-US" dirty="0"/>
              <a:t>Ubuntu.</a:t>
            </a:r>
            <a:endParaRPr lang="ru-RU" dirty="0"/>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55</a:t>
            </a:fld>
            <a:endParaRPr lang="en-US"/>
          </a:p>
        </p:txBody>
      </p:sp>
    </p:spTree>
    <p:extLst>
      <p:ext uri="{BB962C8B-B14F-4D97-AF65-F5344CB8AC3E}">
        <p14:creationId xmlns:p14="http://schemas.microsoft.com/office/powerpoint/2010/main" val="286087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40083522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56</a:t>
            </a:fld>
            <a:endParaRPr lang="en-US"/>
          </a:p>
        </p:txBody>
      </p:sp>
    </p:spTree>
    <p:extLst>
      <p:ext uri="{BB962C8B-B14F-4D97-AF65-F5344CB8AC3E}">
        <p14:creationId xmlns:p14="http://schemas.microsoft.com/office/powerpoint/2010/main" val="4929886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57</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647935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1238888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9104273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5/3/2024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5/3/2024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5/3/2024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5/3/2024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/59</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5/3/2024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5/3/2024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5/3/2024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5/3/2024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5/3/2024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5/3/2024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5/3/2024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5/3/2024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yugr/CppRussia/tree/master/2024"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zvrba.net/articles/solib-memory-savings.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fedoraproject.org/wiki/Changes/PythonNoSemanticInterpositionSpeedup"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www.akkadia.org/drepper/dsohowto.pdf" TargetMode="External"/><Relationship Id="rId7" Type="http://schemas.openxmlformats.org/officeDocument/2006/relationships/image" Target="../media/image9.png"/><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 Id="rId9"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r>
              <a:rPr lang="en-US" dirty="0"/>
              <a:t>C++ Russia 2024</a:t>
            </a:r>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program.obj libgmp.lib</a:t>
            </a:r>
          </a:p>
          <a:p>
            <a:pPr lvl="1"/>
            <a:r>
              <a:rPr lang="ru-RU" dirty="0"/>
              <a:t>Связывание на этапе исполнения</a:t>
            </a:r>
            <a:r>
              <a:rPr lang="en-US" dirty="0"/>
              <a:t> (run-time loading, dynamic loading)</a:t>
            </a:r>
          </a:p>
          <a:p>
            <a:pPr marL="914400" lvl="2" indent="0">
              <a:buNone/>
            </a:pPr>
            <a:r>
              <a:rPr lang="en-US" dirty="0">
                <a:solidFill>
                  <a:srgbClr val="7030A0"/>
                </a:solidFill>
                <a:latin typeface="Courier New" panose="02070309020205020404" pitchFamily="49" charset="0"/>
                <a:cs typeface="Courier New" panose="02070309020205020404" pitchFamily="49" charset="0"/>
              </a:rPr>
              <a:t>void</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a:solidFill>
                  <a:schemeClr val="accent2"/>
                </a:solidFill>
                <a:latin typeface="Courier New" panose="02070309020205020404" pitchFamily="49" charset="0"/>
                <a:cs typeface="Courier New" panose="02070309020205020404" pitchFamily="49" charset="0"/>
              </a:rPr>
              <a:t>lib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chemeClr val="accent2"/>
                </a:solidFill>
                <a:latin typeface="Courier New" panose="02070309020205020404" pitchFamily="49" charset="0"/>
                <a:cs typeface="Courier New" panose="02070309020205020404" pitchFamily="49" charset="0"/>
              </a:rPr>
              <a:t>dlopen</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libgmp.so</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RTLD_LAZY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RTLD_GLOBAL</a:t>
            </a:r>
            <a:r>
              <a:rPr lang="en-US" dirty="0">
                <a:solidFill>
                  <a:schemeClr val="accent5"/>
                </a:solidFill>
                <a:latin typeface="Courier New" panose="02070309020205020404" pitchFamily="49" charset="0"/>
                <a:cs typeface="Courier New" panose="02070309020205020404" pitchFamily="49" charset="0"/>
              </a:rPr>
              <a:t>);</a:t>
            </a:r>
          </a:p>
          <a:p>
            <a:pPr marL="914400" lvl="2" indent="0">
              <a:buNone/>
            </a:pPr>
            <a:r>
              <a:rPr lang="en-US" dirty="0">
                <a:solidFill>
                  <a:schemeClr val="accent6">
                    <a:lumMod val="75000"/>
                  </a:schemeClr>
                </a:solidFill>
                <a:latin typeface="Courier New" panose="02070309020205020404" pitchFamily="49" charset="0"/>
                <a:cs typeface="Courier New" panose="02070309020205020404" pitchFamily="49" charset="0"/>
              </a:rPr>
              <a:t>HANDLE </a:t>
            </a:r>
            <a:r>
              <a:rPr lang="en-US" dirty="0">
                <a:solidFill>
                  <a:schemeClr val="accent2"/>
                </a:solidFill>
                <a:latin typeface="Courier New" panose="02070309020205020404" pitchFamily="49" charset="0"/>
                <a:cs typeface="Courier New" panose="02070309020205020404" pitchFamily="49" charset="0"/>
              </a:rPr>
              <a:t>lib</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chemeClr val="accent2"/>
                </a:solidFill>
                <a:latin typeface="Courier New" panose="02070309020205020404" pitchFamily="49" charset="0"/>
                <a:cs typeface="Courier New" panose="02070309020205020404" pitchFamily="49" charset="0"/>
              </a:rPr>
              <a:t>LoadLibrary</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libgmp.dll</a:t>
            </a:r>
            <a:r>
              <a:rPr lang="en-US" dirty="0">
                <a:solidFill>
                  <a:schemeClr val="accent5"/>
                </a:solidFill>
                <a:latin typeface="Courier New" panose="02070309020205020404" pitchFamily="49" charset="0"/>
                <a:cs typeface="Courier New" panose="02070309020205020404" pitchFamily="49" charset="0"/>
              </a:rPr>
              <a:t>”);</a:t>
            </a:r>
            <a:endParaRPr lang="ru-RU" dirty="0">
              <a:solidFill>
                <a:schemeClr val="accent5"/>
              </a:solidFill>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~1.1G RAM </a:t>
            </a:r>
            <a:r>
              <a:rPr lang="ru-RU" dirty="0"/>
              <a:t>на </a:t>
            </a:r>
            <a:r>
              <a:rPr lang="en-US" dirty="0"/>
              <a:t>Ubuntu Desktop</a:t>
            </a:r>
            <a:r>
              <a:rPr lang="en-US" baseline="30000" dirty="0"/>
              <a:t>1,2</a:t>
            </a:r>
            <a:r>
              <a:rPr lang="en-US" dirty="0"/>
              <a:t> (</a:t>
            </a:r>
            <a:r>
              <a:rPr lang="ru-RU" dirty="0"/>
              <a:t>с запущенными </a:t>
            </a:r>
            <a:r>
              <a:rPr lang="en-US" dirty="0"/>
              <a:t>Firefox/</a:t>
            </a:r>
            <a:r>
              <a:rPr lang="en-US" dirty="0" err="1"/>
              <a:t>KOffice</a:t>
            </a:r>
            <a:r>
              <a:rPr lang="en-US" dirty="0"/>
              <a:t>/Thunderbird)</a:t>
            </a:r>
          </a:p>
          <a:p>
            <a:pPr lvl="1"/>
            <a:r>
              <a:rPr lang="en-US" dirty="0"/>
              <a:t>~20G HDD </a:t>
            </a:r>
            <a:r>
              <a:rPr lang="ru-RU" dirty="0"/>
              <a:t>на </a:t>
            </a:r>
            <a:r>
              <a:rPr lang="en-US" dirty="0"/>
              <a:t>Ubuntu Desktop (</a:t>
            </a:r>
            <a:r>
              <a:rPr lang="ru-RU" dirty="0"/>
              <a:t>с </a:t>
            </a:r>
            <a:r>
              <a:rPr lang="en-US" dirty="0"/>
              <a:t>Firefox, </a:t>
            </a:r>
            <a:r>
              <a:rPr lang="en-US" dirty="0" err="1"/>
              <a:t>KOffice</a:t>
            </a:r>
            <a:r>
              <a:rPr lang="en-US" dirty="0"/>
              <a:t>,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
        <p:nvSpPr>
          <p:cNvPr id="4" name="TextBox 3">
            <a:extLst>
              <a:ext uri="{FF2B5EF4-FFF2-40B4-BE49-F238E27FC236}">
                <a16:creationId xmlns:a16="http://schemas.microsoft.com/office/drawing/2014/main" id="{0C5A9535-2974-46D6-AD29-0D113D8789DC}"/>
              </a:ext>
            </a:extLst>
          </p:cNvPr>
          <p:cNvSpPr txBox="1"/>
          <p:nvPr/>
        </p:nvSpPr>
        <p:spPr>
          <a:xfrm>
            <a:off x="330653" y="5850235"/>
            <a:ext cx="7217228" cy="923330"/>
          </a:xfrm>
          <a:prstGeom prst="rect">
            <a:avLst/>
          </a:prstGeom>
          <a:noFill/>
        </p:spPr>
        <p:txBody>
          <a:bodyPr wrap="square" rtlCol="0">
            <a:spAutoFit/>
          </a:bodyPr>
          <a:lstStyle/>
          <a:p>
            <a:r>
              <a:rPr lang="en-US" dirty="0"/>
              <a:t>1) </a:t>
            </a:r>
            <a:r>
              <a:rPr lang="ru-RU" dirty="0"/>
              <a:t>Детали всех замеров приведены в приложении к презентации</a:t>
            </a:r>
            <a:r>
              <a:rPr lang="en-US" dirty="0"/>
              <a:t> </a:t>
            </a:r>
            <a:r>
              <a:rPr lang="en-US" dirty="0">
                <a:hlinkClick r:id="rId3"/>
              </a:rPr>
              <a:t>https://github.com/yugr/CppRussia/tree/master/2024</a:t>
            </a:r>
            <a:r>
              <a:rPr lang="en-US" dirty="0"/>
              <a:t> </a:t>
            </a:r>
          </a:p>
          <a:p>
            <a:r>
              <a:rPr lang="en-US" dirty="0"/>
              <a:t>2)</a:t>
            </a:r>
            <a:r>
              <a:rPr lang="ru-RU" dirty="0"/>
              <a:t> По методологии </a:t>
            </a:r>
            <a:r>
              <a:rPr lang="en-US" dirty="0">
                <a:hlinkClick r:id="rId4"/>
              </a:rPr>
              <a:t>https://zvrba.net/articles/solib-memory-savings.html</a:t>
            </a:r>
            <a:r>
              <a:rPr lang="ru-RU" dirty="0"/>
              <a:t> </a:t>
            </a:r>
            <a:endParaRPr lang="en-US" dirty="0"/>
          </a:p>
        </p:txBody>
      </p:sp>
      <p:pic>
        <p:nvPicPr>
          <p:cNvPr id="6" name="Picture 5">
            <a:extLst>
              <a:ext uri="{FF2B5EF4-FFF2-40B4-BE49-F238E27FC236}">
                <a16:creationId xmlns:a16="http://schemas.microsoft.com/office/drawing/2014/main" id="{DA750A10-8EA1-4B77-9B38-61D52078F4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37197" y="5497215"/>
            <a:ext cx="1276350" cy="1276350"/>
          </a:xfrm>
          <a:prstGeom prst="rect">
            <a:avLst/>
          </a:prstGeom>
        </p:spPr>
      </p:pic>
      <p:pic>
        <p:nvPicPr>
          <p:cNvPr id="8" name="Picture 7">
            <a:extLst>
              <a:ext uri="{FF2B5EF4-FFF2-40B4-BE49-F238E27FC236}">
                <a16:creationId xmlns:a16="http://schemas.microsoft.com/office/drawing/2014/main" id="{7A75E0CE-2EB7-4B1C-8015-BDE472FADC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77819" y="5497215"/>
            <a:ext cx="1276350" cy="1276350"/>
          </a:xfrm>
          <a:prstGeom prst="rect">
            <a:avLst/>
          </a:prstGeom>
        </p:spPr>
      </p:pic>
    </p:spTree>
    <p:extLst>
      <p:ext uri="{BB962C8B-B14F-4D97-AF65-F5344CB8AC3E}">
        <p14:creationId xmlns:p14="http://schemas.microsoft.com/office/powerpoint/2010/main" val="107301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0915E-9B8D-44E7-B2AD-979D32F0BD54}"/>
              </a:ext>
            </a:extLst>
          </p:cNvPr>
          <p:cNvSpPr>
            <a:spLocks noGrp="1"/>
          </p:cNvSpPr>
          <p:nvPr>
            <p:ph type="title"/>
          </p:nvPr>
        </p:nvSpPr>
        <p:spPr/>
        <p:txBody>
          <a:bodyPr/>
          <a:lstStyle/>
          <a:p>
            <a:r>
              <a:rPr lang="ru-RU" dirty="0"/>
              <a:t>Принципы работы динамических библиотек</a:t>
            </a:r>
            <a:endParaRPr lang="en-US" dirty="0"/>
          </a:p>
        </p:txBody>
      </p:sp>
      <p:sp>
        <p:nvSpPr>
          <p:cNvPr id="3" name="Text Placeholder 2">
            <a:extLst>
              <a:ext uri="{FF2B5EF4-FFF2-40B4-BE49-F238E27FC236}">
                <a16:creationId xmlns:a16="http://schemas.microsoft.com/office/drawing/2014/main" id="{6E82B848-14BD-4D1F-8D21-15F22B520AC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894088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3646715"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Tree>
    <p:extLst>
      <p:ext uri="{BB962C8B-B14F-4D97-AF65-F5344CB8AC3E}">
        <p14:creationId xmlns:p14="http://schemas.microsoft.com/office/powerpoint/2010/main" val="2220583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13" name="Straight Arrow Connector 12">
            <a:extLst>
              <a:ext uri="{FF2B5EF4-FFF2-40B4-BE49-F238E27FC236}">
                <a16:creationId xmlns:a16="http://schemas.microsoft.com/office/drawing/2014/main" id="{FFA3F985-13EC-4777-B82F-50668AF7CEE2}"/>
              </a:ext>
            </a:extLst>
          </p:cNvPr>
          <p:cNvCxnSpPr>
            <a:cxnSpLocks/>
          </p:cNvCxnSpPr>
          <p:nvPr/>
        </p:nvCxnSpPr>
        <p:spPr>
          <a:xfrm>
            <a:off x="2394857" y="4996543"/>
            <a:ext cx="3570514" cy="0"/>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44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a:cxnSpLocks/>
          </p:cNvCxnSpPr>
          <p:nvPr/>
        </p:nvCxnSpPr>
        <p:spPr>
          <a:xfrm>
            <a:off x="2917376" y="3251944"/>
            <a:ext cx="2808510" cy="26414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0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a:cxnSpLocks/>
          </p:cNvCxnSpPr>
          <p:nvPr/>
        </p:nvCxnSpPr>
        <p:spPr>
          <a:xfrm>
            <a:off x="2917376" y="3290599"/>
            <a:ext cx="2808510" cy="225487"/>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990E60-476B-481F-A3A0-615BD1B12538}"/>
              </a:ext>
            </a:extLst>
          </p:cNvPr>
          <p:cNvCxnSpPr/>
          <p:nvPr/>
        </p:nvCxnSpPr>
        <p:spPr>
          <a:xfrm>
            <a:off x="1654626" y="2028260"/>
            <a:ext cx="3298373" cy="252467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369D1C-8CE7-4AE3-A98F-E9BCA6D8AE96}"/>
              </a:ext>
            </a:extLst>
          </p:cNvPr>
          <p:cNvCxnSpPr>
            <a:cxnSpLocks/>
          </p:cNvCxnSpPr>
          <p:nvPr/>
        </p:nvCxnSpPr>
        <p:spPr>
          <a:xfrm flipV="1">
            <a:off x="1654626" y="1993111"/>
            <a:ext cx="3222174" cy="245511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372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a:t>
            </a:r>
            <a:r>
              <a:rPr lang="en-US" dirty="0" err="1"/>
              <a:t>Foo_addr</a:t>
            </a:r>
            <a:r>
              <a:rPr lang="en-US" dirty="0"/>
              <a:t>]</a:t>
            </a:r>
          </a:p>
          <a:p>
            <a:r>
              <a:rPr lang="en-US" dirty="0"/>
              <a:t>  …</a:t>
            </a:r>
          </a:p>
          <a:p>
            <a:r>
              <a:rPr lang="en-US" dirty="0"/>
              <a:t>  call [</a:t>
            </a:r>
            <a:r>
              <a:rPr lang="en-US" dirty="0" err="1"/>
              <a:t>Foo_addr</a:t>
            </a:r>
            <a:r>
              <a:rPr lang="en-US" dirty="0"/>
              <a:t>]</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25381" y="5434438"/>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
        <p:nvSpPr>
          <p:cNvPr id="3" name="Rectangle 2">
            <a:extLst>
              <a:ext uri="{FF2B5EF4-FFF2-40B4-BE49-F238E27FC236}">
                <a16:creationId xmlns:a16="http://schemas.microsoft.com/office/drawing/2014/main" id="{CF8DF84C-3335-48B9-884B-11D3D219D245}"/>
              </a:ext>
            </a:extLst>
          </p:cNvPr>
          <p:cNvSpPr/>
          <p:nvPr/>
        </p:nvSpPr>
        <p:spPr>
          <a:xfrm>
            <a:off x="1725381" y="4539575"/>
            <a:ext cx="3145974" cy="6531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Dispatch section</a:t>
            </a:r>
          </a:p>
          <a:p>
            <a:r>
              <a:rPr lang="en-US" dirty="0"/>
              <a:t>  </a:t>
            </a:r>
            <a:r>
              <a:rPr lang="en-US" dirty="0" err="1"/>
              <a:t>Foo_addr</a:t>
            </a:r>
            <a:r>
              <a:rPr lang="en-US" dirty="0"/>
              <a:t>: 0x200</a:t>
            </a:r>
          </a:p>
        </p:txBody>
      </p:sp>
      <p:sp>
        <p:nvSpPr>
          <p:cNvPr id="9" name="Freeform: Shape 8">
            <a:extLst>
              <a:ext uri="{FF2B5EF4-FFF2-40B4-BE49-F238E27FC236}">
                <a16:creationId xmlns:a16="http://schemas.microsoft.com/office/drawing/2014/main" id="{89EC5480-B077-48F2-875F-718E6B88010B}"/>
              </a:ext>
            </a:extLst>
          </p:cNvPr>
          <p:cNvSpPr/>
          <p:nvPr/>
        </p:nvSpPr>
        <p:spPr>
          <a:xfrm>
            <a:off x="3341914" y="3820885"/>
            <a:ext cx="340143" cy="1066800"/>
          </a:xfrm>
          <a:custGeom>
            <a:avLst/>
            <a:gdLst>
              <a:gd name="connsiteX0" fmla="*/ 0 w 340143"/>
              <a:gd name="connsiteY0" fmla="*/ 0 h 1066800"/>
              <a:gd name="connsiteX1" fmla="*/ 337457 w 340143"/>
              <a:gd name="connsiteY1" fmla="*/ 315685 h 1066800"/>
              <a:gd name="connsiteX2" fmla="*/ 130629 w 340143"/>
              <a:gd name="connsiteY2" fmla="*/ 1066800 h 1066800"/>
            </a:gdLst>
            <a:ahLst/>
            <a:cxnLst>
              <a:cxn ang="0">
                <a:pos x="connsiteX0" y="connsiteY0"/>
              </a:cxn>
              <a:cxn ang="0">
                <a:pos x="connsiteX1" y="connsiteY1"/>
              </a:cxn>
              <a:cxn ang="0">
                <a:pos x="connsiteX2" y="connsiteY2"/>
              </a:cxn>
            </a:cxnLst>
            <a:rect l="l" t="t" r="r" b="b"/>
            <a:pathLst>
              <a:path w="340143" h="1066800">
                <a:moveTo>
                  <a:pt x="0" y="0"/>
                </a:moveTo>
                <a:cubicBezTo>
                  <a:pt x="157843" y="68942"/>
                  <a:pt x="315686" y="137885"/>
                  <a:pt x="337457" y="315685"/>
                </a:cubicBezTo>
                <a:cubicBezTo>
                  <a:pt x="359228" y="493485"/>
                  <a:pt x="244928" y="780142"/>
                  <a:pt x="130629" y="1066800"/>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D95CC33-8DA7-40FD-890B-BB996FAFC42A}"/>
              </a:ext>
            </a:extLst>
          </p:cNvPr>
          <p:cNvCxnSpPr/>
          <p:nvPr/>
        </p:nvCxnSpPr>
        <p:spPr>
          <a:xfrm flipV="1">
            <a:off x="3682057" y="3733800"/>
            <a:ext cx="2174457" cy="1295400"/>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0D8A5F8D-4A3E-4F5C-8078-93A4B249FBA7}"/>
              </a:ext>
            </a:extLst>
          </p:cNvPr>
          <p:cNvSpPr/>
          <p:nvPr/>
        </p:nvSpPr>
        <p:spPr>
          <a:xfrm>
            <a:off x="3352800" y="3222171"/>
            <a:ext cx="874097" cy="1709058"/>
          </a:xfrm>
          <a:custGeom>
            <a:avLst/>
            <a:gdLst>
              <a:gd name="connsiteX0" fmla="*/ 0 w 874097"/>
              <a:gd name="connsiteY0" fmla="*/ 0 h 1709058"/>
              <a:gd name="connsiteX1" fmla="*/ 870857 w 874097"/>
              <a:gd name="connsiteY1" fmla="*/ 576943 h 1709058"/>
              <a:gd name="connsiteX2" fmla="*/ 239486 w 874097"/>
              <a:gd name="connsiteY2" fmla="*/ 1709058 h 1709058"/>
            </a:gdLst>
            <a:ahLst/>
            <a:cxnLst>
              <a:cxn ang="0">
                <a:pos x="connsiteX0" y="connsiteY0"/>
              </a:cxn>
              <a:cxn ang="0">
                <a:pos x="connsiteX1" y="connsiteY1"/>
              </a:cxn>
              <a:cxn ang="0">
                <a:pos x="connsiteX2" y="connsiteY2"/>
              </a:cxn>
            </a:cxnLst>
            <a:rect l="l" t="t" r="r" b="b"/>
            <a:pathLst>
              <a:path w="874097" h="1709058">
                <a:moveTo>
                  <a:pt x="0" y="0"/>
                </a:moveTo>
                <a:cubicBezTo>
                  <a:pt x="415471" y="146050"/>
                  <a:pt x="830943" y="292100"/>
                  <a:pt x="870857" y="576943"/>
                </a:cubicBezTo>
                <a:cubicBezTo>
                  <a:pt x="910771" y="861786"/>
                  <a:pt x="575128" y="1285422"/>
                  <a:pt x="239486" y="1709058"/>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744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a:xfrm>
            <a:off x="838200" y="343353"/>
            <a:ext cx="10515600" cy="1325563"/>
          </a:xfrm>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30897" y="1825625"/>
            <a:ext cx="2904446" cy="2904446"/>
          </a:xfrm>
          <a:prstGeom prst="rect">
            <a:avLst/>
          </a:prstGeom>
        </p:spPr>
      </p:pic>
      <p:pic>
        <p:nvPicPr>
          <p:cNvPr id="6" name="Picture 5">
            <a:extLst>
              <a:ext uri="{FF2B5EF4-FFF2-40B4-BE49-F238E27FC236}">
                <a16:creationId xmlns:a16="http://schemas.microsoft.com/office/drawing/2014/main" id="{C4BA0439-6A07-4227-890E-AE06EC06CA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44935" y="2378416"/>
            <a:ext cx="1798864" cy="1798864"/>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05475-3B75-40D0-A39D-76CA2288E287}"/>
              </a:ext>
            </a:extLst>
          </p:cNvPr>
          <p:cNvSpPr>
            <a:spLocks noGrp="1"/>
          </p:cNvSpPr>
          <p:nvPr>
            <p:ph type="title"/>
          </p:nvPr>
        </p:nvSpPr>
        <p:spPr/>
        <p:txBody>
          <a:bodyPr/>
          <a:lstStyle/>
          <a:p>
            <a:r>
              <a:rPr lang="ru-RU" dirty="0"/>
              <a:t>Загрузка динамических библиотек</a:t>
            </a:r>
            <a:endParaRPr lang="en-US" dirty="0"/>
          </a:p>
        </p:txBody>
      </p:sp>
      <p:sp>
        <p:nvSpPr>
          <p:cNvPr id="3" name="Text Placeholder 2">
            <a:extLst>
              <a:ext uri="{FF2B5EF4-FFF2-40B4-BE49-F238E27FC236}">
                <a16:creationId xmlns:a16="http://schemas.microsoft.com/office/drawing/2014/main" id="{9A0C7B91-A238-4591-8C6F-3A9E0479A88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69216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lnSpcReduction="10000"/>
          </a:bodyPr>
          <a:lstStyle/>
          <a:p>
            <a:r>
              <a:rPr lang="ru-RU" dirty="0"/>
              <a:t>Загрузку библиотек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ядро ОС размещает загрузчик в памяти процесса и передаёт ему управление</a:t>
            </a:r>
            <a:endParaRPr lang="en-US" dirty="0"/>
          </a:p>
          <a:p>
            <a:r>
              <a:rPr lang="ru-RU" dirty="0"/>
              <a:t>Загрузчик</a:t>
            </a:r>
          </a:p>
          <a:p>
            <a:pPr lvl="1"/>
            <a:r>
              <a:rPr lang="ru-RU" dirty="0"/>
              <a:t>Размещает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srgbClr val="7030A0"/>
                </a:solidFill>
                <a:latin typeface="Courier New" panose="02070309020205020404" pitchFamily="49" charset="0"/>
                <a:cs typeface="Courier New" panose="02070309020205020404" pitchFamily="49" charset="0"/>
              </a:rPr>
              <a:t>с</a:t>
            </a:r>
            <a:r>
              <a:rPr lang="en-US" sz="2800" dirty="0">
                <a:solidFill>
                  <a:srgbClr val="7030A0"/>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a:t>
            </a:r>
            <a:r>
              <a:rPr lang="en-US" sz="2800" dirty="0">
                <a:solidFill>
                  <a:schemeClr val="accent5"/>
                </a:solidFill>
                <a:latin typeface="Courier New" panose="02070309020205020404" pitchFamily="49" charset="0"/>
                <a:cs typeface="Courier New" panose="02070309020205020404" pitchFamily="49" charset="0"/>
              </a:rPr>
              <a:t>&lt;</a:t>
            </a:r>
            <a:r>
              <a:rPr lang="en-US" sz="2800" dirty="0">
                <a:solidFill>
                  <a:schemeClr val="accent2"/>
                </a:solidFill>
                <a:latin typeface="Courier New" panose="02070309020205020404" pitchFamily="49" charset="0"/>
                <a:cs typeface="Courier New" panose="02070309020205020404" pitchFamily="49" charset="0"/>
              </a:rPr>
              <a:t>puts</a:t>
            </a:r>
            <a:r>
              <a:rPr lang="en-US" sz="2800" dirty="0">
                <a:solidFill>
                  <a:schemeClr val="accent5"/>
                </a:solidFill>
                <a:latin typeface="Courier New" panose="02070309020205020404" pitchFamily="49" charset="0"/>
                <a:cs typeface="Courier New" panose="02070309020205020404" pitchFamily="49" charset="0"/>
              </a:rPr>
              <a:t>&gt;</a:t>
            </a:r>
            <a:endParaRPr lang="en-US" sz="4400" dirty="0">
              <a:solidFill>
                <a:schemeClr val="accent5"/>
              </a:solidFill>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различаются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fontScale="92500" lnSpcReduction="10000"/>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r>
              <a:rPr lang="en-US" dirty="0"/>
              <a:t> </a:t>
            </a:r>
            <a:r>
              <a:rPr lang="ru-RU" dirty="0"/>
              <a:t>и глобальных переменных</a:t>
            </a:r>
          </a:p>
          <a:p>
            <a:pPr lvl="1"/>
            <a:r>
              <a:rPr lang="ru-RU" dirty="0"/>
              <a:t>Вся адресация идёт относительно </a:t>
            </a:r>
            <a:r>
              <a:rPr lang="en-US" dirty="0"/>
              <a:t>Program Counter:</a:t>
            </a:r>
          </a:p>
          <a:p>
            <a:endParaRPr lang="en-US" dirty="0"/>
          </a:p>
          <a:p>
            <a:endParaRPr lang="en-US" dirty="0"/>
          </a:p>
          <a:p>
            <a:r>
              <a:rPr lang="ru-RU" dirty="0"/>
              <a:t>Код не нужно релоцировать при загрузке</a:t>
            </a:r>
            <a:endParaRPr lang="en-US" dirty="0"/>
          </a:p>
          <a:p>
            <a:r>
              <a:rPr lang="ru-RU" dirty="0"/>
              <a:t>Данные по-прежнему нужно релоцировать</a:t>
            </a:r>
            <a:r>
              <a:rPr lang="en-US" dirty="0"/>
              <a:t> (</a:t>
            </a:r>
            <a:r>
              <a:rPr lang="ru-RU" dirty="0"/>
              <a:t>но таких релокаций гораздо меньше</a:t>
            </a:r>
            <a:r>
              <a:rPr lang="en-US" dirty="0"/>
              <a:t>)</a:t>
            </a:r>
          </a:p>
          <a:p>
            <a:pPr marL="457200" lvl="1" indent="0">
              <a:buNone/>
            </a:pPr>
            <a:r>
              <a:rPr lang="en-US" dirty="0">
                <a:solidFill>
                  <a:schemeClr val="accent6">
                    <a:lumMod val="75000"/>
                  </a:schemeClr>
                </a:solidFill>
                <a:latin typeface="Courier New" panose="02070309020205020404" pitchFamily="49" charset="0"/>
                <a:cs typeface="Courier New" panose="02070309020205020404" pitchFamily="49" charset="0"/>
              </a:rPr>
              <a:t>int </a:t>
            </a:r>
            <a:r>
              <a:rPr lang="en-US" dirty="0">
                <a:solidFill>
                  <a:schemeClr val="accent2"/>
                </a:solidFill>
                <a:latin typeface="Courier New" panose="02070309020205020404" pitchFamily="49" charset="0"/>
                <a:cs typeface="Courier New" panose="02070309020205020404" pitchFamily="49" charset="0"/>
              </a:rPr>
              <a:t>data</a:t>
            </a:r>
            <a:r>
              <a:rPr lang="en-US" dirty="0">
                <a:solidFill>
                  <a:schemeClr val="accent5"/>
                </a:solidFill>
                <a:latin typeface="Courier New" panose="02070309020205020404" pitchFamily="49" charset="0"/>
                <a:cs typeface="Courier New" panose="02070309020205020404" pitchFamily="49" charset="0"/>
              </a:rPr>
              <a:t>;</a:t>
            </a:r>
          </a:p>
          <a:p>
            <a:pPr marL="457200" lvl="1" indent="0">
              <a:buNone/>
            </a:pPr>
            <a:r>
              <a:rPr lang="en-US" dirty="0">
                <a:solidFill>
                  <a:schemeClr val="accent6">
                    <a:lumMod val="75000"/>
                  </a:schemeClr>
                </a:solidFill>
                <a:latin typeface="Courier New" panose="02070309020205020404" pitchFamily="49" charset="0"/>
                <a:cs typeface="Courier New" panose="02070309020205020404" pitchFamily="49" charset="0"/>
              </a:rPr>
              <a:t>int </a:t>
            </a:r>
            <a:r>
              <a:rPr lang="en-US" dirty="0">
                <a:solidFill>
                  <a:schemeClr val="accent5"/>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&amp;</a:t>
            </a:r>
            <a:r>
              <a:rPr lang="en-US" dirty="0">
                <a:solidFill>
                  <a:schemeClr val="accent2"/>
                </a:solidFill>
                <a:latin typeface="Courier New" panose="02070309020205020404" pitchFamily="49" charset="0"/>
                <a:cs typeface="Courier New" panose="02070309020205020404" pitchFamily="49" charset="0"/>
              </a:rPr>
              <a:t>data</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Relocation needed</a:t>
            </a:r>
            <a:endParaRPr lang="en-US" dirty="0"/>
          </a:p>
          <a:p>
            <a:pPr lvl="1"/>
            <a:endParaRPr lang="en-US" dirty="0"/>
          </a:p>
        </p:txBody>
      </p:sp>
      <p:sp>
        <p:nvSpPr>
          <p:cNvPr id="4" name="TextBox 3">
            <a:extLst>
              <a:ext uri="{FF2B5EF4-FFF2-40B4-BE49-F238E27FC236}">
                <a16:creationId xmlns:a16="http://schemas.microsoft.com/office/drawing/2014/main" id="{C8FDE8C1-D2E9-42AE-9B35-3EBD2D3374A9}"/>
              </a:ext>
            </a:extLst>
          </p:cNvPr>
          <p:cNvSpPr txBox="1"/>
          <p:nvPr/>
        </p:nvSpPr>
        <p:spPr>
          <a:xfrm>
            <a:off x="1600200" y="3407620"/>
            <a:ext cx="3211286" cy="369332"/>
          </a:xfrm>
          <a:prstGeom prst="rect">
            <a:avLst/>
          </a:prstGeom>
          <a:noFill/>
        </p:spPr>
        <p:txBody>
          <a:bodyPr wrap="square" rtlCol="0">
            <a:spAutoFit/>
          </a:bodyPr>
          <a:lstStyle/>
          <a:p>
            <a:r>
              <a:rPr lang="en-US" dirty="0">
                <a:solidFill>
                  <a:srgbClr val="7030A0"/>
                </a:solidFill>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global_var</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rdi</a:t>
            </a:r>
            <a:endParaRPr lang="en-US"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20436F11-679E-4472-8F94-635B88843433}"/>
              </a:ext>
            </a:extLst>
          </p:cNvPr>
          <p:cNvSpPr txBox="1"/>
          <p:nvPr/>
        </p:nvSpPr>
        <p:spPr>
          <a:xfrm>
            <a:off x="6215742" y="3407620"/>
            <a:ext cx="4005943" cy="369332"/>
          </a:xfrm>
          <a:prstGeom prst="rect">
            <a:avLst/>
          </a:prstGeom>
          <a:noFill/>
        </p:spPr>
        <p:txBody>
          <a:bodyPr wrap="square" rtlCol="0">
            <a:spAutoFit/>
          </a:bodyPr>
          <a:lstStyle/>
          <a:p>
            <a:r>
              <a:rPr lang="en-US" dirty="0">
                <a:solidFill>
                  <a:srgbClr val="7030A0"/>
                </a:solidFill>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global_var</a:t>
            </a:r>
            <a:r>
              <a:rPr lang="en-US" dirty="0">
                <a:solidFill>
                  <a:schemeClr val="accent5"/>
                </a:solidFill>
                <a:latin typeface="Courier New" panose="02070309020205020404" pitchFamily="49" charset="0"/>
                <a:cs typeface="Courier New" panose="02070309020205020404" pitchFamily="49" charset="0"/>
              </a:rPr>
              <a:t>(%</a:t>
            </a:r>
            <a:r>
              <a:rPr lang="en-US" dirty="0">
                <a:solidFill>
                  <a:schemeClr val="accent2"/>
                </a:solidFill>
                <a:latin typeface="Courier New" panose="02070309020205020404" pitchFamily="49" charset="0"/>
                <a:cs typeface="Courier New" panose="02070309020205020404" pitchFamily="49" charset="0"/>
              </a:rPr>
              <a:t>rip</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rdi</a:t>
            </a:r>
            <a:endParaRPr lang="en-US" dirty="0">
              <a:solidFill>
                <a:schemeClr val="accent2"/>
              </a:solidFill>
              <a:latin typeface="Courier New" panose="02070309020205020404" pitchFamily="49" charset="0"/>
              <a:cs typeface="Courier New" panose="02070309020205020404" pitchFamily="49" charset="0"/>
            </a:endParaRPr>
          </a:p>
        </p:txBody>
      </p:sp>
      <p:cxnSp>
        <p:nvCxnSpPr>
          <p:cNvPr id="7" name="Straight Arrow Connector 6">
            <a:extLst>
              <a:ext uri="{FF2B5EF4-FFF2-40B4-BE49-F238E27FC236}">
                <a16:creationId xmlns:a16="http://schemas.microsoft.com/office/drawing/2014/main" id="{14AECB82-DF9E-4375-96FE-844EC0EEFE32}"/>
              </a:ext>
            </a:extLst>
          </p:cNvPr>
          <p:cNvCxnSpPr>
            <a:cxnSpLocks/>
            <a:stCxn id="4" idx="3"/>
          </p:cNvCxnSpPr>
          <p:nvPr/>
        </p:nvCxnSpPr>
        <p:spPr>
          <a:xfrm>
            <a:off x="4811486" y="3592286"/>
            <a:ext cx="115388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282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использоваться абсолютные адреса</a:t>
            </a:r>
            <a:endParaRPr lang="en-US" dirty="0"/>
          </a:p>
          <a:p>
            <a:r>
              <a:rPr lang="ru-RU" dirty="0"/>
              <a:t>При загрузке требуется релокация</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и импортируемыми символами</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5167313"/>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a:t>
            </a: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a:t>
            </a:r>
            <a:r>
              <a:rPr lang="fr-FR" sz="1800" dirty="0" err="1">
                <a:solidFill>
                  <a:prstClr val="black"/>
                </a:solidFill>
                <a:latin typeface="Courier New" panose="02070309020205020404" pitchFamily="49" charset="0"/>
                <a:cs typeface="Courier New" panose="02070309020205020404" pitchFamily="49" charset="0"/>
              </a:rPr>
              <a:t>argc</a:t>
            </a:r>
            <a:r>
              <a:rPr lang="fr-FR" sz="1800" dirty="0">
                <a:solidFill>
                  <a:prstClr val="black"/>
                </a:solidFill>
                <a:latin typeface="Courier New" panose="02070309020205020404" pitchFamily="49" charset="0"/>
                <a:cs typeface="Courier New" panose="02070309020205020404" pitchFamily="49" charset="0"/>
              </a:rPr>
              <a:t>) { printf("%d\n", </a:t>
            </a:r>
            <a:r>
              <a:rPr lang="fr-FR" sz="1800" dirty="0" err="1">
                <a:solidFill>
                  <a:prstClr val="black"/>
                </a:solidFill>
                <a:latin typeface="Courier New" panose="02070309020205020404" pitchFamily="49" charset="0"/>
                <a:cs typeface="Courier New" panose="02070309020205020404" pitchFamily="49" charset="0"/>
              </a:rPr>
              <a:t>argc</a:t>
            </a:r>
            <a:r>
              <a:rPr lang="fr-FR" sz="1800" dirty="0">
                <a:solidFill>
                  <a:prstClr val="black"/>
                </a:solidFill>
                <a:latin typeface="Courier New" panose="02070309020205020404" pitchFamily="49" charset="0"/>
                <a:cs typeface="Courier New" panose="02070309020205020404" pitchFamily="49" charset="0"/>
              </a:rPr>
              <a:t>);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a:t>Electric Fence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solidFill>
                  <a:srgbClr val="7030A0"/>
                </a:solidFill>
                <a:latin typeface="Courier New" panose="02070309020205020404" pitchFamily="49" charset="0"/>
                <a:cs typeface="Courier New" panose="02070309020205020404" pitchFamily="49" charset="0"/>
              </a:rPr>
              <a:t>call qword </a:t>
            </a:r>
            <a:r>
              <a:rPr lang="en-US" dirty="0" err="1">
                <a:solidFill>
                  <a:srgbClr val="7030A0"/>
                </a:solidFill>
                <a:latin typeface="Courier New" panose="02070309020205020404" pitchFamily="49" charset="0"/>
                <a:cs typeface="Courier New" panose="02070309020205020404" pitchFamily="49" charset="0"/>
              </a:rPr>
              <a:t>ptr</a:t>
            </a:r>
            <a:r>
              <a:rPr lang="en-US" dirty="0">
                <a:solidFill>
                  <a:srgbClr val="7030A0"/>
                </a:solidFill>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__</a:t>
            </a:r>
            <a:r>
              <a:rPr lang="en-US" dirty="0" err="1">
                <a:latin typeface="Courier New" panose="02070309020205020404" pitchFamily="49" charset="0"/>
                <a:cs typeface="Courier New" panose="02070309020205020404" pitchFamily="49" charset="0"/>
              </a:rPr>
              <a:t>imp_foo</a:t>
            </a:r>
            <a:r>
              <a:rPr lang="en-US" dirty="0">
                <a:solidFill>
                  <a:schemeClr val="accent5"/>
                </a:solidFill>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solidFill>
                  <a:srgbClr val="7030A0"/>
                </a:solidFill>
                <a:latin typeface="Courier New" panose="02070309020205020404" pitchFamily="49" charset="0"/>
                <a:cs typeface="Courier New" panose="02070309020205020404" pitchFamily="49" charset="0"/>
              </a:rPr>
              <a:t>call </a:t>
            </a:r>
            <a:r>
              <a:rPr lang="en-US" dirty="0">
                <a:solidFill>
                  <a:schemeClr val="accent5"/>
                </a:solidFill>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foo</a:t>
            </a:r>
            <a:r>
              <a:rPr lang="en-US" dirty="0" err="1">
                <a:solidFill>
                  <a:schemeClr val="accent5"/>
                </a:solidFill>
                <a:latin typeface="Courier New" panose="02070309020205020404" pitchFamily="49" charset="0"/>
                <a:cs typeface="Courier New" panose="02070309020205020404" pitchFamily="49" charset="0"/>
              </a:rPr>
              <a:t>@</a:t>
            </a:r>
            <a:r>
              <a:rPr lang="en-US" dirty="0" err="1">
                <a:solidFill>
                  <a:srgbClr val="7030A0"/>
                </a:solidFill>
                <a:latin typeface="Courier New" panose="02070309020205020404" pitchFamily="49" charset="0"/>
                <a:cs typeface="Courier New" panose="02070309020205020404" pitchFamily="49" charset="0"/>
              </a:rPr>
              <a:t>GOTPCREL</a:t>
            </a:r>
            <a:r>
              <a:rPr lang="en-US" dirty="0">
                <a:solidFill>
                  <a:schemeClr val="accent5"/>
                </a:solidFill>
                <a:latin typeface="Courier New" panose="02070309020205020404" pitchFamily="49" charset="0"/>
                <a:cs typeface="Courier New" panose="02070309020205020404" pitchFamily="49" charset="0"/>
              </a:rPr>
              <a:t>(%</a:t>
            </a:r>
            <a:r>
              <a:rPr lang="en-US" dirty="0">
                <a:solidFill>
                  <a:schemeClr val="accent2"/>
                </a:solidFill>
                <a:latin typeface="Courier New" panose="02070309020205020404" pitchFamily="49" charset="0"/>
                <a:cs typeface="Courier New" panose="02070309020205020404" pitchFamily="49" charset="0"/>
              </a:rPr>
              <a:t>rip</a:t>
            </a:r>
            <a:r>
              <a:rPr lang="en-US" dirty="0">
                <a:solidFill>
                  <a:schemeClr val="accent5"/>
                </a:solidFill>
                <a:latin typeface="Courier New" panose="02070309020205020404" pitchFamily="49" charset="0"/>
                <a:cs typeface="Courier New" panose="02070309020205020404" pitchFamily="49" charset="0"/>
              </a:rPr>
              <a:t>)</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.section .text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call </a:t>
            </a:r>
            <a:r>
              <a:rPr lang="en-US" dirty="0">
                <a:latin typeface="Courier New" panose="02070309020205020404" pitchFamily="49" charset="0"/>
                <a:cs typeface="Courier New" panose="02070309020205020404" pitchFamily="49" charset="0"/>
              </a:rPr>
              <a:t>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.section .</a:t>
            </a:r>
            <a:r>
              <a:rPr lang="en-US" dirty="0" err="1">
                <a:solidFill>
                  <a:srgbClr val="7030A0"/>
                </a:solidFill>
                <a:latin typeface="Courier New" panose="02070309020205020404" pitchFamily="49" charset="0"/>
                <a:cs typeface="Courier New" panose="02070309020205020404" pitchFamily="49" charset="0"/>
              </a:rPr>
              <a:t>plt</a:t>
            </a:r>
            <a:endParaRPr lang="en-US" dirty="0">
              <a:solidFill>
                <a:srgbClr val="7030A0"/>
              </a:solidFill>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foo</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if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first call</a:t>
            </a:r>
            <a:r>
              <a:rPr lang="en-US" dirty="0">
                <a:solidFill>
                  <a:schemeClr val="accent5"/>
                </a:solidFill>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GOT</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foo</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resolve address of foo</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call </a:t>
            </a:r>
            <a:r>
              <a:rPr lang="en-US" dirty="0">
                <a:solidFill>
                  <a:schemeClr val="accent2"/>
                </a:solidFill>
                <a:latin typeface="Courier New" panose="02070309020205020404" pitchFamily="49" charset="0"/>
                <a:cs typeface="Courier New" panose="02070309020205020404" pitchFamily="49" charset="0"/>
              </a:rPr>
              <a:t>GOT</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foo</a:t>
            </a:r>
            <a:r>
              <a:rPr lang="en-US" dirty="0">
                <a:solidFill>
                  <a:schemeClr val="accent5"/>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708043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F644F-F050-4188-B7DE-D558EED4F914}"/>
              </a:ext>
            </a:extLst>
          </p:cNvPr>
          <p:cNvSpPr>
            <a:spLocks noGrp="1"/>
          </p:cNvSpPr>
          <p:nvPr>
            <p:ph type="title"/>
          </p:nvPr>
        </p:nvSpPr>
        <p:spPr/>
        <p:txBody>
          <a:bodyPr/>
          <a:lstStyle/>
          <a:p>
            <a:r>
              <a:rPr lang="ru-RU" dirty="0"/>
              <a:t>Ускорение работы динамических библиотек</a:t>
            </a:r>
            <a:endParaRPr lang="en-US" dirty="0"/>
          </a:p>
        </p:txBody>
      </p:sp>
      <p:sp>
        <p:nvSpPr>
          <p:cNvPr id="3" name="Text Placeholder 2">
            <a:extLst>
              <a:ext uri="{FF2B5EF4-FFF2-40B4-BE49-F238E27FC236}">
                <a16:creationId xmlns:a16="http://schemas.microsoft.com/office/drawing/2014/main" id="{251B3974-2F77-445B-9ABE-2E91F2DEE46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757793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b="1" dirty="0"/>
              <a:t>Загрузка</a:t>
            </a:r>
            <a:r>
              <a:rPr lang="en-US" b="1" dirty="0"/>
              <a:t> </a:t>
            </a:r>
            <a:r>
              <a:rPr lang="ru-RU" b="1" dirty="0"/>
              <a:t>библиотеки</a:t>
            </a:r>
            <a:endParaRPr lang="en-US" b="1"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34564586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818-C119-4C4F-A02D-FD8FDD74BB07}"/>
              </a:ext>
            </a:extLst>
          </p:cNvPr>
          <p:cNvSpPr>
            <a:spLocks noGrp="1"/>
          </p:cNvSpPr>
          <p:nvPr>
            <p:ph type="title"/>
          </p:nvPr>
        </p:nvSpPr>
        <p:spPr/>
        <p:txBody>
          <a:bodyPr/>
          <a:lstStyle/>
          <a:p>
            <a:r>
              <a:rPr lang="ru-RU" dirty="0"/>
              <a:t>Ускорение загрузки </a:t>
            </a:r>
            <a:r>
              <a:rPr lang="en-US" dirty="0"/>
              <a:t>DLL: </a:t>
            </a:r>
            <a:r>
              <a:rPr lang="ru-RU" dirty="0"/>
              <a:t>отключение неиспользуемых библиотек</a:t>
            </a:r>
            <a:endParaRPr lang="en-US" dirty="0"/>
          </a:p>
        </p:txBody>
      </p:sp>
      <p:sp>
        <p:nvSpPr>
          <p:cNvPr id="3" name="Content Placeholder 2">
            <a:extLst>
              <a:ext uri="{FF2B5EF4-FFF2-40B4-BE49-F238E27FC236}">
                <a16:creationId xmlns:a16="http://schemas.microsoft.com/office/drawing/2014/main" id="{6B66DA0D-EF7A-4D19-8949-113744F62AD6}"/>
              </a:ext>
            </a:extLst>
          </p:cNvPr>
          <p:cNvSpPr>
            <a:spLocks noGrp="1"/>
          </p:cNvSpPr>
          <p:nvPr>
            <p:ph idx="1"/>
          </p:nvPr>
        </p:nvSpPr>
        <p:spPr/>
        <p:txBody>
          <a:bodyPr/>
          <a:lstStyle/>
          <a:p>
            <a:r>
              <a:rPr lang="ru-RU" dirty="0"/>
              <a:t>Часто в больших программах можно случайно указать лишние библиотеки при сборке</a:t>
            </a:r>
            <a:endParaRPr lang="en-US" dirty="0"/>
          </a:p>
          <a:p>
            <a:r>
              <a:rPr lang="ru-RU" dirty="0"/>
              <a:t>Их загрузка замедлит работу приложения даже если они не будут использоваться</a:t>
            </a:r>
          </a:p>
          <a:p>
            <a:r>
              <a:rPr lang="ru-RU" dirty="0"/>
              <a:t>Флаг </a:t>
            </a:r>
            <a:r>
              <a:rPr lang="en-US" dirty="0"/>
              <a:t>-</a:t>
            </a:r>
            <a:r>
              <a:rPr lang="en-US" dirty="0" err="1"/>
              <a:t>Wl</a:t>
            </a:r>
            <a:r>
              <a:rPr lang="en-US" dirty="0"/>
              <a:t>,--as-needed </a:t>
            </a:r>
            <a:r>
              <a:rPr lang="ru-RU" dirty="0"/>
              <a:t>позволит линкеру проигнорировать такие библиотеки</a:t>
            </a:r>
            <a:endParaRPr lang="en-US" dirty="0"/>
          </a:p>
          <a:p>
            <a:r>
              <a:rPr lang="ru-RU" dirty="0"/>
              <a:t>Флаг включен по умолчанию в некоторых дистрибутивах</a:t>
            </a:r>
            <a:r>
              <a:rPr lang="en-US" dirty="0"/>
              <a:t> (Ubuntu, </a:t>
            </a:r>
            <a:r>
              <a:rPr lang="ru-RU" dirty="0"/>
              <a:t>но не </a:t>
            </a:r>
            <a:r>
              <a:rPr lang="en-US" dirty="0"/>
              <a:t>Fedora/RHEL)</a:t>
            </a:r>
          </a:p>
        </p:txBody>
      </p:sp>
    </p:spTree>
    <p:extLst>
      <p:ext uri="{BB962C8B-B14F-4D97-AF65-F5344CB8AC3E}">
        <p14:creationId xmlns:p14="http://schemas.microsoft.com/office/powerpoint/2010/main" val="1159637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a:t>
            </a:r>
            <a:r>
              <a:rPr lang="en-US" dirty="0"/>
              <a:t> (</a:t>
            </a:r>
            <a:r>
              <a:rPr lang="ru-RU" dirty="0"/>
              <a:t>ленивая) загрузка</a:t>
            </a:r>
            <a:r>
              <a:rPr lang="en-US" dirty="0"/>
              <a:t> </a:t>
            </a:r>
            <a:r>
              <a:rPr lang="ru-RU" dirty="0"/>
              <a:t>библиотек</a:t>
            </a:r>
            <a:endParaRPr lang="en-US" dirty="0"/>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 lazy loading)</a:t>
            </a:r>
          </a:p>
          <a:p>
            <a:r>
              <a:rPr lang="ru-RU" dirty="0"/>
              <a:t>Некоторые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r>
              <a:rPr lang="ru-RU" dirty="0"/>
              <a:t> (больше не поддерживается)</a:t>
            </a:r>
            <a:endParaRPr lang="en-US" dirty="0"/>
          </a:p>
          <a:p>
            <a:r>
              <a:rPr lang="ru-RU" dirty="0"/>
              <a:t>Для </a:t>
            </a:r>
            <a:r>
              <a:rPr lang="en-US" dirty="0"/>
              <a:t>Linux </a:t>
            </a:r>
            <a:r>
              <a:rPr lang="ru-RU" dirty="0"/>
              <a:t>стандартного решения нет, но можно использовать</a:t>
            </a:r>
            <a:r>
              <a:rPr lang="en-US" dirty="0"/>
              <a:t> </a:t>
            </a:r>
            <a:r>
              <a:rPr lang="ru-RU" dirty="0"/>
              <a:t>утилиту </a:t>
            </a:r>
            <a:r>
              <a:rPr lang="en-US" dirty="0"/>
              <a:t>Implib.so</a:t>
            </a:r>
          </a:p>
          <a:p>
            <a:pPr lvl="1"/>
            <a:r>
              <a:rPr lang="en-US" dirty="0">
                <a:hlinkClick r:id="rId3"/>
              </a:rPr>
              <a:t>https://github.com/yugr/Implib.so</a:t>
            </a:r>
            <a:r>
              <a:rPr lang="en-US" dirty="0"/>
              <a:t> </a:t>
            </a:r>
          </a:p>
        </p:txBody>
      </p:sp>
      <p:pic>
        <p:nvPicPr>
          <p:cNvPr id="5" name="Picture 4">
            <a:extLst>
              <a:ext uri="{FF2B5EF4-FFF2-40B4-BE49-F238E27FC236}">
                <a16:creationId xmlns:a16="http://schemas.microsoft.com/office/drawing/2014/main" id="{8BEDFC43-BAA5-4E44-A518-7FFAA30D26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5293857"/>
            <a:ext cx="1483179" cy="1483179"/>
          </a:xfrm>
          <a:prstGeom prst="rect">
            <a:avLst/>
          </a:prstGeom>
        </p:spPr>
      </p:pic>
    </p:spTree>
    <p:extLst>
      <p:ext uri="{BB962C8B-B14F-4D97-AF65-F5344CB8AC3E}">
        <p14:creationId xmlns:p14="http://schemas.microsoft.com/office/powerpoint/2010/main" val="1966528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a:bodyPr>
          <a:lstStyle/>
          <a:p>
            <a:r>
              <a:rPr lang="ru-RU" dirty="0"/>
              <a:t>Реализует ленивую загрузку в </a:t>
            </a:r>
            <a:r>
              <a:rPr lang="en-US" dirty="0"/>
              <a:t>POSIX</a:t>
            </a:r>
            <a:r>
              <a:rPr lang="ru-RU" dirty="0"/>
              <a:t>-систем</a:t>
            </a:r>
            <a:endParaRPr lang="en-US" dirty="0"/>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a:t>
            </a:r>
            <a:endParaRPr lang="en-US" dirty="0"/>
          </a:p>
          <a:p>
            <a:pPr lvl="1"/>
            <a:r>
              <a:rPr lang="en-US" dirty="0"/>
              <a:t>x86, ARM, AArch64, RISC-V, e2k, etc.</a:t>
            </a:r>
          </a:p>
          <a:p>
            <a:pPr lvl="1"/>
            <a:r>
              <a:rPr lang="en-US" dirty="0"/>
              <a:t>Linux (+ </a:t>
            </a:r>
            <a:r>
              <a:rPr lang="ru-RU" dirty="0"/>
              <a:t>частично </a:t>
            </a:r>
            <a:r>
              <a:rPr lang="en-US" dirty="0"/>
              <a:t>BSD)</a:t>
            </a:r>
          </a:p>
        </p:txBody>
      </p:sp>
    </p:spTree>
    <p:extLst>
      <p:ext uri="{BB962C8B-B14F-4D97-AF65-F5344CB8AC3E}">
        <p14:creationId xmlns:p14="http://schemas.microsoft.com/office/powerpoint/2010/main" val="2978459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a:xfrm>
            <a:off x="838200" y="1825625"/>
            <a:ext cx="10515600" cy="4667250"/>
          </a:xfrm>
        </p:spPr>
        <p:txBody>
          <a:bodyPr>
            <a:normAutofit fontScale="92500" lnSpcReduction="10000"/>
          </a:bodyPr>
          <a:lstStyle/>
          <a:p>
            <a:r>
              <a:rPr lang="ru-RU" dirty="0"/>
              <a:t>Для заданной </a:t>
            </a:r>
            <a:r>
              <a:rPr lang="en-US" dirty="0"/>
              <a:t>DLL </a:t>
            </a:r>
            <a:r>
              <a:rPr lang="ru-RU" dirty="0"/>
              <a:t>генерирует небольшую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r>
              <a:rPr lang="en-US" dirty="0"/>
              <a:t>:</a:t>
            </a:r>
          </a:p>
          <a:p>
            <a:pPr marL="457200" lvl="1" indent="0">
              <a:buNone/>
            </a:pPr>
            <a:r>
              <a:rPr lang="en-US" dirty="0">
                <a:solidFill>
                  <a:srgbClr val="7030A0"/>
                </a:solidFill>
                <a:latin typeface="Courier New" panose="02070309020205020404" pitchFamily="49" charset="0"/>
                <a:cs typeface="Courier New" panose="02070309020205020404" pitchFamily="49" charset="0"/>
              </a:rPr>
              <a:t>int </a:t>
            </a:r>
            <a:r>
              <a:rPr lang="en-US" dirty="0">
                <a:solidFill>
                  <a:schemeClr val="accent2"/>
                </a:solidFill>
                <a:latin typeface="Courier New" panose="02070309020205020404" pitchFamily="49" charset="0"/>
                <a:cs typeface="Courier New" panose="02070309020205020404" pitchFamily="49" charset="0"/>
              </a:rPr>
              <a:t>foo</a:t>
            </a:r>
            <a:r>
              <a:rPr lang="en-US" dirty="0">
                <a:solidFill>
                  <a:schemeClr val="accent5"/>
                </a:solidFill>
                <a:latin typeface="Courier New" panose="02070309020205020404" pitchFamily="49" charset="0"/>
                <a:cs typeface="Courier New" panose="02070309020205020404" pitchFamily="49" charset="0"/>
              </a:rPr>
              <a:t>(</a:t>
            </a:r>
            <a:r>
              <a:rPr lang="en-US" dirty="0">
                <a:solidFill>
                  <a:schemeClr val="accent6">
                    <a:lumMod val="75000"/>
                  </a:schemeClr>
                </a:solidFill>
                <a:latin typeface="Courier New" panose="02070309020205020404" pitchFamily="49" charset="0"/>
                <a:cs typeface="Courier New" panose="02070309020205020404" pitchFamily="49" charset="0"/>
              </a:rPr>
              <a:t>type1 </a:t>
            </a:r>
            <a:r>
              <a:rPr lang="en-US" dirty="0">
                <a:solidFill>
                  <a:schemeClr val="accent2"/>
                </a:solidFill>
                <a:latin typeface="Courier New" panose="02070309020205020404" pitchFamily="49" charset="0"/>
                <a:cs typeface="Courier New" panose="02070309020205020404" pitchFamily="49" charset="0"/>
              </a:rPr>
              <a:t>arg1</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chemeClr val="accent6">
                    <a:lumMod val="75000"/>
                  </a:schemeClr>
                </a:solidFill>
                <a:latin typeface="Courier New" panose="02070309020205020404" pitchFamily="49" charset="0"/>
                <a:cs typeface="Courier New" panose="02070309020205020404" pitchFamily="49" charset="0"/>
              </a:rPr>
              <a:t>type2 </a:t>
            </a:r>
            <a:r>
              <a:rPr lang="en-US" dirty="0">
                <a:solidFill>
                  <a:schemeClr val="accent2"/>
                </a:solidFill>
                <a:latin typeface="Courier New" panose="02070309020205020404" pitchFamily="49" charset="0"/>
                <a:cs typeface="Courier New" panose="02070309020205020404" pitchFamily="49" charset="0"/>
              </a:rPr>
              <a:t>arg2</a:t>
            </a:r>
            <a:r>
              <a:rPr lang="en-US" dirty="0">
                <a:solidFill>
                  <a:schemeClr val="accent5"/>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Stub</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static void </a:t>
            </a:r>
            <a:r>
              <a:rPr lang="en-US" dirty="0">
                <a:solidFill>
                  <a:schemeClr val="accent5"/>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foo_real</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NULL</a:t>
            </a:r>
            <a:r>
              <a:rPr lang="en-US" dirty="0">
                <a:solidFill>
                  <a:schemeClr val="accent5"/>
                </a:solidFill>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if </a:t>
            </a:r>
            <a:r>
              <a:rPr lang="en-US" dirty="0">
                <a:solidFill>
                  <a:schemeClr val="accent5"/>
                </a:solidFill>
                <a:latin typeface="Courier New" panose="02070309020205020404" pitchFamily="49" charset="0"/>
                <a:cs typeface="Courier New" panose="02070309020205020404" pitchFamily="49" charset="0"/>
              </a:rPr>
              <a:t>(!</a:t>
            </a:r>
            <a:r>
              <a:rPr lang="en-US" dirty="0" err="1">
                <a:solidFill>
                  <a:schemeClr val="accent2"/>
                </a:solidFill>
                <a:latin typeface="Courier New" panose="02070309020205020404" pitchFamily="49" charset="0"/>
                <a:cs typeface="Courier New" panose="02070309020205020404" pitchFamily="49" charset="0"/>
              </a:rPr>
              <a:t>foo_real</a:t>
            </a:r>
            <a:r>
              <a:rPr lang="en-US" dirty="0">
                <a:solidFill>
                  <a:schemeClr val="accent5"/>
                </a:solidFill>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void </a:t>
            </a:r>
            <a:r>
              <a:rPr lang="en-US" dirty="0">
                <a:solidFill>
                  <a:schemeClr val="accent5"/>
                </a:solidFill>
                <a:latin typeface="Courier New" panose="02070309020205020404" pitchFamily="49" charset="0"/>
                <a:cs typeface="Courier New" panose="02070309020205020404" pitchFamily="49" charset="0"/>
              </a:rPr>
              <a:t>*</a:t>
            </a:r>
            <a:r>
              <a:rPr lang="en-US" dirty="0">
                <a:solidFill>
                  <a:schemeClr val="accent2"/>
                </a:solidFill>
                <a:latin typeface="Courier New" panose="02070309020205020404" pitchFamily="49" charset="0"/>
                <a:cs typeface="Courier New" panose="02070309020205020404" pitchFamily="49" charset="0"/>
              </a:rPr>
              <a:t>handle</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dlopen</a:t>
            </a:r>
            <a:r>
              <a:rPr lang="en-US" dirty="0">
                <a:solidFill>
                  <a:schemeClr val="accent5"/>
                </a:solidFill>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err="1">
                <a:solidFill>
                  <a:schemeClr val="accent2"/>
                </a:solidFill>
                <a:latin typeface="Courier New" panose="02070309020205020404" pitchFamily="49" charset="0"/>
                <a:cs typeface="Courier New" panose="02070309020205020404" pitchFamily="49" charset="0"/>
              </a:rPr>
              <a:t>foo_real</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dlsym</a:t>
            </a:r>
            <a:r>
              <a:rPr lang="en-US" dirty="0">
                <a:solidFill>
                  <a:schemeClr val="accent5"/>
                </a:solidFill>
                <a:latin typeface="Courier New" panose="02070309020205020404" pitchFamily="49" charset="0"/>
                <a:cs typeface="Courier New" panose="02070309020205020404" pitchFamily="49" charset="0"/>
              </a:rPr>
              <a:t>(</a:t>
            </a:r>
            <a:r>
              <a:rPr lang="en-US" dirty="0">
                <a:solidFill>
                  <a:schemeClr val="accent2"/>
                </a:solidFill>
                <a:latin typeface="Courier New" panose="02070309020205020404" pitchFamily="49" charset="0"/>
                <a:cs typeface="Courier New" panose="02070309020205020404" pitchFamily="49" charset="0"/>
              </a:rPr>
              <a:t>handle</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foo</a:t>
            </a:r>
            <a:r>
              <a:rPr lang="en-US" dirty="0">
                <a:solidFill>
                  <a:schemeClr val="accent5"/>
                </a:solidFill>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chemeClr val="accent5"/>
                </a:solidFill>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a:solidFill>
                  <a:srgbClr val="7030A0"/>
                </a:solidFill>
                <a:latin typeface="Courier New" panose="02070309020205020404" pitchFamily="49" charset="0"/>
                <a:cs typeface="Courier New" panose="02070309020205020404" pitchFamily="49" charset="0"/>
              </a:rPr>
              <a:t>return </a:t>
            </a:r>
            <a:r>
              <a:rPr lang="en-US" dirty="0" err="1">
                <a:solidFill>
                  <a:schemeClr val="accent2"/>
                </a:solidFill>
                <a:latin typeface="Courier New" panose="02070309020205020404" pitchFamily="49" charset="0"/>
                <a:cs typeface="Courier New" panose="02070309020205020404" pitchFamily="49" charset="0"/>
              </a:rPr>
              <a:t>foo_real</a:t>
            </a:r>
            <a:r>
              <a:rPr lang="en-US" dirty="0">
                <a:solidFill>
                  <a:schemeClr val="accent5"/>
                </a:solidFill>
                <a:latin typeface="Courier New" panose="02070309020205020404" pitchFamily="49" charset="0"/>
                <a:cs typeface="Courier New" panose="02070309020205020404" pitchFamily="49" charset="0"/>
              </a:rPr>
              <a:t>(</a:t>
            </a:r>
            <a:r>
              <a:rPr lang="en-US" dirty="0">
                <a:solidFill>
                  <a:schemeClr val="accent2"/>
                </a:solidFill>
                <a:latin typeface="Courier New" panose="02070309020205020404" pitchFamily="49" charset="0"/>
                <a:cs typeface="Courier New" panose="02070309020205020404" pitchFamily="49" charset="0"/>
              </a:rPr>
              <a:t>arg1</a:t>
            </a:r>
            <a:r>
              <a:rPr lang="en-US" dirty="0">
                <a:solidFill>
                  <a:schemeClr val="accent5"/>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chemeClr val="accent2"/>
                </a:solidFill>
                <a:latin typeface="Courier New" panose="02070309020205020404" pitchFamily="49" charset="0"/>
                <a:cs typeface="Courier New" panose="02070309020205020404" pitchFamily="49" charset="0"/>
              </a:rPr>
              <a:t>arg2</a:t>
            </a:r>
            <a:r>
              <a:rPr lang="en-US" dirty="0">
                <a:solidFill>
                  <a:schemeClr val="accent5"/>
                </a:solidFill>
                <a:latin typeface="Courier New" panose="02070309020205020404" pitchFamily="49" charset="0"/>
                <a:cs typeface="Courier New" panose="02070309020205020404" pitchFamily="49" charset="0"/>
              </a:rPr>
              <a:t>, ...);</a:t>
            </a:r>
          </a:p>
          <a:p>
            <a:pPr marL="457200" lvl="1" indent="0">
              <a:buNone/>
            </a:pPr>
            <a:r>
              <a:rPr lang="en-US" dirty="0">
                <a:solidFill>
                  <a:schemeClr val="accent5"/>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5822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pPr lvl="1"/>
            <a:r>
              <a:rPr lang="ru-RU" dirty="0"/>
              <a:t>Отличия от статических библиотек</a:t>
            </a:r>
            <a:endParaRPr lang="en-US" dirty="0"/>
          </a:p>
          <a:p>
            <a:pPr lvl="1"/>
            <a:r>
              <a:rPr lang="ru-RU" dirty="0"/>
              <a:t>Принципы работы</a:t>
            </a:r>
          </a:p>
          <a:p>
            <a:pPr lvl="1"/>
            <a:r>
              <a:rPr lang="ru-RU" dirty="0"/>
              <a:t>Преимущества и недостатки</a:t>
            </a:r>
          </a:p>
        </p:txBody>
      </p:sp>
    </p:spTree>
    <p:extLst>
      <p:ext uri="{BB962C8B-B14F-4D97-AF65-F5344CB8AC3E}">
        <p14:creationId xmlns:p14="http://schemas.microsoft.com/office/powerpoint/2010/main" val="17641749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pPr lvl="1"/>
            <a:r>
              <a:rPr lang="ru-RU" dirty="0"/>
              <a:t>Просканировать все установленные программы и библиотеки</a:t>
            </a:r>
            <a:endParaRPr lang="en-US" dirty="0"/>
          </a:p>
          <a:p>
            <a:pPr lvl="1"/>
            <a:r>
              <a:rPr lang="ru-RU" dirty="0"/>
              <a:t>Статически распределить адресное пространство между всеми библиотеками</a:t>
            </a:r>
          </a:p>
          <a:p>
            <a:r>
              <a:rPr lang="ru-RU" dirty="0"/>
              <a:t>После этого адреса всех символов можно предварительно разрешить исходя из адреса загрузки</a:t>
            </a:r>
            <a:endParaRPr lang="en-US" dirty="0"/>
          </a:p>
          <a:p>
            <a:r>
              <a:rPr lang="ru-RU" dirty="0"/>
              <a:t>Решение</a:t>
            </a:r>
            <a:r>
              <a:rPr lang="en-US" dirty="0"/>
              <a:t> </a:t>
            </a:r>
            <a:r>
              <a:rPr lang="ru-RU" dirty="0"/>
              <a:t>для </a:t>
            </a:r>
            <a:r>
              <a:rPr lang="en-US" dirty="0"/>
              <a:t>Windows: preferred load address (</a:t>
            </a:r>
            <a:r>
              <a:rPr lang="ru-RU" dirty="0"/>
              <a:t>параметр </a:t>
            </a:r>
            <a:r>
              <a:rPr lang="en-US" dirty="0"/>
              <a:t>/BASE) + DLL binding</a:t>
            </a:r>
          </a:p>
          <a:p>
            <a:r>
              <a:rPr lang="ru-RU" dirty="0"/>
              <a:t>Решение для </a:t>
            </a:r>
            <a:r>
              <a:rPr lang="en-US" dirty="0"/>
              <a:t>Linux: </a:t>
            </a:r>
            <a:r>
              <a:rPr lang="en-US" dirty="0" err="1"/>
              <a:t>Prelink</a:t>
            </a:r>
            <a:endParaRPr lang="ru-RU" dirty="0"/>
          </a:p>
          <a:p>
            <a:endParaRPr lang="en-US" dirty="0"/>
          </a:p>
        </p:txBody>
      </p:sp>
    </p:spTree>
    <p:extLst>
      <p:ext uri="{BB962C8B-B14F-4D97-AF65-F5344CB8AC3E}">
        <p14:creationId xmlns:p14="http://schemas.microsoft.com/office/powerpoint/2010/main" val="3216698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621633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normAutofit lnSpcReduction="10000"/>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управлять размером и форматом этих хэштаблиц</a:t>
            </a:r>
            <a:endParaRPr lang="en-US" dirty="0"/>
          </a:p>
          <a:p>
            <a:r>
              <a:rPr lang="ru-RU" dirty="0"/>
              <a:t>Обычно рекомендуемая конфигурация опций</a:t>
            </a:r>
            <a:r>
              <a:rPr lang="en-US" dirty="0"/>
              <a:t>:</a:t>
            </a:r>
          </a:p>
          <a:p>
            <a:pPr lvl="1"/>
            <a:r>
              <a:rPr lang="en-US" dirty="0"/>
              <a:t>-</a:t>
            </a:r>
            <a:r>
              <a:rPr lang="en-US" dirty="0" err="1"/>
              <a:t>Wl</a:t>
            </a:r>
            <a:r>
              <a:rPr lang="en-US" dirty="0"/>
              <a:t>,--hash-style=both -Wl,-O1</a:t>
            </a:r>
          </a:p>
          <a:p>
            <a:r>
              <a:rPr lang="en-US" dirty="0"/>
              <a:t>-</a:t>
            </a:r>
            <a:r>
              <a:rPr lang="en-US" dirty="0" err="1"/>
              <a:t>Wl</a:t>
            </a:r>
            <a:r>
              <a:rPr lang="en-US" dirty="0"/>
              <a:t>,--hash-style=both </a:t>
            </a:r>
            <a:r>
              <a:rPr lang="ru-RU" dirty="0"/>
              <a:t>уже включена по умолчанию во всех современных дистрибутивах</a:t>
            </a:r>
            <a:endParaRPr lang="en-US" dirty="0"/>
          </a:p>
          <a:p>
            <a:r>
              <a:rPr lang="en-US" dirty="0"/>
              <a:t>-Wl,-O1 </a:t>
            </a:r>
            <a:r>
              <a:rPr lang="ru-RU" dirty="0"/>
              <a:t>не оказывает существенного влияния на производительность</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по умолчанию в </a:t>
            </a:r>
            <a:r>
              <a:rPr lang="en-US" dirty="0"/>
              <a:t>RHEL/Fedora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Примеры</a:t>
            </a:r>
            <a:r>
              <a:rPr lang="en-US" dirty="0"/>
              <a:t>:</a:t>
            </a:r>
          </a:p>
          <a:p>
            <a:pPr lvl="1"/>
            <a:r>
              <a:rPr lang="ru-RU" dirty="0"/>
              <a:t>Использование </a:t>
            </a:r>
            <a:r>
              <a:rPr lang="en-US" dirty="0"/>
              <a:t>-</a:t>
            </a:r>
            <a:r>
              <a:rPr lang="en-US" dirty="0" err="1"/>
              <a:t>fno-plt</a:t>
            </a:r>
            <a:r>
              <a:rPr lang="en-US" dirty="0"/>
              <a:t> </a:t>
            </a:r>
            <a:r>
              <a:rPr lang="ru-RU" dirty="0"/>
              <a:t>в </a:t>
            </a:r>
            <a:r>
              <a:rPr lang="en-US" dirty="0"/>
              <a:t>Clang </a:t>
            </a:r>
            <a:r>
              <a:rPr lang="ru-RU" dirty="0"/>
              <a:t>даёт до </a:t>
            </a:r>
            <a:r>
              <a:rPr lang="en-US" dirty="0"/>
              <a:t>10% </a:t>
            </a:r>
            <a:r>
              <a:rPr lang="ru-RU" dirty="0"/>
              <a:t>прироста производительности</a:t>
            </a:r>
            <a:endParaRPr lang="en-US" dirty="0"/>
          </a:p>
          <a:p>
            <a:endParaRPr lang="en-US" dirty="0"/>
          </a:p>
          <a:p>
            <a:endParaRPr lang="en-US" dirty="0"/>
          </a:p>
        </p:txBody>
      </p:sp>
    </p:spTree>
    <p:extLst>
      <p:ext uri="{BB962C8B-B14F-4D97-AF65-F5344CB8AC3E}">
        <p14:creationId xmlns:p14="http://schemas.microsoft.com/office/powerpoint/2010/main" val="1282722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Проблема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в библиотеках экспортируются</a:t>
            </a:r>
          </a:p>
          <a:p>
            <a:pPr lvl="1"/>
            <a:r>
              <a:rPr lang="ru-RU" dirty="0"/>
              <a:t>Для совместимости со статическими библиотеками</a:t>
            </a:r>
          </a:p>
          <a:p>
            <a:r>
              <a:rPr lang="ru-RU" dirty="0"/>
              <a:t>Из-за возможного перехвата функций вызов функций внутри библиотеки происходит через таблицу </a:t>
            </a:r>
            <a:r>
              <a:rPr lang="en-US" dirty="0"/>
              <a:t>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pPr lvl="1"/>
            <a:r>
              <a:rPr lang="ru-RU" dirty="0"/>
              <a:t>Отличия от статических библиотек</a:t>
            </a:r>
            <a:endParaRPr lang="en-US" dirty="0"/>
          </a:p>
          <a:p>
            <a:pPr lvl="1"/>
            <a:r>
              <a:rPr lang="ru-RU" dirty="0"/>
              <a:t>Принципы работы</a:t>
            </a:r>
          </a:p>
          <a:p>
            <a:pPr lvl="1"/>
            <a:r>
              <a:rPr lang="ru-RU" dirty="0"/>
              <a:t>Преимущества и недостатки</a:t>
            </a:r>
          </a:p>
          <a:p>
            <a:r>
              <a:rPr lang="ru-RU" dirty="0"/>
              <a:t>Сравнение реализаций в </a:t>
            </a:r>
            <a:r>
              <a:rPr lang="en-US" dirty="0"/>
              <a:t>Linux </a:t>
            </a:r>
            <a:r>
              <a:rPr lang="ru-RU" dirty="0"/>
              <a:t>и </a:t>
            </a:r>
            <a:r>
              <a:rPr lang="en-US" dirty="0"/>
              <a:t>Windows</a:t>
            </a:r>
          </a:p>
        </p:txBody>
      </p:sp>
    </p:spTree>
    <p:extLst>
      <p:ext uri="{BB962C8B-B14F-4D97-AF65-F5344CB8AC3E}">
        <p14:creationId xmlns:p14="http://schemas.microsoft.com/office/powerpoint/2010/main" val="36187064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lnSpcReduction="10000"/>
          </a:bodyPr>
          <a:lstStyle/>
          <a:p>
            <a:r>
              <a:rPr lang="ru-RU" dirty="0"/>
              <a:t>Компилятор не встраивает вызов функции из-за возможности перехвата</a:t>
            </a:r>
            <a:r>
              <a:rPr lang="en-US" dirty="0"/>
              <a:t> foo</a:t>
            </a:r>
          </a:p>
          <a:p>
            <a:pPr marL="457200" lvl="1" indent="0">
              <a:buNone/>
            </a:pPr>
            <a:endParaRPr lang="ru-RU"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mylib.c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endParaRPr lang="ru-RU" dirty="0">
              <a:solidFill>
                <a:prstClr val="black"/>
              </a:solidFill>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mylib.c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–o -</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С</a:t>
            </a:r>
            <a:r>
              <a:rPr lang="en-US" dirty="0"/>
              <a:t>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7C55-3A07-4A92-B7C9-EE076B659002}"/>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D1D88EA6-4D1B-47FD-A82A-C3C95174CBC6}"/>
              </a:ext>
            </a:extLst>
          </p:cNvPr>
          <p:cNvSpPr>
            <a:spLocks noGrp="1"/>
          </p:cNvSpPr>
          <p:nvPr>
            <p:ph idx="1"/>
          </p:nvPr>
        </p:nvSpPr>
        <p:spPr/>
        <p:txBody>
          <a:bodyPr/>
          <a:lstStyle/>
          <a:p>
            <a:r>
              <a:rPr lang="ru-RU" dirty="0"/>
              <a:t>Примеры</a:t>
            </a:r>
            <a:r>
              <a:rPr lang="en-US" dirty="0"/>
              <a:t>:</a:t>
            </a:r>
          </a:p>
          <a:p>
            <a:pPr lvl="1"/>
            <a:r>
              <a:rPr lang="ru-RU" dirty="0"/>
              <a:t>Использование </a:t>
            </a:r>
            <a:r>
              <a:rPr lang="en-US" dirty="0"/>
              <a:t>-</a:t>
            </a:r>
            <a:r>
              <a:rPr lang="en-US" dirty="0" err="1"/>
              <a:t>Bsymbolic</a:t>
            </a:r>
            <a:r>
              <a:rPr lang="en-US" dirty="0"/>
              <a:t>-functions </a:t>
            </a:r>
            <a:r>
              <a:rPr lang="ru-RU" dirty="0"/>
              <a:t>при сборке </a:t>
            </a:r>
            <a:r>
              <a:rPr lang="en-US" dirty="0"/>
              <a:t>Clang </a:t>
            </a:r>
            <a:r>
              <a:rPr lang="ru-RU" dirty="0"/>
              <a:t>даёт до </a:t>
            </a:r>
            <a:r>
              <a:rPr lang="en-US" dirty="0"/>
              <a:t>10% </a:t>
            </a:r>
            <a:r>
              <a:rPr lang="ru-RU" dirty="0"/>
              <a:t>прироста производительности</a:t>
            </a:r>
            <a:endParaRPr lang="en-US" dirty="0"/>
          </a:p>
          <a:p>
            <a:pPr lvl="1"/>
            <a:r>
              <a:rPr lang="ru-RU" dirty="0"/>
              <a:t>Использование </a:t>
            </a:r>
            <a:r>
              <a:rPr lang="en-US" dirty="0"/>
              <a:t>-</a:t>
            </a:r>
            <a:r>
              <a:rPr lang="en-US" dirty="0" err="1"/>
              <a:t>fno</a:t>
            </a:r>
            <a:r>
              <a:rPr lang="en-US" dirty="0"/>
              <a:t>-semantic-interposition </a:t>
            </a:r>
            <a:r>
              <a:rPr lang="ru-RU" dirty="0"/>
              <a:t>при сборке </a:t>
            </a:r>
            <a:r>
              <a:rPr lang="en-US" dirty="0"/>
              <a:t>Python </a:t>
            </a:r>
            <a:r>
              <a:rPr lang="ru-RU" dirty="0"/>
              <a:t>даёт до 30% прироста производительности</a:t>
            </a:r>
            <a:endParaRPr lang="en-US" dirty="0"/>
          </a:p>
          <a:p>
            <a:pPr lvl="2"/>
            <a:r>
              <a:rPr lang="en-US" dirty="0">
                <a:hlinkClick r:id="rId2"/>
              </a:rPr>
              <a:t>https://fedoraproject.org/wiki/Changes/PythonNoSemanticInterpositionSpeedup</a:t>
            </a:r>
            <a:endParaRPr lang="en-US" dirty="0"/>
          </a:p>
        </p:txBody>
      </p:sp>
      <p:pic>
        <p:nvPicPr>
          <p:cNvPr id="5" name="Picture 4">
            <a:extLst>
              <a:ext uri="{FF2B5EF4-FFF2-40B4-BE49-F238E27FC236}">
                <a16:creationId xmlns:a16="http://schemas.microsoft.com/office/drawing/2014/main" id="{17F5615F-D6F7-4F1C-8D69-AC4313DE0C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7568" y="4105502"/>
            <a:ext cx="1668236" cy="1668236"/>
          </a:xfrm>
          <a:prstGeom prst="rect">
            <a:avLst/>
          </a:prstGeom>
        </p:spPr>
      </p:pic>
    </p:spTree>
    <p:extLst>
      <p:ext uri="{BB962C8B-B14F-4D97-AF65-F5344CB8AC3E}">
        <p14:creationId xmlns:p14="http://schemas.microsoft.com/office/powerpoint/2010/main" val="33859422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a:p>
            <a:pPr lvl="1"/>
            <a:r>
              <a:rPr lang="ru-RU" dirty="0"/>
              <a:t>Таких функций очень немного по сравнению со всеми функциями библиотеки</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t>ShlibVisibilityChecker</a:t>
            </a:r>
            <a:endParaRPr lang="en-US" dirty="0"/>
          </a:p>
          <a:p>
            <a:pPr lvl="1"/>
            <a:r>
              <a:rPr lang="en-US" dirty="0">
                <a:hlinkClick r:id="rId3"/>
              </a:rPr>
              <a:t>https://github.com/yugr/ShlibVisibilityChecker</a:t>
            </a:r>
            <a:r>
              <a:rPr lang="en-US" dirty="0"/>
              <a:t> </a:t>
            </a:r>
          </a:p>
          <a:p>
            <a:pPr lvl="1"/>
            <a:endParaRPr lang="en-US" dirty="0"/>
          </a:p>
        </p:txBody>
      </p:sp>
      <p:pic>
        <p:nvPicPr>
          <p:cNvPr id="5" name="Picture 4">
            <a:extLst>
              <a:ext uri="{FF2B5EF4-FFF2-40B4-BE49-F238E27FC236}">
                <a16:creationId xmlns:a16="http://schemas.microsoft.com/office/drawing/2014/main" id="{BBDFC489-3DED-44B5-A640-0085B111F6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2593" y="3200400"/>
            <a:ext cx="1515836" cy="1515836"/>
          </a:xfrm>
          <a:prstGeom prst="rect">
            <a:avLst/>
          </a:prstGeom>
        </p:spPr>
      </p:pic>
    </p:spTree>
    <p:extLst>
      <p:ext uri="{BB962C8B-B14F-4D97-AF65-F5344CB8AC3E}">
        <p14:creationId xmlns:p14="http://schemas.microsoft.com/office/powerpoint/2010/main" val="16561824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150-D2F7-43FC-A33D-8E3FC1E6B65E}"/>
              </a:ext>
            </a:extLst>
          </p:cNvPr>
          <p:cNvSpPr>
            <a:spLocks noGrp="1"/>
          </p:cNvSpPr>
          <p:nvPr>
            <p:ph type="title"/>
          </p:nvPr>
        </p:nvSpPr>
        <p:spPr/>
        <p:txBody>
          <a:bodyPr/>
          <a:lstStyle/>
          <a:p>
            <a:r>
              <a:rPr lang="en-US" dirty="0" err="1"/>
              <a:t>ShlibVisibilityChecker</a:t>
            </a:r>
            <a:endParaRPr lang="en-US" dirty="0"/>
          </a:p>
        </p:txBody>
      </p:sp>
      <p:sp>
        <p:nvSpPr>
          <p:cNvPr id="3" name="Content Placeholder 2">
            <a:extLst>
              <a:ext uri="{FF2B5EF4-FFF2-40B4-BE49-F238E27FC236}">
                <a16:creationId xmlns:a16="http://schemas.microsoft.com/office/drawing/2014/main" id="{4B745797-F3FC-472C-9979-812FF6FAE68D}"/>
              </a:ext>
            </a:extLst>
          </p:cNvPr>
          <p:cNvSpPr>
            <a:spLocks noGrp="1"/>
          </p:cNvSpPr>
          <p:nvPr>
            <p:ph idx="1"/>
          </p:nvPr>
        </p:nvSpPr>
        <p:spPr>
          <a:xfrm>
            <a:off x="838200" y="1553482"/>
            <a:ext cx="10515600" cy="4351338"/>
          </a:xfrm>
        </p:spPr>
        <p:txBody>
          <a:bodyPr/>
          <a:lstStyle/>
          <a:p>
            <a:r>
              <a:rPr lang="ru-RU" dirty="0"/>
              <a:t>Анализирует функции в публичных заголовочных файлах</a:t>
            </a:r>
            <a:r>
              <a:rPr lang="en-US" dirty="0"/>
              <a:t> </a:t>
            </a:r>
            <a:r>
              <a:rPr lang="ru-RU" dirty="0"/>
              <a:t>библиотеки</a:t>
            </a:r>
            <a:r>
              <a:rPr lang="en-US" dirty="0"/>
              <a:t> </a:t>
            </a:r>
            <a:r>
              <a:rPr lang="ru-RU" dirty="0"/>
              <a:t>с помощью </a:t>
            </a:r>
            <a:r>
              <a:rPr lang="en-US" dirty="0" err="1"/>
              <a:t>libclang</a:t>
            </a:r>
            <a:endParaRPr lang="ru-RU" dirty="0"/>
          </a:p>
          <a:p>
            <a:r>
              <a:rPr lang="ru-RU" dirty="0"/>
              <a:t>Сравнивает их с функциями, экспортируемыми библиотекой</a:t>
            </a:r>
          </a:p>
          <a:p>
            <a:r>
              <a:rPr lang="ru-RU" dirty="0"/>
              <a:t>Избыточные экспорты должны быть скрыты</a:t>
            </a:r>
            <a:endParaRPr lang="en-US" dirty="0"/>
          </a:p>
        </p:txBody>
      </p:sp>
      <p:sp>
        <p:nvSpPr>
          <p:cNvPr id="4" name="Flowchart: Multidocument 3">
            <a:extLst>
              <a:ext uri="{FF2B5EF4-FFF2-40B4-BE49-F238E27FC236}">
                <a16:creationId xmlns:a16="http://schemas.microsoft.com/office/drawing/2014/main" id="{F8192D6F-A9B0-4855-A996-99222F5EC8CD}"/>
              </a:ext>
            </a:extLst>
          </p:cNvPr>
          <p:cNvSpPr/>
          <p:nvPr/>
        </p:nvSpPr>
        <p:spPr>
          <a:xfrm>
            <a:off x="1238249" y="3735388"/>
            <a:ext cx="1899557" cy="13255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Заголовочные файлы</a:t>
            </a:r>
            <a:endParaRPr lang="en-US" dirty="0"/>
          </a:p>
        </p:txBody>
      </p:sp>
      <p:sp>
        <p:nvSpPr>
          <p:cNvPr id="5" name="Flowchart: Magnetic Disk 4">
            <a:extLst>
              <a:ext uri="{FF2B5EF4-FFF2-40B4-BE49-F238E27FC236}">
                <a16:creationId xmlns:a16="http://schemas.microsoft.com/office/drawing/2014/main" id="{AC9A3467-1E56-45D2-B4C7-0986914125A4}"/>
              </a:ext>
            </a:extLst>
          </p:cNvPr>
          <p:cNvSpPr/>
          <p:nvPr/>
        </p:nvSpPr>
        <p:spPr>
          <a:xfrm>
            <a:off x="1458685" y="5472339"/>
            <a:ext cx="1458686" cy="8649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Библиотека</a:t>
            </a:r>
            <a:endParaRPr lang="en-US" dirty="0"/>
          </a:p>
        </p:txBody>
      </p:sp>
      <p:cxnSp>
        <p:nvCxnSpPr>
          <p:cNvPr id="7" name="Connector: Elbow 6">
            <a:extLst>
              <a:ext uri="{FF2B5EF4-FFF2-40B4-BE49-F238E27FC236}">
                <a16:creationId xmlns:a16="http://schemas.microsoft.com/office/drawing/2014/main" id="{7FCA57A7-841B-4166-BDC1-0209C8BBACA7}"/>
              </a:ext>
            </a:extLst>
          </p:cNvPr>
          <p:cNvCxnSpPr>
            <a:cxnSpLocks/>
            <a:stCxn id="5" idx="4"/>
          </p:cNvCxnSpPr>
          <p:nvPr/>
        </p:nvCxnSpPr>
        <p:spPr>
          <a:xfrm flipV="1">
            <a:off x="2917371" y="5304518"/>
            <a:ext cx="2579915" cy="600302"/>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8A6640B-A36A-4960-90A1-AFE5E25E0120}"/>
              </a:ext>
            </a:extLst>
          </p:cNvPr>
          <p:cNvCxnSpPr>
            <a:cxnSpLocks/>
            <a:stCxn id="4" idx="3"/>
          </p:cNvCxnSpPr>
          <p:nvPr/>
        </p:nvCxnSpPr>
        <p:spPr>
          <a:xfrm>
            <a:off x="3137806" y="4398170"/>
            <a:ext cx="2359480" cy="326230"/>
          </a:xfrm>
          <a:prstGeom prst="bentConnector3">
            <a:avLst>
              <a:gd name="adj1" fmla="val 46309"/>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3" name="Not Equal 12">
            <a:extLst>
              <a:ext uri="{FF2B5EF4-FFF2-40B4-BE49-F238E27FC236}">
                <a16:creationId xmlns:a16="http://schemas.microsoft.com/office/drawing/2014/main" id="{69C5B3B3-6B54-41EC-B505-2990EC7BC422}"/>
              </a:ext>
            </a:extLst>
          </p:cNvPr>
          <p:cNvSpPr/>
          <p:nvPr/>
        </p:nvSpPr>
        <p:spPr>
          <a:xfrm>
            <a:off x="5668735" y="4724400"/>
            <a:ext cx="751114" cy="471261"/>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8A01486-0696-4E5D-B27B-2BF6BDEE63DB}"/>
              </a:ext>
            </a:extLst>
          </p:cNvPr>
          <p:cNvSpPr txBox="1"/>
          <p:nvPr/>
        </p:nvSpPr>
        <p:spPr>
          <a:xfrm>
            <a:off x="3769178" y="3642634"/>
            <a:ext cx="1899557" cy="646331"/>
          </a:xfrm>
          <a:prstGeom prst="rect">
            <a:avLst/>
          </a:prstGeom>
          <a:noFill/>
        </p:spPr>
        <p:txBody>
          <a:bodyPr wrap="square" rtlCol="0">
            <a:spAutoFit/>
          </a:bodyPr>
          <a:lstStyle/>
          <a:p>
            <a:r>
              <a:rPr lang="ru-RU" dirty="0"/>
              <a:t>Публичные функции</a:t>
            </a:r>
            <a:endParaRPr lang="en-US" dirty="0"/>
          </a:p>
        </p:txBody>
      </p:sp>
      <p:sp>
        <p:nvSpPr>
          <p:cNvPr id="15" name="TextBox 14">
            <a:extLst>
              <a:ext uri="{FF2B5EF4-FFF2-40B4-BE49-F238E27FC236}">
                <a16:creationId xmlns:a16="http://schemas.microsoft.com/office/drawing/2014/main" id="{7C1DAEAE-B11A-4BC2-9058-93F6B69A3389}"/>
              </a:ext>
            </a:extLst>
          </p:cNvPr>
          <p:cNvSpPr txBox="1"/>
          <p:nvPr/>
        </p:nvSpPr>
        <p:spPr>
          <a:xfrm>
            <a:off x="3792309" y="5936234"/>
            <a:ext cx="1899557" cy="646331"/>
          </a:xfrm>
          <a:prstGeom prst="rect">
            <a:avLst/>
          </a:prstGeom>
          <a:noFill/>
        </p:spPr>
        <p:txBody>
          <a:bodyPr wrap="square" rtlCol="0">
            <a:spAutoFit/>
          </a:bodyPr>
          <a:lstStyle/>
          <a:p>
            <a:r>
              <a:rPr lang="ru-RU" dirty="0"/>
              <a:t>Экспортируемые символы</a:t>
            </a:r>
            <a:endParaRPr lang="en-US" dirty="0"/>
          </a:p>
        </p:txBody>
      </p:sp>
      <p:cxnSp>
        <p:nvCxnSpPr>
          <p:cNvPr id="17" name="Straight Arrow Connector 16">
            <a:extLst>
              <a:ext uri="{FF2B5EF4-FFF2-40B4-BE49-F238E27FC236}">
                <a16:creationId xmlns:a16="http://schemas.microsoft.com/office/drawing/2014/main" id="{A84EF3EC-FA77-4E57-B90E-407A9B62AE47}"/>
              </a:ext>
            </a:extLst>
          </p:cNvPr>
          <p:cNvCxnSpPr/>
          <p:nvPr/>
        </p:nvCxnSpPr>
        <p:spPr>
          <a:xfrm>
            <a:off x="6553200" y="4933777"/>
            <a:ext cx="1045029" cy="262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EEAF713-6A5A-4AE3-BA32-2048B1962E77}"/>
              </a:ext>
            </a:extLst>
          </p:cNvPr>
          <p:cNvSpPr txBox="1"/>
          <p:nvPr/>
        </p:nvSpPr>
        <p:spPr>
          <a:xfrm>
            <a:off x="7731580" y="4472112"/>
            <a:ext cx="1899557" cy="923330"/>
          </a:xfrm>
          <a:prstGeom prst="rect">
            <a:avLst/>
          </a:prstGeom>
          <a:noFill/>
        </p:spPr>
        <p:txBody>
          <a:bodyPr wrap="square" rtlCol="0">
            <a:spAutoFit/>
          </a:bodyPr>
          <a:lstStyle/>
          <a:p>
            <a:r>
              <a:rPr lang="ru-RU" dirty="0"/>
              <a:t>Ненужные экспортируемые символы</a:t>
            </a:r>
            <a:endParaRPr lang="en-US" dirty="0"/>
          </a:p>
        </p:txBody>
      </p:sp>
    </p:spTree>
    <p:extLst>
      <p:ext uri="{BB962C8B-B14F-4D97-AF65-F5344CB8AC3E}">
        <p14:creationId xmlns:p14="http://schemas.microsoft.com/office/powerpoint/2010/main" val="4691049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Пример использования </a:t>
            </a:r>
            <a:r>
              <a:rPr lang="en-US" dirty="0" err="1"/>
              <a:t>ShlibVisibilityChecker</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20000"/>
          </a:bodyPr>
          <a:lstStyle/>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read_header_api</a:t>
            </a:r>
            <a:r>
              <a:rPr lang="en-US" dirty="0">
                <a:latin typeface="Courier New" panose="02070309020205020404" pitchFamily="49" charset="0"/>
                <a:cs typeface="Courier New" panose="02070309020205020404" pitchFamily="49" charset="0"/>
              </a:rPr>
              <a:t> --only-</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/include/x86_64-linux-gnu/</a:t>
            </a:r>
            <a:r>
              <a:rPr lang="en-US" dirty="0" err="1">
                <a:latin typeface="Courier New" panose="02070309020205020404" pitchFamily="49" charset="0"/>
                <a:cs typeface="Courier New" panose="02070309020205020404" pitchFamily="49" charset="0"/>
              </a:rPr>
              <a:t>gmp.h</a:t>
            </a:r>
            <a:r>
              <a:rPr lang="en-US" dirty="0">
                <a:latin typeface="Courier New" panose="02070309020205020404" pitchFamily="49" charset="0"/>
                <a:cs typeface="Courier New" panose="02070309020205020404" pitchFamily="49" charset="0"/>
              </a:rPr>
              <a:t> &gt; api.txt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read_binary_api</a:t>
            </a:r>
            <a:r>
              <a:rPr lang="en-US" dirty="0">
                <a:latin typeface="Courier New" panose="02070309020205020404" pitchFamily="49" charset="0"/>
                <a:cs typeface="Courier New" panose="02070309020205020404" pitchFamily="49" charset="0"/>
              </a:rPr>
              <a:t> --permissive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/lib/x86_64-linux-gnu/libgmp.so.10.4.1 &gt; abi.txt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diff api.txt abi.txt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a:p>
            <a:pPr marL="457200" lvl="1" indent="0">
              <a:buNone/>
            </a:pPr>
            <a:r>
              <a:rPr lang="en-US" b="1" dirty="0">
                <a:latin typeface="Courier New" panose="02070309020205020404" pitchFamily="49" charset="0"/>
                <a:cs typeface="Courier New" panose="02070309020205020404" pitchFamily="49" charset="0"/>
              </a:rPr>
              <a:t>323</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diff api.txt abi.txt</a:t>
            </a:r>
          </a:p>
          <a:p>
            <a:pPr marL="457200" lvl="1" indent="0">
              <a:buNone/>
            </a:pPr>
            <a:r>
              <a:rPr lang="en-US" dirty="0">
                <a:latin typeface="Courier New" panose="02070309020205020404" pitchFamily="49" charset="0"/>
                <a:cs typeface="Courier New" panose="02070309020205020404" pitchFamily="49" charset="0"/>
              </a:rPr>
              <a:t>0a1,10</a:t>
            </a:r>
          </a:p>
          <a:p>
            <a:pPr marL="457200" lvl="1" indent="0">
              <a:buNone/>
            </a:pPr>
            <a:r>
              <a:rPr lang="en-US" b="1" dirty="0">
                <a:latin typeface="Courier New" panose="02070309020205020404" pitchFamily="49" charset="0"/>
                <a:cs typeface="Courier New" panose="02070309020205020404" pitchFamily="49" charset="0"/>
              </a:rPr>
              <a:t>&gt; __gmp_0</a:t>
            </a:r>
          </a:p>
          <a:p>
            <a:pPr marL="457200" lvl="1" indent="0">
              <a:buNone/>
            </a:pPr>
            <a:r>
              <a:rPr lang="en-US" b="1" dirty="0">
                <a:latin typeface="Courier New" panose="02070309020205020404" pitchFamily="49" charset="0"/>
                <a:cs typeface="Courier New" panose="02070309020205020404" pitchFamily="49" charset="0"/>
              </a:rPr>
              <a:t>&gt; __</a:t>
            </a:r>
            <a:r>
              <a:rPr lang="en-US" b="1" dirty="0" err="1">
                <a:latin typeface="Courier New" panose="02070309020205020404" pitchFamily="49" charset="0"/>
                <a:cs typeface="Courier New" panose="02070309020205020404" pitchFamily="49" charset="0"/>
              </a:rPr>
              <a:t>gmp_allocate_func</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&gt; __</a:t>
            </a:r>
            <a:r>
              <a:rPr lang="en-US" b="1" dirty="0" err="1">
                <a:latin typeface="Courier New" panose="02070309020205020404" pitchFamily="49" charset="0"/>
                <a:cs typeface="Courier New" panose="02070309020205020404" pitchFamily="49" charset="0"/>
              </a:rPr>
              <a:t>gmp_asprintf_final</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&gt; __</a:t>
            </a:r>
            <a:r>
              <a:rPr lang="en-US" b="1" dirty="0" err="1">
                <a:latin typeface="Courier New" panose="02070309020205020404" pitchFamily="49" charset="0"/>
                <a:cs typeface="Courier New" panose="02070309020205020404" pitchFamily="49" charset="0"/>
              </a:rPr>
              <a:t>gmp_asprintf_funs</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35701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Современные тулчейны содержат средства,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a:xfrm>
            <a:off x="838200" y="136524"/>
            <a:ext cx="10515600" cy="1325563"/>
          </a:xfrm>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a:xfrm>
            <a:off x="838200" y="1491343"/>
            <a:ext cx="9198429" cy="5083628"/>
          </a:xfrm>
        </p:spPr>
        <p:txBody>
          <a:bodyPr>
            <a:normAutofit fontScale="92500" lnSpcReduction="10000"/>
          </a:bodyPr>
          <a:lstStyle/>
          <a:p>
            <a:r>
              <a:rPr lang="en-US" dirty="0"/>
              <a:t>Linkers, Loaders and Shared Libraries in Windows, Linux, and C++ (</a:t>
            </a:r>
            <a:r>
              <a:rPr lang="en-US" dirty="0" err="1"/>
              <a:t>Ofek</a:t>
            </a:r>
            <a:r>
              <a:rPr lang="en-US" dirty="0"/>
              <a:t> </a:t>
            </a:r>
            <a:r>
              <a:rPr lang="en-US" dirty="0" err="1"/>
              <a:t>Shilon</a:t>
            </a:r>
            <a:r>
              <a:rPr lang="en-US" dirty="0"/>
              <a:t>, </a:t>
            </a:r>
            <a:r>
              <a:rPr lang="en-US" dirty="0" err="1"/>
              <a:t>CppCon</a:t>
            </a:r>
            <a:r>
              <a:rPr lang="en-US" dirty="0"/>
              <a:t> 2023)</a:t>
            </a:r>
          </a:p>
          <a:p>
            <a:pPr lvl="1"/>
            <a:r>
              <a:rPr lang="en-US" dirty="0">
                <a:hlinkClick r:id="rId2"/>
              </a:rPr>
              <a:t>https://www.youtube.com/watch?v=_enXuIxuNV4</a:t>
            </a:r>
            <a:r>
              <a:rPr lang="en-US" dirty="0"/>
              <a:t> </a:t>
            </a:r>
          </a:p>
          <a:p>
            <a:pPr lvl="1"/>
            <a:r>
              <a:rPr lang="ru-RU" dirty="0"/>
              <a:t>Общий обзор </a:t>
            </a:r>
            <a:r>
              <a:rPr lang="en-US" dirty="0"/>
              <a:t>DLL </a:t>
            </a:r>
            <a:r>
              <a:rPr lang="ru-RU" dirty="0"/>
              <a:t>на разных платформах</a:t>
            </a:r>
            <a:endParaRPr lang="en-US" dirty="0"/>
          </a:p>
          <a:p>
            <a:r>
              <a:rPr lang="en-US" dirty="0"/>
              <a:t>How to Write Shared Libraries (by Ulrich </a:t>
            </a:r>
            <a:r>
              <a:rPr lang="en-US" dirty="0" err="1"/>
              <a:t>Drepper</a:t>
            </a:r>
            <a:r>
              <a:rPr lang="en-US" dirty="0"/>
              <a:t>)</a:t>
            </a:r>
          </a:p>
          <a:p>
            <a:pPr lvl="1"/>
            <a:r>
              <a:rPr lang="en-US" dirty="0">
                <a:hlinkClick r:id="rId3"/>
              </a:rPr>
              <a:t>https://www.akkadia.org/drepper/dsohowto.pdf</a:t>
            </a:r>
            <a:r>
              <a:rPr lang="en-US" dirty="0"/>
              <a:t> </a:t>
            </a:r>
          </a:p>
          <a:p>
            <a:pPr lvl="1"/>
            <a:r>
              <a:rPr lang="ru-RU" dirty="0"/>
              <a:t>Всё что нужно знать о </a:t>
            </a:r>
            <a:r>
              <a:rPr lang="en-US" dirty="0"/>
              <a:t>DLL </a:t>
            </a:r>
            <a:r>
              <a:rPr lang="ru-RU" dirty="0"/>
              <a:t>на </a:t>
            </a:r>
            <a:r>
              <a:rPr lang="en-US" dirty="0"/>
              <a:t>Linux</a:t>
            </a:r>
          </a:p>
          <a:p>
            <a:r>
              <a:rPr lang="en-US" dirty="0"/>
              <a:t>Everything You Ever Wanted to Know about DLLs (by James McNellis, </a:t>
            </a:r>
            <a:r>
              <a:rPr lang="en-US" dirty="0" err="1"/>
              <a:t>CppCon</a:t>
            </a:r>
            <a:r>
              <a:rPr lang="en-US" dirty="0"/>
              <a:t> 2017)</a:t>
            </a:r>
          </a:p>
          <a:p>
            <a:pPr lvl="1"/>
            <a:r>
              <a:rPr lang="en-US" dirty="0">
                <a:hlinkClick r:id="rId4"/>
              </a:rPr>
              <a:t>https://www.youtube.com/watch?v=JPQWQfDhICA</a:t>
            </a:r>
            <a:r>
              <a:rPr lang="en-US" dirty="0"/>
              <a:t> </a:t>
            </a:r>
          </a:p>
          <a:p>
            <a:pPr lvl="1"/>
            <a:r>
              <a:rPr lang="ru-RU" dirty="0"/>
              <a:t>Всё что нужно знать о </a:t>
            </a:r>
            <a:r>
              <a:rPr lang="en-US" dirty="0"/>
              <a:t>DLL </a:t>
            </a:r>
            <a:r>
              <a:rPr lang="ru-RU" dirty="0"/>
              <a:t>на </a:t>
            </a:r>
            <a:r>
              <a:rPr lang="en-US" dirty="0"/>
              <a:t>Windows</a:t>
            </a:r>
          </a:p>
          <a:p>
            <a:r>
              <a:rPr lang="en-US" dirty="0" err="1"/>
              <a:t>MaskRay</a:t>
            </a:r>
            <a:r>
              <a:rPr lang="en-US" dirty="0"/>
              <a:t> Blog</a:t>
            </a:r>
          </a:p>
          <a:p>
            <a:pPr lvl="1"/>
            <a:r>
              <a:rPr lang="en-US" dirty="0">
                <a:hlinkClick r:id="rId5"/>
              </a:rPr>
              <a:t>https://maskray.me/blog</a:t>
            </a:r>
            <a:endParaRPr lang="en-US" dirty="0"/>
          </a:p>
          <a:p>
            <a:pPr lvl="1"/>
            <a:r>
              <a:rPr lang="ru-RU" dirty="0"/>
              <a:t>Блог о системном программировании под </a:t>
            </a:r>
            <a:r>
              <a:rPr lang="en-US" dirty="0"/>
              <a:t>Linux (GOT, PLT, etc.)</a:t>
            </a:r>
          </a:p>
          <a:p>
            <a:endParaRPr lang="en-US" dirty="0"/>
          </a:p>
        </p:txBody>
      </p:sp>
      <p:pic>
        <p:nvPicPr>
          <p:cNvPr id="5" name="Picture 4">
            <a:extLst>
              <a:ext uri="{FF2B5EF4-FFF2-40B4-BE49-F238E27FC236}">
                <a16:creationId xmlns:a16="http://schemas.microsoft.com/office/drawing/2014/main" id="{C3A08645-0EEF-4125-9977-8B6399BF7A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53650" y="1628775"/>
            <a:ext cx="1200150" cy="1200150"/>
          </a:xfrm>
          <a:prstGeom prst="rect">
            <a:avLst/>
          </a:prstGeom>
        </p:spPr>
      </p:pic>
      <p:pic>
        <p:nvPicPr>
          <p:cNvPr id="7" name="Picture 6">
            <a:extLst>
              <a:ext uri="{FF2B5EF4-FFF2-40B4-BE49-F238E27FC236}">
                <a16:creationId xmlns:a16="http://schemas.microsoft.com/office/drawing/2014/main" id="{E8DD0D73-C723-42C7-A7BC-9F1977046D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53650" y="2785383"/>
            <a:ext cx="1200150" cy="1200150"/>
          </a:xfrm>
          <a:prstGeom prst="rect">
            <a:avLst/>
          </a:prstGeom>
        </p:spPr>
      </p:pic>
      <p:pic>
        <p:nvPicPr>
          <p:cNvPr id="9" name="Picture 8">
            <a:extLst>
              <a:ext uri="{FF2B5EF4-FFF2-40B4-BE49-F238E27FC236}">
                <a16:creationId xmlns:a16="http://schemas.microsoft.com/office/drawing/2014/main" id="{29C15607-6043-4FCA-B9A1-ED88A06E2F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153650" y="4029076"/>
            <a:ext cx="1200150" cy="1200150"/>
          </a:xfrm>
          <a:prstGeom prst="rect">
            <a:avLst/>
          </a:prstGeom>
        </p:spPr>
      </p:pic>
      <p:pic>
        <p:nvPicPr>
          <p:cNvPr id="11" name="Picture 10">
            <a:extLst>
              <a:ext uri="{FF2B5EF4-FFF2-40B4-BE49-F238E27FC236}">
                <a16:creationId xmlns:a16="http://schemas.microsoft.com/office/drawing/2014/main" id="{A406406D-6D76-43CE-AEDB-0A7939D3CC4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53651" y="5142138"/>
            <a:ext cx="1200150" cy="1200150"/>
          </a:xfrm>
          <a:prstGeom prst="rect">
            <a:avLst/>
          </a:prstGeom>
        </p:spPr>
      </p:pic>
    </p:spTree>
    <p:extLst>
      <p:ext uri="{BB962C8B-B14F-4D97-AF65-F5344CB8AC3E}">
        <p14:creationId xmlns:p14="http://schemas.microsoft.com/office/powerpoint/2010/main" val="33590788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pPr lvl="1"/>
            <a:r>
              <a:rPr lang="ru-RU" dirty="0"/>
              <a:t>Отличия от статических библиотек</a:t>
            </a:r>
            <a:endParaRPr lang="en-US" dirty="0"/>
          </a:p>
          <a:p>
            <a:pPr lvl="1"/>
            <a:r>
              <a:rPr lang="ru-RU" dirty="0"/>
              <a:t>Принципы работы</a:t>
            </a:r>
          </a:p>
          <a:p>
            <a:pPr lvl="1"/>
            <a:r>
              <a:rPr lang="ru-RU" dirty="0"/>
              <a:t>Преимущества и недостатки</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p>
        </p:txBody>
      </p:sp>
    </p:spTree>
    <p:extLst>
      <p:ext uri="{BB962C8B-B14F-4D97-AF65-F5344CB8AC3E}">
        <p14:creationId xmlns:p14="http://schemas.microsoft.com/office/powerpoint/2010/main" val="2330716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-Wl,-O1</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-DCMAKE_SHARED_LINKER_FLAGS='-Wl,-O1’</a:t>
            </a:r>
          </a:p>
          <a:p>
            <a:r>
              <a:rPr lang="ru-RU" dirty="0"/>
              <a:t>Сравнить производительность</a:t>
            </a:r>
            <a:r>
              <a:rPr lang="en-US" dirty="0"/>
              <a:t>:</a:t>
            </a:r>
          </a:p>
          <a:p>
            <a:pPr lvl="1"/>
            <a:r>
              <a:rPr lang="en-US" dirty="0"/>
              <a:t>./benchmark.pl 10 path/to/clang -h</a:t>
            </a:r>
          </a:p>
        </p:txBody>
      </p:sp>
    </p:spTree>
    <p:extLst>
      <p:ext uri="{BB962C8B-B14F-4D97-AF65-F5344CB8AC3E}">
        <p14:creationId xmlns:p14="http://schemas.microsoft.com/office/powerpoint/2010/main" val="16850194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fno-plt</a:t>
            </a:r>
            <a:endParaRPr lang="en-US" dirty="0"/>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-DCMAKE_CXX_FLAGS=‘-</a:t>
            </a:r>
            <a:r>
              <a:rPr lang="en-US" dirty="0" err="1"/>
              <a:t>fno</a:t>
            </a:r>
            <a:r>
              <a:rPr lang="en-US" dirty="0"/>
              <a:t>-</a:t>
            </a:r>
            <a:r>
              <a:rPr lang="en-US" dirty="0" err="1"/>
              <a:t>plt</a:t>
            </a:r>
            <a:r>
              <a:rPr lang="en-US" dirty="0"/>
              <a:t>’</a:t>
            </a:r>
          </a:p>
          <a:p>
            <a:r>
              <a:rPr lang="ru-RU" dirty="0"/>
              <a:t>Сравнить производительность</a:t>
            </a:r>
            <a:r>
              <a:rPr lang="en-US" dirty="0"/>
              <a:t>:</a:t>
            </a:r>
          </a:p>
          <a:p>
            <a:pPr lvl="1"/>
            <a:r>
              <a:rPr lang="en-US" dirty="0"/>
              <a:t>./benchmark.pl 10 path/to/clang -S -O2 ~/</a:t>
            </a:r>
            <a:r>
              <a:rPr lang="en-US" dirty="0" err="1"/>
              <a:t>InstCombining.ii</a:t>
            </a:r>
            <a:endParaRPr lang="en-US" dirty="0"/>
          </a:p>
        </p:txBody>
      </p:sp>
    </p:spTree>
    <p:extLst>
      <p:ext uri="{BB962C8B-B14F-4D97-AF65-F5344CB8AC3E}">
        <p14:creationId xmlns:p14="http://schemas.microsoft.com/office/powerpoint/2010/main" val="4180884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Bsymbolic</a:t>
            </a:r>
            <a:r>
              <a:rPr lang="en-US" dirty="0"/>
              <a:t>-functions</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a:t>
            </a:r>
            <a:r>
              <a:rPr lang="en-US" dirty="0" err="1"/>
              <a:t>Wl</a:t>
            </a:r>
            <a:r>
              <a:rPr lang="en-US" dirty="0"/>
              <a:t>,-</a:t>
            </a:r>
            <a:r>
              <a:rPr lang="en-US" dirty="0" err="1"/>
              <a:t>Bsymbolic</a:t>
            </a:r>
            <a:r>
              <a:rPr lang="en-US" dirty="0"/>
              <a:t>-functions’</a:t>
            </a:r>
          </a:p>
          <a:p>
            <a:r>
              <a:rPr lang="ru-RU" dirty="0"/>
              <a:t>Сравнить производительность</a:t>
            </a:r>
            <a:r>
              <a:rPr lang="en-US" dirty="0"/>
              <a:t>:</a:t>
            </a:r>
          </a:p>
          <a:p>
            <a:pPr lvl="1"/>
            <a:r>
              <a:rPr lang="en-US" dirty="0"/>
              <a:t>./benchmark.pl 10 path/to/clang -S -O2 ~/</a:t>
            </a:r>
            <a:r>
              <a:rPr lang="en-US" dirty="0" err="1"/>
              <a:t>InstCombining.ii</a:t>
            </a:r>
            <a:endParaRPr lang="en-US" dirty="0"/>
          </a:p>
        </p:txBody>
      </p:sp>
    </p:spTree>
    <p:extLst>
      <p:ext uri="{BB962C8B-B14F-4D97-AF65-F5344CB8AC3E}">
        <p14:creationId xmlns:p14="http://schemas.microsoft.com/office/powerpoint/2010/main" val="24650961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38B6-88BB-47D5-AECF-F1AEB00015C7}"/>
              </a:ext>
            </a:extLst>
          </p:cNvPr>
          <p:cNvSpPr>
            <a:spLocks noGrp="1"/>
          </p:cNvSpPr>
          <p:nvPr>
            <p:ph type="title"/>
          </p:nvPr>
        </p:nvSpPr>
        <p:spPr/>
        <p:txBody>
          <a:bodyPr/>
          <a:lstStyle/>
          <a:p>
            <a:r>
              <a:rPr lang="ru-RU" dirty="0"/>
              <a:t>Проверка экономии памяти</a:t>
            </a:r>
            <a:endParaRPr lang="en-US" dirty="0"/>
          </a:p>
        </p:txBody>
      </p:sp>
      <p:sp>
        <p:nvSpPr>
          <p:cNvPr id="3" name="Content Placeholder 2">
            <a:extLst>
              <a:ext uri="{FF2B5EF4-FFF2-40B4-BE49-F238E27FC236}">
                <a16:creationId xmlns:a16="http://schemas.microsoft.com/office/drawing/2014/main" id="{EB72A63E-B5E1-4193-A82F-B3B0576B1822}"/>
              </a:ext>
            </a:extLst>
          </p:cNvPr>
          <p:cNvSpPr>
            <a:spLocks noGrp="1"/>
          </p:cNvSpPr>
          <p:nvPr>
            <p:ph idx="1"/>
          </p:nvPr>
        </p:nvSpPr>
        <p:spPr/>
        <p:txBody>
          <a:bodyPr/>
          <a:lstStyle/>
          <a:p>
            <a:r>
              <a:rPr lang="ru-RU" dirty="0"/>
              <a:t>Собрать сканнер</a:t>
            </a:r>
            <a:endParaRPr lang="en-US" dirty="0"/>
          </a:p>
          <a:p>
            <a:pPr lvl="1"/>
            <a:r>
              <a:rPr lang="en-US" dirty="0" err="1"/>
              <a:t>gcc</a:t>
            </a:r>
            <a:r>
              <a:rPr lang="en-US" dirty="0"/>
              <a:t> -Wall -</a:t>
            </a:r>
            <a:r>
              <a:rPr lang="en-US" dirty="0" err="1"/>
              <a:t>Wextra</a:t>
            </a:r>
            <a:r>
              <a:rPr lang="en-US" dirty="0"/>
              <a:t> scripts/ram-</a:t>
            </a:r>
            <a:r>
              <a:rPr lang="en-US" dirty="0" err="1"/>
              <a:t>savings.c</a:t>
            </a:r>
            <a:endParaRPr lang="en-US" dirty="0"/>
          </a:p>
          <a:p>
            <a:r>
              <a:rPr lang="ru-RU" dirty="0"/>
              <a:t>Запустить под </a:t>
            </a:r>
            <a:r>
              <a:rPr lang="en-US" dirty="0" err="1"/>
              <a:t>sudo</a:t>
            </a:r>
            <a:r>
              <a:rPr lang="en-US" dirty="0"/>
              <a:t>:</a:t>
            </a:r>
          </a:p>
          <a:p>
            <a:pPr lvl="1"/>
            <a:r>
              <a:rPr lang="en-US" dirty="0" err="1"/>
              <a:t>sudo</a:t>
            </a:r>
            <a:r>
              <a:rPr lang="en-US" dirty="0"/>
              <a:t> ./</a:t>
            </a:r>
            <a:r>
              <a:rPr lang="en-US" dirty="0" err="1"/>
              <a:t>a.out</a:t>
            </a:r>
            <a:endParaRPr lang="en-US" dirty="0"/>
          </a:p>
        </p:txBody>
      </p:sp>
    </p:spTree>
    <p:extLst>
      <p:ext uri="{BB962C8B-B14F-4D97-AF65-F5344CB8AC3E}">
        <p14:creationId xmlns:p14="http://schemas.microsoft.com/office/powerpoint/2010/main" val="4584184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E884-F784-4417-BF2B-03646842341A}"/>
              </a:ext>
            </a:extLst>
          </p:cNvPr>
          <p:cNvSpPr>
            <a:spLocks noGrp="1"/>
          </p:cNvSpPr>
          <p:nvPr>
            <p:ph type="title"/>
          </p:nvPr>
        </p:nvSpPr>
        <p:spPr/>
        <p:txBody>
          <a:bodyPr/>
          <a:lstStyle/>
          <a:p>
            <a:r>
              <a:rPr lang="ru-RU" dirty="0"/>
              <a:t>Анализ экономии диска</a:t>
            </a:r>
            <a:endParaRPr lang="en-US" dirty="0"/>
          </a:p>
        </p:txBody>
      </p:sp>
      <p:sp>
        <p:nvSpPr>
          <p:cNvPr id="3" name="Content Placeholder 2">
            <a:extLst>
              <a:ext uri="{FF2B5EF4-FFF2-40B4-BE49-F238E27FC236}">
                <a16:creationId xmlns:a16="http://schemas.microsoft.com/office/drawing/2014/main" id="{E04AF023-58A8-450D-A198-B852C2288198}"/>
              </a:ext>
            </a:extLst>
          </p:cNvPr>
          <p:cNvSpPr>
            <a:spLocks noGrp="1"/>
          </p:cNvSpPr>
          <p:nvPr>
            <p:ph idx="1"/>
          </p:nvPr>
        </p:nvSpPr>
        <p:spPr/>
        <p:txBody>
          <a:bodyPr/>
          <a:lstStyle/>
          <a:p>
            <a:r>
              <a:rPr lang="ru-RU" dirty="0"/>
              <a:t>Запустить</a:t>
            </a:r>
            <a:endParaRPr lang="en-US" dirty="0"/>
          </a:p>
          <a:p>
            <a:pPr lvl="1"/>
            <a:r>
              <a:rPr lang="en-US" dirty="0"/>
              <a:t>scripts/disk-savings.pl</a:t>
            </a:r>
          </a:p>
        </p:txBody>
      </p:sp>
    </p:spTree>
    <p:extLst>
      <p:ext uri="{BB962C8B-B14F-4D97-AF65-F5344CB8AC3E}">
        <p14:creationId xmlns:p14="http://schemas.microsoft.com/office/powerpoint/2010/main" val="40574339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pPr lvl="1"/>
            <a:r>
              <a:rPr lang="ru-RU" dirty="0"/>
              <a:t>Отличия от статических библиотек</a:t>
            </a:r>
            <a:endParaRPr lang="en-US" dirty="0"/>
          </a:p>
          <a:p>
            <a:pPr lvl="1"/>
            <a:r>
              <a:rPr lang="ru-RU" dirty="0"/>
              <a:t>Принципы работы</a:t>
            </a:r>
          </a:p>
          <a:p>
            <a:pPr lvl="1"/>
            <a:r>
              <a:rPr lang="ru-RU" dirty="0"/>
              <a:t>Преимущества и недостатки</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p>
          <a:p>
            <a:pPr lvl="1"/>
            <a:r>
              <a:rPr lang="ru-RU" dirty="0"/>
              <a:t>Причины накладных расходов</a:t>
            </a:r>
          </a:p>
          <a:p>
            <a:pPr lvl="1"/>
            <a:r>
              <a:rPr lang="ru-RU" dirty="0"/>
              <a:t>Способы уменьшения накладных расходов в современных тулчейнах</a:t>
            </a:r>
            <a:endParaRPr lang="en-US" dirty="0"/>
          </a:p>
        </p:txBody>
      </p:sp>
    </p:spTree>
    <p:extLst>
      <p:ext uri="{BB962C8B-B14F-4D97-AF65-F5344CB8AC3E}">
        <p14:creationId xmlns:p14="http://schemas.microsoft.com/office/powerpoint/2010/main" val="245115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16166</TotalTime>
  <Words>5387</Words>
  <Application>Microsoft Office PowerPoint</Application>
  <PresentationFormat>Widescreen</PresentationFormat>
  <Paragraphs>699</Paragraphs>
  <Slides>64</Slides>
  <Notes>51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План доклада</vt:lpstr>
      <vt:lpstr>План доклада</vt:lpstr>
      <vt:lpstr>План доклада</vt:lpstr>
      <vt:lpstr>План доклада</vt:lpstr>
      <vt:lpstr>Библиотеки</vt:lpstr>
      <vt:lpstr>Динамические библиотеки</vt:lpstr>
      <vt:lpstr>Использование динамических библиотек</vt:lpstr>
      <vt:lpstr>Преимущества DLL</vt:lpstr>
      <vt:lpstr>Недостатки DLL</vt:lpstr>
      <vt:lpstr>Принципы работы динамических библиотек</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Загрузка динамических библиотек</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Ускорение работы динамических библиотек</vt:lpstr>
      <vt:lpstr>Накладные расходы при использовании DLL</vt:lpstr>
      <vt:lpstr>Накладные расходы при использовании DLL</vt:lpstr>
      <vt:lpstr>Ускорение загрузки DLL: отключение неиспользуемых библиотек</vt:lpstr>
      <vt:lpstr>Ускорение загрузки DLL: отложенная (ленивая) загрузка библиотек</vt:lpstr>
      <vt:lpstr>Implib.so</vt:lpstr>
      <vt:lpstr>Implib.so</vt:lpstr>
      <vt:lpstr>Накладные расходы при использовании DLL</vt:lpstr>
      <vt:lpstr>Ускорение загрузки DLL: prelinking</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Проблема с экспортируемыми символами</vt:lpstr>
      <vt:lpstr>Пример отмены оптимизаций</vt:lpstr>
      <vt:lpstr>Ускорение работы DLL: отключение перехвата функций</vt:lpstr>
      <vt:lpstr>Ускорение работы DLL: отключение перехвата функций</vt:lpstr>
      <vt:lpstr>Ускорение работы DLL: сокращение интерфейса библиотеки</vt:lpstr>
      <vt:lpstr>Сокращение интерфейса библиотек в дистрибутивах</vt:lpstr>
      <vt:lpstr>ShlibVisibilityChecker</vt:lpstr>
      <vt:lpstr>Пример использования ShlibVisibilityChecker</vt:lpstr>
      <vt:lpstr>Резюме</vt:lpstr>
      <vt:lpstr>Что почитать?</vt:lpstr>
      <vt:lpstr>Спасибо за внимание!</vt:lpstr>
      <vt:lpstr>Проверка -Wl,-O1</vt:lpstr>
      <vt:lpstr>Проверка -fno-plt</vt:lpstr>
      <vt:lpstr>Проверка -Bsymbolic-functions</vt:lpstr>
      <vt:lpstr>Проверка экономии памяти</vt:lpstr>
      <vt:lpstr>Анализ экономии диска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577</cp:revision>
  <dcterms:created xsi:type="dcterms:W3CDTF">2023-04-09T09:43:52Z</dcterms:created>
  <dcterms:modified xsi:type="dcterms:W3CDTF">2024-05-03T07:30:13Z</dcterms:modified>
</cp:coreProperties>
</file>