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300" r:id="rId3"/>
    <p:sldId id="301" r:id="rId4"/>
    <p:sldId id="368" r:id="rId5"/>
    <p:sldId id="369" r:id="rId6"/>
    <p:sldId id="370" r:id="rId7"/>
    <p:sldId id="371" r:id="rId8"/>
    <p:sldId id="302" r:id="rId9"/>
    <p:sldId id="388" r:id="rId10"/>
    <p:sldId id="339" r:id="rId11"/>
    <p:sldId id="314" r:id="rId12"/>
    <p:sldId id="303" r:id="rId13"/>
    <p:sldId id="304" r:id="rId14"/>
    <p:sldId id="389" r:id="rId15"/>
    <p:sldId id="390" r:id="rId16"/>
    <p:sldId id="391" r:id="rId17"/>
    <p:sldId id="392" r:id="rId18"/>
    <p:sldId id="393" r:id="rId19"/>
    <p:sldId id="394" r:id="rId20"/>
    <p:sldId id="374" r:id="rId21"/>
    <p:sldId id="305" r:id="rId22"/>
    <p:sldId id="354" r:id="rId23"/>
    <p:sldId id="358" r:id="rId24"/>
    <p:sldId id="359" r:id="rId25"/>
    <p:sldId id="395" r:id="rId26"/>
    <p:sldId id="367" r:id="rId27"/>
    <p:sldId id="376" r:id="rId28"/>
    <p:sldId id="340" r:id="rId29"/>
    <p:sldId id="309" r:id="rId30"/>
    <p:sldId id="381" r:id="rId31"/>
    <p:sldId id="396" r:id="rId32"/>
    <p:sldId id="397" r:id="rId33"/>
    <p:sldId id="398" r:id="rId34"/>
    <p:sldId id="399" r:id="rId35"/>
    <p:sldId id="400" r:id="rId36"/>
    <p:sldId id="311" r:id="rId37"/>
    <p:sldId id="382" r:id="rId38"/>
    <p:sldId id="313" r:id="rId39"/>
    <p:sldId id="315" r:id="rId40"/>
    <p:sldId id="401" r:id="rId41"/>
    <p:sldId id="383" r:id="rId42"/>
    <p:sldId id="316" r:id="rId43"/>
    <p:sldId id="317" r:id="rId44"/>
    <p:sldId id="372" r:id="rId45"/>
    <p:sldId id="318" r:id="rId46"/>
    <p:sldId id="384" r:id="rId47"/>
    <p:sldId id="362" r:id="rId48"/>
    <p:sldId id="321" r:id="rId49"/>
    <p:sldId id="366" r:id="rId50"/>
    <p:sldId id="322" r:id="rId51"/>
    <p:sldId id="385" r:id="rId52"/>
    <p:sldId id="320" r:id="rId53"/>
    <p:sldId id="348" r:id="rId54"/>
    <p:sldId id="312" r:id="rId55"/>
    <p:sldId id="386" r:id="rId56"/>
    <p:sldId id="344" r:id="rId57"/>
    <p:sldId id="380" r:id="rId58"/>
    <p:sldId id="323" r:id="rId59"/>
    <p:sldId id="345" r:id="rId60"/>
    <p:sldId id="351" r:id="rId61"/>
    <p:sldId id="387" r:id="rId62"/>
    <p:sldId id="324" r:id="rId63"/>
    <p:sldId id="327" r:id="rId64"/>
    <p:sldId id="347" r:id="rId65"/>
    <p:sldId id="328" r:id="rId66"/>
    <p:sldId id="330" r:id="rId67"/>
    <p:sldId id="365" r:id="rId68"/>
    <p:sldId id="364" r:id="rId69"/>
    <p:sldId id="338" r:id="rId70"/>
    <p:sldId id="379" r:id="rId71"/>
    <p:sldId id="377" r:id="rId72"/>
    <p:sldId id="378" r:id="rId73"/>
    <p:sldId id="319" r:id="rId74"/>
    <p:sldId id="299" r:id="rId75"/>
    <p:sldId id="352" r:id="rId76"/>
    <p:sldId id="353" r:id="rId77"/>
    <p:sldId id="349" r:id="rId78"/>
    <p:sldId id="350" r:id="rId79"/>
    <p:sldId id="346" r:id="rId80"/>
    <p:sldId id="402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5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7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1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1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67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04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32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41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9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2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133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27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496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9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1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887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68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42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82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1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0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703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07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5812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54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7141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59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05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926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20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957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теперь поочерёдно перечисленные нами накладные расходы</a:t>
            </a:r>
            <a:r>
              <a:rPr lang="en-US" dirty="0"/>
              <a:t>. </a:t>
            </a:r>
            <a:r>
              <a:rPr lang="ru-RU" dirty="0"/>
              <a:t>Начнём с релокации.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1344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51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55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480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476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44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203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10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721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94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52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940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72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4106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4126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633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78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8869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526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4078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69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3561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88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450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2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/65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CppRussia/tree/master/202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zvrba.net/articles/solib-memory-savings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Implib.so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edoraproject.org/wiki/Changes/PythonNoSemanticInterpositionSpeedup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hlibVisibilityChecker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akkadia.org/drepper/dsohowto.pdf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youtube.com/watch?v=_enXuIxuNV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maskray.me/blog" TargetMode="External"/><Relationship Id="rId4" Type="http://schemas.openxmlformats.org/officeDocument/2006/relationships/hyperlink" Target="https://www.youtube.com/watch?v=JPQWQfDhICA" TargetMode="External"/><Relationship Id="rId9" Type="http://schemas.openxmlformats.org/officeDocument/2006/relationships/image" Target="../media/image1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libraries and how to optimize them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C++ Russia 2024</a:t>
            </a:r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Dynamic-link libraries (DLL), shared libraries, shared objects</a:t>
            </a:r>
          </a:p>
          <a:p>
            <a:r>
              <a:rPr lang="en-US" dirty="0"/>
              <a:t>Not part of program executable file</a:t>
            </a:r>
            <a:endParaRPr lang="ru-RU" dirty="0"/>
          </a:p>
          <a:p>
            <a:r>
              <a:rPr lang="en-US" dirty="0"/>
              <a:t>(Usually) loaded at program startup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751113" y="3712029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751114" y="5497286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2383971" y="4598536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1883228" y="4128068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1883229" y="5312229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4430485" y="4226040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3842657" y="4955383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3C7C2FE-96A3-42E5-BF95-832C45761800}"/>
              </a:ext>
            </a:extLst>
          </p:cNvPr>
          <p:cNvSpPr/>
          <p:nvPr/>
        </p:nvSpPr>
        <p:spPr>
          <a:xfrm>
            <a:off x="4757057" y="4865915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E35D64-B512-4DD7-9DB2-258C92562D8D}"/>
              </a:ext>
            </a:extLst>
          </p:cNvPr>
          <p:cNvSpPr/>
          <p:nvPr/>
        </p:nvSpPr>
        <p:spPr>
          <a:xfrm>
            <a:off x="7271655" y="4598535"/>
            <a:ext cx="1513115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Dynamic linker (loader)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6542314" y="4955382"/>
            <a:ext cx="72934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08654-18B6-4697-ADEA-AEB466D5E199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8784770" y="4955382"/>
            <a:ext cx="8164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F636958-01E9-4A09-B661-12F58690747E}"/>
              </a:ext>
            </a:extLst>
          </p:cNvPr>
          <p:cNvSpPr/>
          <p:nvPr/>
        </p:nvSpPr>
        <p:spPr>
          <a:xfrm>
            <a:off x="9601199" y="3869192"/>
            <a:ext cx="2111829" cy="2460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3EF2FCD-1EA7-4072-A838-336C231F4AA6}"/>
              </a:ext>
            </a:extLst>
          </p:cNvPr>
          <p:cNvSpPr/>
          <p:nvPr/>
        </p:nvSpPr>
        <p:spPr>
          <a:xfrm>
            <a:off x="9927771" y="4509067"/>
            <a:ext cx="1426029" cy="631371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references</a:t>
            </a:r>
          </a:p>
        </p:txBody>
      </p:sp>
      <p:sp>
        <p:nvSpPr>
          <p:cNvPr id="45" name="Flowchart: Multidocument 44">
            <a:extLst>
              <a:ext uri="{FF2B5EF4-FFF2-40B4-BE49-F238E27FC236}">
                <a16:creationId xmlns:a16="http://schemas.microsoft.com/office/drawing/2014/main" id="{E2C08B2C-D310-476E-9D89-EC360EDBA69C}"/>
              </a:ext>
            </a:extLst>
          </p:cNvPr>
          <p:cNvSpPr/>
          <p:nvPr/>
        </p:nvSpPr>
        <p:spPr>
          <a:xfrm>
            <a:off x="10074727" y="5297091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DLLs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83FDCA-F941-4948-97B3-54379FB031C5}"/>
              </a:ext>
            </a:extLst>
          </p:cNvPr>
          <p:cNvCxnSpPr>
            <a:stCxn id="5" idx="3"/>
          </p:cNvCxnSpPr>
          <p:nvPr/>
        </p:nvCxnSpPr>
        <p:spPr>
          <a:xfrm flipV="1">
            <a:off x="1883229" y="5913324"/>
            <a:ext cx="771797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6825343" y="3570514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5339439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</p:spTree>
    <p:extLst>
      <p:ext uri="{BB962C8B-B14F-4D97-AF65-F5344CB8AC3E}">
        <p14:creationId xmlns:p14="http://schemas.microsoft.com/office/powerpoint/2010/main" val="285367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D78-8C9F-4C59-9456-FF1FD01F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dynamic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F386-0B77-47F8-9C2F-C0FBAF3F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main approaches:</a:t>
            </a:r>
          </a:p>
          <a:p>
            <a:pPr lvl="1"/>
            <a:r>
              <a:rPr lang="en-US" dirty="0"/>
              <a:t>Traditional, link-time</a:t>
            </a:r>
          </a:p>
          <a:p>
            <a:pPr marL="914400" lvl="2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program.o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link.exe program.obj libgmp.lib</a:t>
            </a:r>
          </a:p>
          <a:p>
            <a:pPr lvl="1"/>
            <a:r>
              <a:rPr lang="en-US" dirty="0"/>
              <a:t>Run-time loading (dynamic loading)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libgmp.so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RTLD_LAZY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RTLD_GLOBAL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LoadLibrary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libgmp.dll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  <a:endParaRPr lang="ru-RU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With traditional approach library will be loaded at program startup</a:t>
            </a:r>
            <a:endParaRPr lang="ru-RU" dirty="0"/>
          </a:p>
          <a:p>
            <a:r>
              <a:rPr lang="en-US" dirty="0"/>
              <a:t>With runtime loading </a:t>
            </a:r>
            <a:r>
              <a:rPr lang="ru-RU" dirty="0"/>
              <a:t>– </a:t>
            </a:r>
            <a:r>
              <a:rPr lang="en-US" dirty="0"/>
              <a:t>at any time, in any point in program</a:t>
            </a:r>
          </a:p>
          <a:p>
            <a:pPr lvl="1"/>
            <a:r>
              <a:rPr lang="en-US" dirty="0"/>
              <a:t>Enables lazy loading, plugins, etc.</a:t>
            </a:r>
          </a:p>
        </p:txBody>
      </p:sp>
    </p:spTree>
    <p:extLst>
      <p:ext uri="{BB962C8B-B14F-4D97-AF65-F5344CB8AC3E}">
        <p14:creationId xmlns:p14="http://schemas.microsoft.com/office/powerpoint/2010/main" val="1420442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99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RAM and disk savings</a:t>
            </a:r>
          </a:p>
          <a:p>
            <a:pPr lvl="1"/>
            <a:r>
              <a:rPr lang="en-US" dirty="0"/>
              <a:t>~1.1G RAM on my Ubuntu Desktop</a:t>
            </a:r>
            <a:r>
              <a:rPr lang="en-US" baseline="30000" dirty="0"/>
              <a:t>1,2</a:t>
            </a:r>
            <a:r>
              <a:rPr lang="en-US" dirty="0"/>
              <a:t> (with running Firefox/</a:t>
            </a:r>
            <a:r>
              <a:rPr lang="en-US" dirty="0" err="1"/>
              <a:t>KOffice</a:t>
            </a:r>
            <a:r>
              <a:rPr lang="en-US" dirty="0"/>
              <a:t>/Thunderbird)</a:t>
            </a:r>
          </a:p>
          <a:p>
            <a:pPr lvl="1"/>
            <a:r>
              <a:rPr lang="en-US" dirty="0"/>
              <a:t>~</a:t>
            </a:r>
            <a:r>
              <a:rPr lang="ru-RU" dirty="0"/>
              <a:t>1</a:t>
            </a:r>
            <a:r>
              <a:rPr lang="en-US" dirty="0"/>
              <a:t>0G HDD on my Ubuntu Desktop (with Firefox, </a:t>
            </a:r>
            <a:r>
              <a:rPr lang="en-US" dirty="0" err="1"/>
              <a:t>KOffice</a:t>
            </a:r>
            <a:r>
              <a:rPr lang="en-US" dirty="0"/>
              <a:t>, etc.)</a:t>
            </a:r>
            <a:endParaRPr lang="ru-RU" dirty="0"/>
          </a:p>
          <a:p>
            <a:r>
              <a:rPr lang="en-US" dirty="0"/>
              <a:t>Faster system updates</a:t>
            </a:r>
            <a:endParaRPr lang="ru-RU" dirty="0"/>
          </a:p>
          <a:p>
            <a:pPr lvl="1"/>
            <a:r>
              <a:rPr lang="en-US" dirty="0"/>
              <a:t>No need to recompile dependent executables on minor library updates</a:t>
            </a:r>
            <a:endParaRPr lang="ru-RU" dirty="0"/>
          </a:p>
          <a:p>
            <a:r>
              <a:rPr lang="en-US" dirty="0"/>
              <a:t>Support for interesting work scenarios:</a:t>
            </a:r>
          </a:p>
          <a:p>
            <a:pPr lvl="1"/>
            <a:r>
              <a:rPr lang="en-US" dirty="0"/>
              <a:t>Lazy loading</a:t>
            </a:r>
          </a:p>
          <a:p>
            <a:pPr lvl="1"/>
            <a:r>
              <a:rPr lang="en-US" dirty="0"/>
              <a:t>Extend program functionality with user plugins</a:t>
            </a:r>
            <a:endParaRPr lang="ru-RU" dirty="0"/>
          </a:p>
          <a:p>
            <a:pPr lvl="1"/>
            <a:r>
              <a:rPr lang="en-US" dirty="0"/>
              <a:t>Load different library versions depending on environment</a:t>
            </a:r>
            <a:r>
              <a:rPr lang="ru-RU" dirty="0"/>
              <a:t> (</a:t>
            </a:r>
            <a:r>
              <a:rPr lang="en-US" dirty="0"/>
              <a:t>e.g. on processor capabilities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A9535-2974-46D6-AD29-0D113D8789DC}"/>
              </a:ext>
            </a:extLst>
          </p:cNvPr>
          <p:cNvSpPr txBox="1"/>
          <p:nvPr/>
        </p:nvSpPr>
        <p:spPr>
          <a:xfrm>
            <a:off x="330653" y="5850235"/>
            <a:ext cx="721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Experiment details are available in additional slides at </a:t>
            </a:r>
            <a:r>
              <a:rPr lang="en-US" dirty="0">
                <a:hlinkClick r:id="rId3"/>
              </a:rPr>
              <a:t>https://github.com/yugr/CppRussia/tree/master/2024</a:t>
            </a:r>
            <a:r>
              <a:rPr lang="en-US" dirty="0"/>
              <a:t> </a:t>
            </a:r>
          </a:p>
          <a:p>
            <a:r>
              <a:rPr lang="en-US" dirty="0"/>
              <a:t>2)</a:t>
            </a:r>
            <a:r>
              <a:rPr lang="ru-RU" dirty="0"/>
              <a:t> </a:t>
            </a:r>
            <a:r>
              <a:rPr lang="en-US" dirty="0"/>
              <a:t>Based on </a:t>
            </a:r>
            <a:r>
              <a:rPr lang="en-US" dirty="0">
                <a:hlinkClick r:id="rId4"/>
              </a:rPr>
              <a:t>https://zvrba.net/articles/solib-memory-savings.html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50A10-8EA1-4B77-9B38-61D52078F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97" y="5497215"/>
            <a:ext cx="1276350" cy="1276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75E0CE-2EB7-4B1C-8015-BDE472FAD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819" y="5497215"/>
            <a:ext cx="12763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0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A0742-007F-4576-9460-A8607D63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FC03B-9AD8-4AE4-B8AF-6C64E29AB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overhead</a:t>
            </a:r>
          </a:p>
          <a:p>
            <a:pPr lvl="1"/>
            <a:r>
              <a:rPr lang="en-US" dirty="0"/>
              <a:t>Program startup (search and load libraries, search for symbols)</a:t>
            </a:r>
            <a:endParaRPr lang="ru-RU" dirty="0"/>
          </a:p>
          <a:p>
            <a:pPr lvl="1"/>
            <a:r>
              <a:rPr lang="en-US" dirty="0"/>
              <a:t>Calling library functions</a:t>
            </a:r>
          </a:p>
          <a:p>
            <a:r>
              <a:rPr lang="en-US" dirty="0"/>
              <a:t>Fragile infrastructure (DLL hell)</a:t>
            </a:r>
          </a:p>
        </p:txBody>
      </p:sp>
    </p:spTree>
    <p:extLst>
      <p:ext uri="{BB962C8B-B14F-4D97-AF65-F5344CB8AC3E}">
        <p14:creationId xmlns:p14="http://schemas.microsoft.com/office/powerpoint/2010/main" val="2572590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9" y="1880169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0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</a:t>
            </a:r>
            <a:r>
              <a:rPr lang="ru-RU" dirty="0"/>
              <a:t> (</a:t>
            </a:r>
            <a:r>
              <a:rPr lang="en-US" dirty="0"/>
              <a:t>version</a:t>
            </a:r>
            <a:r>
              <a:rPr lang="ru-RU" dirty="0"/>
              <a:t>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296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DLL Hell: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</a:t>
            </a:r>
            <a:r>
              <a:rPr lang="ru-RU" dirty="0"/>
              <a:t> (</a:t>
            </a:r>
            <a:r>
              <a:rPr lang="en-US" dirty="0"/>
              <a:t>version</a:t>
            </a:r>
            <a:r>
              <a:rPr lang="ru-RU" dirty="0"/>
              <a:t>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3376499"/>
            <a:ext cx="25584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376499"/>
            <a:ext cx="0" cy="168536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B36A1-831D-4044-BDDF-C7634FD10CAF}"/>
              </a:ext>
            </a:extLst>
          </p:cNvPr>
          <p:cNvSpPr/>
          <p:nvPr/>
        </p:nvSpPr>
        <p:spPr>
          <a:xfrm>
            <a:off x="7040874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long bar2();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E493-BB4E-4B9A-91C3-EC1092A9917B}"/>
              </a:ext>
            </a:extLst>
          </p:cNvPr>
          <p:cNvSpPr txBox="1"/>
          <p:nvPr/>
        </p:nvSpPr>
        <p:spPr>
          <a:xfrm flipH="1">
            <a:off x="7040873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</a:t>
            </a:r>
            <a:r>
              <a:rPr lang="ru-RU" dirty="0"/>
              <a:t> (</a:t>
            </a:r>
            <a:r>
              <a:rPr lang="en-US" dirty="0"/>
              <a:t>version</a:t>
            </a:r>
            <a:r>
              <a:rPr lang="ru-RU" dirty="0"/>
              <a:t> 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47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B642-0F08-4D5C-A467-A9366234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1582"/>
            <a:ext cx="10515600" cy="1325563"/>
          </a:xfrm>
        </p:spPr>
        <p:txBody>
          <a:bodyPr/>
          <a:lstStyle/>
          <a:p>
            <a:r>
              <a:rPr lang="en-US" dirty="0"/>
              <a:t>DLL Hell: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89B7C-A6A0-4ADE-B1A8-003B0ADDADEB}"/>
              </a:ext>
            </a:extLst>
          </p:cNvPr>
          <p:cNvSpPr/>
          <p:nvPr/>
        </p:nvSpPr>
        <p:spPr>
          <a:xfrm>
            <a:off x="1331322" y="4336829"/>
            <a:ext cx="3341915" cy="18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x = foo() + bar();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1193C-D7DD-4D20-B0F9-AB5C1B8F4C60}"/>
              </a:ext>
            </a:extLst>
          </p:cNvPr>
          <p:cNvSpPr/>
          <p:nvPr/>
        </p:nvSpPr>
        <p:spPr>
          <a:xfrm>
            <a:off x="1706879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int bar();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6F2E-581D-46A9-BEC6-F7A3AECF3899}"/>
              </a:ext>
            </a:extLst>
          </p:cNvPr>
          <p:cNvSpPr txBox="1"/>
          <p:nvPr/>
        </p:nvSpPr>
        <p:spPr>
          <a:xfrm flipH="1">
            <a:off x="1706878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</a:t>
            </a:r>
            <a:r>
              <a:rPr lang="ru-RU" dirty="0"/>
              <a:t> (</a:t>
            </a:r>
            <a:r>
              <a:rPr lang="en-US" dirty="0"/>
              <a:t>version</a:t>
            </a:r>
            <a:r>
              <a:rPr lang="ru-RU" dirty="0"/>
              <a:t> 1)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F55B5D-8ACF-4F1C-B7CB-746C5BE72DA1}"/>
              </a:ext>
            </a:extLst>
          </p:cNvPr>
          <p:cNvSpPr txBox="1"/>
          <p:nvPr/>
        </p:nvSpPr>
        <p:spPr>
          <a:xfrm flipH="1">
            <a:off x="1331322" y="4383818"/>
            <a:ext cx="147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B36A1-831D-4044-BDDF-C7634FD10CAF}"/>
              </a:ext>
            </a:extLst>
          </p:cNvPr>
          <p:cNvSpPr/>
          <p:nvPr/>
        </p:nvSpPr>
        <p:spPr>
          <a:xfrm>
            <a:off x="7040874" y="1880169"/>
            <a:ext cx="2525486" cy="171212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int foo();</a:t>
            </a:r>
          </a:p>
          <a:p>
            <a:pPr algn="ctr"/>
            <a:r>
              <a:rPr lang="en-US" sz="2800" dirty="0"/>
              <a:t>long bar2();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6AE493-BB4E-4B9A-91C3-EC1092A9917B}"/>
              </a:ext>
            </a:extLst>
          </p:cNvPr>
          <p:cNvSpPr txBox="1"/>
          <p:nvPr/>
        </p:nvSpPr>
        <p:spPr>
          <a:xfrm flipH="1">
            <a:off x="7040873" y="1880169"/>
            <a:ext cx="2440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</a:t>
            </a:r>
            <a:r>
              <a:rPr lang="ru-RU" dirty="0"/>
              <a:t> (</a:t>
            </a:r>
            <a:r>
              <a:rPr lang="en-US" dirty="0"/>
              <a:t>version</a:t>
            </a:r>
            <a:r>
              <a:rPr lang="ru-RU" dirty="0"/>
              <a:t> 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48322-966D-4DD1-BBBD-34E64D9DD612}"/>
              </a:ext>
            </a:extLst>
          </p:cNvPr>
          <p:cNvCxnSpPr>
            <a:cxnSpLocks/>
          </p:cNvCxnSpPr>
          <p:nvPr/>
        </p:nvCxnSpPr>
        <p:spPr>
          <a:xfrm flipV="1">
            <a:off x="2807427" y="2612571"/>
            <a:ext cx="4583973" cy="244929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8D10-173D-4650-8A3B-0AB8AF9B53B7}"/>
              </a:ext>
            </a:extLst>
          </p:cNvPr>
          <p:cNvCxnSpPr>
            <a:cxnSpLocks/>
          </p:cNvCxnSpPr>
          <p:nvPr/>
        </p:nvCxnSpPr>
        <p:spPr>
          <a:xfrm flipV="1">
            <a:off x="3740332" y="3955360"/>
            <a:ext cx="2033453" cy="1106506"/>
          </a:xfrm>
          <a:prstGeom prst="straightConnector1">
            <a:avLst/>
          </a:prstGeom>
          <a:ln w="508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F41A59-E7E1-4493-AD10-4BB472A32521}"/>
              </a:ext>
            </a:extLst>
          </p:cNvPr>
          <p:cNvSpPr txBox="1"/>
          <p:nvPr/>
        </p:nvSpPr>
        <p:spPr>
          <a:xfrm>
            <a:off x="5916391" y="3429000"/>
            <a:ext cx="944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028248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very easy to introduce </a:t>
            </a:r>
            <a:r>
              <a:rPr lang="en-US" i="1" dirty="0"/>
              <a:t>incompatible changes</a:t>
            </a:r>
            <a:r>
              <a:rPr lang="en-US" dirty="0"/>
              <a:t> when developing a library</a:t>
            </a:r>
          </a:p>
          <a:p>
            <a:pPr lvl="1"/>
            <a:r>
              <a:rPr lang="en-US" dirty="0"/>
              <a:t>Remove function or change its signature</a:t>
            </a:r>
          </a:p>
          <a:p>
            <a:r>
              <a:rPr lang="en-US" dirty="0"/>
              <a:t>Programs which used old version will not be able to work </a:t>
            </a:r>
            <a:r>
              <a:rPr lang="en-US" dirty="0" err="1"/>
              <a:t>eith</a:t>
            </a:r>
            <a:r>
              <a:rPr lang="en-US" dirty="0"/>
              <a:t> new one</a:t>
            </a:r>
          </a:p>
          <a:p>
            <a:pPr lvl="1"/>
            <a:r>
              <a:rPr lang="en-US" dirty="0"/>
              <a:t>Will crash at startup or later</a:t>
            </a:r>
          </a:p>
        </p:txBody>
      </p:sp>
    </p:spTree>
    <p:extLst>
      <p:ext uri="{BB962C8B-B14F-4D97-AF65-F5344CB8AC3E}">
        <p14:creationId xmlns:p14="http://schemas.microsoft.com/office/powerpoint/2010/main" val="2073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78E6-62FB-4305-86C4-638154A4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Hell: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F88D-23B8-4C1E-95CC-CF09186E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developers should avoid incompatible changes</a:t>
            </a:r>
          </a:p>
          <a:p>
            <a:pPr lvl="1"/>
            <a:r>
              <a:rPr lang="en-US" dirty="0"/>
              <a:t>Incompatibility checking can and should be automated</a:t>
            </a:r>
            <a:r>
              <a:rPr lang="ru-RU" dirty="0"/>
              <a:t> (</a:t>
            </a:r>
            <a:r>
              <a:rPr lang="en-US" dirty="0" err="1"/>
              <a:t>libabigail</a:t>
            </a:r>
            <a:r>
              <a:rPr lang="en-US" dirty="0"/>
              <a:t>, ABI Compliance Checker, etc.)</a:t>
            </a:r>
          </a:p>
          <a:p>
            <a:r>
              <a:rPr lang="en-US" dirty="0"/>
              <a:t>If such changes are inevitable developer needs to update library version info</a:t>
            </a:r>
          </a:p>
          <a:p>
            <a:pPr lvl="1"/>
            <a:r>
              <a:rPr lang="en-US" dirty="0"/>
              <a:t>Embedded in library file</a:t>
            </a:r>
          </a:p>
          <a:p>
            <a:pPr lvl="1"/>
            <a:r>
              <a:rPr lang="en-US" dirty="0"/>
              <a:t>SONAME on</a:t>
            </a:r>
            <a:r>
              <a:rPr lang="ru-RU" dirty="0"/>
              <a:t> </a:t>
            </a:r>
            <a:r>
              <a:rPr lang="en-US" dirty="0"/>
              <a:t>Linux, DLL manifests on</a:t>
            </a:r>
            <a:r>
              <a:rPr lang="ru-RU" dirty="0"/>
              <a:t> </a:t>
            </a:r>
            <a:r>
              <a:rPr lang="en-US" dirty="0"/>
              <a:t>Windows</a:t>
            </a:r>
          </a:p>
          <a:p>
            <a:r>
              <a:rPr lang="en-US" dirty="0"/>
              <a:t>This will </a:t>
            </a:r>
            <a:r>
              <a:rPr lang="en-US" dirty="0" err="1"/>
              <a:t>alow</a:t>
            </a:r>
            <a:r>
              <a:rPr lang="en-US" dirty="0"/>
              <a:t> OS to determine which library version is needed for particular program</a:t>
            </a:r>
          </a:p>
          <a:p>
            <a:r>
              <a:rPr lang="en-US" dirty="0"/>
              <a:t>Details are OS-specific</a:t>
            </a:r>
          </a:p>
        </p:txBody>
      </p:sp>
    </p:spTree>
    <p:extLst>
      <p:ext uri="{BB962C8B-B14F-4D97-AF65-F5344CB8AC3E}">
        <p14:creationId xmlns:p14="http://schemas.microsoft.com/office/powerpoint/2010/main" val="378532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Yuri “</a:t>
            </a:r>
            <a:r>
              <a:rPr lang="en-US" dirty="0" err="1"/>
              <a:t>yugr</a:t>
            </a:r>
            <a:r>
              <a:rPr lang="en-US" dirty="0"/>
              <a:t>” </a:t>
            </a:r>
            <a:r>
              <a:rPr lang="en-US" dirty="0" err="1"/>
              <a:t>Gribov</a:t>
            </a:r>
            <a:endParaRPr lang="ru-RU" dirty="0"/>
          </a:p>
          <a:p>
            <a:r>
              <a:rPr lang="en-US" dirty="0"/>
              <a:t>Compiler engineer</a:t>
            </a:r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97" y="1825625"/>
            <a:ext cx="2904446" cy="2904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A0439-6A07-4227-890E-AE06EC06C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35" y="2378416"/>
            <a:ext cx="1798864" cy="179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915E-9B8D-44E7-B2AD-979D32F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working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B848-14BD-4D1F-8D21-15F22B52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8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DLLs and executables share the same format</a:t>
            </a:r>
            <a:endParaRPr lang="ru-RU" dirty="0"/>
          </a:p>
          <a:p>
            <a:pPr lvl="1"/>
            <a:r>
              <a:rPr lang="en-US" dirty="0"/>
              <a:t>PE on Windows, ELF on Linux</a:t>
            </a:r>
          </a:p>
          <a:p>
            <a:r>
              <a:rPr lang="en-US" dirty="0"/>
              <a:t>Library keeps its exported symbols in a special table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edata</a:t>
            </a:r>
            <a:r>
              <a:rPr lang="en-US" dirty="0"/>
              <a:t> on</a:t>
            </a:r>
            <a:r>
              <a:rPr lang="ru-RU" dirty="0"/>
              <a:t> </a:t>
            </a:r>
            <a:r>
              <a:rPr lang="en-US" dirty="0"/>
              <a:t>Windows, .</a:t>
            </a:r>
            <a:r>
              <a:rPr lang="en-US" dirty="0" err="1"/>
              <a:t>dynsym</a:t>
            </a:r>
            <a:r>
              <a:rPr lang="en-US" dirty="0"/>
              <a:t> on Linux</a:t>
            </a:r>
          </a:p>
          <a:p>
            <a:r>
              <a:rPr lang="en-US" dirty="0"/>
              <a:t>Executable file keeps the list of needed libraries and imported symbols in another table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idata</a:t>
            </a:r>
            <a:r>
              <a:rPr lang="en-US" dirty="0"/>
              <a:t> on Windows, .</a:t>
            </a:r>
            <a:r>
              <a:rPr lang="en-US" dirty="0" err="1"/>
              <a:t>dynsym</a:t>
            </a:r>
            <a:r>
              <a:rPr lang="en-US" dirty="0"/>
              <a:t>/.dynamic on 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351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en-US" dirty="0"/>
              <a:t>Main principles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3646715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</p:spTree>
    <p:extLst>
      <p:ext uri="{BB962C8B-B14F-4D97-AF65-F5344CB8AC3E}">
        <p14:creationId xmlns:p14="http://schemas.microsoft.com/office/powerpoint/2010/main" val="2220583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en-US" dirty="0"/>
              <a:t>Main principles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0x0  # Foo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A3F985-13EC-4777-B82F-50668AF7CEE2}"/>
              </a:ext>
            </a:extLst>
          </p:cNvPr>
          <p:cNvCxnSpPr>
            <a:cxnSpLocks/>
          </p:cNvCxnSpPr>
          <p:nvPr/>
        </p:nvCxnSpPr>
        <p:spPr>
          <a:xfrm>
            <a:off x="2394857" y="4996543"/>
            <a:ext cx="3570514" cy="0"/>
          </a:xfrm>
          <a:prstGeom prst="straightConnector1">
            <a:avLst/>
          </a:prstGeom>
          <a:ln w="5080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44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en-US" dirty="0"/>
              <a:t>Main principles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EECCF6-9887-4B24-BA6F-A0FCE00A57D3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C9BE-238A-4193-94A1-6455DEF9441C}"/>
              </a:ext>
            </a:extLst>
          </p:cNvPr>
          <p:cNvCxnSpPr>
            <a:cxnSpLocks/>
          </p:cNvCxnSpPr>
          <p:nvPr/>
        </p:nvCxnSpPr>
        <p:spPr>
          <a:xfrm flipH="1" flipV="1">
            <a:off x="2971801" y="3234980"/>
            <a:ext cx="3540580" cy="28601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07533E-1C1B-43D7-9E92-787AA52F2777}"/>
              </a:ext>
            </a:extLst>
          </p:cNvPr>
          <p:cNvCxnSpPr>
            <a:cxnSpLocks/>
          </p:cNvCxnSpPr>
          <p:nvPr/>
        </p:nvCxnSpPr>
        <p:spPr>
          <a:xfrm flipH="1">
            <a:off x="2971800" y="3620076"/>
            <a:ext cx="3540581" cy="15627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40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en-US" dirty="0"/>
              <a:t>Main principles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0x200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30826" y="4448230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EECCF6-9887-4B24-BA6F-A0FCE00A57D3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B9C9BE-238A-4193-94A1-6455DEF9441C}"/>
              </a:ext>
            </a:extLst>
          </p:cNvPr>
          <p:cNvCxnSpPr>
            <a:cxnSpLocks/>
          </p:cNvCxnSpPr>
          <p:nvPr/>
        </p:nvCxnSpPr>
        <p:spPr>
          <a:xfrm flipH="1" flipV="1">
            <a:off x="2971801" y="3234980"/>
            <a:ext cx="3540580" cy="28601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07533E-1C1B-43D7-9E92-787AA52F2777}"/>
              </a:ext>
            </a:extLst>
          </p:cNvPr>
          <p:cNvCxnSpPr>
            <a:cxnSpLocks/>
          </p:cNvCxnSpPr>
          <p:nvPr/>
        </p:nvCxnSpPr>
        <p:spPr>
          <a:xfrm flipH="1">
            <a:off x="2971800" y="3620076"/>
            <a:ext cx="3540581" cy="156274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1D60EC-9F77-4BF2-9A32-00400EE15737}"/>
              </a:ext>
            </a:extLst>
          </p:cNvPr>
          <p:cNvCxnSpPr/>
          <p:nvPr/>
        </p:nvCxnSpPr>
        <p:spPr>
          <a:xfrm>
            <a:off x="3396341" y="2259417"/>
            <a:ext cx="3298373" cy="2524679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545589-3DC6-4B5B-A423-AA942D334CE6}"/>
              </a:ext>
            </a:extLst>
          </p:cNvPr>
          <p:cNvCxnSpPr>
            <a:cxnSpLocks/>
          </p:cNvCxnSpPr>
          <p:nvPr/>
        </p:nvCxnSpPr>
        <p:spPr>
          <a:xfrm flipV="1">
            <a:off x="3407229" y="2224269"/>
            <a:ext cx="3211286" cy="2511017"/>
          </a:xfrm>
          <a:prstGeom prst="line">
            <a:avLst/>
          </a:prstGeom>
          <a:ln w="190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643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en-US" dirty="0"/>
              <a:t>Main principles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 table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8AFD3A-9D68-4ABD-8863-19DF1BD88C39}"/>
              </a:ext>
            </a:extLst>
          </p:cNvPr>
          <p:cNvCxnSpPr/>
          <p:nvPr/>
        </p:nvCxnSpPr>
        <p:spPr>
          <a:xfrm>
            <a:off x="6574971" y="3657600"/>
            <a:ext cx="631372" cy="0"/>
          </a:xfrm>
          <a:prstGeom prst="line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979B04-69CB-43CA-9381-AF04CECE8C76}"/>
              </a:ext>
            </a:extLst>
          </p:cNvPr>
          <p:cNvCxnSpPr>
            <a:cxnSpLocks/>
          </p:cNvCxnSpPr>
          <p:nvPr/>
        </p:nvCxnSpPr>
        <p:spPr>
          <a:xfrm flipH="1">
            <a:off x="3614057" y="3657600"/>
            <a:ext cx="2884714" cy="1382486"/>
          </a:xfrm>
          <a:prstGeom prst="straightConnector1">
            <a:avLst/>
          </a:prstGeom>
          <a:ln w="38100">
            <a:solidFill>
              <a:srgbClr val="FFFF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744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29CC-8AAA-4573-ABC4-33966BDA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493"/>
            <a:ext cx="10515600" cy="1325563"/>
          </a:xfrm>
        </p:spPr>
        <p:txBody>
          <a:bodyPr/>
          <a:lstStyle/>
          <a:p>
            <a:r>
              <a:rPr lang="en-US" dirty="0"/>
              <a:t>Main principles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519E8F-1DD5-4A14-9EC4-905C0EB802C9}"/>
              </a:ext>
            </a:extLst>
          </p:cNvPr>
          <p:cNvSpPr/>
          <p:nvPr/>
        </p:nvSpPr>
        <p:spPr>
          <a:xfrm>
            <a:off x="1458685" y="1466056"/>
            <a:ext cx="7141029" cy="4989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A2B4F-32E2-44DF-97FA-DCD3B46A2314}"/>
              </a:ext>
            </a:extLst>
          </p:cNvPr>
          <p:cNvSpPr/>
          <p:nvPr/>
        </p:nvSpPr>
        <p:spPr>
          <a:xfrm>
            <a:off x="5725886" y="2085985"/>
            <a:ext cx="2525486" cy="33484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4315A3-C681-4692-827D-A7470EE1F2E1}"/>
              </a:ext>
            </a:extLst>
          </p:cNvPr>
          <p:cNvSpPr/>
          <p:nvPr/>
        </p:nvSpPr>
        <p:spPr>
          <a:xfrm>
            <a:off x="1730826" y="2453422"/>
            <a:ext cx="3145974" cy="18505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 @ 0x100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  call [</a:t>
            </a:r>
            <a:r>
              <a:rPr lang="en-US" dirty="0" err="1"/>
              <a:t>Foo_addr</a:t>
            </a:r>
            <a:r>
              <a:rPr lang="en-US" dirty="0"/>
              <a:t>]</a:t>
            </a:r>
          </a:p>
          <a:p>
            <a:r>
              <a:rPr lang="en-US" dirty="0"/>
              <a:t>  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9A9FC-5EF5-4DEB-8D7F-0B83179D5BEF}"/>
              </a:ext>
            </a:extLst>
          </p:cNvPr>
          <p:cNvSpPr/>
          <p:nvPr/>
        </p:nvSpPr>
        <p:spPr>
          <a:xfrm>
            <a:off x="5856515" y="2724267"/>
            <a:ext cx="2296890" cy="159345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Code section</a:t>
            </a:r>
          </a:p>
          <a:p>
            <a:endParaRPr lang="en-US" dirty="0"/>
          </a:p>
          <a:p>
            <a:r>
              <a:rPr lang="en-US" dirty="0"/>
              <a:t>Foo @ 0x200</a:t>
            </a:r>
          </a:p>
          <a:p>
            <a:r>
              <a:rPr lang="en-US" dirty="0"/>
              <a:t>  mov 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ret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FD56C6-193E-4913-BB25-F4AFB67EE77F}"/>
              </a:ext>
            </a:extLst>
          </p:cNvPr>
          <p:cNvSpPr/>
          <p:nvPr/>
        </p:nvSpPr>
        <p:spPr>
          <a:xfrm>
            <a:off x="1725381" y="5434438"/>
            <a:ext cx="3145974" cy="8038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7EA17C-26C3-41C7-9ADA-880FBB9C9BBB}"/>
              </a:ext>
            </a:extLst>
          </p:cNvPr>
          <p:cNvSpPr txBox="1"/>
          <p:nvPr/>
        </p:nvSpPr>
        <p:spPr>
          <a:xfrm>
            <a:off x="1491339" y="1557049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Executable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E7B040-E1CC-440A-ABB9-820C1ED898B3}"/>
              </a:ext>
            </a:extLst>
          </p:cNvPr>
          <p:cNvSpPr txBox="1"/>
          <p:nvPr/>
        </p:nvSpPr>
        <p:spPr>
          <a:xfrm>
            <a:off x="6096000" y="2101750"/>
            <a:ext cx="192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DLL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49239E-AD4F-48DB-8C54-4C3E34F5F25B}"/>
              </a:ext>
            </a:extLst>
          </p:cNvPr>
          <p:cNvSpPr/>
          <p:nvPr/>
        </p:nvSpPr>
        <p:spPr>
          <a:xfrm>
            <a:off x="5856514" y="4472619"/>
            <a:ext cx="2296890" cy="65144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Export section</a:t>
            </a:r>
          </a:p>
          <a:p>
            <a:r>
              <a:rPr lang="en-US" dirty="0"/>
              <a:t>  Foo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DF84C-3335-48B9-884B-11D3D219D245}"/>
              </a:ext>
            </a:extLst>
          </p:cNvPr>
          <p:cNvSpPr/>
          <p:nvPr/>
        </p:nvSpPr>
        <p:spPr>
          <a:xfrm>
            <a:off x="1725381" y="4539575"/>
            <a:ext cx="3145974" cy="65314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Address table (GOT/IAT)</a:t>
            </a:r>
          </a:p>
          <a:p>
            <a:r>
              <a:rPr lang="en-US" dirty="0"/>
              <a:t>  </a:t>
            </a:r>
            <a:r>
              <a:rPr lang="en-US" dirty="0" err="1"/>
              <a:t>Foo_addr</a:t>
            </a:r>
            <a:r>
              <a:rPr lang="en-US" dirty="0"/>
              <a:t>: 0x200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9EC5480-B077-48F2-875F-718E6B88010B}"/>
              </a:ext>
            </a:extLst>
          </p:cNvPr>
          <p:cNvSpPr/>
          <p:nvPr/>
        </p:nvSpPr>
        <p:spPr>
          <a:xfrm>
            <a:off x="3341914" y="3820885"/>
            <a:ext cx="340143" cy="1066800"/>
          </a:xfrm>
          <a:custGeom>
            <a:avLst/>
            <a:gdLst>
              <a:gd name="connsiteX0" fmla="*/ 0 w 340143"/>
              <a:gd name="connsiteY0" fmla="*/ 0 h 1066800"/>
              <a:gd name="connsiteX1" fmla="*/ 337457 w 340143"/>
              <a:gd name="connsiteY1" fmla="*/ 315685 h 1066800"/>
              <a:gd name="connsiteX2" fmla="*/ 130629 w 340143"/>
              <a:gd name="connsiteY2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0143" h="1066800">
                <a:moveTo>
                  <a:pt x="0" y="0"/>
                </a:moveTo>
                <a:cubicBezTo>
                  <a:pt x="157843" y="68942"/>
                  <a:pt x="315686" y="137885"/>
                  <a:pt x="337457" y="315685"/>
                </a:cubicBezTo>
                <a:cubicBezTo>
                  <a:pt x="359228" y="493485"/>
                  <a:pt x="244928" y="780142"/>
                  <a:pt x="130629" y="1066800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95CC33-8DA7-40FD-890B-BB996FAFC42A}"/>
              </a:ext>
            </a:extLst>
          </p:cNvPr>
          <p:cNvCxnSpPr/>
          <p:nvPr/>
        </p:nvCxnSpPr>
        <p:spPr>
          <a:xfrm flipV="1">
            <a:off x="3682057" y="3733800"/>
            <a:ext cx="2174457" cy="1295400"/>
          </a:xfrm>
          <a:prstGeom prst="straightConnector1">
            <a:avLst/>
          </a:prstGeom>
          <a:ln w="635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8A5F8D-4A3E-4F5C-8078-93A4B249FBA7}"/>
              </a:ext>
            </a:extLst>
          </p:cNvPr>
          <p:cNvSpPr/>
          <p:nvPr/>
        </p:nvSpPr>
        <p:spPr>
          <a:xfrm>
            <a:off x="3352800" y="3222171"/>
            <a:ext cx="874097" cy="1709058"/>
          </a:xfrm>
          <a:custGeom>
            <a:avLst/>
            <a:gdLst>
              <a:gd name="connsiteX0" fmla="*/ 0 w 874097"/>
              <a:gd name="connsiteY0" fmla="*/ 0 h 1709058"/>
              <a:gd name="connsiteX1" fmla="*/ 870857 w 874097"/>
              <a:gd name="connsiteY1" fmla="*/ 576943 h 1709058"/>
              <a:gd name="connsiteX2" fmla="*/ 239486 w 874097"/>
              <a:gd name="connsiteY2" fmla="*/ 1709058 h 1709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4097" h="1709058">
                <a:moveTo>
                  <a:pt x="0" y="0"/>
                </a:moveTo>
                <a:cubicBezTo>
                  <a:pt x="415471" y="146050"/>
                  <a:pt x="830943" y="292100"/>
                  <a:pt x="870857" y="576943"/>
                </a:cubicBezTo>
                <a:cubicBezTo>
                  <a:pt x="910771" y="861786"/>
                  <a:pt x="575128" y="1285422"/>
                  <a:pt x="239486" y="1709058"/>
                </a:cubicBezTo>
              </a:path>
            </a:pathLst>
          </a:custGeom>
          <a:noFill/>
          <a:ln w="63500"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81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1604-10A9-498F-8F7F-ACC6B3762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4CAA-43ED-428E-AE8B-0B2B4505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Libraries are imported into running program by dynamic loader</a:t>
            </a:r>
          </a:p>
          <a:p>
            <a:pPr lvl="1"/>
            <a:r>
              <a:rPr lang="en-US" dirty="0"/>
              <a:t>/lib64/ld-linux-x86-64.so.2 on</a:t>
            </a:r>
            <a:r>
              <a:rPr lang="ru-RU" dirty="0"/>
              <a:t> </a:t>
            </a:r>
            <a:r>
              <a:rPr lang="en-US" dirty="0"/>
              <a:t>Linux</a:t>
            </a:r>
          </a:p>
          <a:p>
            <a:pPr lvl="1"/>
            <a:r>
              <a:rPr lang="en-US" dirty="0"/>
              <a:t>Image loader (</a:t>
            </a:r>
            <a:r>
              <a:rPr lang="en-US" dirty="0" err="1"/>
              <a:t>Ldr</a:t>
            </a:r>
            <a:r>
              <a:rPr lang="en-US" dirty="0"/>
              <a:t>) on Windows</a:t>
            </a:r>
          </a:p>
          <a:p>
            <a:r>
              <a:rPr lang="en-US" dirty="0"/>
              <a:t>On program startup kernel maps loader into process memory and transfers control to it</a:t>
            </a:r>
          </a:p>
          <a:p>
            <a:r>
              <a:rPr lang="en-US" dirty="0"/>
              <a:t>The loader</a:t>
            </a:r>
            <a:endParaRPr lang="ru-RU" dirty="0"/>
          </a:p>
          <a:p>
            <a:pPr lvl="1"/>
            <a:r>
              <a:rPr lang="en-US" dirty="0"/>
              <a:t>Maps needed libraries in process address space</a:t>
            </a:r>
            <a:endParaRPr lang="ru-RU" dirty="0"/>
          </a:p>
          <a:p>
            <a:pPr lvl="1"/>
            <a:r>
              <a:rPr lang="en-US" dirty="0"/>
              <a:t>Resolves and binds exported and imported symbols</a:t>
            </a:r>
          </a:p>
          <a:p>
            <a:pPr lvl="1"/>
            <a:r>
              <a:rPr lang="en-US" dirty="0"/>
              <a:t>Transfers control to main program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5502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library to memory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resolution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(use library</a:t>
            </a:r>
            <a:r>
              <a:rPr lang="ru-RU" sz="2000" dirty="0"/>
              <a:t>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binding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32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library to memory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resolution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(use library</a:t>
            </a:r>
            <a:r>
              <a:rPr lang="ru-RU" sz="2000" dirty="0"/>
              <a:t>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binding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48E8C-F4B2-45C9-96CD-F62F77F692BD}"/>
              </a:ext>
            </a:extLst>
          </p:cNvPr>
          <p:cNvSpPr/>
          <p:nvPr/>
        </p:nvSpPr>
        <p:spPr>
          <a:xfrm>
            <a:off x="2562776" y="3106956"/>
            <a:ext cx="2375908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303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0x12;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*p = &amp;x;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-shared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806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dyn-syms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5: 0000000000004028     8 OBJECT  GLOBAL DEFAULT   17 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6: 0000000000004020     4 OBJECT  GLOBAL DEFAULT   17 x</a:t>
            </a:r>
          </a:p>
        </p:txBody>
      </p:sp>
    </p:spTree>
    <p:extLst>
      <p:ext uri="{BB962C8B-B14F-4D97-AF65-F5344CB8AC3E}">
        <p14:creationId xmlns:p14="http://schemas.microsoft.com/office/powerpoint/2010/main" val="2007893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5963-F608-4F6D-9CDC-F435D412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9FBE-810C-4A8D-B1E1-9A7A3DFE5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dyn-syms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5: 0000000000004028     8 OBJECT  GLOBAL DEFAULT   17 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6: 0000000000004020     4 OBJECT  GLOBAL DEFAULT   17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 -j .data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4018 18400000 00000000 12000000 00000000  .@..............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4028 00000000 00000000                    ........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C774AC-DE00-43AF-A13E-13E3A4B7992F}"/>
              </a:ext>
            </a:extLst>
          </p:cNvPr>
          <p:cNvCxnSpPr>
            <a:cxnSpLocks/>
          </p:cNvCxnSpPr>
          <p:nvPr/>
        </p:nvCxnSpPr>
        <p:spPr>
          <a:xfrm>
            <a:off x="4615543" y="4561114"/>
            <a:ext cx="121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AC57975-A424-4DF6-8E5F-EA37F78E8EEC}"/>
              </a:ext>
            </a:extLst>
          </p:cNvPr>
          <p:cNvSpPr txBox="1"/>
          <p:nvPr/>
        </p:nvSpPr>
        <p:spPr>
          <a:xfrm>
            <a:off x="6499266" y="4999707"/>
            <a:ext cx="39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B70C26-9714-4DF0-9815-3396E12B74DB}"/>
              </a:ext>
            </a:extLst>
          </p:cNvPr>
          <p:cNvCxnSpPr>
            <a:cxnSpLocks/>
          </p:cNvCxnSpPr>
          <p:nvPr/>
        </p:nvCxnSpPr>
        <p:spPr>
          <a:xfrm flipH="1" flipV="1">
            <a:off x="5584371" y="4674149"/>
            <a:ext cx="914895" cy="43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84751D2-2A17-4A90-8F2B-910A0182F3FE}"/>
              </a:ext>
            </a:extLst>
          </p:cNvPr>
          <p:cNvCxnSpPr/>
          <p:nvPr/>
        </p:nvCxnSpPr>
        <p:spPr>
          <a:xfrm>
            <a:off x="1850570" y="4999707"/>
            <a:ext cx="257991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8FB8F8-11AD-40C2-940A-F202DB7123FF}"/>
              </a:ext>
            </a:extLst>
          </p:cNvPr>
          <p:cNvCxnSpPr>
            <a:cxnSpLocks/>
          </p:cNvCxnSpPr>
          <p:nvPr/>
        </p:nvCxnSpPr>
        <p:spPr>
          <a:xfrm flipH="1" flipV="1">
            <a:off x="3140528" y="5100975"/>
            <a:ext cx="914895" cy="4326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747E340-75AD-4DB4-94AE-3F2A1ED62C66}"/>
              </a:ext>
            </a:extLst>
          </p:cNvPr>
          <p:cNvSpPr txBox="1"/>
          <p:nvPr/>
        </p:nvSpPr>
        <p:spPr>
          <a:xfrm>
            <a:off x="4055423" y="5483884"/>
            <a:ext cx="39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576179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1B9B-C12E-4D22-852A-C64B36BB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6ECE-3100-4805-BC2B-462D300E1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and global variables addresses can only be determined at runtime</a:t>
            </a:r>
          </a:p>
          <a:p>
            <a:pPr lvl="1"/>
            <a:r>
              <a:rPr lang="en-US" dirty="0"/>
              <a:t>When library load address is known</a:t>
            </a:r>
            <a:endParaRPr lang="ru-RU" dirty="0"/>
          </a:p>
          <a:p>
            <a:r>
              <a:rPr lang="en-US" dirty="0"/>
              <a:t>DLL contains special table with addresses of pointers that need to be updated after load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rela.dyn</a:t>
            </a:r>
            <a:r>
              <a:rPr lang="en-US" dirty="0"/>
              <a:t> on</a:t>
            </a:r>
            <a:r>
              <a:rPr lang="ru-RU" dirty="0"/>
              <a:t> </a:t>
            </a:r>
            <a:r>
              <a:rPr lang="en-US" dirty="0"/>
              <a:t>Linux, .</a:t>
            </a:r>
            <a:r>
              <a:rPr lang="en-US" dirty="0" err="1"/>
              <a:t>reloc</a:t>
            </a:r>
            <a:r>
              <a:rPr lang="en-US" dirty="0"/>
              <a:t> on</a:t>
            </a:r>
            <a:r>
              <a:rPr lang="ru-RU" dirty="0"/>
              <a:t> </a:t>
            </a:r>
            <a:r>
              <a:rPr lang="en-US" dirty="0"/>
              <a:t>Windows</a:t>
            </a:r>
            <a:endParaRPr lang="ru-RU" dirty="0"/>
          </a:p>
          <a:p>
            <a:r>
              <a:rPr lang="en-US" dirty="0"/>
              <a:t>This patching is called </a:t>
            </a:r>
            <a:r>
              <a:rPr lang="en-US" i="1" dirty="0"/>
              <a:t>relocation</a:t>
            </a:r>
            <a:endParaRPr lang="ru-RU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50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1FE-0430-49D2-8C28-7B92EE65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5D21-ABE0-4AF6-A0EB-C904D6B63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readelf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Relocation section '.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rela.dyn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at offset 0x358 contains 8 entries: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000000004028  000600000001 R_X86_64_64       0000000000004020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+ 0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E810FC-1040-407E-8F9A-3F5D60B15151}"/>
              </a:ext>
            </a:extLst>
          </p:cNvPr>
          <p:cNvCxnSpPr>
            <a:cxnSpLocks/>
          </p:cNvCxnSpPr>
          <p:nvPr/>
        </p:nvCxnSpPr>
        <p:spPr>
          <a:xfrm>
            <a:off x="968828" y="3856707"/>
            <a:ext cx="1785258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A6454BB-22E9-4648-9698-A8C1E1F86B86}"/>
              </a:ext>
            </a:extLst>
          </p:cNvPr>
          <p:cNvCxnSpPr>
            <a:cxnSpLocks/>
          </p:cNvCxnSpPr>
          <p:nvPr/>
        </p:nvCxnSpPr>
        <p:spPr>
          <a:xfrm flipH="1" flipV="1">
            <a:off x="2258786" y="3957975"/>
            <a:ext cx="914895" cy="4326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301732-1932-4F48-9C8F-A893A19B4F88}"/>
              </a:ext>
            </a:extLst>
          </p:cNvPr>
          <p:cNvSpPr txBox="1"/>
          <p:nvPr/>
        </p:nvSpPr>
        <p:spPr>
          <a:xfrm>
            <a:off x="3173681" y="4340884"/>
            <a:ext cx="391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2068590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9741-2513-4B2F-B0A4-95BFAFCD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Relocation: position-independent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6360-F08A-4B04-9D9E-666B5ABB1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libraries are linked in position-independent (RIP/PC-relative)</a:t>
            </a:r>
            <a:r>
              <a:rPr lang="ru-RU" dirty="0"/>
              <a:t> </a:t>
            </a:r>
            <a:r>
              <a:rPr lang="en-US" dirty="0"/>
              <a:t>mode</a:t>
            </a:r>
          </a:p>
          <a:p>
            <a:pPr lvl="1"/>
            <a:r>
              <a:rPr lang="en-US" dirty="0"/>
              <a:t>Binary code does not use explicit addresses of function or global variables</a:t>
            </a:r>
            <a:endParaRPr lang="ru-RU" dirty="0"/>
          </a:p>
          <a:p>
            <a:pPr lvl="1"/>
            <a:r>
              <a:rPr lang="en-US" dirty="0"/>
              <a:t>Addresses are specified as offsets from to current instruction’s address:</a:t>
            </a:r>
          </a:p>
          <a:p>
            <a:endParaRPr lang="en-US" dirty="0"/>
          </a:p>
          <a:p>
            <a:r>
              <a:rPr lang="en-US" dirty="0"/>
              <a:t>Such code does not need to be relocated at load time</a:t>
            </a:r>
          </a:p>
          <a:p>
            <a:pPr lvl="1"/>
            <a:r>
              <a:rPr lang="en-US" dirty="0"/>
              <a:t>Faster library loads</a:t>
            </a:r>
            <a:endParaRPr lang="ru-RU" dirty="0"/>
          </a:p>
          <a:p>
            <a:pPr lvl="1"/>
            <a:r>
              <a:rPr lang="en-US" dirty="0"/>
              <a:t>Code segment is constant so can be shared by multiple processes</a:t>
            </a:r>
          </a:p>
          <a:p>
            <a:r>
              <a:rPr lang="en-US" dirty="0"/>
              <a:t>Data still needs to be relocated </a:t>
            </a:r>
            <a:r>
              <a:rPr lang="ru-RU" dirty="0"/>
              <a:t>(</a:t>
            </a:r>
            <a:r>
              <a:rPr lang="en-US" dirty="0"/>
              <a:t>e.g. </a:t>
            </a:r>
            <a:r>
              <a:rPr lang="en-US" dirty="0" err="1"/>
              <a:t>vtables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/>
              <a:t>But such relocations are few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Relocation needed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DE8C1-D2E9-42AE-9B35-3EBD2D3374A9}"/>
              </a:ext>
            </a:extLst>
          </p:cNvPr>
          <p:cNvSpPr txBox="1"/>
          <p:nvPr/>
        </p:nvSpPr>
        <p:spPr>
          <a:xfrm>
            <a:off x="1600200" y="2906879"/>
            <a:ext cx="3211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436F11-679E-4472-8F94-635B88843433}"/>
              </a:ext>
            </a:extLst>
          </p:cNvPr>
          <p:cNvSpPr txBox="1"/>
          <p:nvPr/>
        </p:nvSpPr>
        <p:spPr>
          <a:xfrm>
            <a:off x="6215742" y="2906879"/>
            <a:ext cx="4005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ECB82-DF9E-4375-96FE-844EC0EEFE32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811486" y="3091545"/>
            <a:ext cx="115388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821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library to memory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resolution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(use library</a:t>
            </a:r>
            <a:r>
              <a:rPr lang="ru-RU" sz="2000" dirty="0"/>
              <a:t>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binding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E811E8-CD20-478D-8F3E-E04072A784D9}"/>
              </a:ext>
            </a:extLst>
          </p:cNvPr>
          <p:cNvSpPr/>
          <p:nvPr/>
        </p:nvSpPr>
        <p:spPr>
          <a:xfrm>
            <a:off x="4952999" y="3048841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30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7"/>
            <a:ext cx="10515600" cy="4351338"/>
          </a:xfrm>
        </p:spPr>
        <p:txBody>
          <a:bodyPr/>
          <a:lstStyle/>
          <a:p>
            <a:r>
              <a:rPr lang="en-US" dirty="0"/>
              <a:t>Matching exported and imported symbols</a:t>
            </a:r>
            <a:endParaRPr lang="ru-RU" dirty="0"/>
          </a:p>
          <a:p>
            <a:r>
              <a:rPr lang="en-US" dirty="0"/>
              <a:t>To speed up search symbol information is stored in special hash tables</a:t>
            </a:r>
          </a:p>
          <a:p>
            <a:r>
              <a:rPr lang="en-US" dirty="0"/>
              <a:t>Windows and Linux use different approaches:</a:t>
            </a:r>
            <a:endParaRPr lang="ru-RU" dirty="0"/>
          </a:p>
          <a:p>
            <a:pPr lvl="1"/>
            <a:r>
              <a:rPr lang="en-US" dirty="0"/>
              <a:t>Windows: each imported symbol is bound to particular library at link time (and will only be searched in that library)</a:t>
            </a:r>
            <a:endParaRPr lang="ru-RU" dirty="0"/>
          </a:p>
          <a:p>
            <a:pPr lvl="1"/>
            <a:r>
              <a:rPr lang="en-US" dirty="0"/>
              <a:t>Linux:</a:t>
            </a:r>
            <a:r>
              <a:rPr lang="ru-RU" dirty="0"/>
              <a:t> </a:t>
            </a:r>
            <a:r>
              <a:rPr lang="en-US" dirty="0"/>
              <a:t>imported symbols are searched sequentially in all loaded libraries</a:t>
            </a:r>
          </a:p>
          <a:p>
            <a:pPr lvl="2"/>
            <a:r>
              <a:rPr lang="en-US" dirty="0"/>
              <a:t>This enable runtime symbol interposition</a:t>
            </a:r>
          </a:p>
        </p:txBody>
      </p:sp>
    </p:spTree>
    <p:extLst>
      <p:ext uri="{BB962C8B-B14F-4D97-AF65-F5344CB8AC3E}">
        <p14:creationId xmlns:p14="http://schemas.microsoft.com/office/powerpoint/2010/main" val="3894009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59112-F186-48C6-9ED0-5FAA457F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interposition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E5FC-45E9-4247-B36C-112911296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10853057" cy="5167313"/>
          </a:xfrm>
        </p:spPr>
        <p:txBody>
          <a:bodyPr>
            <a:normAutofit/>
          </a:bodyPr>
          <a:lstStyle/>
          <a:p>
            <a:r>
              <a:rPr lang="en-US" dirty="0"/>
              <a:t>We can force loader to find imported symbols in different library than the one it was supposed to come from</a:t>
            </a:r>
          </a:p>
          <a:p>
            <a:r>
              <a:rPr lang="en-US" dirty="0"/>
              <a:t>Usually interposition is enabled via LD_PRELOAD environment </a:t>
            </a:r>
            <a:r>
              <a:rPr lang="en-US" dirty="0" err="1"/>
              <a:t>varible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printf("%d\n", </a:t>
            </a:r>
            <a:r>
              <a:rPr lang="fr-FR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fr-FR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./prog a b c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lib.c</a:t>
            </a:r>
            <a:endParaRPr lang="en-US" sz="18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(char *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 { puts("Hello from interceptor\n"); }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LD_PRELOAD=./lib.so ./prog a b c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interceptor</a:t>
            </a:r>
          </a:p>
          <a:p>
            <a:r>
              <a:rPr lang="en-US" dirty="0"/>
              <a:t>Often used by debug tools like Electric Fence or </a:t>
            </a:r>
            <a:r>
              <a:rPr lang="en-US" dirty="0" err="1"/>
              <a:t>AddressSanitizer</a:t>
            </a:r>
            <a:r>
              <a:rPr lang="en-US" dirty="0"/>
              <a:t> to intercept memory operations </a:t>
            </a:r>
            <a:r>
              <a:rPr lang="ru-RU" dirty="0"/>
              <a:t>(</a:t>
            </a:r>
            <a:r>
              <a:rPr lang="en-US" dirty="0"/>
              <a:t>malloc, etc.</a:t>
            </a:r>
            <a:r>
              <a:rPr lang="ru-RU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4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libraries</a:t>
            </a:r>
            <a:endParaRPr lang="ru-RU" dirty="0"/>
          </a:p>
          <a:p>
            <a:pPr lvl="1"/>
            <a:r>
              <a:rPr lang="en-US" dirty="0"/>
              <a:t>Differences from static libraries</a:t>
            </a:r>
          </a:p>
          <a:p>
            <a:pPr lvl="1"/>
            <a:r>
              <a:rPr lang="en-US" dirty="0"/>
              <a:t>Work principles</a:t>
            </a:r>
            <a:endParaRPr lang="ru-RU" dirty="0"/>
          </a:p>
          <a:p>
            <a:pPr lvl="1"/>
            <a:r>
              <a:rPr lang="en-US" dirty="0"/>
              <a:t>Pros and cons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4174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34916-01E9-4F42-B603-B05283CC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Interposition may hurt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FDB2-1A82-4929-A1E6-E0FB79342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Compiler has to limit optimizations due to potential interposition</a:t>
            </a:r>
          </a:p>
          <a:p>
            <a:r>
              <a:rPr lang="en-US" dirty="0"/>
              <a:t>E.g. compiler fails to inline due to potential interposition of foo:</a:t>
            </a:r>
          </a:p>
          <a:p>
            <a:pPr marL="457200" lvl="1" indent="0">
              <a:buNone/>
            </a:pP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foo() {}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bar() { foo(); }</a:t>
            </a:r>
          </a:p>
          <a:p>
            <a:pPr marL="457200" lvl="1" indent="0">
              <a:buNone/>
            </a:pPr>
            <a:endParaRPr lang="ru-RU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-O3 -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-S –o -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bar:</a:t>
            </a:r>
          </a:p>
          <a:p>
            <a:pPr marL="457200" lvl="1" indent="0">
              <a:buNone/>
            </a:pP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foo@PLT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582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002F-4CE0-45C4-8D68-71037BD4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1303D3-75DE-4770-90CF-07FE598D73F6}"/>
              </a:ext>
            </a:extLst>
          </p:cNvPr>
          <p:cNvSpPr/>
          <p:nvPr/>
        </p:nvSpPr>
        <p:spPr>
          <a:xfrm>
            <a:off x="500744" y="3287485"/>
            <a:ext cx="1785256" cy="1366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 library to memory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1C341A-89BC-4DFC-A1C0-1D74A91C9304}"/>
              </a:ext>
            </a:extLst>
          </p:cNvPr>
          <p:cNvSpPr/>
          <p:nvPr/>
        </p:nvSpPr>
        <p:spPr>
          <a:xfrm>
            <a:off x="2911120" y="3298371"/>
            <a:ext cx="1747966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Relocation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FDA0B0-C879-448C-8E8E-EBAEB22BA3C6}"/>
              </a:ext>
            </a:extLst>
          </p:cNvPr>
          <p:cNvSpPr/>
          <p:nvPr/>
        </p:nvSpPr>
        <p:spPr>
          <a:xfrm>
            <a:off x="5246915" y="329837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resolution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E2F4C6-9204-45BF-B84D-E91D5465888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286000" y="3961153"/>
            <a:ext cx="625120" cy="966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C3A1F-4B19-4DA2-8AD2-833F61FCFD5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659086" y="3961153"/>
            <a:ext cx="587829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B1EF5697-ECE4-4697-BF14-9837998FF827}"/>
              </a:ext>
            </a:extLst>
          </p:cNvPr>
          <p:cNvSpPr txBox="1">
            <a:spLocks/>
          </p:cNvSpPr>
          <p:nvPr/>
        </p:nvSpPr>
        <p:spPr>
          <a:xfrm>
            <a:off x="838200" y="3433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02B118-9106-4383-8F6D-3D2BC004E40E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7268836" y="3960543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2DD281-C023-4C0A-929A-312074616BF8}"/>
              </a:ext>
            </a:extLst>
          </p:cNvPr>
          <p:cNvSpPr txBox="1"/>
          <p:nvPr/>
        </p:nvSpPr>
        <p:spPr>
          <a:xfrm>
            <a:off x="10043283" y="3403104"/>
            <a:ext cx="202192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  <a:p>
            <a:pPr algn="ctr"/>
            <a:r>
              <a:rPr lang="en-US" sz="2000" dirty="0"/>
              <a:t>(use library</a:t>
            </a:r>
            <a:r>
              <a:rPr lang="ru-RU" sz="2000" dirty="0"/>
              <a:t>)</a:t>
            </a:r>
            <a:endParaRPr lang="en-US" sz="54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4CB353-579C-4D88-A16C-8B7BF40BEF09}"/>
              </a:ext>
            </a:extLst>
          </p:cNvPr>
          <p:cNvSpPr/>
          <p:nvPr/>
        </p:nvSpPr>
        <p:spPr>
          <a:xfrm>
            <a:off x="7856665" y="3297761"/>
            <a:ext cx="2021921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Symbol binding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FCD0CC-2C02-48EF-B050-AEDE60A9BD9D}"/>
              </a:ext>
            </a:extLst>
          </p:cNvPr>
          <p:cNvCxnSpPr>
            <a:cxnSpLocks/>
          </p:cNvCxnSpPr>
          <p:nvPr/>
        </p:nvCxnSpPr>
        <p:spPr>
          <a:xfrm flipV="1">
            <a:off x="7268836" y="3960542"/>
            <a:ext cx="587829" cy="61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314CC0-78DF-474F-9EE5-3744FA6F4E2B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9878586" y="3960542"/>
            <a:ext cx="529569" cy="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D7C263E-7A62-455B-9FCE-55DA358B52EA}"/>
              </a:ext>
            </a:extLst>
          </p:cNvPr>
          <p:cNvSpPr/>
          <p:nvPr/>
        </p:nvSpPr>
        <p:spPr>
          <a:xfrm>
            <a:off x="7562750" y="3074298"/>
            <a:ext cx="2480533" cy="182340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22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BD7C-DE14-4983-A724-D868BE7B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CE76-5223-4C6A-A885-5FCE5359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20400" cy="47166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Binding function calls in program with addresses of imported functions that were identified at symbol resolution stage</a:t>
            </a:r>
          </a:p>
          <a:p>
            <a:r>
              <a:rPr lang="en-US" dirty="0"/>
              <a:t>Addresses of imported functions are stored in special dispatch table</a:t>
            </a:r>
          </a:p>
          <a:p>
            <a:pPr lvl="1"/>
            <a:r>
              <a:rPr lang="en-US" dirty="0"/>
              <a:t>Import Address Table</a:t>
            </a:r>
            <a:r>
              <a:rPr lang="ru-RU" dirty="0"/>
              <a:t> </a:t>
            </a:r>
            <a:r>
              <a:rPr lang="en-US" dirty="0"/>
              <a:t>on Windows, Global Offset Table on Linux</a:t>
            </a:r>
          </a:p>
          <a:p>
            <a:pPr lvl="1"/>
            <a:r>
              <a:rPr lang="en-US" dirty="0"/>
              <a:t>Initialized by loader at program startup</a:t>
            </a:r>
          </a:p>
          <a:p>
            <a:r>
              <a:rPr lang="en-US" dirty="0"/>
              <a:t>Call of imported function is done by loading its address from the table: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Windows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qword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imp_foo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Linux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GOTPCREL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Library calls are indirect (like virtual functions)</a:t>
            </a:r>
          </a:p>
        </p:txBody>
      </p:sp>
    </p:spTree>
    <p:extLst>
      <p:ext uri="{BB962C8B-B14F-4D97-AF65-F5344CB8AC3E}">
        <p14:creationId xmlns:p14="http://schemas.microsoft.com/office/powerpoint/2010/main" val="1519460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CA84-D286-4541-957B-73B6D3C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binding on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F591-5BBB-43E2-BF57-19FD18212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Loading function address from dispatch table is done by a special stub function (PLT stub)</a:t>
            </a:r>
          </a:p>
          <a:p>
            <a:r>
              <a:rPr lang="en-US" dirty="0"/>
              <a:t>PLT stubs are generated by linker</a:t>
            </a:r>
          </a:p>
          <a:p>
            <a:r>
              <a:rPr lang="en-US" dirty="0"/>
              <a:t>Delays symbol resolution and binding until first use: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.text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.section .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# PLT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stub pseudocode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call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resolve address of foo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080437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644F-F050-4188-B7DE-D558EED4F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up dynamic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B3974-2F77-445B-9ABE-2E91F2DEE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793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overheads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load</a:t>
            </a:r>
          </a:p>
          <a:p>
            <a:pPr lvl="1"/>
            <a:r>
              <a:rPr lang="en-US" dirty="0"/>
              <a:t>Relocation</a:t>
            </a:r>
          </a:p>
          <a:p>
            <a:pPr lvl="1"/>
            <a:r>
              <a:rPr lang="en-US" dirty="0"/>
              <a:t>Symbol resolution and binding</a:t>
            </a:r>
          </a:p>
          <a:p>
            <a:r>
              <a:rPr lang="en-US" dirty="0"/>
              <a:t>Library use</a:t>
            </a:r>
          </a:p>
          <a:p>
            <a:pPr lvl="1"/>
            <a:r>
              <a:rPr lang="en-US" dirty="0"/>
              <a:t>Indirect calls</a:t>
            </a:r>
          </a:p>
        </p:txBody>
      </p:sp>
    </p:spTree>
    <p:extLst>
      <p:ext uri="{BB962C8B-B14F-4D97-AF65-F5344CB8AC3E}">
        <p14:creationId xmlns:p14="http://schemas.microsoft.com/office/powerpoint/2010/main" val="7138843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overheads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Library load</a:t>
            </a:r>
          </a:p>
          <a:p>
            <a:pPr lvl="1"/>
            <a:r>
              <a:rPr lang="en-US" dirty="0"/>
              <a:t>Relocation</a:t>
            </a:r>
          </a:p>
          <a:p>
            <a:pPr lvl="1"/>
            <a:r>
              <a:rPr lang="en-US" dirty="0"/>
              <a:t>Symbol resolution and binding</a:t>
            </a:r>
          </a:p>
          <a:p>
            <a:r>
              <a:rPr lang="en-US" dirty="0"/>
              <a:t>Library use</a:t>
            </a:r>
          </a:p>
          <a:p>
            <a:pPr lvl="1"/>
            <a:r>
              <a:rPr lang="en-US" dirty="0"/>
              <a:t>Indirect calls</a:t>
            </a:r>
          </a:p>
        </p:txBody>
      </p:sp>
    </p:spTree>
    <p:extLst>
      <p:ext uri="{BB962C8B-B14F-4D97-AF65-F5344CB8AC3E}">
        <p14:creationId xmlns:p14="http://schemas.microsoft.com/office/powerpoint/2010/main" val="38011235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9818-C119-4C4F-A02D-FD8FDD74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 disabling unused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DA0D-EF7A-4D19-8949-113744F6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large programs may accidentally link against unused libraries</a:t>
            </a:r>
          </a:p>
          <a:p>
            <a:r>
              <a:rPr lang="en-US" dirty="0"/>
              <a:t>Such libraries will slow program even down even if none of their functions are called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,--as-needed flag allows linker to identify and ignore such libraries</a:t>
            </a:r>
          </a:p>
          <a:p>
            <a:r>
              <a:rPr lang="en-US" dirty="0"/>
              <a:t>Enabled by default in some distros</a:t>
            </a:r>
            <a:r>
              <a:rPr lang="ru-RU" dirty="0"/>
              <a:t> </a:t>
            </a:r>
            <a:r>
              <a:rPr lang="en-US" dirty="0"/>
              <a:t>(Ubuntu but not Fedora/RHEL)</a:t>
            </a:r>
          </a:p>
        </p:txBody>
      </p:sp>
    </p:spTree>
    <p:extLst>
      <p:ext uri="{BB962C8B-B14F-4D97-AF65-F5344CB8AC3E}">
        <p14:creationId xmlns:p14="http://schemas.microsoft.com/office/powerpoint/2010/main" val="1159637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6581-FDA7-4089-A163-7CB8363A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 delayed library loading (lazy loading)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F495-A77A-453E-8C9B-995559B9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may be used in only some rare scenarios</a:t>
            </a:r>
            <a:endParaRPr lang="ru-RU" dirty="0"/>
          </a:p>
          <a:p>
            <a:r>
              <a:rPr lang="en-US" dirty="0"/>
              <a:t>Instead of loading it at startup we could load it on first use (lazy loading)</a:t>
            </a:r>
          </a:p>
          <a:p>
            <a:r>
              <a:rPr lang="en-US" dirty="0"/>
              <a:t>Some platforms support this out-of-the-box:</a:t>
            </a:r>
          </a:p>
          <a:p>
            <a:pPr lvl="1"/>
            <a:r>
              <a:rPr lang="en-US" dirty="0"/>
              <a:t>Windows: /DELAYLOAD flag</a:t>
            </a:r>
          </a:p>
          <a:p>
            <a:pPr lvl="1"/>
            <a:r>
              <a:rPr lang="en-US" dirty="0"/>
              <a:t>macOS: -</a:t>
            </a:r>
            <a:r>
              <a:rPr lang="en-US" dirty="0" err="1"/>
              <a:t>Wl</a:t>
            </a:r>
            <a:r>
              <a:rPr lang="en-US" dirty="0"/>
              <a:t>,-z,-lazy-l</a:t>
            </a:r>
            <a:r>
              <a:rPr lang="ru-RU" dirty="0"/>
              <a:t> </a:t>
            </a:r>
            <a:r>
              <a:rPr lang="en-US" dirty="0"/>
              <a:t>flag </a:t>
            </a:r>
            <a:r>
              <a:rPr lang="ru-RU" dirty="0"/>
              <a:t>(</a:t>
            </a:r>
            <a:r>
              <a:rPr lang="en-US" dirty="0"/>
              <a:t>no longer supported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No standard solution for Linux but can use Implib.so</a:t>
            </a:r>
          </a:p>
          <a:p>
            <a:pPr lvl="1"/>
            <a:r>
              <a:rPr lang="en-US" dirty="0">
                <a:hlinkClick r:id="rId3"/>
              </a:rPr>
              <a:t>https://github.com/yugr/Implib.so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DFC43-BAA5-4E44-A518-7FFAA30D2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72" y="4898799"/>
            <a:ext cx="1483179" cy="148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286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Given a DLL, generates small static library with stub functions </a:t>
            </a:r>
            <a:r>
              <a:rPr lang="ru-RU" dirty="0"/>
              <a:t>(</a:t>
            </a:r>
            <a:r>
              <a:rPr lang="en-US" dirty="0"/>
              <a:t>trampolines)</a:t>
            </a:r>
          </a:p>
          <a:p>
            <a:r>
              <a:rPr lang="en-US" dirty="0"/>
              <a:t>Instead of DLL we link our program against that library</a:t>
            </a:r>
            <a:endParaRPr lang="ru-RU" dirty="0"/>
          </a:p>
          <a:p>
            <a:r>
              <a:rPr lang="en-US" dirty="0"/>
              <a:t>At runtime executing a stub function will cause library to be loaded and control passed to it: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type1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type2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Stub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dlopen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dlsym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handle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foo_real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...);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82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libraries</a:t>
            </a:r>
            <a:endParaRPr lang="ru-RU" dirty="0"/>
          </a:p>
          <a:p>
            <a:pPr lvl="1"/>
            <a:r>
              <a:rPr lang="en-US" dirty="0"/>
              <a:t>Differences from static libraries</a:t>
            </a:r>
          </a:p>
          <a:p>
            <a:pPr lvl="1"/>
            <a:r>
              <a:rPr lang="en-US" dirty="0"/>
              <a:t>Work principles</a:t>
            </a:r>
            <a:endParaRPr lang="ru-RU" dirty="0"/>
          </a:p>
          <a:p>
            <a:pPr lvl="1"/>
            <a:r>
              <a:rPr lang="en-US" dirty="0"/>
              <a:t>Pros and cons</a:t>
            </a:r>
            <a:endParaRPr lang="ru-RU" dirty="0"/>
          </a:p>
          <a:p>
            <a:r>
              <a:rPr lang="en-US" dirty="0"/>
              <a:t>Comparison of Linux and Windows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6187064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0FB13-62AB-4FE7-A1E1-3579C5B2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Implib.so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BA41-1C17-4678-8E95-464AFB38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Implements delayed loading for POSIX systems</a:t>
            </a:r>
          </a:p>
          <a:p>
            <a:r>
              <a:rPr lang="en-US" dirty="0"/>
              <a:t>Uses runtime loading API </a:t>
            </a:r>
            <a:r>
              <a:rPr lang="ru-RU" dirty="0"/>
              <a:t>(</a:t>
            </a:r>
            <a:r>
              <a:rPr lang="en-US" dirty="0" err="1"/>
              <a:t>dlopen</a:t>
            </a:r>
            <a:r>
              <a:rPr lang="en-US" dirty="0"/>
              <a:t>, </a:t>
            </a:r>
            <a:r>
              <a:rPr lang="en-US" dirty="0" err="1"/>
              <a:t>dlsym</a:t>
            </a:r>
            <a:r>
              <a:rPr lang="en-US" dirty="0"/>
              <a:t>)</a:t>
            </a:r>
          </a:p>
          <a:p>
            <a:r>
              <a:rPr lang="en-US" dirty="0"/>
              <a:t>Supports many different targets</a:t>
            </a:r>
          </a:p>
          <a:p>
            <a:pPr lvl="1"/>
            <a:r>
              <a:rPr lang="en-US" dirty="0"/>
              <a:t>x86, ARM, AArch64, RISC-V, e2k, etc.</a:t>
            </a:r>
          </a:p>
          <a:p>
            <a:pPr lvl="1"/>
            <a:r>
              <a:rPr lang="en-US" dirty="0"/>
              <a:t>Linux (+ part. BSD)</a:t>
            </a:r>
          </a:p>
        </p:txBody>
      </p:sp>
    </p:spTree>
    <p:extLst>
      <p:ext uri="{BB962C8B-B14F-4D97-AF65-F5344CB8AC3E}">
        <p14:creationId xmlns:p14="http://schemas.microsoft.com/office/powerpoint/2010/main" val="29784594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overheads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load</a:t>
            </a:r>
          </a:p>
          <a:p>
            <a:pPr lvl="1"/>
            <a:r>
              <a:rPr lang="en-US" b="1" dirty="0"/>
              <a:t>Relocation</a:t>
            </a:r>
          </a:p>
          <a:p>
            <a:pPr lvl="1"/>
            <a:r>
              <a:rPr lang="en-US" dirty="0"/>
              <a:t>Symbol resolution and binding</a:t>
            </a:r>
          </a:p>
          <a:p>
            <a:r>
              <a:rPr lang="en-US" dirty="0"/>
              <a:t>Library use</a:t>
            </a:r>
          </a:p>
          <a:p>
            <a:pPr lvl="1"/>
            <a:r>
              <a:rPr lang="en-US" dirty="0"/>
              <a:t>Indirect calls</a:t>
            </a:r>
          </a:p>
        </p:txBody>
      </p:sp>
    </p:spTree>
    <p:extLst>
      <p:ext uri="{BB962C8B-B14F-4D97-AF65-F5344CB8AC3E}">
        <p14:creationId xmlns:p14="http://schemas.microsoft.com/office/powerpoint/2010/main" val="3746098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en-US" dirty="0"/>
              <a:t>Relocation may be avoided if library is linked at address which is guaranteed to be free at load time</a:t>
            </a:r>
          </a:p>
          <a:p>
            <a:r>
              <a:rPr lang="en-US" dirty="0"/>
              <a:t>To achieve this we could</a:t>
            </a:r>
          </a:p>
          <a:p>
            <a:pPr lvl="1"/>
            <a:r>
              <a:rPr lang="en-US" dirty="0"/>
              <a:t>Scan all installed programs and libraries</a:t>
            </a:r>
          </a:p>
          <a:p>
            <a:pPr lvl="1"/>
            <a:r>
              <a:rPr lang="en-US" dirty="0"/>
              <a:t>Statically partition address space between all libraries</a:t>
            </a:r>
          </a:p>
          <a:p>
            <a:pPr lvl="1"/>
            <a:r>
              <a:rPr lang="en-US" dirty="0"/>
              <a:t>Link each library at its dedicated address</a:t>
            </a:r>
            <a:endParaRPr lang="ru-RU" dirty="0"/>
          </a:p>
          <a:p>
            <a:r>
              <a:rPr lang="en-US" dirty="0"/>
              <a:t>Then dynamic loader will be able to avoid library relocation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Windows: preferred load address (/BASE linker parameter)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6989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015-ECCE-4F52-A094-F7A97B83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 link-time relocation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8BCD0-2D76-422B-99E3-FFE3CED6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714" cy="4792889"/>
          </a:xfrm>
        </p:spPr>
        <p:txBody>
          <a:bodyPr>
            <a:normAutofit/>
          </a:bodyPr>
          <a:lstStyle/>
          <a:p>
            <a:r>
              <a:rPr lang="en-US" dirty="0"/>
              <a:t>Optimization is no longer relevant due to modern security guidelines</a:t>
            </a:r>
          </a:p>
          <a:p>
            <a:r>
              <a:rPr lang="en-US" dirty="0"/>
              <a:t>ASLR</a:t>
            </a:r>
            <a:r>
              <a:rPr lang="ru-RU" dirty="0"/>
              <a:t> </a:t>
            </a:r>
            <a:r>
              <a:rPr lang="en-US" dirty="0"/>
              <a:t>requires DLL to be loaded at random locations </a:t>
            </a:r>
            <a:r>
              <a:rPr lang="ru-RU" dirty="0"/>
              <a:t>(</a:t>
            </a:r>
            <a:r>
              <a:rPr lang="en-US" dirty="0"/>
              <a:t>to complicate hacker’s work</a:t>
            </a:r>
            <a:r>
              <a:rPr lang="ru-RU" dirty="0"/>
              <a:t>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682902-ABC3-4770-AEF8-83C81E49C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614" y="3469028"/>
            <a:ext cx="4794388" cy="302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339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84C-309D-4DD7-B27E-CCE6D5FDB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Relocation: Windows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5C5C-CDCA-4CF2-B8CA-A72F4957F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Legacy Win32-libraries do not use position-independent code</a:t>
            </a:r>
          </a:p>
          <a:p>
            <a:pPr lvl="1"/>
            <a:r>
              <a:rPr lang="en-US" dirty="0"/>
              <a:t>X86 lacks position-independent instructions</a:t>
            </a:r>
          </a:p>
          <a:p>
            <a:r>
              <a:rPr lang="en-US" dirty="0"/>
              <a:t>A lot of instructions need to be relocated at load time</a:t>
            </a:r>
          </a:p>
          <a:p>
            <a:r>
              <a:rPr lang="en-US" dirty="0"/>
              <a:t>To speed things up same library is loaded at the same address in all running processes</a:t>
            </a:r>
            <a:endParaRPr lang="ru-RU" dirty="0"/>
          </a:p>
          <a:p>
            <a:pPr lvl="1"/>
            <a:r>
              <a:rPr lang="en-US" dirty="0"/>
              <a:t>Relocation is only needed on first load</a:t>
            </a:r>
            <a:endParaRPr lang="ru-RU" dirty="0"/>
          </a:p>
          <a:p>
            <a:pPr lvl="1"/>
            <a:r>
              <a:rPr lang="en-US" dirty="0"/>
              <a:t>Works in modern Windows versions</a:t>
            </a:r>
          </a:p>
        </p:txBody>
      </p:sp>
    </p:spTree>
    <p:extLst>
      <p:ext uri="{BB962C8B-B14F-4D97-AF65-F5344CB8AC3E}">
        <p14:creationId xmlns:p14="http://schemas.microsoft.com/office/powerpoint/2010/main" val="32303841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overheads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load</a:t>
            </a:r>
          </a:p>
          <a:p>
            <a:pPr lvl="1"/>
            <a:r>
              <a:rPr lang="en-US" dirty="0"/>
              <a:t>Relocation</a:t>
            </a:r>
          </a:p>
          <a:p>
            <a:pPr lvl="1"/>
            <a:r>
              <a:rPr lang="en-US" b="1" dirty="0"/>
              <a:t>Symbol resolution and binding</a:t>
            </a:r>
          </a:p>
          <a:p>
            <a:r>
              <a:rPr lang="en-US" dirty="0"/>
              <a:t>Library use</a:t>
            </a:r>
          </a:p>
          <a:p>
            <a:pPr lvl="1"/>
            <a:r>
              <a:rPr lang="en-US" dirty="0"/>
              <a:t>Indirect calls</a:t>
            </a:r>
          </a:p>
        </p:txBody>
      </p:sp>
    </p:spTree>
    <p:extLst>
      <p:ext uri="{BB962C8B-B14F-4D97-AF65-F5344CB8AC3E}">
        <p14:creationId xmlns:p14="http://schemas.microsoft.com/office/powerpoint/2010/main" val="29693646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 </a:t>
            </a:r>
            <a:r>
              <a:rPr lang="en-US" dirty="0" err="1"/>
              <a:t>prelinking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Dispatch table inside executable file could be statically initialized with precomputed function addresses</a:t>
            </a:r>
          </a:p>
          <a:p>
            <a:r>
              <a:rPr lang="en-US" dirty="0"/>
              <a:t>This will only work if library is guaranteed to always be loaded at same fixed address</a:t>
            </a:r>
            <a:endParaRPr lang="ru-RU" dirty="0"/>
          </a:p>
          <a:p>
            <a:pPr lvl="1"/>
            <a:r>
              <a:rPr lang="en-US" dirty="0"/>
              <a:t>I.e. link-time relocation was performed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Windows: DLL binding</a:t>
            </a:r>
          </a:p>
          <a:p>
            <a:pPr lvl="1"/>
            <a:r>
              <a:rPr lang="en-US" dirty="0"/>
              <a:t>Linux: </a:t>
            </a:r>
            <a:r>
              <a:rPr lang="en-US" dirty="0" err="1"/>
              <a:t>Prelink</a:t>
            </a:r>
            <a:endParaRPr lang="en-US" dirty="0"/>
          </a:p>
          <a:p>
            <a:r>
              <a:rPr lang="en-US" dirty="0"/>
              <a:t>No longer relevant in modern Windows and Linux due to ASLR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922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8AB3-1D15-4521-A8DE-3E17788A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 optimizing symbol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C98EF-8A0E-4555-8157-8ACA61A52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During symbol resolution symbols are looked up in </a:t>
            </a:r>
            <a:r>
              <a:rPr lang="en-US" dirty="0" err="1"/>
              <a:t>hashtables</a:t>
            </a:r>
            <a:r>
              <a:rPr lang="en-US" dirty="0"/>
              <a:t>  inside dynamic libraries</a:t>
            </a:r>
          </a:p>
          <a:p>
            <a:r>
              <a:rPr lang="en-US" dirty="0"/>
              <a:t>On Linux linkers provide some means to control size and format of these </a:t>
            </a:r>
            <a:r>
              <a:rPr lang="en-US" dirty="0" err="1"/>
              <a:t>hashtables</a:t>
            </a:r>
            <a:endParaRPr lang="en-US" dirty="0"/>
          </a:p>
          <a:p>
            <a:r>
              <a:rPr lang="en-US" dirty="0"/>
              <a:t>The usually recommended set of options: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-Wl,-O1</a:t>
            </a:r>
          </a:p>
          <a:p>
            <a:r>
              <a:rPr lang="en-US" dirty="0"/>
              <a:t>-</a:t>
            </a:r>
            <a:r>
              <a:rPr lang="en-US" dirty="0" err="1"/>
              <a:t>Wl</a:t>
            </a:r>
            <a:r>
              <a:rPr lang="en-US" dirty="0"/>
              <a:t>,--hash-style=both is turned on by default in all modern distros</a:t>
            </a:r>
          </a:p>
          <a:p>
            <a:r>
              <a:rPr lang="en-US" dirty="0"/>
              <a:t>-Wl,-O1 does not improve performance in practice</a:t>
            </a:r>
          </a:p>
        </p:txBody>
      </p:sp>
    </p:spTree>
    <p:extLst>
      <p:ext uri="{BB962C8B-B14F-4D97-AF65-F5344CB8AC3E}">
        <p14:creationId xmlns:p14="http://schemas.microsoft.com/office/powerpoint/2010/main" val="20830357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 disable lazy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en-US" dirty="0"/>
              <a:t>Lazy binding on Linux speeds up program startup at the cost of additional function call overhead</a:t>
            </a:r>
            <a:endParaRPr lang="ru-RU" dirty="0"/>
          </a:p>
          <a:p>
            <a:r>
              <a:rPr lang="en-US" dirty="0"/>
              <a:t>In addition to address load and indirect call we have a PLT stub call:</a:t>
            </a:r>
          </a:p>
          <a:p>
            <a:pPr lvl="1"/>
            <a:r>
              <a:rPr lang="en-US" dirty="0"/>
              <a:t>Extra jump</a:t>
            </a:r>
          </a:p>
          <a:p>
            <a:pPr lvl="1"/>
            <a:r>
              <a:rPr lang="en-US" dirty="0"/>
              <a:t>Increased cache/branch predictor pressure</a:t>
            </a:r>
          </a:p>
          <a:p>
            <a:pPr lvl="1"/>
            <a:r>
              <a:rPr lang="en-US" dirty="0"/>
              <a:t>Address has to be loaded from GOT on each call</a:t>
            </a:r>
            <a:endParaRPr lang="ru-RU" dirty="0"/>
          </a:p>
          <a:p>
            <a:r>
              <a:rPr lang="en-US" dirty="0"/>
              <a:t>Lazy binding and related overheads may be disabled via -</a:t>
            </a:r>
            <a:r>
              <a:rPr lang="en-US" dirty="0" err="1"/>
              <a:t>fno-plt</a:t>
            </a:r>
            <a:r>
              <a:rPr lang="en-US" dirty="0"/>
              <a:t> compiler flag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353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 disable dynamic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en-US" dirty="0"/>
              <a:t>-</a:t>
            </a:r>
            <a:r>
              <a:rPr lang="en-US" dirty="0" err="1"/>
              <a:t>fno-plt</a:t>
            </a:r>
            <a:endParaRPr lang="en-US" dirty="0"/>
          </a:p>
          <a:p>
            <a:pPr lvl="1"/>
            <a:r>
              <a:rPr lang="en-US" dirty="0"/>
              <a:t>Speeds up library function calls</a:t>
            </a:r>
            <a:endParaRPr lang="ru-RU" dirty="0"/>
          </a:p>
          <a:p>
            <a:pPr lvl="1"/>
            <a:r>
              <a:rPr lang="en-US" dirty="0"/>
              <a:t>Reduces pressure on I$ and BTB</a:t>
            </a:r>
          </a:p>
          <a:p>
            <a:pPr lvl="1"/>
            <a:r>
              <a:rPr lang="en-US" dirty="0"/>
              <a:t>Slows down program startup </a:t>
            </a:r>
            <a:r>
              <a:rPr lang="ru-RU" dirty="0"/>
              <a:t>(</a:t>
            </a:r>
            <a:r>
              <a:rPr lang="en-US" dirty="0"/>
              <a:t>as all addresses now need to be resolved and bound at program startup</a:t>
            </a:r>
            <a:r>
              <a:rPr lang="ru-RU" dirty="0"/>
              <a:t>)</a:t>
            </a:r>
          </a:p>
          <a:p>
            <a:r>
              <a:rPr lang="en-US" dirty="0"/>
              <a:t>Modern security guidelines suggest that all addresses are resolved at startup anyway</a:t>
            </a:r>
            <a:endParaRPr lang="ru-RU" dirty="0"/>
          </a:p>
          <a:p>
            <a:pPr lvl="1"/>
            <a:r>
              <a:rPr lang="en-US" dirty="0"/>
              <a:t>Allows Full </a:t>
            </a:r>
            <a:r>
              <a:rPr lang="en-US" dirty="0" err="1"/>
              <a:t>Relro</a:t>
            </a:r>
            <a:r>
              <a:rPr lang="en-US" dirty="0"/>
              <a:t>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) protection to avoid unintended GOT modifications during program run</a:t>
            </a:r>
          </a:p>
          <a:p>
            <a:pPr lvl="1"/>
            <a:r>
              <a:rPr lang="en-US" dirty="0"/>
              <a:t>Full </a:t>
            </a:r>
            <a:r>
              <a:rPr lang="en-US" dirty="0" err="1"/>
              <a:t>Relro</a:t>
            </a:r>
            <a:r>
              <a:rPr lang="en-US" dirty="0"/>
              <a:t> is enabled by default in</a:t>
            </a:r>
            <a:r>
              <a:rPr lang="ru-RU" dirty="0"/>
              <a:t> </a:t>
            </a:r>
            <a:r>
              <a:rPr lang="en-US" dirty="0"/>
              <a:t>RHEL/Fedora and Ubuntu</a:t>
            </a:r>
          </a:p>
        </p:txBody>
      </p:sp>
    </p:spTree>
    <p:extLst>
      <p:ext uri="{BB962C8B-B14F-4D97-AF65-F5344CB8AC3E}">
        <p14:creationId xmlns:p14="http://schemas.microsoft.com/office/powerpoint/2010/main" val="123230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libraries</a:t>
            </a:r>
            <a:endParaRPr lang="ru-RU" dirty="0"/>
          </a:p>
          <a:p>
            <a:pPr lvl="1"/>
            <a:r>
              <a:rPr lang="en-US" dirty="0"/>
              <a:t>Differences from static libraries</a:t>
            </a:r>
          </a:p>
          <a:p>
            <a:pPr lvl="1"/>
            <a:r>
              <a:rPr lang="en-US" dirty="0"/>
              <a:t>Work principles</a:t>
            </a:r>
            <a:endParaRPr lang="ru-RU" dirty="0"/>
          </a:p>
          <a:p>
            <a:pPr lvl="1"/>
            <a:r>
              <a:rPr lang="en-US" dirty="0"/>
              <a:t>Pros and cons</a:t>
            </a:r>
            <a:endParaRPr lang="ru-RU" dirty="0"/>
          </a:p>
          <a:p>
            <a:r>
              <a:rPr lang="en-US" dirty="0"/>
              <a:t>Comparison of Linux and Windows implementations</a:t>
            </a:r>
          </a:p>
          <a:p>
            <a:r>
              <a:rPr lang="en-US" dirty="0"/>
              <a:t>Speeding up dynamic libraries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716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B7844-B8D9-42D2-80BE-3F170C7D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 disable lazy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4980E-F464-4A2A-AD5D-A16AADA1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42171" cy="4667250"/>
          </a:xfrm>
        </p:spPr>
        <p:txBody>
          <a:bodyPr>
            <a:normAutofit/>
          </a:bodyPr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Using -</a:t>
            </a:r>
            <a:r>
              <a:rPr lang="en-US" dirty="0" err="1"/>
              <a:t>fno-plt</a:t>
            </a:r>
            <a:r>
              <a:rPr lang="en-US" dirty="0"/>
              <a:t> in</a:t>
            </a:r>
            <a:r>
              <a:rPr lang="ru-RU" dirty="0"/>
              <a:t> </a:t>
            </a:r>
            <a:r>
              <a:rPr lang="en-US" dirty="0"/>
              <a:t>Clang improves performance by up to 10%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722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A14D-8CF8-471B-AF3D-26999D895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overheads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9B649-A403-4066-8731-42F55BC6F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 load</a:t>
            </a:r>
          </a:p>
          <a:p>
            <a:pPr lvl="1"/>
            <a:r>
              <a:rPr lang="en-US" dirty="0"/>
              <a:t>Relocation</a:t>
            </a:r>
          </a:p>
          <a:p>
            <a:pPr lvl="1"/>
            <a:r>
              <a:rPr lang="en-US" dirty="0"/>
              <a:t>Symbol resolution and binding</a:t>
            </a:r>
          </a:p>
          <a:p>
            <a:r>
              <a:rPr lang="en-US" dirty="0"/>
              <a:t>Library use</a:t>
            </a:r>
          </a:p>
          <a:p>
            <a:pPr lvl="1"/>
            <a:r>
              <a:rPr lang="en-US" b="1" dirty="0"/>
              <a:t>Indirect calls</a:t>
            </a:r>
          </a:p>
        </p:txBody>
      </p:sp>
    </p:spTree>
    <p:extLst>
      <p:ext uri="{BB962C8B-B14F-4D97-AF65-F5344CB8AC3E}">
        <p14:creationId xmlns:p14="http://schemas.microsoft.com/office/powerpoint/2010/main" val="3819877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025-5B63-47B1-ACD7-A498A81A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exported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2244-1BB6-4E07-B31C-F099E5959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default all library functions are exported on Linux</a:t>
            </a:r>
            <a:endParaRPr lang="ru-RU" dirty="0"/>
          </a:p>
          <a:p>
            <a:pPr lvl="1"/>
            <a:r>
              <a:rPr lang="en-US" dirty="0"/>
              <a:t>For compatibility with static libraries</a:t>
            </a:r>
            <a:endParaRPr lang="ru-RU" dirty="0"/>
          </a:p>
          <a:p>
            <a:r>
              <a:rPr lang="en-US" dirty="0"/>
              <a:t>Due to potential interposition all function calls inside the library must go through GOT</a:t>
            </a:r>
          </a:p>
          <a:p>
            <a:r>
              <a:rPr lang="en-US" dirty="0"/>
              <a:t>Overheads:</a:t>
            </a:r>
          </a:p>
          <a:p>
            <a:pPr lvl="1"/>
            <a:r>
              <a:rPr lang="en-US" dirty="0"/>
              <a:t>Unnecessary indirect calls</a:t>
            </a:r>
            <a:endParaRPr lang="ru-RU" dirty="0"/>
          </a:p>
          <a:p>
            <a:pPr lvl="1"/>
            <a:r>
              <a:rPr lang="en-US" dirty="0"/>
              <a:t>Disabled compiler optimizations (</a:t>
            </a:r>
            <a:r>
              <a:rPr lang="en-US" dirty="0" err="1"/>
              <a:t>inlining</a:t>
            </a:r>
            <a:r>
              <a:rPr lang="en-US" dirty="0"/>
              <a:t>, cloning,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8503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</a:t>
            </a:r>
            <a:r>
              <a:rPr lang="ru-RU" dirty="0"/>
              <a:t> </a:t>
            </a:r>
            <a:r>
              <a:rPr lang="en-US" dirty="0"/>
              <a:t>disabling function interposition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compiler flags allow compiler to ignore interposition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Bsymbolic</a:t>
            </a:r>
            <a:r>
              <a:rPr lang="en-US" dirty="0"/>
              <a:t>/-</a:t>
            </a:r>
            <a:r>
              <a:rPr lang="en-US" dirty="0" err="1"/>
              <a:t>Bsymbolic</a:t>
            </a:r>
            <a:r>
              <a:rPr lang="en-US" dirty="0"/>
              <a:t>-functions – replaces indirect calls of library functions inside the library with direct calls</a:t>
            </a:r>
          </a:p>
          <a:p>
            <a:pPr lvl="1"/>
            <a:r>
              <a:rPr lang="en-US" dirty="0"/>
              <a:t>Turned on by default in some distributions </a:t>
            </a:r>
            <a:r>
              <a:rPr lang="ru-RU" dirty="0"/>
              <a:t>(</a:t>
            </a:r>
            <a:r>
              <a:rPr lang="en-US" dirty="0"/>
              <a:t>Ubuntu but not Debian)</a:t>
            </a:r>
            <a:endParaRPr lang="ru-RU" dirty="0"/>
          </a:p>
          <a:p>
            <a:r>
              <a:rPr lang="en-US" dirty="0"/>
              <a:t>-</a:t>
            </a:r>
            <a:r>
              <a:rPr lang="en-US" dirty="0" err="1"/>
              <a:t>fno</a:t>
            </a:r>
            <a:r>
              <a:rPr lang="en-US" dirty="0"/>
              <a:t>-semantic-interposition – tells compiler to ignore possibility of interposition</a:t>
            </a:r>
            <a:endParaRPr lang="ru-RU" dirty="0"/>
          </a:p>
          <a:p>
            <a:pPr lvl="1"/>
            <a:r>
              <a:rPr lang="en-US" dirty="0"/>
              <a:t>Turned on by default in </a:t>
            </a:r>
            <a:r>
              <a:rPr lang="ru-RU" dirty="0"/>
              <a:t>С</a:t>
            </a:r>
            <a:r>
              <a:rPr lang="en-US" dirty="0"/>
              <a:t>lang but not GCC</a:t>
            </a:r>
          </a:p>
          <a:p>
            <a:pPr lvl="1"/>
            <a:r>
              <a:rPr lang="en-US" dirty="0"/>
              <a:t>Enabled in GCC under -</a:t>
            </a:r>
            <a:r>
              <a:rPr lang="en-US" dirty="0" err="1"/>
              <a:t>Ofast</a:t>
            </a:r>
            <a:endParaRPr lang="en-US" dirty="0"/>
          </a:p>
          <a:p>
            <a:r>
              <a:rPr lang="en-US" dirty="0"/>
              <a:t>Need both flags for optimal performance</a:t>
            </a:r>
          </a:p>
        </p:txBody>
      </p:sp>
    </p:spTree>
    <p:extLst>
      <p:ext uri="{BB962C8B-B14F-4D97-AF65-F5344CB8AC3E}">
        <p14:creationId xmlns:p14="http://schemas.microsoft.com/office/powerpoint/2010/main" val="29936412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7C55-3A07-4A92-B7C9-EE076B65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</a:t>
            </a:r>
            <a:r>
              <a:rPr lang="ru-RU" dirty="0"/>
              <a:t> </a:t>
            </a:r>
            <a:r>
              <a:rPr lang="en-US" dirty="0"/>
              <a:t>disabling function interposition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88EA6-4D1B-47FD-A82A-C3C95174C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Using -</a:t>
            </a:r>
            <a:r>
              <a:rPr lang="en-US" dirty="0" err="1"/>
              <a:t>Bsymbolic</a:t>
            </a:r>
            <a:r>
              <a:rPr lang="en-US" dirty="0"/>
              <a:t>-functions speeds up Clang by up to 10%</a:t>
            </a:r>
          </a:p>
          <a:p>
            <a:pPr lvl="1"/>
            <a:r>
              <a:rPr lang="en-US" dirty="0"/>
              <a:t>Using -</a:t>
            </a:r>
            <a:r>
              <a:rPr lang="en-US" dirty="0" err="1"/>
              <a:t>fno</a:t>
            </a:r>
            <a:r>
              <a:rPr lang="en-US" dirty="0"/>
              <a:t>-semantic-interposition when building Python gives up to </a:t>
            </a:r>
            <a:r>
              <a:rPr lang="ru-RU" dirty="0"/>
              <a:t>30%</a:t>
            </a:r>
            <a:r>
              <a:rPr lang="en-US" dirty="0"/>
              <a:t> performance improvement</a:t>
            </a:r>
          </a:p>
          <a:p>
            <a:pPr lvl="2"/>
            <a:r>
              <a:rPr lang="en-US" dirty="0">
                <a:hlinkClick r:id="rId2"/>
              </a:rPr>
              <a:t>https://fedoraproject.org/wiki/Changes/PythonNoSemanticInterpositionSpeedup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5615F-D6F7-4F1C-8D69-AC4313DE0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68" y="4105502"/>
            <a:ext cx="1668236" cy="166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22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</a:t>
            </a:r>
            <a:r>
              <a:rPr lang="ru-RU" dirty="0"/>
              <a:t> </a:t>
            </a:r>
            <a:r>
              <a:rPr lang="en-US" dirty="0"/>
              <a:t>reducing library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89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Simple way to improve performance</a:t>
            </a:r>
            <a:endParaRPr lang="ru-RU" dirty="0"/>
          </a:p>
          <a:p>
            <a:r>
              <a:rPr lang="en-US" dirty="0"/>
              <a:t>Does not require non-standard build flags</a:t>
            </a:r>
            <a:endParaRPr lang="ru-RU" dirty="0"/>
          </a:p>
          <a:p>
            <a:r>
              <a:rPr lang="en-US" dirty="0"/>
              <a:t>Explicit control over which symbols are exported: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cat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internal() {}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__attribute__((visibility(“default”)))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public() { internal(); }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-shared</a:t>
            </a:r>
            <a:endParaRPr lang="ru-R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 (Body)"/>
                <a:cs typeface="Courier New" panose="02070309020205020404" pitchFamily="49" charset="0"/>
              </a:rPr>
              <a:t>Which functions to export?</a:t>
            </a:r>
          </a:p>
          <a:p>
            <a:pPr lvl="1"/>
            <a:r>
              <a:rPr lang="en-US" dirty="0"/>
              <a:t>Usually functions from public header files</a:t>
            </a:r>
          </a:p>
          <a:p>
            <a:pPr lvl="1"/>
            <a:r>
              <a:rPr lang="en-US" dirty="0"/>
              <a:t>Such functions are a tiny fraction of all 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8012539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DLL speedup: reducing library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/>
          </a:bodyPr>
          <a:lstStyle/>
          <a:p>
            <a:r>
              <a:rPr lang="en-US" dirty="0"/>
              <a:t>For a large code base (e.g. Linux distro) it may be hard to identify libraries with redundant exports</a:t>
            </a:r>
          </a:p>
          <a:p>
            <a:r>
              <a:rPr lang="en-US" dirty="0"/>
              <a:t>Search of such libraries may be automated with </a:t>
            </a:r>
            <a:r>
              <a:rPr lang="en-US" dirty="0" err="1"/>
              <a:t>ShlibVisibilityChecker</a:t>
            </a:r>
            <a:r>
              <a:rPr lang="en-US" dirty="0"/>
              <a:t> tool</a:t>
            </a:r>
          </a:p>
          <a:p>
            <a:pPr lvl="1"/>
            <a:r>
              <a:rPr lang="en-US" dirty="0">
                <a:hlinkClick r:id="rId3"/>
              </a:rPr>
              <a:t>https://github.com/yugr/ShlibVisibilityChecker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DFC489-3DED-44B5-A640-0085B111F6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93" y="3200400"/>
            <a:ext cx="1515836" cy="15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1824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6D150-D2F7-43FC-A33D-8E3FC1E6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ShlibVisibilityChecker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45797-F3FC-472C-9979-812FF6FA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4351338"/>
          </a:xfrm>
        </p:spPr>
        <p:txBody>
          <a:bodyPr/>
          <a:lstStyle/>
          <a:p>
            <a:r>
              <a:rPr lang="en-US" dirty="0"/>
              <a:t>Analyzes functions in public library header files via </a:t>
            </a:r>
            <a:r>
              <a:rPr lang="en-US" dirty="0" err="1"/>
              <a:t>libclang</a:t>
            </a:r>
            <a:endParaRPr lang="ru-RU" dirty="0"/>
          </a:p>
          <a:p>
            <a:r>
              <a:rPr lang="en-US" dirty="0"/>
              <a:t>Compares them against functions actually exported by the library</a:t>
            </a:r>
            <a:endParaRPr lang="ru-RU" dirty="0"/>
          </a:p>
          <a:p>
            <a:r>
              <a:rPr lang="en-US" dirty="0"/>
              <a:t>Reports redundant exports which need to be hidden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F8192D6F-A9B0-4855-A996-99222F5EC8CD}"/>
              </a:ext>
            </a:extLst>
          </p:cNvPr>
          <p:cNvSpPr/>
          <p:nvPr/>
        </p:nvSpPr>
        <p:spPr>
          <a:xfrm>
            <a:off x="1238249" y="3735388"/>
            <a:ext cx="1899557" cy="132556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 files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AC9A3467-1E56-45D2-B4C7-0986914125A4}"/>
              </a:ext>
            </a:extLst>
          </p:cNvPr>
          <p:cNvSpPr/>
          <p:nvPr/>
        </p:nvSpPr>
        <p:spPr>
          <a:xfrm>
            <a:off x="1458685" y="5472339"/>
            <a:ext cx="1458686" cy="864961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FCA57A7-841B-4166-BDC1-0209C8BBACA7}"/>
              </a:ext>
            </a:extLst>
          </p:cNvPr>
          <p:cNvCxnSpPr>
            <a:cxnSpLocks/>
            <a:stCxn id="5" idx="4"/>
          </p:cNvCxnSpPr>
          <p:nvPr/>
        </p:nvCxnSpPr>
        <p:spPr>
          <a:xfrm flipV="1">
            <a:off x="2917371" y="5304518"/>
            <a:ext cx="2579915" cy="600302"/>
          </a:xfrm>
          <a:prstGeom prst="bent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8A6640B-A36A-4960-90A1-AFE5E25E012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37806" y="4398170"/>
            <a:ext cx="2359480" cy="326230"/>
          </a:xfrm>
          <a:prstGeom prst="bentConnector3">
            <a:avLst>
              <a:gd name="adj1" fmla="val 46309"/>
            </a:avLst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Not Equal 12">
            <a:extLst>
              <a:ext uri="{FF2B5EF4-FFF2-40B4-BE49-F238E27FC236}">
                <a16:creationId xmlns:a16="http://schemas.microsoft.com/office/drawing/2014/main" id="{69C5B3B3-6B54-41EC-B505-2990EC7BC422}"/>
              </a:ext>
            </a:extLst>
          </p:cNvPr>
          <p:cNvSpPr/>
          <p:nvPr/>
        </p:nvSpPr>
        <p:spPr>
          <a:xfrm>
            <a:off x="5668735" y="4724400"/>
            <a:ext cx="751114" cy="471261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01486-0696-4E5D-B27B-2BF6BDEE63DB}"/>
              </a:ext>
            </a:extLst>
          </p:cNvPr>
          <p:cNvSpPr txBox="1"/>
          <p:nvPr/>
        </p:nvSpPr>
        <p:spPr>
          <a:xfrm>
            <a:off x="3769178" y="3642634"/>
            <a:ext cx="189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functions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1DAEAE-B11A-4BC2-9058-93F6B69A3389}"/>
              </a:ext>
            </a:extLst>
          </p:cNvPr>
          <p:cNvSpPr txBox="1"/>
          <p:nvPr/>
        </p:nvSpPr>
        <p:spPr>
          <a:xfrm>
            <a:off x="3792309" y="5936234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Exported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4EF3EC-FA77-4E57-B90E-407A9B62AE47}"/>
              </a:ext>
            </a:extLst>
          </p:cNvPr>
          <p:cNvCxnSpPr/>
          <p:nvPr/>
        </p:nvCxnSpPr>
        <p:spPr>
          <a:xfrm>
            <a:off x="6553200" y="4933777"/>
            <a:ext cx="1045029" cy="262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EEAF713-6A5A-4AE3-BA32-2048B1962E77}"/>
              </a:ext>
            </a:extLst>
          </p:cNvPr>
          <p:cNvSpPr txBox="1"/>
          <p:nvPr/>
        </p:nvSpPr>
        <p:spPr>
          <a:xfrm>
            <a:off x="7731580" y="4472112"/>
            <a:ext cx="189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Redundant export functions</a:t>
            </a:r>
          </a:p>
        </p:txBody>
      </p:sp>
    </p:spTree>
    <p:extLst>
      <p:ext uri="{BB962C8B-B14F-4D97-AF65-F5344CB8AC3E}">
        <p14:creationId xmlns:p14="http://schemas.microsoft.com/office/powerpoint/2010/main" val="4691049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6DFC-0AB1-4998-9C8F-D80FEAAB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ShlibVisibilityChecker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EFD7-23BF-4F14-9339-37AF67D8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731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read_header_api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--only-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/include/x86_64-linux-gnu/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api.txt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read_binary_api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--permissive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/lib/x86_64-linux-gnu/libgmp.so.10.4.1 &gt; abi.txt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323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diff api.txt abi.txt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0a1,10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__gmp_0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gmp_allocate_func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gmp_asprintf_final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gmp_asprintf_funs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235701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76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libraries</a:t>
            </a:r>
            <a:endParaRPr lang="ru-RU" dirty="0"/>
          </a:p>
          <a:p>
            <a:pPr lvl="1"/>
            <a:r>
              <a:rPr lang="en-US" dirty="0"/>
              <a:t>Differences from static libraries</a:t>
            </a:r>
          </a:p>
          <a:p>
            <a:pPr lvl="1"/>
            <a:r>
              <a:rPr lang="en-US" dirty="0"/>
              <a:t>Work principles</a:t>
            </a:r>
            <a:endParaRPr lang="ru-RU" dirty="0"/>
          </a:p>
          <a:p>
            <a:pPr lvl="1"/>
            <a:r>
              <a:rPr lang="en-US" dirty="0"/>
              <a:t>Pros and cons</a:t>
            </a:r>
            <a:endParaRPr lang="ru-RU" dirty="0"/>
          </a:p>
          <a:p>
            <a:r>
              <a:rPr lang="en-US" dirty="0"/>
              <a:t>Comparison of Linux and Windows implementations</a:t>
            </a:r>
          </a:p>
          <a:p>
            <a:r>
              <a:rPr lang="en-US" dirty="0"/>
              <a:t>Speeding up dynamic libraries</a:t>
            </a:r>
            <a:endParaRPr lang="ru-RU" dirty="0"/>
          </a:p>
          <a:p>
            <a:pPr lvl="1"/>
            <a:r>
              <a:rPr lang="en-US" dirty="0"/>
              <a:t>Overheads</a:t>
            </a:r>
            <a:endParaRPr lang="ru-RU" dirty="0"/>
          </a:p>
          <a:p>
            <a:pPr lvl="1"/>
            <a:r>
              <a:rPr lang="en-US" dirty="0"/>
              <a:t>And ways to reduce them</a:t>
            </a:r>
          </a:p>
        </p:txBody>
      </p:sp>
    </p:spTree>
    <p:extLst>
      <p:ext uri="{BB962C8B-B14F-4D97-AF65-F5344CB8AC3E}">
        <p14:creationId xmlns:p14="http://schemas.microsoft.com/office/powerpoint/2010/main" val="2451150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libraries have some advantages over static ones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19954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libraries have some advantages over static ones</a:t>
            </a:r>
            <a:endParaRPr lang="ru-RU" dirty="0"/>
          </a:p>
          <a:p>
            <a:r>
              <a:rPr lang="en-US" dirty="0"/>
              <a:t>But add overheads at program startup and program runtime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22865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58A2-53E2-4B07-B541-7560DC951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2026-4F60-4665-8FC5-FDB3293B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libraries have some advantages over static ones</a:t>
            </a:r>
            <a:endParaRPr lang="ru-RU" dirty="0"/>
          </a:p>
          <a:p>
            <a:r>
              <a:rPr lang="en-US" dirty="0"/>
              <a:t>But add overheads at program startup and program runtime</a:t>
            </a:r>
            <a:endParaRPr lang="ru-RU" dirty="0"/>
          </a:p>
          <a:p>
            <a:r>
              <a:rPr lang="en-US" dirty="0"/>
              <a:t>Modern toolchains provide means to reduce overheads</a:t>
            </a:r>
          </a:p>
          <a:p>
            <a:pPr lvl="1"/>
            <a:r>
              <a:rPr lang="en-US" dirty="0"/>
              <a:t>Especially on Linux</a:t>
            </a:r>
          </a:p>
        </p:txBody>
      </p:sp>
    </p:spTree>
    <p:extLst>
      <p:ext uri="{BB962C8B-B14F-4D97-AF65-F5344CB8AC3E}">
        <p14:creationId xmlns:p14="http://schemas.microsoft.com/office/powerpoint/2010/main" val="32893498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196FC-6BEF-434E-B7EB-743173F1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1325563"/>
          </a:xfrm>
        </p:spPr>
        <p:txBody>
          <a:bodyPr/>
          <a:lstStyle/>
          <a:p>
            <a:r>
              <a:rPr lang="en-US" dirty="0"/>
              <a:t>Additional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A6F34-CCD2-476C-82E8-06D3158E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9198429" cy="50836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Linkers, Loaders and Shared Libraries in Windows, Linux, and C++ (</a:t>
            </a:r>
            <a:r>
              <a:rPr lang="en-US" dirty="0" err="1"/>
              <a:t>Ofek</a:t>
            </a:r>
            <a:r>
              <a:rPr lang="en-US" dirty="0"/>
              <a:t> </a:t>
            </a:r>
            <a:r>
              <a:rPr lang="en-US" dirty="0" err="1"/>
              <a:t>Shilon</a:t>
            </a:r>
            <a:r>
              <a:rPr lang="en-US" dirty="0"/>
              <a:t>, </a:t>
            </a:r>
            <a:r>
              <a:rPr lang="en-US" dirty="0" err="1"/>
              <a:t>CppCon</a:t>
            </a:r>
            <a:r>
              <a:rPr lang="en-US" dirty="0"/>
              <a:t> 2023)</a:t>
            </a:r>
          </a:p>
          <a:p>
            <a:pPr lvl="1"/>
            <a:r>
              <a:rPr lang="en-US" dirty="0">
                <a:hlinkClick r:id="rId2"/>
              </a:rPr>
              <a:t>https://www.youtube.com/watch?v=_enXuIxuNV4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General overview of DLLs on different platforms</a:t>
            </a:r>
          </a:p>
          <a:p>
            <a:r>
              <a:rPr lang="en-US" dirty="0"/>
              <a:t>How to Write Shared Libraries (by Ulrich </a:t>
            </a:r>
            <a:r>
              <a:rPr lang="en-US" dirty="0" err="1"/>
              <a:t>Drepper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https://www.akkadia.org/drepper/dsohowto.pdf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 you need to know about DLLs on Linux</a:t>
            </a:r>
          </a:p>
          <a:p>
            <a:r>
              <a:rPr lang="en-US" dirty="0"/>
              <a:t>Everything You Ever Wanted to Know about DLLs (by James McNellis, </a:t>
            </a:r>
            <a:r>
              <a:rPr lang="en-US" dirty="0" err="1"/>
              <a:t>CppCon</a:t>
            </a:r>
            <a:r>
              <a:rPr lang="en-US" dirty="0"/>
              <a:t> 2017)</a:t>
            </a:r>
          </a:p>
          <a:p>
            <a:pPr lvl="1"/>
            <a:r>
              <a:rPr lang="en-US" dirty="0">
                <a:hlinkClick r:id="rId4"/>
              </a:rPr>
              <a:t>https://www.youtube.com/watch?v=JPQWQfDhICA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All you need to know about DLLs on Windows</a:t>
            </a:r>
          </a:p>
          <a:p>
            <a:r>
              <a:rPr lang="en-US" dirty="0" err="1"/>
              <a:t>MaskRay</a:t>
            </a:r>
            <a:r>
              <a:rPr lang="en-US" dirty="0"/>
              <a:t> Blog</a:t>
            </a:r>
          </a:p>
          <a:p>
            <a:pPr lvl="1"/>
            <a:r>
              <a:rPr lang="en-US" dirty="0">
                <a:hlinkClick r:id="rId5"/>
              </a:rPr>
              <a:t>https://maskray.me/blog</a:t>
            </a:r>
            <a:endParaRPr lang="en-US" dirty="0"/>
          </a:p>
          <a:p>
            <a:pPr lvl="1"/>
            <a:r>
              <a:rPr lang="en-US" dirty="0"/>
              <a:t>Linux system programming blog (GOT, PLT, etc.)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08645-0EEF-4125-9977-8B6399BF7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1628775"/>
            <a:ext cx="12001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DD0D73-C723-42C7-A7BC-9F1977046D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2785383"/>
            <a:ext cx="1200150" cy="1200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15607-6043-4FCA-B9A1-ED88A06E2F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029076"/>
            <a:ext cx="1200150" cy="1200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6406D-6D76-43CE-AEDB-0A7939D3CC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1" y="5142138"/>
            <a:ext cx="120015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7883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38B6-88BB-47D5-AECF-F1AEB000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RAM savings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2A63E-B5E1-4193-A82F-B3B0576B1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scanner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-Wall -</a:t>
            </a:r>
            <a:r>
              <a:rPr lang="en-US" dirty="0" err="1"/>
              <a:t>Wextra</a:t>
            </a:r>
            <a:r>
              <a:rPr lang="en-US" dirty="0"/>
              <a:t> scripts/ram-</a:t>
            </a:r>
            <a:r>
              <a:rPr lang="en-US" dirty="0" err="1"/>
              <a:t>savings.c</a:t>
            </a:r>
            <a:endParaRPr lang="en-US" dirty="0"/>
          </a:p>
          <a:p>
            <a:r>
              <a:rPr lang="en-US" dirty="0"/>
              <a:t>Run under </a:t>
            </a:r>
            <a:r>
              <a:rPr lang="en-US" dirty="0" err="1"/>
              <a:t>sudo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 ./</a:t>
            </a:r>
            <a:r>
              <a:rPr lang="en-US" dirty="0" err="1"/>
              <a:t>a.out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4184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E884-F784-4417-BF2B-03646842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disk savings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F023-58A8-450D-A198-B852C228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</a:t>
            </a:r>
          </a:p>
          <a:p>
            <a:pPr lvl="1"/>
            <a:r>
              <a:rPr lang="en-US" dirty="0"/>
              <a:t>scripts/disk-savings.pl</a:t>
            </a:r>
          </a:p>
          <a:p>
            <a:r>
              <a:rPr lang="en-US" dirty="0"/>
              <a:t>Script reports upper bound </a:t>
            </a:r>
            <a:r>
              <a:rPr lang="ru-RU" dirty="0"/>
              <a:t>– </a:t>
            </a:r>
            <a:r>
              <a:rPr lang="en-US" dirty="0"/>
              <a:t>real savings would be lower</a:t>
            </a:r>
            <a:endParaRPr lang="ru-RU" dirty="0"/>
          </a:p>
          <a:p>
            <a:pPr lvl="1"/>
            <a:r>
              <a:rPr lang="en-US" dirty="0"/>
              <a:t>With static libs not all functions will be imported by the applications</a:t>
            </a:r>
            <a:endParaRPr lang="ru-RU" dirty="0"/>
          </a:p>
          <a:p>
            <a:pPr lvl="1"/>
            <a:r>
              <a:rPr lang="en-US" dirty="0"/>
              <a:t>So only parts of the libraries will be included in executables</a:t>
            </a:r>
          </a:p>
        </p:txBody>
      </p:sp>
    </p:spTree>
    <p:extLst>
      <p:ext uri="{BB962C8B-B14F-4D97-AF65-F5344CB8AC3E}">
        <p14:creationId xmlns:p14="http://schemas.microsoft.com/office/powerpoint/2010/main" val="40574339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</a:t>
            </a:r>
            <a:r>
              <a:rPr lang="ru-RU" dirty="0"/>
              <a:t> </a:t>
            </a:r>
            <a:r>
              <a:rPr lang="en-US" dirty="0"/>
              <a:t>-Wl,-O1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two versions of 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-DCMAKE_SHARED_LINKER_FLAGS='-Wl,-O1’</a:t>
            </a:r>
          </a:p>
          <a:p>
            <a:r>
              <a:rPr lang="en-US" dirty="0"/>
              <a:t>Compare performance:</a:t>
            </a:r>
          </a:p>
          <a:p>
            <a:pPr lvl="1"/>
            <a:r>
              <a:rPr lang="en-US" dirty="0"/>
              <a:t>./benchmark.pl 10 path/to/clang -h</a:t>
            </a:r>
          </a:p>
        </p:txBody>
      </p:sp>
    </p:spTree>
    <p:extLst>
      <p:ext uri="{BB962C8B-B14F-4D97-AF65-F5344CB8AC3E}">
        <p14:creationId xmlns:p14="http://schemas.microsoft.com/office/powerpoint/2010/main" val="168501948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-</a:t>
            </a:r>
            <a:r>
              <a:rPr lang="en-US" dirty="0" err="1"/>
              <a:t>fno-plt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two versions of 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-DCMAKE_CXX_FLAGS=‘-</a:t>
            </a:r>
            <a:r>
              <a:rPr lang="en-US" dirty="0" err="1"/>
              <a:t>fno</a:t>
            </a:r>
            <a:r>
              <a:rPr lang="en-US" dirty="0"/>
              <a:t>-</a:t>
            </a:r>
            <a:r>
              <a:rPr lang="en-US" dirty="0" err="1"/>
              <a:t>plt</a:t>
            </a:r>
            <a:r>
              <a:rPr lang="en-US" dirty="0"/>
              <a:t>’</a:t>
            </a:r>
          </a:p>
          <a:p>
            <a:r>
              <a:rPr lang="en-US" dirty="0"/>
              <a:t>Compare performance: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8843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E7E3-A310-49FF-A77B-B37588A39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-</a:t>
            </a:r>
            <a:r>
              <a:rPr lang="en-US" dirty="0" err="1"/>
              <a:t>Bsymbolic</a:t>
            </a:r>
            <a:r>
              <a:rPr lang="en-US" dirty="0"/>
              <a:t>-functions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D36B-8799-48BF-9D12-7FA8EC93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two versions of LLVM:</a:t>
            </a:r>
          </a:p>
          <a:p>
            <a:pPr lvl="1"/>
            <a:r>
              <a:rPr lang="en-US" dirty="0"/>
              <a:t>-DBUILD_SHARED_LIBS=ON</a:t>
            </a:r>
          </a:p>
          <a:p>
            <a:pPr lvl="1"/>
            <a:r>
              <a:rPr lang="en-US" dirty="0"/>
              <a:t>-DBUILD_SHARED_LIBS=ON -DCMAKE_SHARED_LINKER_FLAGS='-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Bsymbolic</a:t>
            </a:r>
            <a:r>
              <a:rPr lang="en-US" dirty="0"/>
              <a:t>-functions’</a:t>
            </a:r>
          </a:p>
          <a:p>
            <a:r>
              <a:rPr lang="en-US" dirty="0"/>
              <a:t>Compare performance:</a:t>
            </a:r>
          </a:p>
          <a:p>
            <a:pPr lvl="1"/>
            <a:r>
              <a:rPr lang="en-US" dirty="0"/>
              <a:t>./benchmark.pl 10 path/to/clang -S -O2 ~/</a:t>
            </a:r>
            <a:r>
              <a:rPr lang="en-US" dirty="0" err="1"/>
              <a:t>InstCombining.ii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096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3237-4D45-47EA-9E2F-7A55EAF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52DB-A568-42F1-985E-C5B94CB71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Archives of reusable code</a:t>
            </a:r>
            <a:endParaRPr lang="ru-RU" dirty="0"/>
          </a:p>
          <a:p>
            <a:r>
              <a:rPr lang="en-US" dirty="0"/>
              <a:t>Can be reused in multiple programs</a:t>
            </a:r>
            <a:endParaRPr lang="ru-RU" dirty="0"/>
          </a:p>
          <a:p>
            <a:r>
              <a:rPr lang="en-US" dirty="0"/>
              <a:t>Depending on library link time can be</a:t>
            </a:r>
            <a:endParaRPr lang="ru-RU" dirty="0"/>
          </a:p>
          <a:p>
            <a:pPr lvl="1"/>
            <a:r>
              <a:rPr lang="en-US" dirty="0"/>
              <a:t>Static (.a, .lib)</a:t>
            </a:r>
            <a:endParaRPr lang="ru-RU" dirty="0"/>
          </a:p>
          <a:p>
            <a:pPr lvl="1"/>
            <a:r>
              <a:rPr lang="en-US" dirty="0"/>
              <a:t>Dynamic (.so, .</a:t>
            </a:r>
            <a:r>
              <a:rPr lang="en-US" dirty="0" err="1"/>
              <a:t>dll</a:t>
            </a:r>
            <a:r>
              <a:rPr lang="en-US" dirty="0"/>
              <a:t>, .</a:t>
            </a:r>
            <a:r>
              <a:rPr lang="en-US" dirty="0" err="1"/>
              <a:t>dylib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All popular platforms support both</a:t>
            </a:r>
            <a:endParaRPr lang="ru-RU" dirty="0"/>
          </a:p>
          <a:p>
            <a:pPr lvl="1"/>
            <a:r>
              <a:rPr lang="en-US" dirty="0"/>
              <a:t>Windows, Linux, macOS, BSDs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A1FA2-614C-4CCA-917F-71EBFCB439A1}"/>
              </a:ext>
            </a:extLst>
          </p:cNvPr>
          <p:cNvSpPr/>
          <p:nvPr/>
        </p:nvSpPr>
        <p:spPr>
          <a:xfrm>
            <a:off x="7434945" y="2318659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A84FFF-1A6A-4986-AA05-FF0399A5DB6D}"/>
              </a:ext>
            </a:extLst>
          </p:cNvPr>
          <p:cNvSpPr/>
          <p:nvPr/>
        </p:nvSpPr>
        <p:spPr>
          <a:xfrm>
            <a:off x="8991599" y="2296886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00B3B8-3C48-4F4A-BA5F-89172ACDFCBE}"/>
              </a:ext>
            </a:extLst>
          </p:cNvPr>
          <p:cNvSpPr/>
          <p:nvPr/>
        </p:nvSpPr>
        <p:spPr>
          <a:xfrm>
            <a:off x="10526488" y="2296885"/>
            <a:ext cx="1404258" cy="16303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B74F9B-4A4B-4CA4-96E7-2953B81328FA}"/>
              </a:ext>
            </a:extLst>
          </p:cNvPr>
          <p:cNvSpPr/>
          <p:nvPr/>
        </p:nvSpPr>
        <p:spPr>
          <a:xfrm>
            <a:off x="8991601" y="4650421"/>
            <a:ext cx="1404258" cy="8033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7EAF01A-9986-4102-A806-29341CCAD994}"/>
              </a:ext>
            </a:extLst>
          </p:cNvPr>
          <p:cNvSpPr/>
          <p:nvPr/>
        </p:nvSpPr>
        <p:spPr>
          <a:xfrm>
            <a:off x="7555307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3E12E9-A445-4390-ABDA-06D4758C635E}"/>
              </a:ext>
            </a:extLst>
          </p:cNvPr>
          <p:cNvSpPr/>
          <p:nvPr/>
        </p:nvSpPr>
        <p:spPr>
          <a:xfrm>
            <a:off x="9128288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72D718-A635-43C3-AA4E-EB0191A1B32A}"/>
              </a:ext>
            </a:extLst>
          </p:cNvPr>
          <p:cNvSpPr/>
          <p:nvPr/>
        </p:nvSpPr>
        <p:spPr>
          <a:xfrm>
            <a:off x="10646849" y="3156454"/>
            <a:ext cx="1196810" cy="64266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8C29C4-78F1-4B55-827B-89BE28526EFD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8137074" y="3949020"/>
            <a:ext cx="854525" cy="752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FFF67F-CD28-453F-ADF5-300002985D56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9693728" y="3927247"/>
            <a:ext cx="2" cy="7231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A53A8-F48F-4A62-967D-D27F455EA3EE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0395857" y="3927246"/>
            <a:ext cx="832760" cy="7741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645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E9FF5-23F1-4D72-A831-758DA0BB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0"/>
            <a:ext cx="10515600" cy="1325563"/>
          </a:xfrm>
        </p:spPr>
        <p:txBody>
          <a:bodyPr/>
          <a:lstStyle/>
          <a:p>
            <a:r>
              <a:rPr lang="en-US" dirty="0"/>
              <a:t>Address-space Layout Randomization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5E7E09-FFD2-4B9B-A091-20AA1C974BC5}"/>
              </a:ext>
            </a:extLst>
          </p:cNvPr>
          <p:cNvSpPr/>
          <p:nvPr/>
        </p:nvSpPr>
        <p:spPr>
          <a:xfrm>
            <a:off x="2862943" y="1556659"/>
            <a:ext cx="1752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B833C-C370-4190-BD81-42326CBB0929}"/>
              </a:ext>
            </a:extLst>
          </p:cNvPr>
          <p:cNvSpPr/>
          <p:nvPr/>
        </p:nvSpPr>
        <p:spPr>
          <a:xfrm>
            <a:off x="2862943" y="1992087"/>
            <a:ext cx="1752600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3AD97B-7A7B-478C-8307-F6F6D655FD23}"/>
              </a:ext>
            </a:extLst>
          </p:cNvPr>
          <p:cNvSpPr/>
          <p:nvPr/>
        </p:nvSpPr>
        <p:spPr>
          <a:xfrm>
            <a:off x="2862941" y="2427515"/>
            <a:ext cx="1752600" cy="4354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956E45B-F72F-4B7C-B799-DD10317D6B98}"/>
              </a:ext>
            </a:extLst>
          </p:cNvPr>
          <p:cNvSpPr/>
          <p:nvPr/>
        </p:nvSpPr>
        <p:spPr>
          <a:xfrm>
            <a:off x="2862941" y="2862943"/>
            <a:ext cx="1752600" cy="4354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7B1C1-4440-4E41-9D0F-389F3B2B5DD0}"/>
              </a:ext>
            </a:extLst>
          </p:cNvPr>
          <p:cNvSpPr txBox="1"/>
          <p:nvPr/>
        </p:nvSpPr>
        <p:spPr>
          <a:xfrm>
            <a:off x="2264229" y="1385888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F5841-423B-4EAF-AB28-B9F7E0BAFD2B}"/>
              </a:ext>
            </a:extLst>
          </p:cNvPr>
          <p:cNvSpPr txBox="1"/>
          <p:nvPr/>
        </p:nvSpPr>
        <p:spPr>
          <a:xfrm>
            <a:off x="1948545" y="6401193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0xff…ff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2FC09B-F591-49D5-9273-159962847688}"/>
              </a:ext>
            </a:extLst>
          </p:cNvPr>
          <p:cNvSpPr/>
          <p:nvPr/>
        </p:nvSpPr>
        <p:spPr>
          <a:xfrm>
            <a:off x="2862941" y="3287632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F5FA83-FC33-41B5-AC38-F036F4EEA4D8}"/>
              </a:ext>
            </a:extLst>
          </p:cNvPr>
          <p:cNvSpPr/>
          <p:nvPr/>
        </p:nvSpPr>
        <p:spPr>
          <a:xfrm>
            <a:off x="2862941" y="3699590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1C5F64-CEFD-4D28-82A6-C0CD8951420D}"/>
              </a:ext>
            </a:extLst>
          </p:cNvPr>
          <p:cNvSpPr/>
          <p:nvPr/>
        </p:nvSpPr>
        <p:spPr>
          <a:xfrm>
            <a:off x="2862941" y="4124279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F8470B-7F95-479F-A671-0DBB83D1A8B2}"/>
              </a:ext>
            </a:extLst>
          </p:cNvPr>
          <p:cNvSpPr/>
          <p:nvPr/>
        </p:nvSpPr>
        <p:spPr>
          <a:xfrm>
            <a:off x="7832275" y="1556659"/>
            <a:ext cx="1752600" cy="5029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2EDC2E-77AC-44D7-B199-F436BE6CD34D}"/>
              </a:ext>
            </a:extLst>
          </p:cNvPr>
          <p:cNvSpPr/>
          <p:nvPr/>
        </p:nvSpPr>
        <p:spPr>
          <a:xfrm>
            <a:off x="7832273" y="3447615"/>
            <a:ext cx="1752600" cy="435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517F8E-F127-4BEA-981E-4FF08BE5C472}"/>
              </a:ext>
            </a:extLst>
          </p:cNvPr>
          <p:cNvSpPr/>
          <p:nvPr/>
        </p:nvSpPr>
        <p:spPr>
          <a:xfrm>
            <a:off x="7832273" y="4483221"/>
            <a:ext cx="1752600" cy="43542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F1CF32-0026-4597-97B4-0732582D4247}"/>
              </a:ext>
            </a:extLst>
          </p:cNvPr>
          <p:cNvSpPr/>
          <p:nvPr/>
        </p:nvSpPr>
        <p:spPr>
          <a:xfrm>
            <a:off x="7832273" y="1874044"/>
            <a:ext cx="1752600" cy="43542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D3DE88-33DE-4405-96DD-7731A5F4A931}"/>
              </a:ext>
            </a:extLst>
          </p:cNvPr>
          <p:cNvSpPr txBox="1"/>
          <p:nvPr/>
        </p:nvSpPr>
        <p:spPr>
          <a:xfrm>
            <a:off x="7233561" y="1385888"/>
            <a:ext cx="69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EC0423-E809-48CC-B323-F5BE2B988F4A}"/>
              </a:ext>
            </a:extLst>
          </p:cNvPr>
          <p:cNvSpPr txBox="1"/>
          <p:nvPr/>
        </p:nvSpPr>
        <p:spPr>
          <a:xfrm>
            <a:off x="6917877" y="6401193"/>
            <a:ext cx="111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0xff…ff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39527F-0B53-45DF-AFAD-1F84113BD2E1}"/>
              </a:ext>
            </a:extLst>
          </p:cNvPr>
          <p:cNvSpPr/>
          <p:nvPr/>
        </p:nvSpPr>
        <p:spPr>
          <a:xfrm>
            <a:off x="7832273" y="2766671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</a:t>
            </a:r>
            <a:r>
              <a:rPr lang="ru-RU" dirty="0"/>
              <a:t>2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21CD2E-4242-4C9A-841F-26CA74614964}"/>
              </a:ext>
            </a:extLst>
          </p:cNvPr>
          <p:cNvSpPr/>
          <p:nvPr/>
        </p:nvSpPr>
        <p:spPr>
          <a:xfrm>
            <a:off x="7832273" y="5846941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</a:t>
            </a:r>
            <a:r>
              <a:rPr lang="ru-RU" dirty="0"/>
              <a:t>3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9131C4-A7D2-4032-824E-BFB78D06F794}"/>
              </a:ext>
            </a:extLst>
          </p:cNvPr>
          <p:cNvSpPr/>
          <p:nvPr/>
        </p:nvSpPr>
        <p:spPr>
          <a:xfrm>
            <a:off x="7832273" y="5251001"/>
            <a:ext cx="1752600" cy="43542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DLL 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8FD1B8-2DF6-4114-97FC-8A5CA272DD9A}"/>
              </a:ext>
            </a:extLst>
          </p:cNvPr>
          <p:cNvSpPr txBox="1"/>
          <p:nvPr/>
        </p:nvSpPr>
        <p:spPr>
          <a:xfrm>
            <a:off x="1469572" y="3028292"/>
            <a:ext cx="1360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Pre-ASLR: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9AFDCF-50F2-4AC5-8B5F-614D23370845}"/>
              </a:ext>
            </a:extLst>
          </p:cNvPr>
          <p:cNvSpPr txBox="1"/>
          <p:nvPr/>
        </p:nvSpPr>
        <p:spPr>
          <a:xfrm>
            <a:off x="6346374" y="3021778"/>
            <a:ext cx="2471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ASLR:</a:t>
            </a:r>
          </a:p>
        </p:txBody>
      </p:sp>
    </p:spTree>
    <p:extLst>
      <p:ext uri="{BB962C8B-B14F-4D97-AF65-F5344CB8AC3E}">
        <p14:creationId xmlns:p14="http://schemas.microsoft.com/office/powerpoint/2010/main" val="106286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3EA4-3167-4BD7-A4DD-B0CAF45F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3"/>
            <a:ext cx="10515600" cy="1325563"/>
          </a:xfrm>
        </p:spPr>
        <p:txBody>
          <a:bodyPr/>
          <a:lstStyle/>
          <a:p>
            <a:r>
              <a:rPr lang="en-US" dirty="0"/>
              <a:t>Static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3F3F3-65D2-4D2F-88AE-DACC1430A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825625"/>
            <a:ext cx="10602687" cy="4351338"/>
          </a:xfrm>
        </p:spPr>
        <p:txBody>
          <a:bodyPr/>
          <a:lstStyle/>
          <a:p>
            <a:r>
              <a:rPr lang="en-US" dirty="0"/>
              <a:t>Become part of executable file at link-time</a:t>
            </a:r>
            <a:endParaRPr lang="ru-RU" dirty="0"/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26A00481-BE09-4E7F-A374-C6B4AFE5CEEA}"/>
              </a:ext>
            </a:extLst>
          </p:cNvPr>
          <p:cNvSpPr/>
          <p:nvPr/>
        </p:nvSpPr>
        <p:spPr>
          <a:xfrm>
            <a:off x="1600199" y="3015343"/>
            <a:ext cx="1132115" cy="832077"/>
          </a:xfrm>
          <a:prstGeom prst="flowChartMulti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 files</a:t>
            </a:r>
          </a:p>
        </p:txBody>
      </p:sp>
      <p:sp>
        <p:nvSpPr>
          <p:cNvPr id="5" name="Flowchart: Multidocument 4">
            <a:extLst>
              <a:ext uri="{FF2B5EF4-FFF2-40B4-BE49-F238E27FC236}">
                <a16:creationId xmlns:a16="http://schemas.microsoft.com/office/drawing/2014/main" id="{C26B337F-9590-4CD9-9F62-7B84C73DE968}"/>
              </a:ext>
            </a:extLst>
          </p:cNvPr>
          <p:cNvSpPr/>
          <p:nvPr/>
        </p:nvSpPr>
        <p:spPr>
          <a:xfrm>
            <a:off x="1600200" y="4800600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BF3B1A-C771-4B71-926C-1A7E14B557A7}"/>
              </a:ext>
            </a:extLst>
          </p:cNvPr>
          <p:cNvSpPr/>
          <p:nvPr/>
        </p:nvSpPr>
        <p:spPr>
          <a:xfrm>
            <a:off x="3233057" y="3901850"/>
            <a:ext cx="1458686" cy="71369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Static linker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8BA3273-2A31-40DD-BA8F-5B7D6518CBE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2732314" y="3431382"/>
            <a:ext cx="1230086" cy="4704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4FB544C-0929-4C86-A5C9-1B611F961E0D}"/>
              </a:ext>
            </a:extLst>
          </p:cNvPr>
          <p:cNvCxnSpPr>
            <a:cxnSpLocks/>
          </p:cNvCxnSpPr>
          <p:nvPr/>
        </p:nvCxnSpPr>
        <p:spPr>
          <a:xfrm flipV="1">
            <a:off x="2732315" y="4615543"/>
            <a:ext cx="1230085" cy="60109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D916F-7E25-4505-A973-BBDEB7CFC7D1}"/>
              </a:ext>
            </a:extLst>
          </p:cNvPr>
          <p:cNvSpPr/>
          <p:nvPr/>
        </p:nvSpPr>
        <p:spPr>
          <a:xfrm>
            <a:off x="5279571" y="3529354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99D11-754E-4DDD-82E1-D8FA4442C505}"/>
              </a:ext>
            </a:extLst>
          </p:cNvPr>
          <p:cNvCxnSpPr>
            <a:stCxn id="6" idx="3"/>
            <a:endCxn id="16" idx="1"/>
          </p:cNvCxnSpPr>
          <p:nvPr/>
        </p:nvCxnSpPr>
        <p:spPr>
          <a:xfrm>
            <a:off x="4691743" y="4258697"/>
            <a:ext cx="5878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D5FD10-E78C-4C28-B68E-5E570DFE0AB9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7391400" y="4258697"/>
            <a:ext cx="6613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D20D6B3-E5A3-4554-A0BE-037DBDBC9DE7}"/>
              </a:ext>
            </a:extLst>
          </p:cNvPr>
          <p:cNvCxnSpPr/>
          <p:nvPr/>
        </p:nvCxnSpPr>
        <p:spPr>
          <a:xfrm>
            <a:off x="7674429" y="2873828"/>
            <a:ext cx="0" cy="2895600"/>
          </a:xfrm>
          <a:prstGeom prst="line">
            <a:avLst/>
          </a:prstGeom>
          <a:ln w="158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9616404-2EF8-426C-8984-B76966095110}"/>
              </a:ext>
            </a:extLst>
          </p:cNvPr>
          <p:cNvSpPr txBox="1"/>
          <p:nvPr/>
        </p:nvSpPr>
        <p:spPr>
          <a:xfrm flipH="1">
            <a:off x="6264725" y="6190502"/>
            <a:ext cx="6496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Compile-time      Runtime</a:t>
            </a:r>
          </a:p>
        </p:txBody>
      </p:sp>
      <p:sp>
        <p:nvSpPr>
          <p:cNvPr id="21" name="Flowchart: Multidocument 20">
            <a:extLst>
              <a:ext uri="{FF2B5EF4-FFF2-40B4-BE49-F238E27FC236}">
                <a16:creationId xmlns:a16="http://schemas.microsoft.com/office/drawing/2014/main" id="{7DE3BDB5-4E83-4490-B720-F924F05A8622}"/>
              </a:ext>
            </a:extLst>
          </p:cNvPr>
          <p:cNvSpPr/>
          <p:nvPr/>
        </p:nvSpPr>
        <p:spPr>
          <a:xfrm>
            <a:off x="1600199" y="4800600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22" name="Flowchart: Multidocument 21">
            <a:extLst>
              <a:ext uri="{FF2B5EF4-FFF2-40B4-BE49-F238E27FC236}">
                <a16:creationId xmlns:a16="http://schemas.microsoft.com/office/drawing/2014/main" id="{1A24A854-78C4-4AC2-A4F5-21A963B88816}"/>
              </a:ext>
            </a:extLst>
          </p:cNvPr>
          <p:cNvSpPr/>
          <p:nvPr/>
        </p:nvSpPr>
        <p:spPr>
          <a:xfrm>
            <a:off x="5693229" y="4027713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CDB439-F7C2-4F44-80F4-FA71A726417B}"/>
              </a:ext>
            </a:extLst>
          </p:cNvPr>
          <p:cNvSpPr/>
          <p:nvPr/>
        </p:nvSpPr>
        <p:spPr>
          <a:xfrm>
            <a:off x="8052702" y="3529354"/>
            <a:ext cx="2111829" cy="1458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B447F589-6832-4696-B23B-FE15206DC4FB}"/>
              </a:ext>
            </a:extLst>
          </p:cNvPr>
          <p:cNvSpPr/>
          <p:nvPr/>
        </p:nvSpPr>
        <p:spPr>
          <a:xfrm>
            <a:off x="8466360" y="4027713"/>
            <a:ext cx="1132115" cy="832077"/>
          </a:xfrm>
          <a:prstGeom prst="flowChartMultidocumen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Static libs</a:t>
            </a:r>
          </a:p>
        </p:txBody>
      </p:sp>
    </p:spTree>
    <p:extLst>
      <p:ext uri="{BB962C8B-B14F-4D97-AF65-F5344CB8AC3E}">
        <p14:creationId xmlns:p14="http://schemas.microsoft.com/office/powerpoint/2010/main" val="235894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17617</TotalTime>
  <Words>3728</Words>
  <Application>Microsoft Office PowerPoint</Application>
  <PresentationFormat>Widescreen</PresentationFormat>
  <Paragraphs>723</Paragraphs>
  <Slides>80</Slides>
  <Notes>60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Calibri</vt:lpstr>
      <vt:lpstr>Calibri (Body)</vt:lpstr>
      <vt:lpstr>Calibri Light</vt:lpstr>
      <vt:lpstr>Courier New</vt:lpstr>
      <vt:lpstr>Office Theme</vt:lpstr>
      <vt:lpstr>Dynamic libraries and how to optimize them</vt:lpstr>
      <vt:lpstr>About me</vt:lpstr>
      <vt:lpstr>Plan of the talk</vt:lpstr>
      <vt:lpstr>Plan of the talk</vt:lpstr>
      <vt:lpstr>Plan of the talk</vt:lpstr>
      <vt:lpstr>Plan of the talk</vt:lpstr>
      <vt:lpstr>Plan of the talk</vt:lpstr>
      <vt:lpstr>Libraries</vt:lpstr>
      <vt:lpstr>Static libraries</vt:lpstr>
      <vt:lpstr>Dynamic libraries</vt:lpstr>
      <vt:lpstr>Using dynamic libraries</vt:lpstr>
      <vt:lpstr>DLL advantages</vt:lpstr>
      <vt:lpstr>DLL disadvantages</vt:lpstr>
      <vt:lpstr>DLL Hell: example</vt:lpstr>
      <vt:lpstr>DLL Hell: example</vt:lpstr>
      <vt:lpstr>DLL Hell: example</vt:lpstr>
      <vt:lpstr>DLL Hell: example</vt:lpstr>
      <vt:lpstr>DLL Hell</vt:lpstr>
      <vt:lpstr>DLL Hell: solution</vt:lpstr>
      <vt:lpstr>DLL working principles</vt:lpstr>
      <vt:lpstr>Main principles</vt:lpstr>
      <vt:lpstr>Main principles</vt:lpstr>
      <vt:lpstr>Main principles</vt:lpstr>
      <vt:lpstr>Main principles</vt:lpstr>
      <vt:lpstr>Main principles</vt:lpstr>
      <vt:lpstr>Main principles</vt:lpstr>
      <vt:lpstr>Main principles</vt:lpstr>
      <vt:lpstr>Dynamic loader</vt:lpstr>
      <vt:lpstr>Loading DLL</vt:lpstr>
      <vt:lpstr>Loading DLL</vt:lpstr>
      <vt:lpstr>Relocation: example</vt:lpstr>
      <vt:lpstr>Relocation: example</vt:lpstr>
      <vt:lpstr>Relocation: example</vt:lpstr>
      <vt:lpstr>Relocation</vt:lpstr>
      <vt:lpstr>Relocation: example</vt:lpstr>
      <vt:lpstr>Relocation: position-independent code</vt:lpstr>
      <vt:lpstr>Loading DLL</vt:lpstr>
      <vt:lpstr>Symbol resolution</vt:lpstr>
      <vt:lpstr>Runtime interposition</vt:lpstr>
      <vt:lpstr>Interposition may hurt optimizations</vt:lpstr>
      <vt:lpstr>Loading DLL</vt:lpstr>
      <vt:lpstr>Symbol binding</vt:lpstr>
      <vt:lpstr>Lazy binding on Linux</vt:lpstr>
      <vt:lpstr>Speeding up dynamic libraries</vt:lpstr>
      <vt:lpstr>DLL overheads</vt:lpstr>
      <vt:lpstr>DLL overheads</vt:lpstr>
      <vt:lpstr>DLL speedup: disabling unused libraries</vt:lpstr>
      <vt:lpstr>DLL speedup: delayed library loading (lazy loading)</vt:lpstr>
      <vt:lpstr>Implib.so</vt:lpstr>
      <vt:lpstr>Implib.so</vt:lpstr>
      <vt:lpstr>DLL overheads</vt:lpstr>
      <vt:lpstr>DLL speedup: link-time relocation</vt:lpstr>
      <vt:lpstr>DLL speedup: link-time relocation</vt:lpstr>
      <vt:lpstr>Relocation: Windows optimization</vt:lpstr>
      <vt:lpstr>DLL overheads</vt:lpstr>
      <vt:lpstr>DLL speedup: prelinking</vt:lpstr>
      <vt:lpstr>DLL speedup: optimizing symbol tables</vt:lpstr>
      <vt:lpstr>DLL speedup: disable lazy binding</vt:lpstr>
      <vt:lpstr>DLL speedup: disable dynamic loading</vt:lpstr>
      <vt:lpstr>DLL speedup: disable lazy binding</vt:lpstr>
      <vt:lpstr>DLL overheads</vt:lpstr>
      <vt:lpstr>Problem with exported symbols</vt:lpstr>
      <vt:lpstr>DLL speedup: disabling function interposition</vt:lpstr>
      <vt:lpstr>DLL speedup: disabling function interposition</vt:lpstr>
      <vt:lpstr>DLL speedup: reducing library interface</vt:lpstr>
      <vt:lpstr>DLL speedup: reducing library interface</vt:lpstr>
      <vt:lpstr>ShlibVisibilityChecker</vt:lpstr>
      <vt:lpstr>ShlibVisibilityChecker example</vt:lpstr>
      <vt:lpstr>Conclusions</vt:lpstr>
      <vt:lpstr>Conclusions</vt:lpstr>
      <vt:lpstr>Conclusions</vt:lpstr>
      <vt:lpstr>Conclusions</vt:lpstr>
      <vt:lpstr>Additional reading</vt:lpstr>
      <vt:lpstr>Thanks!</vt:lpstr>
      <vt:lpstr>Check RAM savings</vt:lpstr>
      <vt:lpstr>Check disk savings</vt:lpstr>
      <vt:lpstr>Check -Wl,-O1</vt:lpstr>
      <vt:lpstr>Check -fno-plt</vt:lpstr>
      <vt:lpstr>Check -Bsymbolic-functions</vt:lpstr>
      <vt:lpstr>Address-space Layout Randomization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692</cp:revision>
  <dcterms:created xsi:type="dcterms:W3CDTF">2023-04-09T09:43:52Z</dcterms:created>
  <dcterms:modified xsi:type="dcterms:W3CDTF">2025-01-15T05:09:47Z</dcterms:modified>
</cp:coreProperties>
</file>