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00" r:id="rId3"/>
    <p:sldId id="301" r:id="rId4"/>
    <p:sldId id="302" r:id="rId5"/>
    <p:sldId id="339" r:id="rId6"/>
    <p:sldId id="303" r:id="rId7"/>
    <p:sldId id="304" r:id="rId8"/>
    <p:sldId id="314" r:id="rId9"/>
    <p:sldId id="305" r:id="rId10"/>
    <p:sldId id="309" r:id="rId11"/>
    <p:sldId id="332" r:id="rId12"/>
    <p:sldId id="310" r:id="rId13"/>
    <p:sldId id="311" r:id="rId14"/>
    <p:sldId id="312" r:id="rId15"/>
    <p:sldId id="331" r:id="rId16"/>
    <p:sldId id="313" r:id="rId17"/>
    <p:sldId id="315" r:id="rId18"/>
    <p:sldId id="333" r:id="rId19"/>
    <p:sldId id="316" r:id="rId20"/>
    <p:sldId id="317" r:id="rId21"/>
    <p:sldId id="318" r:id="rId22"/>
    <p:sldId id="321" r:id="rId23"/>
    <p:sldId id="322" r:id="rId24"/>
    <p:sldId id="334" r:id="rId25"/>
    <p:sldId id="320" r:id="rId26"/>
    <p:sldId id="335" r:id="rId27"/>
    <p:sldId id="323" r:id="rId28"/>
    <p:sldId id="336" r:id="rId29"/>
    <p:sldId id="324" r:id="rId30"/>
    <p:sldId id="326" r:id="rId31"/>
    <p:sldId id="327" r:id="rId32"/>
    <p:sldId id="328" r:id="rId33"/>
    <p:sldId id="330" r:id="rId34"/>
    <p:sldId id="338" r:id="rId35"/>
    <p:sldId id="319" r:id="rId36"/>
    <p:sldId id="299" r:id="rId37"/>
    <p:sldId id="33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2174" autoAdjust="0"/>
  </p:normalViewPr>
  <p:slideViewPr>
    <p:cSldViewPr snapToGrid="0">
      <p:cViewPr varScale="1">
        <p:scale>
          <a:sx n="70" d="100"/>
          <a:sy n="70" d="100"/>
        </p:scale>
        <p:origin x="11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10</a:t>
            </a:fld>
            <a:endParaRPr lang="en-US"/>
          </a:p>
        </p:txBody>
      </p:sp>
    </p:spTree>
    <p:extLst>
      <p:ext uri="{BB962C8B-B14F-4D97-AF65-F5344CB8AC3E}">
        <p14:creationId xmlns:p14="http://schemas.microsoft.com/office/powerpoint/2010/main" val="3799268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11</a:t>
            </a:fld>
            <a:endParaRPr lang="en-US"/>
          </a:p>
        </p:txBody>
      </p:sp>
    </p:spTree>
    <p:extLst>
      <p:ext uri="{BB962C8B-B14F-4D97-AF65-F5344CB8AC3E}">
        <p14:creationId xmlns:p14="http://schemas.microsoft.com/office/powerpoint/2010/main" val="400407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12</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13</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a:t>
            </a:r>
            <a:r>
              <a:rPr lang="en-US" dirty="0"/>
              <a:t>“</a:t>
            </a:r>
            <a:r>
              <a:rPr lang="ru-RU" dirty="0"/>
              <a:t>разрешение имён</a:t>
            </a:r>
            <a:r>
              <a:rPr lang="en-US" dirty="0"/>
              <a:t>”</a:t>
            </a:r>
            <a:r>
              <a:rPr lang="ru-RU" dirty="0"/>
              <a:t>.</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2917033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мы сейчас поговорим.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a:t>
            </a:r>
            <a:r>
              <a:rPr lang="en-US" dirty="0"/>
              <a:t>DLL – </a:t>
            </a:r>
            <a:r>
              <a:rPr lang="ru-RU" dirty="0"/>
              <a:t>связыванию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3391911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20</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22</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24</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косвенные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28</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29</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31</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символов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32</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33</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34</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91042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endParaRPr lang="en-US" dirty="0"/>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a:p>
            <a:endParaRPr lang="en-US" dirty="0"/>
          </a:p>
          <a:p>
            <a:r>
              <a:rPr lang="ru-RU" dirty="0"/>
              <a:t>Задача загрузчика ОС заключается в связывании (биндинге) этих символов друг с другом с помощью специальной таблицы диспетчеризации, о которой мы поговорим ниже.</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1145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2/12/2024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2/12/2024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2/12/2024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2/12/2024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/36</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2/12/2024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2/12/2024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2/12/2024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2/12/2024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2/12/2024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2/12/2024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2/12/2024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2/12/2024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inux.die.net/man/3/efenc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akkadia.org/drepper/dsohowto.pdf" TargetMode="External"/><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vrba.net/articles/solib-memory-saving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03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01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2800"/>
            <a:ext cx="625120" cy="1027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599CDFD-1589-4431-835C-9F254802E1F6}"/>
              </a:ext>
            </a:extLst>
          </p:cNvPr>
          <p:cNvSpPr/>
          <p:nvPr/>
        </p:nvSpPr>
        <p:spPr>
          <a:xfrm>
            <a:off x="2665589" y="3719256"/>
            <a:ext cx="2375908"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47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prstClr val="black"/>
                </a:solidFill>
                <a:latin typeface="Courier New" panose="02070309020205020404" pitchFamily="49" charset="0"/>
                <a:cs typeface="Courier New" panose="02070309020205020404" pitchFamily="49" charset="0"/>
              </a:rPr>
              <a:t>с</a:t>
            </a:r>
            <a:r>
              <a:rPr lang="en-US" sz="2800" dirty="0">
                <a:solidFill>
                  <a:prstClr val="black"/>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&lt;puts&gt;</a:t>
            </a:r>
            <a:endParaRPr lang="en-US" sz="4400" dirty="0">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различается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p>
          <a:p>
            <a:pPr lvl="1"/>
            <a:r>
              <a:rPr lang="ru-RU" dirty="0"/>
              <a:t>Вся адресация идёт относительно </a:t>
            </a:r>
            <a:r>
              <a:rPr lang="en-US" dirty="0"/>
              <a:t>Program Counter</a:t>
            </a:r>
          </a:p>
          <a:p>
            <a:r>
              <a:rPr lang="ru-RU" dirty="0"/>
              <a:t>Код не нужно релоцировать при загрузке</a:t>
            </a:r>
            <a:endParaRPr lang="en-US" dirty="0"/>
          </a:p>
          <a:p>
            <a:r>
              <a:rPr lang="ru-RU" dirty="0"/>
              <a:t>Данные по-прежнему нужно релоцировать</a:t>
            </a:r>
            <a:endParaRPr lang="en-US" dirty="0"/>
          </a:p>
          <a:p>
            <a:pPr lvl="1"/>
            <a:r>
              <a:rPr lang="ru-RU" dirty="0"/>
              <a:t>Например</a:t>
            </a:r>
            <a:endParaRPr lang="en-US" dirty="0"/>
          </a:p>
          <a:p>
            <a:pPr marL="457200" lvl="1" indent="0">
              <a:buNone/>
            </a:pPr>
            <a:r>
              <a:rPr lang="en-US" dirty="0">
                <a:latin typeface="Courier New" panose="02070309020205020404" pitchFamily="49" charset="0"/>
                <a:cs typeface="Courier New" panose="02070309020205020404" pitchFamily="49" charset="0"/>
              </a:rPr>
              <a:t>int data;</a:t>
            </a:r>
          </a:p>
          <a:p>
            <a:pPr marL="457200" lvl="1"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&amp;data;  // Relocation needed</a:t>
            </a:r>
            <a:endParaRPr lang="en-US" dirty="0"/>
          </a:p>
          <a:p>
            <a:pPr lvl="1"/>
            <a:r>
              <a:rPr lang="ru-RU" dirty="0"/>
              <a:t>Но таких релокаций гораздо меньше</a:t>
            </a:r>
          </a:p>
          <a:p>
            <a:pPr lvl="1"/>
            <a:endParaRPr lang="en-US" dirty="0"/>
          </a:p>
        </p:txBody>
      </p:sp>
    </p:spTree>
    <p:extLst>
      <p:ext uri="{BB962C8B-B14F-4D97-AF65-F5344CB8AC3E}">
        <p14:creationId xmlns:p14="http://schemas.microsoft.com/office/powerpoint/2010/main" val="371728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быть использованы абсолютные адреса</a:t>
            </a:r>
            <a:endParaRPr lang="en-US" dirty="0"/>
          </a:p>
          <a:p>
            <a:r>
              <a:rPr lang="ru-RU" dirty="0"/>
              <a:t>При загрузке требуется релокация кода</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191CD3-49E8-4F70-90EF-8EEA4889F731}"/>
              </a:ext>
            </a:extLst>
          </p:cNvPr>
          <p:cNvSpPr/>
          <p:nvPr/>
        </p:nvSpPr>
        <p:spPr>
          <a:xfrm>
            <a:off x="5037765" y="3766456"/>
            <a:ext cx="2538692" cy="168362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7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символами библиотек и импортируемыми символами исполняемых файлов</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4802187"/>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 { printf("%d\n", 1);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err="1">
                <a:hlinkClick r:id="rId3"/>
              </a:rPr>
              <a:t>efence</a:t>
            </a:r>
            <a:r>
              <a:rPr lang="en-US" dirty="0"/>
              <a:t>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endParaRPr lang="ru-RU" dirty="0"/>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191CD3-49E8-4F70-90EF-8EEA4889F731}"/>
              </a:ext>
            </a:extLst>
          </p:cNvPr>
          <p:cNvSpPr/>
          <p:nvPr/>
        </p:nvSpPr>
        <p:spPr>
          <a:xfrm>
            <a:off x="7638950" y="3701142"/>
            <a:ext cx="2582736" cy="180580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845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latin typeface="Courier New" panose="02070309020205020404" pitchFamily="49" charset="0"/>
                <a:cs typeface="Courier New" panose="02070309020205020404" pitchFamily="49" charset="0"/>
              </a:rPr>
              <a:t>call qword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imp_foo</a:t>
            </a: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foo@GOTPCREL</a:t>
            </a:r>
            <a:r>
              <a:rPr lang="en-US" dirty="0">
                <a:latin typeface="Courier New" panose="02070309020205020404" pitchFamily="49" charset="0"/>
                <a:cs typeface="Courier New" panose="02070309020205020404" pitchFamily="49" charset="0"/>
              </a:rPr>
              <a:t>(%rip)</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640" y="1192552"/>
            <a:ext cx="2904446" cy="2904446"/>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2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call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plt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foo: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if (first call)</a:t>
            </a:r>
          </a:p>
          <a:p>
            <a:pPr marL="457200" lvl="1" indent="0">
              <a:buNone/>
            </a:pPr>
            <a:r>
              <a:rPr lang="en-US" dirty="0">
                <a:latin typeface="Courier New" panose="02070309020205020404" pitchFamily="49" charset="0"/>
                <a:cs typeface="Courier New" panose="02070309020205020404" pitchFamily="49" charset="0"/>
              </a:rPr>
              <a:t>    GOT[foo] = resolve address of foo</a:t>
            </a:r>
          </a:p>
          <a:p>
            <a:pPr marL="457200" lvl="1" indent="0">
              <a:buNone/>
            </a:pPr>
            <a:r>
              <a:rPr lang="en-US" dirty="0">
                <a:latin typeface="Courier New" panose="02070309020205020404" pitchFamily="49" charset="0"/>
                <a:cs typeface="Courier New" panose="02070309020205020404" pitchFamily="49" charset="0"/>
              </a:rPr>
              <a:t>  call GOT[foo]</a:t>
            </a:r>
          </a:p>
          <a:p>
            <a:r>
              <a:rPr lang="ru-RU" dirty="0"/>
              <a:t>Бесполезно в современных дистрибутивах </a:t>
            </a:r>
            <a:r>
              <a:rPr lang="en-US" dirty="0"/>
              <a:t>(RHEL, Ubuntu)</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8043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 загрузка</a:t>
            </a:r>
            <a:r>
              <a:rPr lang="en-US" dirty="0"/>
              <a:t> (lazy loading)</a:t>
            </a:r>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a:t>
            </a:r>
          </a:p>
          <a:p>
            <a:r>
              <a:rPr lang="ru-RU" dirty="0"/>
              <a:t>Многие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p>
          <a:p>
            <a:pPr lvl="1"/>
            <a:r>
              <a:rPr lang="en-US" dirty="0"/>
              <a:t>Linux: </a:t>
            </a:r>
            <a:r>
              <a:rPr lang="ru-RU" dirty="0"/>
              <a:t>стандартного решения нет, но можно использовать</a:t>
            </a:r>
            <a:r>
              <a:rPr lang="en-US" dirty="0"/>
              <a:t> </a:t>
            </a:r>
            <a:r>
              <a:rPr lang="ru-RU" dirty="0"/>
              <a:t>утилиту </a:t>
            </a:r>
            <a:r>
              <a:rPr lang="en-US" dirty="0">
                <a:hlinkClick r:id="rId3"/>
              </a:rPr>
              <a:t>Implib.so</a:t>
            </a:r>
            <a:endParaRPr lang="en-US" dirty="0"/>
          </a:p>
        </p:txBody>
      </p:sp>
    </p:spTree>
    <p:extLst>
      <p:ext uri="{BB962C8B-B14F-4D97-AF65-F5344CB8AC3E}">
        <p14:creationId xmlns:p14="http://schemas.microsoft.com/office/powerpoint/2010/main" val="1966528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fontScale="92500" lnSpcReduction="10000"/>
          </a:bodyPr>
          <a:lstStyle/>
          <a:p>
            <a:r>
              <a:rPr lang="ru-RU" dirty="0"/>
              <a:t>Для заданной </a:t>
            </a:r>
            <a:r>
              <a:rPr lang="en-US" dirty="0"/>
              <a:t>DLL </a:t>
            </a:r>
            <a:r>
              <a:rPr lang="ru-RU" dirty="0"/>
              <a:t>генерирует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endParaRPr lang="en-US" dirty="0"/>
          </a:p>
          <a:p>
            <a:r>
              <a:rPr lang="ru-RU" dirty="0"/>
              <a:t>Пример использования</a:t>
            </a:r>
            <a:r>
              <a:rPr lang="en-US" dirty="0"/>
              <a:t>:</a:t>
            </a:r>
          </a:p>
          <a:p>
            <a:pPr marL="457200" lvl="1" indent="0">
              <a:buNone/>
            </a:pPr>
            <a:r>
              <a:rPr lang="en-US" dirty="0">
                <a:latin typeface="Courier New" panose="02070309020205020404" pitchFamily="49" charset="0"/>
                <a:cs typeface="Courier New" panose="02070309020205020404" pitchFamily="49" charset="0"/>
              </a:rPr>
              <a:t>$ implib-gen.py libxyz.so</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myprog.c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libxyz.so.tramp.S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libxyz.so.init.c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ldl</a:t>
            </a:r>
            <a:endParaRPr lang="en-US" dirty="0">
              <a:latin typeface="Courier New" panose="02070309020205020404" pitchFamily="49" charset="0"/>
              <a:cs typeface="Courier New" panose="02070309020205020404" pitchFamily="49" charset="0"/>
            </a:endParaRPr>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a:p>
            <a:r>
              <a:rPr lang="ru-RU" dirty="0"/>
              <a:t>Поддерживает большое количество платформ (</a:t>
            </a:r>
            <a:r>
              <a:rPr lang="en-US" dirty="0"/>
              <a:t>x86, ARM, AArch64, MIPS, e2k, etc.)</a:t>
            </a:r>
          </a:p>
        </p:txBody>
      </p:sp>
    </p:spTree>
    <p:extLst>
      <p:ext uri="{BB962C8B-B14F-4D97-AF65-F5344CB8AC3E}">
        <p14:creationId xmlns:p14="http://schemas.microsoft.com/office/powerpoint/2010/main" val="297845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p:txBody>
          <a:bodyPr>
            <a:normAutofit lnSpcReduction="10000"/>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r>
              <a:rPr lang="ru-RU" dirty="0"/>
              <a:t>Решение для </a:t>
            </a:r>
            <a:r>
              <a:rPr lang="en-US" dirty="0"/>
              <a:t>Windows: preferred load address (</a:t>
            </a:r>
            <a:r>
              <a:rPr lang="ru-RU" dirty="0"/>
              <a:t>параметр </a:t>
            </a:r>
            <a:r>
              <a:rPr lang="en-US" dirty="0"/>
              <a:t>/BASE)</a:t>
            </a:r>
          </a:p>
          <a:p>
            <a:r>
              <a:rPr lang="ru-RU" dirty="0"/>
              <a:t>Решение для </a:t>
            </a:r>
            <a:r>
              <a:rPr lang="en-US" dirty="0"/>
              <a:t>Linux: </a:t>
            </a:r>
            <a:r>
              <a:rPr lang="en-US" dirty="0" err="1"/>
              <a:t>Prelink</a:t>
            </a:r>
            <a:r>
              <a:rPr lang="en-US" dirty="0"/>
              <a:t> tool</a:t>
            </a:r>
            <a:endParaRPr lang="ru-RU" dirty="0"/>
          </a:p>
          <a:p>
            <a:pPr lvl="1"/>
            <a:r>
              <a:rPr lang="ru-RU" dirty="0"/>
              <a:t>Сканирует все установленные программы и библиотеки</a:t>
            </a:r>
            <a:endParaRPr lang="en-US" dirty="0"/>
          </a:p>
          <a:p>
            <a:pPr lvl="1"/>
            <a:r>
              <a:rPr lang="ru-RU" dirty="0"/>
              <a:t>Статически распределяет адресное пространство между всеми модулями</a:t>
            </a:r>
          </a:p>
          <a:p>
            <a:pPr lvl="1"/>
            <a:r>
              <a:rPr lang="ru-RU" dirty="0"/>
              <a:t>Записывает адреса загрузки в специальные секции </a:t>
            </a:r>
            <a:r>
              <a:rPr lang="en-US" dirty="0"/>
              <a:t>DLL</a:t>
            </a:r>
          </a:p>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p:txBody>
      </p:sp>
    </p:spTree>
    <p:extLst>
      <p:ext uri="{BB962C8B-B14F-4D97-AF65-F5344CB8AC3E}">
        <p14:creationId xmlns:p14="http://schemas.microsoft.com/office/powerpoint/2010/main" val="3216698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p:txBody>
          <a:bodyPr>
            <a:normAutofit/>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r>
              <a:rPr lang="ru-RU" dirty="0"/>
              <a:t>Более быстрые вызовы, но более медленная загрузка</a:t>
            </a:r>
            <a:r>
              <a:rPr lang="en-US" dirty="0"/>
              <a:t> </a:t>
            </a:r>
            <a:r>
              <a:rPr lang="ru-RU" dirty="0"/>
              <a:t>библиотеки</a:t>
            </a:r>
          </a:p>
          <a:p>
            <a:pPr lvl="1"/>
            <a:r>
              <a:rPr lang="ru-RU" dirty="0"/>
              <a:t>Адреса всех функций должны быть разрешены на старте программы</a:t>
            </a:r>
            <a:endParaRPr lang="en-US" dirty="0"/>
          </a:p>
          <a:p>
            <a:pPr lvl="1"/>
            <a:r>
              <a:rPr lang="ru-RU" dirty="0"/>
              <a:t>В </a:t>
            </a:r>
            <a:r>
              <a:rPr lang="en-US" dirty="0"/>
              <a:t>RHEL </a:t>
            </a:r>
            <a:r>
              <a:rPr lang="ru-RU" dirty="0"/>
              <a:t>и </a:t>
            </a:r>
            <a:r>
              <a:rPr lang="en-US" dirty="0"/>
              <a:t>Ubuntu </a:t>
            </a:r>
            <a:r>
              <a:rPr lang="ru-RU" dirty="0"/>
              <a:t>функции уже разрешаются на старте </a:t>
            </a:r>
            <a:r>
              <a:rPr lang="en-US" dirty="0"/>
              <a:t>(-</a:t>
            </a:r>
            <a:r>
              <a:rPr lang="en-US" dirty="0" err="1"/>
              <a:t>Wl</a:t>
            </a:r>
            <a:r>
              <a:rPr lang="en-US" dirty="0"/>
              <a:t>,-</a:t>
            </a:r>
            <a:r>
              <a:rPr lang="en-US" dirty="0" err="1"/>
              <a:t>z,relro</a:t>
            </a:r>
            <a:r>
              <a:rPr lang="en-US" dirty="0"/>
              <a:t>,-</a:t>
            </a:r>
            <a:r>
              <a:rPr lang="en-US" dirty="0" err="1"/>
              <a:t>z,now</a:t>
            </a:r>
            <a:r>
              <a:rPr lang="en-US" dirty="0"/>
              <a:t>)</a:t>
            </a:r>
          </a:p>
        </p:txBody>
      </p:sp>
    </p:spTree>
    <p:extLst>
      <p:ext uri="{BB962C8B-B14F-4D97-AF65-F5344CB8AC3E}">
        <p14:creationId xmlns:p14="http://schemas.microsoft.com/office/powerpoint/2010/main" val="225035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Проблемы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библиотеки экспортируются</a:t>
            </a:r>
          </a:p>
          <a:p>
            <a:pPr lvl="1"/>
            <a:r>
              <a:rPr lang="ru-RU" dirty="0"/>
              <a:t>Для совместимости со статическими библиотеками</a:t>
            </a:r>
          </a:p>
          <a:p>
            <a:r>
              <a:rPr lang="ru-RU" dirty="0"/>
              <a:t>Из-за возможного перехвата функций вызов экспортируемой функции внутри библиотеки происходит через таблицу адресов</a:t>
            </a:r>
            <a:r>
              <a:rPr lang="en-US" dirty="0"/>
              <a:t> 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r>
              <a:rPr lang="ru-RU" dirty="0"/>
              <a:t>Принципы их работы</a:t>
            </a:r>
          </a:p>
          <a:p>
            <a:r>
              <a:rPr lang="ru-RU" dirty="0"/>
              <a:t>Сравнение </a:t>
            </a:r>
            <a:r>
              <a:rPr lang="en-US" dirty="0"/>
              <a:t>Linux </a:t>
            </a:r>
            <a:r>
              <a:rPr lang="ru-RU" dirty="0"/>
              <a:t>и </a:t>
            </a:r>
            <a:r>
              <a:rPr lang="en-US" dirty="0"/>
              <a:t>Windows</a:t>
            </a:r>
          </a:p>
          <a:p>
            <a:r>
              <a:rPr lang="ru-RU" dirty="0"/>
              <a:t>Ускорение работы библиотек</a:t>
            </a:r>
            <a:endParaRPr lang="en-US" dirty="0"/>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a:bodyPr>
          <a:lstStyle/>
          <a:p>
            <a:r>
              <a:rPr lang="ru-RU" dirty="0"/>
              <a:t>Компилятор не встраивает вызов функции из-за возможности перехвата</a:t>
            </a:r>
            <a:endParaRPr lang="en-US" dirty="0"/>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tmp.c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a:t>
            </a:r>
            <a:r>
              <a:rPr lang="en-US" dirty="0" err="1">
                <a:solidFill>
                  <a:prstClr val="black"/>
                </a:solidFill>
                <a:latin typeface="Courier New" panose="02070309020205020404" pitchFamily="49" charset="0"/>
                <a:cs typeface="Courier New" panose="02070309020205020404" pitchFamily="49" charset="0"/>
              </a:rPr>
              <a:t>tmp.c</a:t>
            </a:r>
            <a:r>
              <a:rPr lang="en-US" dirty="0">
                <a:solidFill>
                  <a:prstClr val="black"/>
                </a:solidFill>
                <a:latin typeface="Courier New" panose="02070309020205020404" pitchFamily="49" charset="0"/>
                <a:cs typeface="Courier New" panose="02070309020205020404" pitchFamily="49" charset="0"/>
              </a:rPr>
              <a:t> -o-</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 –</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a:t>
            </a:r>
            <a:r>
              <a:rPr lang="en-US" dirty="0"/>
              <a:t>clang,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 –</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fontScale="92500" lnSpcReduction="10000"/>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hlinkClick r:id="rId3"/>
              </a:rPr>
              <a:t>ShlibVisibilityChecker</a:t>
            </a:r>
            <a:r>
              <a:rPr lang="en-US" dirty="0"/>
              <a:t> :</a:t>
            </a:r>
          </a:p>
          <a:p>
            <a:pPr marL="457200" lvl="1" indent="0">
              <a:buNone/>
            </a:pPr>
            <a:r>
              <a:rPr lang="en-US" sz="1900" dirty="0"/>
              <a:t>$ </a:t>
            </a:r>
            <a:r>
              <a:rPr lang="en-US" sz="1900" dirty="0" err="1"/>
              <a:t>read_header_api</a:t>
            </a:r>
            <a:r>
              <a:rPr lang="en-US" sz="1900" dirty="0"/>
              <a:t> --only-</a:t>
            </a:r>
            <a:r>
              <a:rPr lang="en-US" sz="1900" dirty="0" err="1"/>
              <a:t>args</a:t>
            </a:r>
            <a:r>
              <a:rPr lang="en-US" sz="1900" dirty="0"/>
              <a:t> /</a:t>
            </a:r>
            <a:r>
              <a:rPr lang="en-US" sz="1900" dirty="0" err="1"/>
              <a:t>usr</a:t>
            </a:r>
            <a:r>
              <a:rPr lang="en-US" sz="1900" dirty="0"/>
              <a:t>/include/x86_64-linux-gnu/</a:t>
            </a:r>
            <a:r>
              <a:rPr lang="en-US" sz="1900" dirty="0" err="1"/>
              <a:t>gmp.h</a:t>
            </a:r>
            <a:r>
              <a:rPr lang="en-US" sz="1900" dirty="0"/>
              <a:t> &gt; api.txt</a:t>
            </a:r>
          </a:p>
          <a:p>
            <a:pPr marL="457200" lvl="1" indent="0">
              <a:buNone/>
            </a:pPr>
            <a:r>
              <a:rPr lang="en-US" sz="1900" dirty="0"/>
              <a:t>$ </a:t>
            </a:r>
            <a:r>
              <a:rPr lang="en-US" sz="1900" dirty="0" err="1"/>
              <a:t>read_binary_api</a:t>
            </a:r>
            <a:r>
              <a:rPr lang="en-US" sz="1900" dirty="0"/>
              <a:t> --permissive /</a:t>
            </a:r>
            <a:r>
              <a:rPr lang="en-US" sz="1900" dirty="0" err="1"/>
              <a:t>usr</a:t>
            </a:r>
            <a:r>
              <a:rPr lang="en-US" sz="1900" dirty="0"/>
              <a:t>/lib/x86_64-linux-gnu/libgmp.so.10.4.1 &gt; abi.txt</a:t>
            </a:r>
          </a:p>
          <a:p>
            <a:pPr marL="457200" lvl="1" indent="0">
              <a:buNone/>
            </a:pPr>
            <a:r>
              <a:rPr lang="en-US" sz="1900" dirty="0"/>
              <a:t>$ diff api.txt abi.txt | </a:t>
            </a:r>
            <a:r>
              <a:rPr lang="en-US" sz="1900" dirty="0" err="1"/>
              <a:t>wc</a:t>
            </a:r>
            <a:r>
              <a:rPr lang="en-US" sz="1900" dirty="0"/>
              <a:t> -l</a:t>
            </a:r>
          </a:p>
          <a:p>
            <a:pPr marL="457200" lvl="1" indent="0">
              <a:buNone/>
            </a:pPr>
            <a:r>
              <a:rPr lang="en-US" sz="1900" b="1" dirty="0"/>
              <a:t>323</a:t>
            </a:r>
          </a:p>
          <a:p>
            <a:pPr marL="457200" lvl="1" indent="0">
              <a:buNone/>
            </a:pPr>
            <a:r>
              <a:rPr lang="en-US" sz="1900" dirty="0"/>
              <a:t>$ diff api.txt abi.txt</a:t>
            </a:r>
          </a:p>
          <a:p>
            <a:pPr marL="457200" lvl="1" indent="0">
              <a:buNone/>
            </a:pPr>
            <a:r>
              <a:rPr lang="en-US" sz="1900" dirty="0"/>
              <a:t>0a1,10</a:t>
            </a:r>
          </a:p>
          <a:p>
            <a:pPr marL="457200" lvl="1" indent="0">
              <a:buNone/>
            </a:pPr>
            <a:r>
              <a:rPr lang="en-US" sz="1900" b="1" dirty="0"/>
              <a:t>&gt; __gmp_0</a:t>
            </a:r>
          </a:p>
          <a:p>
            <a:pPr marL="457200" lvl="1" indent="0">
              <a:buNone/>
            </a:pPr>
            <a:r>
              <a:rPr lang="en-US" sz="1900" b="1" dirty="0"/>
              <a:t>&gt; __</a:t>
            </a:r>
            <a:r>
              <a:rPr lang="en-US" sz="1900" b="1" dirty="0" err="1"/>
              <a:t>gmp_allocate_func</a:t>
            </a:r>
            <a:endParaRPr lang="en-US" sz="1900" b="1" dirty="0"/>
          </a:p>
          <a:p>
            <a:pPr marL="457200" lvl="1" indent="0">
              <a:buNone/>
            </a:pPr>
            <a:r>
              <a:rPr lang="en-US" sz="1900" b="1" dirty="0"/>
              <a:t>&gt; __</a:t>
            </a:r>
            <a:r>
              <a:rPr lang="en-US" sz="1900" b="1" dirty="0" err="1"/>
              <a:t>gmp_asprintf_final</a:t>
            </a:r>
            <a:endParaRPr lang="en-US" sz="1900" b="1" dirty="0"/>
          </a:p>
          <a:p>
            <a:pPr marL="457200" lvl="1" indent="0">
              <a:buNone/>
            </a:pPr>
            <a:r>
              <a:rPr lang="en-US" sz="1900" b="1" dirty="0"/>
              <a:t>&gt; __</a:t>
            </a:r>
            <a:r>
              <a:rPr lang="en-US" sz="1900" b="1" dirty="0" err="1"/>
              <a:t>gmp_asprintf_funs</a:t>
            </a:r>
            <a:endParaRPr lang="en-US" sz="1900" b="1" dirty="0"/>
          </a:p>
          <a:p>
            <a:pPr marL="457200" lvl="1" indent="0">
              <a:buNone/>
            </a:pPr>
            <a:r>
              <a:rPr lang="en-US" sz="1900" b="1" dirty="0"/>
              <a:t>…</a:t>
            </a:r>
          </a:p>
        </p:txBody>
      </p:sp>
    </p:spTree>
    <p:extLst>
      <p:ext uri="{BB962C8B-B14F-4D97-AF65-F5344CB8AC3E}">
        <p14:creationId xmlns:p14="http://schemas.microsoft.com/office/powerpoint/2010/main" val="1656182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Существуют методики,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p:txBody>
          <a:bodyPr/>
          <a:lstStyle/>
          <a:p>
            <a:r>
              <a:rPr lang="en-US" dirty="0">
                <a:hlinkClick r:id="rId2"/>
              </a:rPr>
              <a:t>Linkers, Loaders and Shared Libraries in Windows, Linux, and C++ - </a:t>
            </a:r>
            <a:r>
              <a:rPr lang="en-US" dirty="0" err="1">
                <a:hlinkClick r:id="rId2"/>
              </a:rPr>
              <a:t>Ofek</a:t>
            </a:r>
            <a:r>
              <a:rPr lang="en-US" dirty="0">
                <a:hlinkClick r:id="rId2"/>
              </a:rPr>
              <a:t> </a:t>
            </a:r>
            <a:r>
              <a:rPr lang="en-US" dirty="0" err="1">
                <a:hlinkClick r:id="rId2"/>
              </a:rPr>
              <a:t>Shilon</a:t>
            </a:r>
            <a:r>
              <a:rPr lang="en-US" dirty="0">
                <a:hlinkClick r:id="rId2"/>
              </a:rPr>
              <a:t> - </a:t>
            </a:r>
            <a:r>
              <a:rPr lang="en-US" dirty="0" err="1">
                <a:hlinkClick r:id="rId2"/>
              </a:rPr>
              <a:t>CppCon</a:t>
            </a:r>
            <a:r>
              <a:rPr lang="en-US" dirty="0">
                <a:hlinkClick r:id="rId2"/>
              </a:rPr>
              <a:t> 2023</a:t>
            </a:r>
            <a:endParaRPr lang="en-US" dirty="0"/>
          </a:p>
          <a:p>
            <a:pPr lvl="1"/>
            <a:r>
              <a:rPr lang="ru-RU" dirty="0"/>
              <a:t>Общий обзор </a:t>
            </a:r>
            <a:r>
              <a:rPr lang="en-US" dirty="0"/>
              <a:t>DLL </a:t>
            </a:r>
            <a:r>
              <a:rPr lang="ru-RU" dirty="0"/>
              <a:t>на разных платформах</a:t>
            </a:r>
            <a:endParaRPr lang="en-US" dirty="0"/>
          </a:p>
          <a:p>
            <a:r>
              <a:rPr lang="en-US" dirty="0">
                <a:hlinkClick r:id="rId3"/>
              </a:rPr>
              <a:t>How to Write Shared Libraries – Ulrich </a:t>
            </a:r>
            <a:r>
              <a:rPr lang="en-US" dirty="0" err="1">
                <a:hlinkClick r:id="rId3"/>
              </a:rPr>
              <a:t>Drepper</a:t>
            </a:r>
            <a:endParaRPr lang="ru-RU" dirty="0"/>
          </a:p>
          <a:p>
            <a:pPr lvl="1"/>
            <a:r>
              <a:rPr lang="ru-RU" dirty="0"/>
              <a:t>Всё что нужно знать о </a:t>
            </a:r>
            <a:r>
              <a:rPr lang="en-US" dirty="0"/>
              <a:t>DLL </a:t>
            </a:r>
            <a:r>
              <a:rPr lang="ru-RU" dirty="0"/>
              <a:t>на </a:t>
            </a:r>
            <a:r>
              <a:rPr lang="en-US" dirty="0"/>
              <a:t>Linux</a:t>
            </a:r>
          </a:p>
          <a:p>
            <a:r>
              <a:rPr lang="en-US" dirty="0">
                <a:hlinkClick r:id="rId4"/>
              </a:rPr>
              <a:t>Everything You Ever Wanted to Know about DLLs – James McNellis - </a:t>
            </a:r>
            <a:r>
              <a:rPr lang="en-US" dirty="0" err="1">
                <a:hlinkClick r:id="rId4"/>
              </a:rPr>
              <a:t>CppCon</a:t>
            </a:r>
            <a:r>
              <a:rPr lang="en-US" dirty="0">
                <a:hlinkClick r:id="rId4"/>
              </a:rPr>
              <a:t> 2017</a:t>
            </a:r>
            <a:endParaRPr lang="en-US" dirty="0"/>
          </a:p>
          <a:p>
            <a:pPr lvl="1"/>
            <a:r>
              <a:rPr lang="ru-RU" dirty="0"/>
              <a:t>Всё что нужно знать о </a:t>
            </a:r>
            <a:r>
              <a:rPr lang="en-US" dirty="0"/>
              <a:t>DLL </a:t>
            </a:r>
            <a:r>
              <a:rPr lang="ru-RU" dirty="0"/>
              <a:t>на </a:t>
            </a:r>
            <a:r>
              <a:rPr lang="en-US" dirty="0"/>
              <a:t>Windows</a:t>
            </a:r>
          </a:p>
          <a:p>
            <a:r>
              <a:rPr lang="en-US" dirty="0">
                <a:hlinkClick r:id="rId5"/>
              </a:rPr>
              <a:t>https://maskray.me/blog</a:t>
            </a:r>
            <a:endParaRPr lang="en-US" dirty="0"/>
          </a:p>
          <a:p>
            <a:pPr lvl="1"/>
            <a:r>
              <a:rPr lang="ru-RU" dirty="0"/>
              <a:t>Блог </a:t>
            </a:r>
            <a:r>
              <a:rPr lang="en-US" dirty="0" err="1"/>
              <a:t>MaskRay</a:t>
            </a:r>
            <a:r>
              <a:rPr lang="en-US" dirty="0"/>
              <a:t> </a:t>
            </a:r>
            <a:r>
              <a:rPr lang="ru-RU" dirty="0"/>
              <a:t>о системном программировании под </a:t>
            </a:r>
            <a:r>
              <a:rPr lang="en-US" dirty="0"/>
              <a:t>Linux (GOT, PLT, etc.)</a:t>
            </a:r>
          </a:p>
          <a:p>
            <a:endParaRPr lang="en-US" dirty="0"/>
          </a:p>
        </p:txBody>
      </p:sp>
    </p:spTree>
    <p:extLst>
      <p:ext uri="{BB962C8B-B14F-4D97-AF65-F5344CB8AC3E}">
        <p14:creationId xmlns:p14="http://schemas.microsoft.com/office/powerpoint/2010/main" val="335907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0202-CF24-421C-9485-04FBDD337F8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47CB3639-5E9B-4AE5-9C58-15F576FBB26C}"/>
              </a:ext>
            </a:extLst>
          </p:cNvPr>
          <p:cNvSpPr>
            <a:spLocks noGrp="1"/>
          </p:cNvSpPr>
          <p:nvPr>
            <p:ph idx="1"/>
          </p:nvPr>
        </p:nvSpPr>
        <p:spPr/>
        <p:txBody>
          <a:bodyPr/>
          <a:lstStyle/>
          <a:p>
            <a:r>
              <a:rPr lang="ru-RU" dirty="0"/>
              <a:t>Добавить иллюстраций</a:t>
            </a:r>
            <a:endParaRPr lang="en-US" dirty="0"/>
          </a:p>
          <a:p>
            <a:r>
              <a:rPr lang="ru-RU" dirty="0"/>
              <a:t>Обсудить зачем нужны таблицы диспетчеризации</a:t>
            </a:r>
            <a:endParaRPr lang="en-US" dirty="0"/>
          </a:p>
          <a:p>
            <a:r>
              <a:rPr lang="ru-RU" dirty="0"/>
              <a:t>Подкрепить цифрами перфоманс</a:t>
            </a:r>
          </a:p>
          <a:p>
            <a:r>
              <a:rPr lang="ru-RU" dirty="0"/>
              <a:t>Другие опции линкера для ускорения работы</a:t>
            </a:r>
            <a:r>
              <a:rPr lang="en-US" dirty="0"/>
              <a:t>: -hash-style=gnu, -O1, --as-needed</a:t>
            </a:r>
          </a:p>
          <a:p>
            <a:r>
              <a:rPr lang="en-US" dirty="0"/>
              <a:t>DLL versioning, </a:t>
            </a:r>
            <a:r>
              <a:rPr lang="en-US" dirty="0" err="1"/>
              <a:t>symver</a:t>
            </a:r>
            <a:r>
              <a:rPr lang="en-US" dirty="0"/>
              <a:t> (?)</a:t>
            </a:r>
          </a:p>
          <a:p>
            <a:r>
              <a:rPr lang="ru-RU" dirty="0"/>
              <a:t>Добавить ссылок</a:t>
            </a:r>
            <a:endParaRPr lang="en-US" dirty="0"/>
          </a:p>
          <a:p>
            <a:r>
              <a:rPr lang="ru-RU" dirty="0"/>
              <a:t>Что ещё</a:t>
            </a:r>
            <a:r>
              <a:rPr lang="en-US" dirty="0"/>
              <a:t>?!</a:t>
            </a:r>
          </a:p>
        </p:txBody>
      </p:sp>
    </p:spTree>
    <p:extLst>
      <p:ext uri="{BB962C8B-B14F-4D97-AF65-F5344CB8AC3E}">
        <p14:creationId xmlns:p14="http://schemas.microsoft.com/office/powerpoint/2010/main" val="184282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Библиотеки</a:t>
            </a:r>
            <a:endParaRPr lang="en-US" dirty="0"/>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EA4-3167-4BD7-A4DD-B0CAF45F0FFB}"/>
              </a:ext>
            </a:extLst>
          </p:cNvPr>
          <p:cNvSpPr>
            <a:spLocks noGrp="1"/>
          </p:cNvSpPr>
          <p:nvPr>
            <p:ph type="title"/>
          </p:nvPr>
        </p:nvSpPr>
        <p:spPr/>
        <p:txBody>
          <a:bodyPr/>
          <a:lstStyle/>
          <a:p>
            <a:r>
              <a:rPr lang="ru-RU" dirty="0"/>
              <a:t>Динамические библиотеки</a:t>
            </a:r>
            <a:endParaRPr lang="en-US" dirty="0"/>
          </a:p>
        </p:txBody>
      </p:sp>
      <p:sp>
        <p:nvSpPr>
          <p:cNvPr id="3" name="Content Placeholder 2">
            <a:extLst>
              <a:ext uri="{FF2B5EF4-FFF2-40B4-BE49-F238E27FC236}">
                <a16:creationId xmlns:a16="http://schemas.microsoft.com/office/drawing/2014/main" id="{0DE3F3F3-65D2-4D2F-88AE-DACC1430A23B}"/>
              </a:ext>
            </a:extLst>
          </p:cNvPr>
          <p:cNvSpPr>
            <a:spLocks noGrp="1"/>
          </p:cNvSpPr>
          <p:nvPr>
            <p:ph idx="1"/>
          </p:nvPr>
        </p:nvSpPr>
        <p:spPr>
          <a:xfrm>
            <a:off x="751113" y="1825625"/>
            <a:ext cx="10602687" cy="4351338"/>
          </a:xfrm>
        </p:spPr>
        <p:txBody>
          <a:bodyPr/>
          <a:lstStyle/>
          <a:p>
            <a:r>
              <a:rPr lang="en-US" dirty="0"/>
              <a:t>Dynamic-link libraries (DLL), shared libraries, shared objects</a:t>
            </a:r>
          </a:p>
          <a:p>
            <a:r>
              <a:rPr lang="ru-RU" dirty="0"/>
              <a:t>Не являются частью исполняемого файла программы</a:t>
            </a:r>
          </a:p>
          <a:p>
            <a:r>
              <a:rPr lang="ru-RU" dirty="0"/>
              <a:t>Загружаются в начале работы</a:t>
            </a:r>
            <a:r>
              <a:rPr lang="en-US" dirty="0"/>
              <a:t> </a:t>
            </a:r>
            <a:r>
              <a:rPr lang="ru-RU" dirty="0"/>
              <a:t>программы</a:t>
            </a:r>
            <a:endParaRPr lang="en-US" dirty="0"/>
          </a:p>
        </p:txBody>
      </p:sp>
      <p:sp>
        <p:nvSpPr>
          <p:cNvPr id="4" name="Flowchart: Multidocument 3">
            <a:extLst>
              <a:ext uri="{FF2B5EF4-FFF2-40B4-BE49-F238E27FC236}">
                <a16:creationId xmlns:a16="http://schemas.microsoft.com/office/drawing/2014/main" id="{26A00481-BE09-4E7F-A374-C6B4AFE5CEEA}"/>
              </a:ext>
            </a:extLst>
          </p:cNvPr>
          <p:cNvSpPr/>
          <p:nvPr/>
        </p:nvSpPr>
        <p:spPr>
          <a:xfrm>
            <a:off x="751113" y="3712029"/>
            <a:ext cx="1132115" cy="832077"/>
          </a:xfrm>
          <a:prstGeom prst="flowChartMulti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 files</a:t>
            </a:r>
          </a:p>
        </p:txBody>
      </p:sp>
      <p:sp>
        <p:nvSpPr>
          <p:cNvPr id="5" name="Flowchart: Multidocument 4">
            <a:extLst>
              <a:ext uri="{FF2B5EF4-FFF2-40B4-BE49-F238E27FC236}">
                <a16:creationId xmlns:a16="http://schemas.microsoft.com/office/drawing/2014/main" id="{C26B337F-9590-4CD9-9F62-7B84C73DE968}"/>
              </a:ext>
            </a:extLst>
          </p:cNvPr>
          <p:cNvSpPr/>
          <p:nvPr/>
        </p:nvSpPr>
        <p:spPr>
          <a:xfrm>
            <a:off x="751114" y="5497286"/>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sp>
        <p:nvSpPr>
          <p:cNvPr id="6" name="Rectangle 5">
            <a:extLst>
              <a:ext uri="{FF2B5EF4-FFF2-40B4-BE49-F238E27FC236}">
                <a16:creationId xmlns:a16="http://schemas.microsoft.com/office/drawing/2014/main" id="{75BF3B1A-C771-4B71-926C-1A7E14B557A7}"/>
              </a:ext>
            </a:extLst>
          </p:cNvPr>
          <p:cNvSpPr/>
          <p:nvPr/>
        </p:nvSpPr>
        <p:spPr>
          <a:xfrm>
            <a:off x="2383971" y="4598536"/>
            <a:ext cx="1458686"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linker</a:t>
            </a:r>
          </a:p>
        </p:txBody>
      </p:sp>
      <p:cxnSp>
        <p:nvCxnSpPr>
          <p:cNvPr id="8" name="Connector: Elbow 7">
            <a:extLst>
              <a:ext uri="{FF2B5EF4-FFF2-40B4-BE49-F238E27FC236}">
                <a16:creationId xmlns:a16="http://schemas.microsoft.com/office/drawing/2014/main" id="{E8BA3273-2A31-40DD-BA8F-5B7D6518CBEE}"/>
              </a:ext>
            </a:extLst>
          </p:cNvPr>
          <p:cNvCxnSpPr>
            <a:stCxn id="4" idx="3"/>
            <a:endCxn id="6" idx="0"/>
          </p:cNvCxnSpPr>
          <p:nvPr/>
        </p:nvCxnSpPr>
        <p:spPr>
          <a:xfrm>
            <a:off x="1883228" y="4128068"/>
            <a:ext cx="1230086" cy="4704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4FB544C-0929-4C86-A5C9-1B611F961E0D}"/>
              </a:ext>
            </a:extLst>
          </p:cNvPr>
          <p:cNvCxnSpPr>
            <a:cxnSpLocks/>
          </p:cNvCxnSpPr>
          <p:nvPr/>
        </p:nvCxnSpPr>
        <p:spPr>
          <a:xfrm flipV="1">
            <a:off x="1883229" y="5312229"/>
            <a:ext cx="1230085" cy="60109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FD916F-7E25-4505-A973-BBDEB7CFC7D1}"/>
              </a:ext>
            </a:extLst>
          </p:cNvPr>
          <p:cNvSpPr/>
          <p:nvPr/>
        </p:nvSpPr>
        <p:spPr>
          <a:xfrm>
            <a:off x="4430485" y="4226040"/>
            <a:ext cx="2111829" cy="145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cxnSp>
        <p:nvCxnSpPr>
          <p:cNvPr id="18" name="Straight Arrow Connector 17">
            <a:extLst>
              <a:ext uri="{FF2B5EF4-FFF2-40B4-BE49-F238E27FC236}">
                <a16:creationId xmlns:a16="http://schemas.microsoft.com/office/drawing/2014/main" id="{99D99D11-754E-4DDD-82E1-D8FA4442C505}"/>
              </a:ext>
            </a:extLst>
          </p:cNvPr>
          <p:cNvCxnSpPr>
            <a:stCxn id="6" idx="3"/>
            <a:endCxn id="16" idx="1"/>
          </p:cNvCxnSpPr>
          <p:nvPr/>
        </p:nvCxnSpPr>
        <p:spPr>
          <a:xfrm>
            <a:off x="3842657" y="4955383"/>
            <a:ext cx="587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3C7C2FE-96A3-42E5-BF95-832C45761800}"/>
              </a:ext>
            </a:extLst>
          </p:cNvPr>
          <p:cNvSpPr/>
          <p:nvPr/>
        </p:nvSpPr>
        <p:spPr>
          <a:xfrm>
            <a:off x="4757057" y="4865915"/>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30" name="Rectangle 29">
            <a:extLst>
              <a:ext uri="{FF2B5EF4-FFF2-40B4-BE49-F238E27FC236}">
                <a16:creationId xmlns:a16="http://schemas.microsoft.com/office/drawing/2014/main" id="{9AE35D64-B512-4DD7-9DB2-258C92562D8D}"/>
              </a:ext>
            </a:extLst>
          </p:cNvPr>
          <p:cNvSpPr/>
          <p:nvPr/>
        </p:nvSpPr>
        <p:spPr>
          <a:xfrm>
            <a:off x="7271655" y="4598535"/>
            <a:ext cx="1513115"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linker (loader)</a:t>
            </a:r>
          </a:p>
        </p:txBody>
      </p:sp>
      <p:cxnSp>
        <p:nvCxnSpPr>
          <p:cNvPr id="32" name="Straight Arrow Connector 31">
            <a:extLst>
              <a:ext uri="{FF2B5EF4-FFF2-40B4-BE49-F238E27FC236}">
                <a16:creationId xmlns:a16="http://schemas.microsoft.com/office/drawing/2014/main" id="{7ED5FD10-E78C-4C28-B68E-5E570DFE0AB9}"/>
              </a:ext>
            </a:extLst>
          </p:cNvPr>
          <p:cNvCxnSpPr>
            <a:cxnSpLocks/>
            <a:stCxn id="16" idx="3"/>
            <a:endCxn id="30" idx="1"/>
          </p:cNvCxnSpPr>
          <p:nvPr/>
        </p:nvCxnSpPr>
        <p:spPr>
          <a:xfrm flipV="1">
            <a:off x="6542314" y="4955382"/>
            <a:ext cx="729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08654-18B6-4697-ADEA-AEB466D5E199}"/>
              </a:ext>
            </a:extLst>
          </p:cNvPr>
          <p:cNvCxnSpPr>
            <a:cxnSpLocks/>
            <a:stCxn id="30" idx="3"/>
          </p:cNvCxnSpPr>
          <p:nvPr/>
        </p:nvCxnSpPr>
        <p:spPr>
          <a:xfrm>
            <a:off x="8784770" y="4955382"/>
            <a:ext cx="816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F636958-01E9-4A09-B661-12F58690747E}"/>
              </a:ext>
            </a:extLst>
          </p:cNvPr>
          <p:cNvSpPr/>
          <p:nvPr/>
        </p:nvSpPr>
        <p:spPr>
          <a:xfrm>
            <a:off x="9601199" y="3869192"/>
            <a:ext cx="2111829" cy="246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43" name="Rectangle: Rounded Corners 42">
            <a:extLst>
              <a:ext uri="{FF2B5EF4-FFF2-40B4-BE49-F238E27FC236}">
                <a16:creationId xmlns:a16="http://schemas.microsoft.com/office/drawing/2014/main" id="{93EF2FCD-1EA7-4072-A838-336C231F4AA6}"/>
              </a:ext>
            </a:extLst>
          </p:cNvPr>
          <p:cNvSpPr/>
          <p:nvPr/>
        </p:nvSpPr>
        <p:spPr>
          <a:xfrm>
            <a:off x="9927771" y="4509067"/>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45" name="Flowchart: Multidocument 44">
            <a:extLst>
              <a:ext uri="{FF2B5EF4-FFF2-40B4-BE49-F238E27FC236}">
                <a16:creationId xmlns:a16="http://schemas.microsoft.com/office/drawing/2014/main" id="{E2C08B2C-D310-476E-9D89-EC360EDBA69C}"/>
              </a:ext>
            </a:extLst>
          </p:cNvPr>
          <p:cNvSpPr/>
          <p:nvPr/>
        </p:nvSpPr>
        <p:spPr>
          <a:xfrm>
            <a:off x="10074727" y="5297091"/>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cxnSp>
        <p:nvCxnSpPr>
          <p:cNvPr id="55" name="Straight Arrow Connector 54">
            <a:extLst>
              <a:ext uri="{FF2B5EF4-FFF2-40B4-BE49-F238E27FC236}">
                <a16:creationId xmlns:a16="http://schemas.microsoft.com/office/drawing/2014/main" id="{8183FDCA-F941-4948-97B3-54379FB031C5}"/>
              </a:ext>
            </a:extLst>
          </p:cNvPr>
          <p:cNvCxnSpPr>
            <a:stCxn id="5" idx="3"/>
          </p:cNvCxnSpPr>
          <p:nvPr/>
        </p:nvCxnSpPr>
        <p:spPr>
          <a:xfrm flipV="1">
            <a:off x="1883229" y="5913324"/>
            <a:ext cx="7717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0D6B3-E5A3-4554-A0BE-037DBDBC9DE7}"/>
              </a:ext>
            </a:extLst>
          </p:cNvPr>
          <p:cNvCxnSpPr/>
          <p:nvPr/>
        </p:nvCxnSpPr>
        <p:spPr>
          <a:xfrm>
            <a:off x="6825343" y="3570514"/>
            <a:ext cx="0" cy="2895600"/>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616404-2EF8-426C-8984-B76966095110}"/>
              </a:ext>
            </a:extLst>
          </p:cNvPr>
          <p:cNvSpPr txBox="1"/>
          <p:nvPr/>
        </p:nvSpPr>
        <p:spPr>
          <a:xfrm flipH="1">
            <a:off x="5339439" y="6190502"/>
            <a:ext cx="6496595"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285367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normAutofit fontScale="92500"/>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endParaRPr lang="en-US" dirty="0"/>
          </a:p>
          <a:p>
            <a:pPr lvl="1"/>
            <a:r>
              <a:rPr lang="en-US" dirty="0"/>
              <a:t>~1.2G RAM </a:t>
            </a:r>
            <a:r>
              <a:rPr lang="ru-RU" dirty="0"/>
              <a:t>на </a:t>
            </a:r>
            <a:r>
              <a:rPr lang="en-US" dirty="0"/>
              <a:t>Ubuntu desktop (</a:t>
            </a:r>
            <a:r>
              <a:rPr lang="ru-RU" dirty="0"/>
              <a:t>с запущенным </a:t>
            </a:r>
            <a:r>
              <a:rPr lang="en-US" dirty="0"/>
              <a:t>Firefox/</a:t>
            </a:r>
            <a:r>
              <a:rPr lang="en-US" dirty="0" err="1"/>
              <a:t>Koffice</a:t>
            </a:r>
            <a:r>
              <a:rPr lang="en-US" dirty="0"/>
              <a:t>/Thunderbird, </a:t>
            </a:r>
            <a:r>
              <a:rPr lang="ru-RU" dirty="0"/>
              <a:t>по методологии из </a:t>
            </a:r>
            <a:r>
              <a:rPr lang="en-US" dirty="0">
                <a:hlinkClick r:id="rId3"/>
              </a:rPr>
              <a:t>No significant memory savings from shared libraries</a:t>
            </a:r>
            <a:r>
              <a:rPr lang="en-US" dirty="0"/>
              <a:t>)</a:t>
            </a:r>
          </a:p>
          <a:p>
            <a:pPr lvl="1"/>
            <a:r>
              <a:rPr lang="en-US" dirty="0"/>
              <a:t>~30G HDD </a:t>
            </a:r>
            <a:r>
              <a:rPr lang="ru-RU" dirty="0"/>
              <a:t>на </a:t>
            </a:r>
            <a:r>
              <a:rPr lang="en-US" dirty="0"/>
              <a:t>Ubuntu </a:t>
            </a:r>
            <a:r>
              <a:rPr lang="en-US" dirty="0" err="1"/>
              <a:t>destop</a:t>
            </a:r>
            <a:r>
              <a:rPr lang="en-US" dirty="0"/>
              <a:t> (</a:t>
            </a:r>
            <a:r>
              <a:rPr lang="ru-RU" dirty="0"/>
              <a:t>с </a:t>
            </a:r>
            <a:r>
              <a:rPr lang="en-US" dirty="0" err="1"/>
              <a:t>KOffice</a:t>
            </a:r>
            <a:r>
              <a:rPr lang="en-US" dirty="0"/>
              <a:t>, Firefox, etc.)</a:t>
            </a:r>
            <a:endParaRPr lang="ru-RU" dirty="0"/>
          </a:p>
          <a:p>
            <a:r>
              <a:rPr lang="ru-RU" dirty="0"/>
              <a:t>Поддержка более сложных сценариев работы</a:t>
            </a:r>
            <a:r>
              <a:rPr lang="en-US" dirty="0"/>
              <a:t>:</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Tree>
    <p:extLst>
      <p:ext uri="{BB962C8B-B14F-4D97-AF65-F5344CB8AC3E}">
        <p14:creationId xmlns:p14="http://schemas.microsoft.com/office/powerpoint/2010/main" val="1073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normAutofit lnSpcReduction="10000"/>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proj.obj libgmp.lib</a:t>
            </a:r>
          </a:p>
          <a:p>
            <a:pPr lvl="1"/>
            <a:r>
              <a:rPr lang="ru-RU" dirty="0"/>
              <a:t>Связывание на этапе исполнения</a:t>
            </a:r>
            <a:r>
              <a:rPr lang="en-US" dirty="0"/>
              <a:t> (run-time loading, dynamic loading)</a:t>
            </a:r>
          </a:p>
          <a:p>
            <a:pPr marL="914400" lvl="2" indent="0">
              <a:buNone/>
            </a:pPr>
            <a:r>
              <a:rPr lang="en-US" dirty="0">
                <a:latin typeface="Courier New" panose="02070309020205020404" pitchFamily="49" charset="0"/>
                <a:cs typeface="Courier New" panose="02070309020205020404" pitchFamily="49" charset="0"/>
              </a:rPr>
              <a:t>void *lib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(“libgmp.so”, RTLD_LAZY | RTLD_GLOBAL);</a:t>
            </a:r>
          </a:p>
          <a:p>
            <a:pPr marL="914400" lvl="2" indent="0">
              <a:buNone/>
            </a:pPr>
            <a:r>
              <a:rPr lang="en-US" dirty="0">
                <a:latin typeface="Courier New" panose="02070309020205020404" pitchFamily="49" charset="0"/>
                <a:cs typeface="Courier New" panose="02070309020205020404" pitchFamily="49" charset="0"/>
              </a:rPr>
              <a:t>HANDLE lib =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(“libgmp.dll”);</a:t>
            </a:r>
            <a:endParaRPr lang="ru-RU" dirty="0">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a:p>
            <a:pPr lvl="1"/>
            <a:r>
              <a:rPr lang="ru-RU" dirty="0"/>
              <a:t>Открывает возможность для использования </a:t>
            </a:r>
            <a:r>
              <a:rPr lang="en-US" dirty="0"/>
              <a:t>lazy loading, </a:t>
            </a:r>
            <a:r>
              <a:rPr lang="ru-RU" dirty="0"/>
              <a:t>плагинов и пр.</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a:p>
            <a:r>
              <a:rPr lang="ru-RU" dirty="0"/>
              <a:t>При запуске приложения загрузчик 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p:txBody>
      </p:sp>
    </p:spTree>
    <p:extLst>
      <p:ext uri="{BB962C8B-B14F-4D97-AF65-F5344CB8AC3E}">
        <p14:creationId xmlns:p14="http://schemas.microsoft.com/office/powerpoint/2010/main" val="271035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12513</TotalTime>
  <Words>4027</Words>
  <Application>Microsoft Office PowerPoint</Application>
  <PresentationFormat>Widescreen</PresentationFormat>
  <Paragraphs>466</Paragraphs>
  <Slides>37</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Библиотеки</vt:lpstr>
      <vt:lpstr>Динамические библиотеки</vt:lpstr>
      <vt:lpstr>Преимущества DLL</vt:lpstr>
      <vt:lpstr>Недостатки DLL</vt:lpstr>
      <vt:lpstr>Использование динамических библиотек</vt:lpstr>
      <vt:lpstr>Общие принципы работы DLL</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Накладные расходы при использовании DLL</vt:lpstr>
      <vt:lpstr>Ускорение загрузки DLL: отложенная загрузка (lazy loading)</vt:lpstr>
      <vt:lpstr>Implib.so</vt:lpstr>
      <vt:lpstr>Накладные расходы при использовании DLL</vt:lpstr>
      <vt:lpstr>Ускорение загрузки DLL: prelinking</vt:lpstr>
      <vt:lpstr>Накладные расходы при использовании DLL</vt:lpstr>
      <vt:lpstr>Ускорение работы DLL: отключение ленивого связывания</vt:lpstr>
      <vt:lpstr>Накладные расходы при использовании DLL</vt:lpstr>
      <vt:lpstr>Проблемы с экспортируемыми символами</vt:lpstr>
      <vt:lpstr>Пример отмены оптимизаций</vt:lpstr>
      <vt:lpstr>Ускорение работы DLL – отключение перехвата функций</vt:lpstr>
      <vt:lpstr>Ускорение работы DLL – сокращение интерфейса библиотеки</vt:lpstr>
      <vt:lpstr>Сокращение интерфейса библиотек в дистрибутивах</vt:lpstr>
      <vt:lpstr>Резюме</vt:lpstr>
      <vt:lpstr>Что почитать?</vt:lpstr>
      <vt:lpstr>Спасибо за внимание!</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419</cp:revision>
  <dcterms:created xsi:type="dcterms:W3CDTF">2023-04-09T09:43:52Z</dcterms:created>
  <dcterms:modified xsi:type="dcterms:W3CDTF">2024-02-12T18:24:03Z</dcterms:modified>
</cp:coreProperties>
</file>