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8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174" autoAdjust="0"/>
  </p:normalViewPr>
  <p:slideViewPr>
    <p:cSldViewPr snapToGrid="0">
      <p:cViewPr varScale="1">
        <p:scale>
          <a:sx n="70" d="100"/>
          <a:sy n="70" d="100"/>
        </p:scale>
        <p:origin x="4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EDD0-DDD4-4631-A9AE-6802E9A6D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3BA0B-E0EC-4F4A-828B-888D10D14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07E7-16C7-4ABB-BCEA-0BFBFF44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C7A7-397F-48E4-A06C-F522986685D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D512-3811-4263-9679-87A4CD75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BBBF-83C0-49DF-8AEC-EA2BEA88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8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D240-6712-41F8-82AD-60601C8F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80E01-4481-40AF-A018-2F582DC5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9B03-1C84-4687-9F63-218EA989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C7A7-397F-48E4-A06C-F522986685D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3048-9C44-4014-A9F6-51DE71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148B-73C7-4B73-9445-F62A1C7B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9635F-CCE1-43A4-AA89-35783C3E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06393-CD17-416E-9236-EDF7B4733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1E984-21AD-45CB-9783-681053A8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C7A7-397F-48E4-A06C-F522986685D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1C1B-DE01-4F7B-8A6A-411D125B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9F1B-ADF4-480E-8DA0-BB9DAB4E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CC1B-EA45-4045-AB7A-68F015F6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B3D5-8259-4F91-B2E6-95B715C3B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009D-523B-48ED-B259-E70AB698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C7A7-397F-48E4-A06C-F522986685D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9866-6A2A-472E-98BF-71FA88F5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FE13B-AB60-4A9A-AE1E-8FA0AE0E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082A-EA93-47F6-A44D-48CFAF12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BF80F-3E7E-4D0B-BA75-D06557F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AD61-9CA0-44A5-83A7-FA23A422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C7A7-397F-48E4-A06C-F522986685D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E11F-F685-4254-8A94-6B988C2C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36CC-CDC9-440B-B6AF-DE77BE23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9D62-F17E-404C-B6A6-2F4D166D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A1F5-808E-4079-8CC5-88D14EAC3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33AAC-BCE9-4764-899C-2EEAD52C1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3A72E-C1D4-40C1-986B-D4787241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C7A7-397F-48E4-A06C-F522986685D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BC913-4E1D-406E-B0D8-B6B147B7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FC7FE-8327-4FD3-B9B4-09DE70A8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7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9BE0-05DE-4402-8CFE-9652CAAA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0BCCC-A752-4C38-9D5A-8F60FF8F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82991-2FDE-444C-B9D9-1D997BF6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46EAD-42EA-44C4-8EF2-198673501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9D360-D4C9-4528-983F-0C30D1C7C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E4770-EEF9-43E7-B6A8-FC87F740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C7A7-397F-48E4-A06C-F522986685D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FB009-1934-4160-8E6E-DDF5680A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D0BEE-839A-4228-945E-000B0E78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211C-C15E-43F3-A371-299EBEE5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5E595-7CBC-4467-8176-EAF2F6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C7A7-397F-48E4-A06C-F522986685D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40829-9AFB-44EE-AC3E-14747BDE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B2FAE-3285-4B48-B9B1-77D5546E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0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E2DDA-78AB-47C2-8840-B7416DBB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C7A7-397F-48E4-A06C-F522986685D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7EB21-7C41-4F95-9908-8C7DA83E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3A207-2F52-441C-84E7-9D8924E7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C3D2-B207-41AA-A454-766CCED8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4CF8-64AA-4037-ADB1-994BDB63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99384-11E5-44E9-9644-ED016E72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CA2B-DDB3-4005-8B86-9D0254E4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C7A7-397F-48E4-A06C-F522986685D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39445-1CA2-468B-A6AB-D507C488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6F361-C7D6-4759-9B6B-2B6804B1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8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1979-FB44-4290-8979-4E5D532A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22FBE-5B3D-4E01-AF63-ADC69C729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DDDF5-82AB-4F24-A188-0C40CA34F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2B60A-726D-4FA2-9073-24F904B4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C7A7-397F-48E4-A06C-F522986685D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05D22-DDD2-4B41-A2E7-477733C8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2A851-7670-4C06-AF8B-7223B35A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6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8F47B-E9E9-4B3B-ADD3-876C5672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B8F8-2707-4CE6-8C3B-6EF7F357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6C5A-9D32-4524-9C87-1B246B466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FC7A7-397F-48E4-A06C-F522986685D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3A1F-E37A-4374-A824-18BB2665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0938-5A71-4790-9F6B-D20DE7964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std/primitive.slice.html#method.sort_by" TargetMode="External"/><Relationship Id="rId3" Type="http://schemas.openxmlformats.org/officeDocument/2006/relationships/hyperlink" Target="https://pubs.opengroup.org/onlinepubs/009696899/functions/qsort.html" TargetMode="External"/><Relationship Id="rId7" Type="http://schemas.openxmlformats.org/officeDocument/2006/relationships/hyperlink" Target="https://developer.mozilla.org/en-US/docs/Web/JavaScript/Reference/Global_Objects/Array/sort" TargetMode="External"/><Relationship Id="rId2" Type="http://schemas.openxmlformats.org/officeDocument/2006/relationships/hyperlink" Target="https://en.cppreference.com/w/cpp/named_req/Compa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pple.com/documentation/swift/contiguousarray/sort(by:)" TargetMode="External"/><Relationship Id="rId5" Type="http://schemas.openxmlformats.org/officeDocument/2006/relationships/hyperlink" Target="https://stackoverflow.com/questions/49625463/lua-sort-array-by-key-values/49625819#49625819" TargetMode="External"/><Relationship Id="rId4" Type="http://schemas.openxmlformats.org/officeDocument/2006/relationships/hyperlink" Target="https://docs.oracle.com/javase/8/docs/api/java/lang/Comparable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75970396/why-do-we-need-transitivity-of-equivalenc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75770367/implied-meaning-of-ordering-types-in-c2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3712873/sorting-a-vector-of-a-custom-class-with-stdsort-causes-a-segmentation-fault" TargetMode="External"/><Relationship Id="rId2" Type="http://schemas.openxmlformats.org/officeDocument/2006/relationships/hyperlink" Target="https://stackoverflow.com/questions/48455244/bug-in-stds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33547566/strict-weak-ordering-" TargetMode="External"/><Relationship Id="rId5" Type="http://schemas.openxmlformats.org/officeDocument/2006/relationships/hyperlink" Target="https://stackoverflow.com/questions/72737018/stdsort-results-in-a-segfault" TargetMode="External"/><Relationship Id="rId4" Type="http://schemas.openxmlformats.org/officeDocument/2006/relationships/hyperlink" Target="https://stackoverflow.com/questions/68225770/sorting-vector-of-pair-using-lambda-predicate-crashing-with-memory-corruption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67553073/std-sort-sometimes-throws-seqmention-fault" TargetMode="External"/><Relationship Id="rId3" Type="http://schemas.openxmlformats.org/officeDocument/2006/relationships/hyperlink" Target="https://stackoverflow.com/questions/65468629/stl-sort-debug-assertion-failed" TargetMode="External"/><Relationship Id="rId7" Type="http://schemas.openxmlformats.org/officeDocument/2006/relationships/hyperlink" Target="https://stackoverflow.com/questions/70869803/c-code-crashes-when-trying-to-sort-2d-vector" TargetMode="External"/><Relationship Id="rId2" Type="http://schemas.openxmlformats.org/officeDocument/2006/relationships/hyperlink" Target="https://stackoverflow.com/questions/40483971/program-crash-in-stdsort-sometimes-cant-reprodu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64014782/c-program-crashes-when-trying-to-sort-a-vector-of-strings" TargetMode="External"/><Relationship Id="rId5" Type="http://schemas.openxmlformats.org/officeDocument/2006/relationships/hyperlink" Target="https://stackoverflow.com/questions/19757210/stdsort-from-algorithm-crashes" TargetMode="External"/><Relationship Id="rId4" Type="http://schemas.openxmlformats.org/officeDocument/2006/relationships/hyperlink" Target="https://stackoverflow.com/questions/18291620/why-will-stdsort-crash-if-the-comparison-function-is-not-as-operator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chneide.blog/2010/11/01/bug-hunting-fun-with-stdsor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9244243/strict-weak-ordering-and-stdsort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8972158/crash-in-stdsort-sorting-without-strict-weak-ordering" TargetMode="External"/><Relationship Id="rId2" Type="http://schemas.openxmlformats.org/officeDocument/2006/relationships/hyperlink" Target="https://stackoverflow.com/questions/55815423/stdsort-crashes-with-strict-weak-ordering-comparing-with-garbage-value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68114060/does-using-epsilon-in-comparison-of-floating-point-break-strict-weak-ordering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cc.gnu.org/bugzilla/show_bug.cgi?id=6898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00EB-2185-49D3-ADEB-34EEEC7F4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Как правильно писать компараторы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495BF-7821-4F82-B340-A821057D7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3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83D7-E6C9-4273-86A3-DBC06CA9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DDF97-7E4D-4F77-AA25-C913210C4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компаратора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__comp = [](int l, int r) { return l &lt;= r; }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не выполняется условие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__comp(__pivot, b) ⇒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!__comp(b, __pivot)</a:t>
            </a:r>
          </a:p>
          <a:p>
            <a:pPr marL="0" indent="0">
              <a:buNone/>
            </a:pPr>
            <a:r>
              <a:rPr lang="ru-RU" dirty="0">
                <a:sym typeface="Wingdings" panose="05000000000000000000" pitchFamily="2" charset="2"/>
              </a:rPr>
              <a:t>в случае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 == 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ru-RU" dirty="0">
                <a:sym typeface="Wingdings" panose="05000000000000000000" pitchFamily="2" charset="2"/>
              </a:rPr>
              <a:t>Не выполняется необходимый инвариант цикла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ru-RU" dirty="0">
                <a:sym typeface="Wingdings" panose="05000000000000000000" pitchFamily="2" charset="2"/>
              </a:rPr>
              <a:t>и просходит переполнение буфера.</a:t>
            </a:r>
          </a:p>
        </p:txBody>
      </p:sp>
    </p:spTree>
    <p:extLst>
      <p:ext uri="{BB962C8B-B14F-4D97-AF65-F5344CB8AC3E}">
        <p14:creationId xmlns:p14="http://schemas.microsoft.com/office/powerpoint/2010/main" val="2606336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B046-C735-479D-B1B1-8D6B945E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компараторам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F16B-628B-4567-B626-9C1A6839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избежания ошибок в работе алгоритмов сортировки компараторы должны удовлятворять набору аксиом (правил)</a:t>
            </a:r>
            <a:endParaRPr lang="en-US" dirty="0"/>
          </a:p>
          <a:p>
            <a:r>
              <a:rPr lang="ru-RU" dirty="0"/>
              <a:t>Правила указаны в стандарте языка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https://en.cppreference.com/w/cpp/named_req/Compare</a:t>
            </a:r>
            <a:endParaRPr lang="ru-RU" dirty="0"/>
          </a:p>
          <a:p>
            <a:r>
              <a:rPr lang="ru-RU" dirty="0"/>
              <a:t>Не</a:t>
            </a:r>
            <a:r>
              <a:rPr lang="en-US" dirty="0"/>
              <a:t> </a:t>
            </a:r>
            <a:r>
              <a:rPr lang="ru-RU" dirty="0"/>
              <a:t>специфичны для </a:t>
            </a:r>
            <a:r>
              <a:rPr lang="en-US" dirty="0"/>
              <a:t>C++: </a:t>
            </a:r>
            <a:r>
              <a:rPr lang="ru-RU" dirty="0"/>
              <a:t>также встречаются в </a:t>
            </a:r>
            <a:r>
              <a:rPr lang="en-US" dirty="0">
                <a:hlinkClick r:id="rId3"/>
              </a:rPr>
              <a:t>C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Java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Lua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Swift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JavaScript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 dirty="0">
                <a:hlinkClick r:id="rId8"/>
              </a:rPr>
              <a:t>Rust</a:t>
            </a:r>
            <a:endParaRPr lang="en-US" dirty="0"/>
          </a:p>
          <a:p>
            <a:r>
              <a:rPr lang="ru-RU" dirty="0"/>
              <a:t>Задают минимальные требования, при которых можно непротиворечиво упорядочить элементы множества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48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8646-38EE-468C-AB20-1E74975C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Аксиомы частичного порядка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C8111-38ED-49DE-92F3-DBB34E75F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Иррефлексивность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comp(a, a) == false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Антисимметричность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comp(a, b) == true ⇒ comp(b, a) == false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Транзитивность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comp(a, b) == true &amp;&amp; comp(b, c) == true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⇒ comp(a, c) == true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Кратко</a:t>
            </a:r>
            <a:r>
              <a:rPr lang="en-US" dirty="0"/>
              <a:t>: </a:t>
            </a:r>
            <a:r>
              <a:rPr lang="ru-RU" dirty="0"/>
              <a:t>компаратор ведёт себя как </a:t>
            </a:r>
            <a:r>
              <a:rPr lang="en-US" dirty="0"/>
              <a:t>“</a:t>
            </a:r>
            <a:r>
              <a:rPr lang="ru-RU" dirty="0"/>
              <a:t>нормальный</a:t>
            </a:r>
            <a:r>
              <a:rPr lang="en-US" dirty="0"/>
              <a:t>”</a:t>
            </a:r>
            <a:r>
              <a:rPr lang="ru-RU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 &lt;</a:t>
            </a:r>
          </a:p>
          <a:p>
            <a:r>
              <a:rPr lang="ru-RU" dirty="0"/>
              <a:t>Можно обойтись двумя аксиомами, но обычно выписывают все три</a:t>
            </a:r>
            <a:endParaRPr lang="en-US" dirty="0"/>
          </a:p>
          <a:p>
            <a:r>
              <a:rPr lang="ru-RU" dirty="0"/>
              <a:t>В алгебре такие компараторы называют строгими частичными порядками</a:t>
            </a:r>
            <a:r>
              <a:rPr lang="en-US" dirty="0"/>
              <a:t>, </a:t>
            </a:r>
            <a:r>
              <a:rPr lang="ru-RU" dirty="0"/>
              <a:t>а соответствующие множества – частично упорядоченными </a:t>
            </a:r>
            <a:r>
              <a:rPr lang="en-US" dirty="0"/>
              <a:t>(partially ordered, </a:t>
            </a:r>
            <a:r>
              <a:rPr lang="ru-RU" dirty="0"/>
              <a:t>ЧУМ</a:t>
            </a:r>
            <a:r>
              <a:rPr lang="en-US" dirty="0"/>
              <a:t> </a:t>
            </a:r>
            <a:r>
              <a:rPr lang="ru-RU" dirty="0"/>
              <a:t>или</a:t>
            </a:r>
            <a:r>
              <a:rPr lang="en-US" dirty="0"/>
              <a:t> </a:t>
            </a:r>
            <a:r>
              <a:rPr lang="en-US" dirty="0" err="1"/>
              <a:t>poset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675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EB27-2AB5-476F-A9F9-644BF1B3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47FEE-E38A-40B0-8E3E-8FA0D718E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каждым компаратором связана ещё одна функция (</a:t>
            </a:r>
            <a:r>
              <a:rPr lang="en-US" dirty="0"/>
              <a:t>“</a:t>
            </a:r>
            <a:r>
              <a:rPr lang="ru-RU" dirty="0"/>
              <a:t>отношение</a:t>
            </a:r>
            <a:r>
              <a:rPr lang="en-US" dirty="0"/>
              <a:t>” </a:t>
            </a:r>
            <a:r>
              <a:rPr lang="ru-RU" dirty="0"/>
              <a:t>в терминах алгебры)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 a, T b)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comp(a, b) == false &amp;&amp; comp(b, a) == false;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dirty="0"/>
              <a:t>Отношение эквивалентности или несравнимости (</a:t>
            </a:r>
            <a:r>
              <a:rPr lang="en-US" dirty="0"/>
              <a:t>incomparability)</a:t>
            </a:r>
          </a:p>
          <a:p>
            <a:r>
              <a:rPr lang="ru-RU" dirty="0"/>
              <a:t>Показывает что два элемента </a:t>
            </a:r>
            <a:r>
              <a:rPr lang="en-US" dirty="0"/>
              <a:t>“</a:t>
            </a:r>
            <a:r>
              <a:rPr lang="ru-RU" dirty="0"/>
              <a:t>неразличимы</a:t>
            </a:r>
            <a:r>
              <a:rPr lang="en-US" dirty="0"/>
              <a:t>” </a:t>
            </a:r>
            <a:r>
              <a:rPr lang="ru-RU" dirty="0"/>
              <a:t>с точки зрения компаратора</a:t>
            </a:r>
          </a:p>
          <a:p>
            <a:r>
              <a:rPr lang="ru-RU" dirty="0"/>
              <a:t>Похоже на оператор равенства, но вообще говоря отличается от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 ==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7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C1D7-AEBD-4C51-8317-67C278B2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Аксиома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F4CFC-1D94-4FC6-AE6A-857D2F87B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 функцией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/>
              <a:t> </a:t>
            </a:r>
            <a:r>
              <a:rPr lang="ru-RU" dirty="0"/>
              <a:t>связана последняя, четвертая аксиома</a:t>
            </a:r>
            <a:endParaRPr lang="en-US" dirty="0"/>
          </a:p>
          <a:p>
            <a:r>
              <a:rPr lang="ru-RU" dirty="0"/>
              <a:t>Транзитивность эквивалентности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b)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(b, c) ⇒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c)</a:t>
            </a:r>
          </a:p>
          <a:p>
            <a:r>
              <a:rPr lang="ru-RU" dirty="0"/>
              <a:t>Сортируемое множество можно разбить на группы "равных" элементов</a:t>
            </a:r>
            <a:endParaRPr lang="en-US" dirty="0"/>
          </a:p>
          <a:p>
            <a:r>
              <a:rPr lang="ru-RU" dirty="0"/>
              <a:t>Эти группы будут вести себя одинаково в сравнениях:</a:t>
            </a:r>
          </a:p>
          <a:p>
            <a:pPr lvl="1"/>
            <a:r>
              <a:rPr lang="ru-RU" dirty="0"/>
              <a:t>Сравнение любого экземпляра группы с другими элементами множества будет давать одинаковый результат независимо от выбора экземпляра</a:t>
            </a:r>
          </a:p>
          <a:p>
            <a:r>
              <a:rPr lang="ru-RU" dirty="0"/>
              <a:t>Необходимое условие для всех </a:t>
            </a:r>
            <a:r>
              <a:rPr lang="en-US" dirty="0"/>
              <a:t>“</a:t>
            </a:r>
            <a:r>
              <a:rPr lang="ru-RU" dirty="0"/>
              <a:t>быстрых</a:t>
            </a:r>
            <a:r>
              <a:rPr lang="en-US" dirty="0"/>
              <a:t>” </a:t>
            </a:r>
            <a:r>
              <a:rPr lang="ru-RU" dirty="0"/>
              <a:t>алгоритмов сортировки (см. </a:t>
            </a:r>
            <a:r>
              <a:rPr lang="en-US" dirty="0">
                <a:hlinkClick r:id="rId2"/>
              </a:rPr>
              <a:t>Why do we need transitivity of equivalence</a:t>
            </a:r>
            <a:r>
              <a:rPr lang="en-US" dirty="0"/>
              <a:t>)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45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7619-DDC6-4F74-B99B-C800912C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weak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1FC44-D3D9-40D7-B761-835BFC04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Частичный порядок + транзитивность эквивалентности = строгий слабый порядок</a:t>
            </a:r>
            <a:r>
              <a:rPr lang="en-US" dirty="0"/>
              <a:t> (strict weak ordering)</a:t>
            </a:r>
            <a:endParaRPr lang="ru-RU" dirty="0"/>
          </a:p>
          <a:p>
            <a:r>
              <a:rPr lang="ru-RU" dirty="0"/>
              <a:t>Не всем алгоритмам требуется транзитивность эквивалентности</a:t>
            </a:r>
            <a:r>
              <a:rPr lang="en-US" dirty="0"/>
              <a:t>!</a:t>
            </a:r>
          </a:p>
          <a:p>
            <a:pPr lvl="1"/>
            <a:r>
              <a:rPr lang="ru-RU" dirty="0"/>
              <a:t>Например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std::min/</a:t>
            </a:r>
            <a:r>
              <a:rPr lang="en-US" dirty="0" err="1"/>
              <a:t>min_element</a:t>
            </a:r>
            <a:r>
              <a:rPr lang="en-US" dirty="0"/>
              <a:t> </a:t>
            </a:r>
            <a:r>
              <a:rPr lang="ru-RU" dirty="0"/>
              <a:t>достаточно частичного порядка</a:t>
            </a:r>
          </a:p>
          <a:p>
            <a:pPr lvl="1"/>
            <a:r>
              <a:rPr lang="ru-RU" dirty="0"/>
              <a:t>Скорее всего </a:t>
            </a:r>
            <a:r>
              <a:rPr lang="en-US" dirty="0"/>
              <a:t>strict weak ordering </a:t>
            </a:r>
            <a:r>
              <a:rPr lang="ru-RU" dirty="0"/>
              <a:t>решили требовать для всех алгоритмов для упрощения Стандарта</a:t>
            </a:r>
            <a:endParaRPr lang="en-US" dirty="0"/>
          </a:p>
          <a:p>
            <a:r>
              <a:rPr lang="ru-RU" dirty="0"/>
              <a:t>Выдержки из </a:t>
            </a:r>
            <a:r>
              <a:rPr lang="en-US" dirty="0"/>
              <a:t>n4868:</a:t>
            </a:r>
          </a:p>
          <a:p>
            <a:pPr lvl="1"/>
            <a:r>
              <a:rPr lang="en-US" dirty="0" err="1"/>
              <a:t>alg.sorting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For algorithms other than those described in [</a:t>
            </a:r>
            <a:r>
              <a:rPr lang="en-US" dirty="0" err="1"/>
              <a:t>alg.binary.search</a:t>
            </a:r>
            <a:r>
              <a:rPr lang="en-US" dirty="0"/>
              <a:t>], comp shall induce a strict weak ordering on the values.</a:t>
            </a:r>
          </a:p>
          <a:p>
            <a:pPr lvl="1"/>
            <a:r>
              <a:rPr lang="en-US" dirty="0" err="1"/>
              <a:t>utility.arg.requirements</a:t>
            </a:r>
            <a:r>
              <a:rPr lang="en-US" dirty="0"/>
              <a:t> (Cpp17LessThanComparable):</a:t>
            </a:r>
          </a:p>
          <a:p>
            <a:pPr lvl="2"/>
            <a:r>
              <a:rPr lang="en-US" dirty="0"/>
              <a:t>&lt; is a strict weak ordering relation</a:t>
            </a:r>
          </a:p>
        </p:txBody>
      </p:sp>
    </p:spTree>
    <p:extLst>
      <p:ext uri="{BB962C8B-B14F-4D97-AF65-F5344CB8AC3E}">
        <p14:creationId xmlns:p14="http://schemas.microsoft.com/office/powerpoint/2010/main" val="1531263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857A-E774-4509-90D8-4A071F2E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Spaceship-</a:t>
            </a:r>
            <a:r>
              <a:rPr lang="ru-RU" dirty="0"/>
              <a:t>оператор и другие виды порядков в </a:t>
            </a:r>
            <a:r>
              <a:rPr lang="en-US" dirty="0"/>
              <a:t>C++20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F75E-2822-418C-8FC5-721C16E8F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Стандарт движется в сторону явного представления понятия порядка в языке</a:t>
            </a:r>
          </a:p>
          <a:p>
            <a:r>
              <a:rPr lang="ru-RU" dirty="0"/>
              <a:t>В </a:t>
            </a:r>
            <a:r>
              <a:rPr lang="en-US" dirty="0"/>
              <a:t>C++20 </a:t>
            </a:r>
            <a:r>
              <a:rPr lang="ru-RU" dirty="0"/>
              <a:t>введён новый тип оператор сравнения</a:t>
            </a:r>
            <a:r>
              <a:rPr lang="en-US" dirty="0"/>
              <a:t>: operator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&lt;=&gt;</a:t>
            </a:r>
          </a:p>
          <a:p>
            <a:pPr lvl="1"/>
            <a:r>
              <a:rPr lang="ru-RU" dirty="0"/>
              <a:t>Сокращает объём кода для реализации всех операторов сравнения (</a:t>
            </a:r>
            <a:r>
              <a:rPr lang="en-US" dirty="0"/>
              <a:t>==, !=, &lt;, &gt;, &lt;=, &gt;=)</a:t>
            </a:r>
          </a:p>
          <a:p>
            <a:r>
              <a:rPr lang="ru-RU" dirty="0"/>
              <a:t>Может возвращать значение одного из 3 типов</a:t>
            </a:r>
            <a:r>
              <a:rPr lang="en-US" dirty="0"/>
              <a:t> (comparison categories)</a:t>
            </a:r>
            <a:r>
              <a:rPr lang="ru-RU" dirty="0"/>
              <a:t> в зависимости от вида порядка, реализуемого классом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partial_ordering</a:t>
            </a:r>
            <a:r>
              <a:rPr lang="en-US" dirty="0"/>
              <a:t> (</a:t>
            </a:r>
            <a:r>
              <a:rPr lang="ru-RU" dirty="0"/>
              <a:t>первые три аксиомы)</a:t>
            </a:r>
            <a:endParaRPr lang="en-US" dirty="0"/>
          </a:p>
          <a:p>
            <a:pPr lvl="1"/>
            <a:r>
              <a:rPr lang="en-US" dirty="0"/>
              <a:t>std::</a:t>
            </a:r>
            <a:r>
              <a:rPr lang="en-US" dirty="0" err="1"/>
              <a:t>weak_ordering</a:t>
            </a:r>
            <a:r>
              <a:rPr lang="ru-RU" dirty="0"/>
              <a:t> (то же + транзитивность эквивалентности)</a:t>
            </a:r>
            <a:endParaRPr lang="en-US" dirty="0"/>
          </a:p>
          <a:p>
            <a:pPr lvl="1"/>
            <a:r>
              <a:rPr lang="en-US" dirty="0"/>
              <a:t>std::</a:t>
            </a:r>
            <a:r>
              <a:rPr lang="en-US" dirty="0" err="1"/>
              <a:t>strong_ordering</a:t>
            </a:r>
            <a:r>
              <a:rPr lang="ru-RU" dirty="0"/>
              <a:t> (то же + подстановка </a:t>
            </a:r>
            <a:r>
              <a:rPr lang="en-US" dirty="0"/>
              <a:t>“</a:t>
            </a:r>
            <a:r>
              <a:rPr lang="ru-RU" dirty="0"/>
              <a:t>равных</a:t>
            </a:r>
            <a:r>
              <a:rPr lang="en-US" dirty="0"/>
              <a:t>”</a:t>
            </a:r>
            <a:r>
              <a:rPr lang="ru-RU" dirty="0"/>
              <a:t> элементов)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58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772E-C0CA-4FD0-AD07-ABE3720E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Семантика </a:t>
            </a:r>
            <a:r>
              <a:rPr lang="en-US" dirty="0"/>
              <a:t>comparison categories?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29-3026-4439-9FB4-544335ACC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было бы предположить что наличие категории даёт гарантии о поведении класса, например</a:t>
            </a:r>
            <a:endParaRPr lang="en-US" dirty="0"/>
          </a:p>
          <a:p>
            <a:pPr lvl="1"/>
            <a:r>
              <a:rPr lang="en-US" dirty="0"/>
              <a:t>std::</a:t>
            </a:r>
            <a:r>
              <a:rPr lang="en-US" dirty="0" err="1"/>
              <a:t>partial_ordering</a:t>
            </a:r>
            <a:r>
              <a:rPr lang="en-US" dirty="0"/>
              <a:t>: </a:t>
            </a:r>
            <a:r>
              <a:rPr lang="ru-RU" dirty="0"/>
              <a:t>класс является ЧУМ</a:t>
            </a:r>
            <a:endParaRPr lang="en-US" dirty="0"/>
          </a:p>
          <a:p>
            <a:pPr lvl="1"/>
            <a:r>
              <a:rPr lang="en-US" dirty="0"/>
              <a:t>std::</a:t>
            </a:r>
            <a:r>
              <a:rPr lang="en-US" dirty="0" err="1"/>
              <a:t>weak_ordering</a:t>
            </a:r>
            <a:r>
              <a:rPr lang="en-US" dirty="0"/>
              <a:t>: </a:t>
            </a:r>
            <a:r>
              <a:rPr lang="ru-RU" dirty="0"/>
              <a:t>то же + транзитивность эквивалентности</a:t>
            </a:r>
            <a:endParaRPr lang="en-US" dirty="0"/>
          </a:p>
          <a:p>
            <a:r>
              <a:rPr lang="ru-RU" dirty="0"/>
              <a:t>Но на данный момент это не гарантируется Стандартом</a:t>
            </a:r>
          </a:p>
          <a:p>
            <a:r>
              <a:rPr lang="ru-RU" dirty="0"/>
              <a:t>Выбор той или иной категории не даёт </a:t>
            </a:r>
            <a:r>
              <a:rPr lang="ru-RU" i="1" dirty="0"/>
              <a:t>никаких</a:t>
            </a:r>
            <a:r>
              <a:rPr lang="ru-RU" dirty="0"/>
              <a:t> гарантий поведения и служит скорее для документирования</a:t>
            </a:r>
            <a:endParaRPr lang="en-US" dirty="0"/>
          </a:p>
          <a:p>
            <a:r>
              <a:rPr lang="ru-RU" dirty="0"/>
              <a:t>Детали в дискуссии </a:t>
            </a:r>
            <a:r>
              <a:rPr lang="en-US" dirty="0">
                <a:hlinkClick r:id="rId2"/>
              </a:rPr>
              <a:t>Implied meaning of ordering types in C++20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 err="1"/>
              <a:t>stackoverflow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28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5CAA-E95E-4454-B8C4-10163A2B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90235-3787-491D-84B8-21FE4A61F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operator&lt;(const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const {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(first 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if (second &lt;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rhs.second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ЗАБЫЛИ "&amp;&amp; fist ==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90D972-D758-4696-82BE-FBA97DE63466}"/>
              </a:ext>
            </a:extLst>
          </p:cNvPr>
          <p:cNvSpPr txBox="1"/>
          <p:nvPr/>
        </p:nvSpPr>
        <p:spPr>
          <a:xfrm>
            <a:off x="6955971" y="4343400"/>
            <a:ext cx="2612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Противоречие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r>
              <a:rPr lang="en-US" dirty="0">
                <a:solidFill>
                  <a:srgbClr val="FF0000"/>
                </a:solidFill>
              </a:rPr>
              <a:t>  {1oo, 2} &lt; {200, 1}</a:t>
            </a:r>
          </a:p>
          <a:p>
            <a:r>
              <a:rPr lang="en-US" dirty="0">
                <a:solidFill>
                  <a:srgbClr val="FF0000"/>
                </a:solidFill>
              </a:rPr>
              <a:t>  {200, 1} &lt; {100, 2}</a:t>
            </a:r>
          </a:p>
        </p:txBody>
      </p:sp>
    </p:spTree>
    <p:extLst>
      <p:ext uri="{BB962C8B-B14F-4D97-AF65-F5344CB8AC3E}">
        <p14:creationId xmlns:p14="http://schemas.microsoft.com/office/powerpoint/2010/main" val="284998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ADCC-D572-4183-8A43-D3D49536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6D72D-A9F8-4237-805D-7AAE75897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Самая частая ошибка при написании компараторов</a:t>
            </a:r>
            <a:endParaRPr lang="en-US" dirty="0"/>
          </a:p>
          <a:p>
            <a:r>
              <a:rPr lang="ru-RU" dirty="0"/>
              <a:t>Нарушена аксиома антисимметричности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0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289-7D14-4AF9-9364-2CDFD2C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Компараторы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F0C-D81B-40B7-93CD-858A670C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Функции-предикаты для сравнения элементов какого-либо типа</a:t>
            </a:r>
            <a:endParaRPr lang="en-US" dirty="0"/>
          </a:p>
          <a:p>
            <a:r>
              <a:rPr lang="ru-RU" dirty="0"/>
              <a:t>Обобщение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 &lt;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Используются различными алгоритмами и контейнерами стандартной библиотеки для упорядочения объектов типа</a:t>
            </a:r>
            <a:endParaRPr lang="en-US" dirty="0"/>
          </a:p>
          <a:p>
            <a:r>
              <a:rPr lang="ru-RU" dirty="0"/>
              <a:t>Могут быть указаны явно или по умолчанию реализовываться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 &lt;</a:t>
            </a:r>
          </a:p>
          <a:p>
            <a:endParaRPr lang="ru-RU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std::sort(begin, end, comp);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std::sort(begin, end);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Используется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 &lt;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87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667250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Простое исправление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if (first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else if (first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(second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true;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false;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ru-RU" dirty="0"/>
              <a:t>Но лучше</a:t>
            </a:r>
            <a:r>
              <a:rPr lang="en-US" dirty="0"/>
              <a:t>!</a:t>
            </a:r>
          </a:p>
          <a:p>
            <a:pPr lvl="1"/>
            <a:r>
              <a:rPr lang="ru-RU" dirty="0"/>
              <a:t>использовать `std::tie` и встроенный оператор сравнения кортежей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std::tie(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&lt; std::tie(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dirty="0"/>
              <a:t>(</a:t>
            </a:r>
            <a:r>
              <a:rPr lang="ru-RU" dirty="0"/>
              <a:t>C++20</a:t>
            </a:r>
            <a:r>
              <a:rPr lang="en-US" dirty="0"/>
              <a:t>)</a:t>
            </a:r>
            <a:r>
              <a:rPr lang="ru-RU" dirty="0"/>
              <a:t> использовать реализацию `operator &lt;=&gt;` по умолчанию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operator &lt;=&gt;(const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&amp;) const = default;</a:t>
            </a:r>
          </a:p>
        </p:txBody>
      </p:sp>
    </p:spTree>
    <p:extLst>
      <p:ext uri="{BB962C8B-B14F-4D97-AF65-F5344CB8AC3E}">
        <p14:creationId xmlns:p14="http://schemas.microsoft.com/office/powerpoint/2010/main" val="1166501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Примеры со stackoverflow:</a:t>
            </a:r>
          </a:p>
          <a:p>
            <a:pPr lvl="1"/>
            <a:r>
              <a:rPr lang="ru-RU" dirty="0">
                <a:hlinkClick r:id="rId2"/>
              </a:rPr>
              <a:t>https://stackoverflow.com/questions/48455244/bug-in-stdsort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3"/>
              </a:rPr>
              <a:t>https://stackoverflow.com/questions/53712873/sorting-a-vector-of-a-custom-class-with-stdsort-causes-a-segmentation-fault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4"/>
              </a:rPr>
              <a:t>https://stackoverflow.com/questions/68225770/sorting-vector-of-pair-using-lambda-predicate-crashing-with-memory-corruption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5"/>
              </a:rPr>
              <a:t>https://stackoverflow.com/questions/72737018/stdsort-results-in-a-segfault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6"/>
              </a:rPr>
              <a:t>https://stackoverflow.com/questions/33547566/strict-weak-ordering-</a:t>
            </a:r>
            <a:r>
              <a:rPr lang="en-US" dirty="0"/>
              <a:t> </a:t>
            </a:r>
            <a:r>
              <a:rPr lang="ru-RU" dirty="0"/>
              <a:t>operator-in-c</a:t>
            </a:r>
          </a:p>
        </p:txBody>
      </p:sp>
    </p:spTree>
    <p:extLst>
      <p:ext uri="{BB962C8B-B14F-4D97-AF65-F5344CB8AC3E}">
        <p14:creationId xmlns:p14="http://schemas.microsoft.com/office/powerpoint/2010/main" val="3668881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9C6D-A5F5-48C1-AE3E-FAC5A6174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7085"/>
            <a:ext cx="10515600" cy="1325563"/>
          </a:xfrm>
        </p:spPr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нестрогий порядок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070F0E-5BE5-4EBA-B7C6-0319F6FE1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4" y="1107849"/>
            <a:ext cx="8196948" cy="55005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278605-2454-4939-B5C0-9E78F9E47138}"/>
              </a:ext>
            </a:extLst>
          </p:cNvPr>
          <p:cNvSpPr txBox="1"/>
          <p:nvPr/>
        </p:nvSpPr>
        <p:spPr>
          <a:xfrm>
            <a:off x="9579428" y="2612571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Нарушена иррефлексивность и антисимметричность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02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05D2-F357-4985-8786-1E96A357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нестрогий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7387-845B-4121-913F-2FB574552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https://stackoverflow.com/questions/40483971/program-crash-in-stdsort-sometimes-cant-reproduce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https://stackoverflow.com/questions/65468629/stl-sort-debug-assertion-failed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https://stackoverflow.com/questions/18291620/why-will-stdsort-crash-if-the-comparison-function-is-not-as-operator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https://stackoverflow.com/questions/19757210/stdsort-from-algorithm-crashes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https://stackoverflow.com/questions/64014782/c-program-crashes-when-trying-to-sort-a-vector-of-strings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https://stackoverflow.com/questions/70869803/c-code-crashes-when-trying-to-sort-2d-vector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https://stackoverflow.com/questions/67553073/std-sort-sometimes-throws-seqmention-fault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20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1C08-CA5B-42F3-80D5-D9304DF0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отрицание строгого порядка не является строгим порядком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A2B2B-0BEB-433E-BBAB-80660C8B3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Другая вариация той же ошибки: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std::less&lt;int&gt;();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inv_lt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std::not2(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std::sort(..., ...,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inv_lt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dirty="0"/>
              <a:t>Отрицание строгого порядка является нестрогим порядком</a:t>
            </a:r>
            <a:endParaRPr lang="en-US" dirty="0"/>
          </a:p>
          <a:p>
            <a:r>
              <a:rPr lang="ru-RU" dirty="0"/>
              <a:t>Пример из жизни: </a:t>
            </a:r>
            <a:r>
              <a:rPr lang="ru-RU" dirty="0">
                <a:hlinkClick r:id="rId2"/>
              </a:rPr>
              <a:t>https://schneide.blog/2010/11/01/bug-hunting-fun-with-stdsort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77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D173-F98F-4113-8E49-154B89B7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9C8BA8-7EFC-48FD-B45D-26D429518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646" y="1582509"/>
            <a:ext cx="8762312" cy="491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57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115D-C3C8-4FC6-BCEE-397B3B1C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BD31-895D-41BF-BEFF-948422E8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a[]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100,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5,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3,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NAN,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200,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std::sort(&amp;a[0], &amp;a[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(a[0])]);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(auto x : a)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"\n";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0085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115D-C3C8-4FC6-BCEE-397B3B1C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BD31-895D-41BF-BEFF-948422E8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1803112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48B9-8DDB-40A9-BF39-EDB8DD84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FC803-85BE-40C9-9D30-E61AD605C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Типы с плавающей точкой поддерживают специальные значения NaN,</a:t>
            </a:r>
            <a:r>
              <a:rPr lang="en-US" dirty="0"/>
              <a:t> </a:t>
            </a:r>
            <a:r>
              <a:rPr lang="ru-RU" dirty="0"/>
              <a:t>которые возникают в результате некорректных вычислений</a:t>
            </a:r>
          </a:p>
          <a:p>
            <a:pPr lvl="1"/>
            <a:r>
              <a:rPr lang="ru-RU" dirty="0"/>
              <a:t>например извлечения корня из отрицательного числа или деления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endParaRPr lang="ru-RU" dirty="0"/>
          </a:p>
          <a:p>
            <a:r>
              <a:rPr lang="ru-RU" dirty="0"/>
              <a:t>Сравнение с NaN всегда возвращает false, поэтому NaN эквивалентен всем остальным числам</a:t>
            </a:r>
            <a:endParaRPr lang="en-US" dirty="0"/>
          </a:p>
          <a:p>
            <a:r>
              <a:rPr lang="ru-RU" dirty="0"/>
              <a:t>Это приводит к нарушению транзитивности эквивалентности (4 аксиома):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 ~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NAN ~ 2.0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Но НЕ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1.0 ~ 2.0</a:t>
            </a:r>
            <a:endParaRPr lang="ru-RU" dirty="0"/>
          </a:p>
          <a:p>
            <a:r>
              <a:rPr lang="ru-RU" dirty="0"/>
              <a:t>На практике это приводит к неправильной сортировке массивов содержащих NaNs:</a:t>
            </a:r>
          </a:p>
          <a:p>
            <a:r>
              <a:rPr lang="ru-RU" dirty="0"/>
              <a:t>Пример из жизни: </a:t>
            </a:r>
            <a:r>
              <a:rPr lang="ru-RU" dirty="0">
                <a:hlinkClick r:id="rId2"/>
              </a:rPr>
              <a:t>https://stackoverflow.com/questions/9244243/strict-weak-ordering-and-stdsort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46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1065-D907-484F-8EEF-614B38DC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5B613-811D-4BCF-B170-0BB119C2F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Достаточно перед сортировкой</a:t>
            </a:r>
            <a:r>
              <a:rPr lang="en-US" dirty="0"/>
              <a:t> </a:t>
            </a:r>
            <a:r>
              <a:rPr lang="ru-RU" dirty="0"/>
              <a:t>избавиться от </a:t>
            </a:r>
            <a:r>
              <a:rPr lang="en-US" dirty="0" err="1"/>
              <a:t>NaN</a:t>
            </a:r>
            <a:r>
              <a:rPr lang="en-US" dirty="0"/>
              <a:t>'</a:t>
            </a:r>
            <a:r>
              <a:rPr lang="ru-RU" dirty="0"/>
              <a:t>ов с помощью </a:t>
            </a:r>
            <a:r>
              <a:rPr lang="en-US" dirty="0"/>
              <a:t>std::partition: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end = std::partition(&amp;a[0],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&amp;a[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(a[0])],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[](double x)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return 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(x); });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std::sort(&amp;a[0], end);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289-7D14-4AF9-9364-2CDFD2C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компараторов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F0C-D81B-40B7-93CD-858A670C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Стандартные контейнеры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std::map, std::multimap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std::set, std::multiset</a:t>
            </a:r>
          </a:p>
          <a:p>
            <a:r>
              <a:rPr lang="ru-RU" dirty="0"/>
              <a:t>Стандартные алгоритмы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stable_sort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equal_range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lower_bound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upper_bound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nth_element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168601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4EB9-3E73-4D16-A267-2453B3C7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некорректная обработка специального случая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B472-A844-4C1B-A37F-F4A1D7E62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[](std::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uniq_ptr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l, std::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uniq_ptr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r)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l.get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</a:rPr>
              <a:t>Нарушается иррефлексивность и антисимметричность если второй операнд тоже нулевой</a:t>
            </a:r>
            <a:endParaRPr lang="en-US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</a:rPr>
              <a:t>Примеры со stackoverflow:</a:t>
            </a:r>
          </a:p>
          <a:p>
            <a:pPr lvl="1"/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  <a:hlinkClick r:id="rId2"/>
              </a:rPr>
              <a:t>https://stackoverflow.com/questions/55815423/stdsort-crashes-with-strict-weak-ordering-comparing-with-garbage-values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endParaRPr lang="ru-RU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lvl="1"/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  <a:hlinkClick r:id="rId3"/>
              </a:rPr>
              <a:t>https://stackoverflow.com/questions/48972158/crash-in-stdsort-sorting-without-strict-weak-ordering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endParaRPr lang="ru-RU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564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3B13-406F-410B-BFB5-9599BB8F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приближенные сравнения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89BC-A1A6-4768-97BD-DC69CFA3A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 a, double b) {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(abs(a - b) &lt; eps) return false;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 &lt; b;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dirty="0"/>
              <a:t>Программист хотел чтобы "близкие" элементы рассматривались как эквивалентные</a:t>
            </a:r>
          </a:p>
          <a:p>
            <a:r>
              <a:rPr lang="ru-RU" dirty="0"/>
              <a:t>Но при это нарушил аксиому транзитивности эквивалентности:</a:t>
            </a:r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equiv(0, 0.5 * eps) == true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equiv(0.5 * eps, eps) == true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cmp(0, eps) == false</a:t>
            </a:r>
          </a:p>
          <a:p>
            <a:r>
              <a:rPr lang="ru-RU" dirty="0"/>
              <a:t>Пример:</a:t>
            </a:r>
          </a:p>
          <a:p>
            <a:pPr lvl="1"/>
            <a:r>
              <a:rPr lang="ru-RU" dirty="0">
                <a:hlinkClick r:id="rId2"/>
              </a:rPr>
              <a:t>https://stackoverflow.com/questions/68114060/does-using-epsilon-in-comparison-of-floating-point-break-strict-weak-ordering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5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E494-9936-451A-BF6D-29D50118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77F2-0E42-46CD-89A4-90C23BB0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[](Object l, Object r)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(l) &amp;&amp;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comp_special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(l, r);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comp_normal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(l, r);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21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F1BD-7FCB-4283-AEC4-93179360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19733-7359-4FCE-BBA6-CB2E1BB87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Наиболее коварная ошибка</a:t>
            </a:r>
            <a:endParaRPr lang="en-US" dirty="0"/>
          </a:p>
          <a:p>
            <a:r>
              <a:rPr lang="ru-RU" dirty="0"/>
              <a:t>Очень легко нарушить условия транзитивности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если</a:t>
            </a:r>
          </a:p>
          <a:p>
            <a:pPr marL="914400" lvl="2" indent="0">
              <a:buNone/>
            </a:pPr>
            <a:r>
              <a:rPr lang="ru-RU" dirty="0"/>
              <a:t>comp_special(special_obj1, special_obj2) &amp;&amp; comp_normal(special_obj2, normal_obj)</a:t>
            </a:r>
          </a:p>
          <a:p>
            <a:pPr lvl="1"/>
            <a:r>
              <a:rPr lang="ru-RU" dirty="0"/>
              <a:t>то должно быть</a:t>
            </a:r>
          </a:p>
          <a:p>
            <a:pPr marL="914400" lvl="2" indent="0">
              <a:buNone/>
            </a:pPr>
            <a:r>
              <a:rPr lang="ru-RU" dirty="0"/>
              <a:t>comp_normal(special_obj1, normal_obj)</a:t>
            </a:r>
          </a:p>
          <a:p>
            <a:r>
              <a:rPr lang="ru-RU" dirty="0"/>
              <a:t>Но часто это не выполняется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comp_special и comp_normal как правило логически (и алгоритмически) никак не связаны между собой</a:t>
            </a:r>
          </a:p>
          <a:p>
            <a:pPr lvl="1"/>
            <a:r>
              <a:rPr lang="ru-RU" dirty="0"/>
              <a:t>обычно они сравнивают совершенно разные поля объектов</a:t>
            </a:r>
          </a:p>
          <a:p>
            <a:r>
              <a:rPr lang="ru-RU" dirty="0"/>
              <a:t>Пример из жизни:</a:t>
            </a:r>
            <a:endParaRPr lang="en-US" dirty="0"/>
          </a:p>
          <a:p>
            <a:pPr lvl="1"/>
            <a:r>
              <a:rPr lang="ru-RU" dirty="0">
                <a:hlinkClick r:id="rId2"/>
              </a:rPr>
              <a:t>https://gcc.gnu.org/bugzilla/show_bug.cgi?id=68988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12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990-E21B-48EB-83A7-CDE6E30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 при создании компаратора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0875-7B4F-4737-9FEC-2DF0912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Рассмотрим простую программу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((double)rand() / RAND_MAX * 10);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std::sort(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[](int l, int r) { return l &lt;= r; 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(auto v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 &lt;&lt; "\n";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312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990-E21B-48EB-83A7-CDE6E30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работает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0875-7B4F-4737-9FEC-2DF0912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-DN=10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97960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156B-A4B3-4852-845A-09640817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Или нет…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8DCB-C665-4FA2-B9AC-5E556E168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-DN=50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free or corruption (out)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66112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3D0E-93E3-4200-B8A3-4011A249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0357"/>
            <a:ext cx="10515600" cy="1325563"/>
          </a:xfrm>
        </p:spPr>
        <p:txBody>
          <a:bodyPr/>
          <a:lstStyle/>
          <a:p>
            <a:r>
              <a:rPr lang="en-US" dirty="0"/>
              <a:t>Buffer overflow!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2B911-E93F-4866-B680-12490A13D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17" y="1056248"/>
            <a:ext cx="11333630" cy="54252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-DN=50 -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 -D_GLIBCXX_SANITIZE_VECTOR=1 bad.cc &amp;&amp; 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==143607==ERROR: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container-overflow on address 0x611000000108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READ of size 4 at 0x611000000108 thread T0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0x55fa93254d5c in operator()&lt;__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/10/bits/predefined_ops.h:156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0x55fa93255164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/10/bits/stl_algo.h:1904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0x55fa9325428b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unguarded_partition_pivot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/10/bits/stl_algo.h:1926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0x55fa93253d1f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#4 0x55fa93253d3d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#5 0x55fa93253d3d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#6 0x55fa93253a6f in __sort&lt;__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/10/bits/stl_algo.h:1974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#7 0x55fa932537fb in sort&lt;__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main()::&lt;lambda(int, int)&gt;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/10/bits/stl_algo.h:4894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#8 0x55fa932534ca in main /home/yugr/tasks/CppRussia/bad.cc:11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#9 0x7f9bba05ad09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../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csu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/libc-start.c:308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#10 0x55fa93253249 in _start (/home/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yugr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/tasks/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CppRussia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/a.out+0x2249)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673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A952-15AA-4D8E-B0B1-04EB357C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9371"/>
            <a:ext cx="10515600" cy="1325563"/>
          </a:xfrm>
        </p:spPr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5B935-DFE9-4AAF-97C6-0F3D14923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4681"/>
            <a:ext cx="10515600" cy="5301316"/>
          </a:xfrm>
        </p:spPr>
        <p:txBody>
          <a:bodyPr>
            <a:normAutofit/>
          </a:bodyPr>
          <a:lstStyle/>
          <a:p>
            <a:r>
              <a:rPr lang="ru-RU" dirty="0"/>
              <a:t>Упавший код выполняет основной шаг быстрой сортировки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Разбиение массива по опорному элементу </a:t>
            </a:r>
            <a:r>
              <a:rPr lang="en-US" dirty="0"/>
              <a:t>__pivot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CAE00-F875-4BDD-BC22-1CECB1FE8F33}"/>
              </a:ext>
            </a:extLst>
          </p:cNvPr>
          <p:cNvSpPr txBox="1"/>
          <p:nvPr/>
        </p:nvSpPr>
        <p:spPr>
          <a:xfrm>
            <a:off x="636494" y="1606472"/>
            <a:ext cx="103094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__first,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__last,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T __pivot,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_Compare __comp)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 (true) {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Должен найтись элемент, </a:t>
            </a:r>
            <a:r>
              <a:rPr lang="ru-RU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 меньший</a:t>
            </a: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(__comp(*__first, __pivot))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++__first;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--__last;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(__comp(__pivot, *__last))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--__last;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(!(__first &lt; __last))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__first;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(__first, __last);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++__first;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9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2F85-5952-4C83-9C8C-B09D495D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5324-71EB-439A-B424-61BD4E95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Опорный элемент выбирается как медиана первого, среднего и последнего элемента массива</a:t>
            </a:r>
            <a:endParaRPr lang="en-US" dirty="0"/>
          </a:p>
          <a:p>
            <a:r>
              <a:rPr lang="ru-RU" dirty="0"/>
              <a:t>Следовательно при входе в цикл всегда существуют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, </a:t>
            </a:r>
            <a:r>
              <a:rPr lang="ru-RU" dirty="0"/>
              <a:t>такие что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__comp(a, __pivot) &amp;&amp; __comp(__pivot, b)</a:t>
            </a:r>
          </a:p>
          <a:p>
            <a:r>
              <a:rPr lang="ru-RU" dirty="0"/>
              <a:t>И этот инвариант сохраняется</a:t>
            </a:r>
            <a:r>
              <a:rPr lang="en-US" dirty="0"/>
              <a:t> </a:t>
            </a:r>
            <a:r>
              <a:rPr lang="ru-RU" dirty="0"/>
              <a:t>в ходе выполнения внешнего цикла</a:t>
            </a:r>
          </a:p>
          <a:p>
            <a:r>
              <a:rPr lang="ru-RU" dirty="0"/>
              <a:t>Из этого по идее следует условие</a:t>
            </a:r>
            <a:r>
              <a:rPr lang="en-US" dirty="0"/>
              <a:t>,</a:t>
            </a:r>
            <a:r>
              <a:rPr lang="ru-RU" dirty="0"/>
              <a:t> гарантирующее отсутствие выхода за границы массива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!__comp(__pivot, a) &amp;&amp; !__comp(b, __pivot)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7B8AC4D-7F4A-4A6A-B546-49AAD2153A62}"/>
              </a:ext>
            </a:extLst>
          </p:cNvPr>
          <p:cNvSpPr/>
          <p:nvPr/>
        </p:nvSpPr>
        <p:spPr>
          <a:xfrm>
            <a:off x="11206843" y="2960914"/>
            <a:ext cx="293914" cy="9470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E7D5E-98C8-47BB-A27D-3F5129FFAD6F}"/>
              </a:ext>
            </a:extLst>
          </p:cNvPr>
          <p:cNvSpPr txBox="1"/>
          <p:nvPr/>
        </p:nvSpPr>
        <p:spPr>
          <a:xfrm rot="-5400000">
            <a:off x="10738072" y="2928942"/>
            <a:ext cx="217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Пропедевтическое</a:t>
            </a:r>
          </a:p>
          <a:p>
            <a:r>
              <a:rPr lang="ru-RU" dirty="0"/>
              <a:t>упрощение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87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2873</Words>
  <Application>Microsoft Office PowerPoint</Application>
  <PresentationFormat>Widescreen</PresentationFormat>
  <Paragraphs>304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Office Theme</vt:lpstr>
      <vt:lpstr>Как правильно писать компараторы</vt:lpstr>
      <vt:lpstr>Компараторы</vt:lpstr>
      <vt:lpstr>Использование компараторов</vt:lpstr>
      <vt:lpstr>Пример ошибки при создании компаратора</vt:lpstr>
      <vt:lpstr>Программа работает?</vt:lpstr>
      <vt:lpstr>Или нет…</vt:lpstr>
      <vt:lpstr>Buffer overflow!</vt:lpstr>
      <vt:lpstr>Причина ошибки</vt:lpstr>
      <vt:lpstr>Причина ошибки</vt:lpstr>
      <vt:lpstr>Причина ошибки</vt:lpstr>
      <vt:lpstr>Требования к компараторам</vt:lpstr>
      <vt:lpstr>Аксиомы частичного порядка</vt:lpstr>
      <vt:lpstr>Отношение эквивалентности</vt:lpstr>
      <vt:lpstr>Аксиома эквивалентности</vt:lpstr>
      <vt:lpstr>Strict weak ordering</vt:lpstr>
      <vt:lpstr>Spaceship-оператор и другие виды порядков в C++20</vt:lpstr>
      <vt:lpstr>Семантика comparison categories?</vt:lpstr>
      <vt:lpstr>Частые ошибки: лексикографический порядок</vt:lpstr>
      <vt:lpstr>Частые ошибки: лексикографический порядок</vt:lpstr>
      <vt:lpstr>Частые ошибки: лексикографический порядок</vt:lpstr>
      <vt:lpstr>Частые ошибки: лексикографический порядок</vt:lpstr>
      <vt:lpstr>Частые ошибки: нестрогий порядок</vt:lpstr>
      <vt:lpstr>Частые ошибки: нестрогий порядок</vt:lpstr>
      <vt:lpstr>Частые ошибки: отрицание строгого порядка не является строгим порядком</vt:lpstr>
      <vt:lpstr>Частые ошибки: NaN</vt:lpstr>
      <vt:lpstr>Частые ошибки: NaN</vt:lpstr>
      <vt:lpstr>Частые ошибки: NaN</vt:lpstr>
      <vt:lpstr>Частые ошибки: NaN</vt:lpstr>
      <vt:lpstr>Частые ошибки: NaN</vt:lpstr>
      <vt:lpstr>Частые ошибки: некорректная обработка специального случая</vt:lpstr>
      <vt:lpstr>Частые ошибки: приближенные сравнения</vt:lpstr>
      <vt:lpstr>Частые ошибки: сравнение особых объектов отдельным алгоритмом</vt:lpstr>
      <vt:lpstr>Частые ошибки: сравнение особых объектов отдельным алгоритмом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правильно писать компараторы</dc:title>
  <dc:creator>Asus</dc:creator>
  <cp:lastModifiedBy>Asus</cp:lastModifiedBy>
  <cp:revision>29</cp:revision>
  <dcterms:created xsi:type="dcterms:W3CDTF">2023-04-09T09:43:52Z</dcterms:created>
  <dcterms:modified xsi:type="dcterms:W3CDTF">2023-04-12T04:48:26Z</dcterms:modified>
</cp:coreProperties>
</file>