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1"/>
  </p:notesMasterIdLst>
  <p:sldIdLst>
    <p:sldId id="256" r:id="rId2"/>
    <p:sldId id="300" r:id="rId3"/>
    <p:sldId id="301" r:id="rId4"/>
    <p:sldId id="368" r:id="rId5"/>
    <p:sldId id="369" r:id="rId6"/>
    <p:sldId id="370" r:id="rId7"/>
    <p:sldId id="371" r:id="rId8"/>
    <p:sldId id="302" r:id="rId9"/>
    <p:sldId id="339" r:id="rId10"/>
    <p:sldId id="387" r:id="rId11"/>
    <p:sldId id="314" r:id="rId12"/>
    <p:sldId id="303" r:id="rId13"/>
    <p:sldId id="304" r:id="rId14"/>
    <p:sldId id="382" r:id="rId15"/>
    <p:sldId id="383" r:id="rId16"/>
    <p:sldId id="384" r:id="rId17"/>
    <p:sldId id="385" r:id="rId18"/>
    <p:sldId id="375" r:id="rId19"/>
    <p:sldId id="386" r:id="rId20"/>
    <p:sldId id="374" r:id="rId21"/>
    <p:sldId id="305" r:id="rId22"/>
    <p:sldId id="354" r:id="rId23"/>
    <p:sldId id="358" r:id="rId24"/>
    <p:sldId id="359" r:id="rId25"/>
    <p:sldId id="381" r:id="rId26"/>
    <p:sldId id="367" r:id="rId27"/>
    <p:sldId id="376" r:id="rId28"/>
    <p:sldId id="340" r:id="rId29"/>
    <p:sldId id="309" r:id="rId30"/>
    <p:sldId id="341" r:id="rId31"/>
    <p:sldId id="388" r:id="rId32"/>
    <p:sldId id="389" r:id="rId33"/>
    <p:sldId id="390" r:id="rId34"/>
    <p:sldId id="392" r:id="rId35"/>
    <p:sldId id="391" r:id="rId36"/>
    <p:sldId id="311" r:id="rId37"/>
    <p:sldId id="312" r:id="rId38"/>
    <p:sldId id="342" r:id="rId39"/>
    <p:sldId id="313" r:id="rId40"/>
    <p:sldId id="315" r:id="rId41"/>
    <p:sldId id="343" r:id="rId42"/>
    <p:sldId id="316" r:id="rId43"/>
    <p:sldId id="317" r:id="rId44"/>
    <p:sldId id="372" r:id="rId45"/>
    <p:sldId id="318" r:id="rId46"/>
    <p:sldId id="363" r:id="rId47"/>
    <p:sldId id="362" r:id="rId48"/>
    <p:sldId id="321" r:id="rId49"/>
    <p:sldId id="366" r:id="rId50"/>
    <p:sldId id="322" r:id="rId51"/>
    <p:sldId id="334" r:id="rId52"/>
    <p:sldId id="320" r:id="rId53"/>
    <p:sldId id="348" r:id="rId54"/>
    <p:sldId id="335" r:id="rId55"/>
    <p:sldId id="344" r:id="rId56"/>
    <p:sldId id="380" r:id="rId57"/>
    <p:sldId id="323" r:id="rId58"/>
    <p:sldId id="345" r:id="rId59"/>
    <p:sldId id="351" r:id="rId60"/>
    <p:sldId id="336" r:id="rId61"/>
    <p:sldId id="324" r:id="rId62"/>
    <p:sldId id="326" r:id="rId63"/>
    <p:sldId id="327" r:id="rId64"/>
    <p:sldId id="347" r:id="rId65"/>
    <p:sldId id="328" r:id="rId66"/>
    <p:sldId id="330" r:id="rId67"/>
    <p:sldId id="365" r:id="rId68"/>
    <p:sldId id="364" r:id="rId69"/>
    <p:sldId id="338" r:id="rId70"/>
    <p:sldId id="379" r:id="rId71"/>
    <p:sldId id="377" r:id="rId72"/>
    <p:sldId id="378" r:id="rId73"/>
    <p:sldId id="319" r:id="rId74"/>
    <p:sldId id="299" r:id="rId75"/>
    <p:sldId id="352" r:id="rId76"/>
    <p:sldId id="353" r:id="rId77"/>
    <p:sldId id="349" r:id="rId78"/>
    <p:sldId id="350" r:id="rId79"/>
    <p:sldId id="346" r:id="rId8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us" initials="A" lastIdx="5" clrIdx="0">
    <p:extLst>
      <p:ext uri="{19B8F6BF-5375-455C-9EA6-DF929625EA0E}">
        <p15:presenceInfo xmlns:p15="http://schemas.microsoft.com/office/powerpoint/2012/main" userId="Asu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1" autoAdjust="0"/>
    <p:restoredTop sz="82174" autoAdjust="0"/>
  </p:normalViewPr>
  <p:slideViewPr>
    <p:cSldViewPr snapToGrid="0">
      <p:cViewPr varScale="1">
        <p:scale>
          <a:sx n="70" d="100"/>
          <a:sy n="70" d="100"/>
        </p:scale>
        <p:origin x="45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6A2EB4-42A0-4A9F-94AC-04D10C1F231A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C94D10-082F-46D7-A834-266F92221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173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9496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574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Перед тем как двигаться дальше рассмотрим как происходит линковка исполняемого файла и </a:t>
            </a:r>
            <a:r>
              <a:rPr lang="en-US" dirty="0"/>
              <a:t>DLL.</a:t>
            </a:r>
          </a:p>
          <a:p>
            <a:endParaRPr lang="en-US" dirty="0"/>
          </a:p>
          <a:p>
            <a:r>
              <a:rPr lang="ru-RU" dirty="0"/>
              <a:t>Есть два основных способа</a:t>
            </a:r>
            <a:r>
              <a:rPr lang="en-US" dirty="0"/>
              <a:t>: </a:t>
            </a:r>
            <a:r>
              <a:rPr lang="ru-RU" dirty="0"/>
              <a:t>традиционный, при котором связывание происходит на этапе линковки</a:t>
            </a:r>
            <a:r>
              <a:rPr lang="en-US" dirty="0"/>
              <a:t> (</a:t>
            </a:r>
            <a:r>
              <a:rPr lang="ru-RU" dirty="0"/>
              <a:t>т.е. мы явно указываем при сборке что потребуется загрузить ту или иную </a:t>
            </a:r>
            <a:r>
              <a:rPr lang="en-US" dirty="0"/>
              <a:t>DLL)</a:t>
            </a:r>
            <a:r>
              <a:rPr lang="ru-RU" dirty="0"/>
              <a:t>, и связывание на этапе исполнения (когда мы явно подгружаем библиотеку в уже запущенный процесс</a:t>
            </a:r>
            <a:r>
              <a:rPr lang="en-US" dirty="0"/>
              <a:t> </a:t>
            </a:r>
            <a:r>
              <a:rPr lang="ru-RU" dirty="0"/>
              <a:t>в произвольный момент исполнения программы).</a:t>
            </a:r>
          </a:p>
          <a:p>
            <a:endParaRPr lang="ru-RU" dirty="0"/>
          </a:p>
          <a:p>
            <a:r>
              <a:rPr lang="ru-RU" dirty="0"/>
              <a:t>Зачем нужен второй способ и какие дополнительные возможности он предоставляет скоро обсудим.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5110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Какие же есть преимущества у </a:t>
            </a:r>
            <a:r>
              <a:rPr lang="en-US" dirty="0"/>
              <a:t>DLL?</a:t>
            </a:r>
          </a:p>
          <a:p>
            <a:endParaRPr lang="en-US" dirty="0"/>
          </a:p>
          <a:p>
            <a:r>
              <a:rPr lang="ru-RU" dirty="0"/>
              <a:t>Во-первых библиотеки экономят оперативную память, т.к. один и тот же файл библиотеки шарится несколькими процессами.</a:t>
            </a:r>
            <a:r>
              <a:rPr lang="en-US" dirty="0"/>
              <a:t> </a:t>
            </a:r>
            <a:r>
              <a:rPr lang="ru-RU" dirty="0"/>
              <a:t>На слайде приведены примеры замеров на моей системе, которые дают представление о масштабе экономии. Исторически это основная причина появления динамических библиотек. Детали всех замеров приведены в приложении к данной презентации, размещенной на </a:t>
            </a:r>
            <a:r>
              <a:rPr lang="en-US" dirty="0" err="1"/>
              <a:t>Github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ru-RU" dirty="0"/>
              <a:t>Во-вторых библиотеки упрощают системные обновления. Благодаря тому что динамические библиотеки отвязаны от исполняемых файлов, при исправлении бага в библиотеке достаточно обновить только её файл и не модифицировать зависимые от неё исполняемые файлы. Благодаря этому регулярные апдейты Убунты занимают несколько МБ вместо десятков МБ.</a:t>
            </a:r>
            <a:endParaRPr lang="en-US" dirty="0"/>
          </a:p>
          <a:p>
            <a:endParaRPr lang="en-US" dirty="0"/>
          </a:p>
          <a:p>
            <a:r>
              <a:rPr lang="ru-RU" dirty="0"/>
              <a:t>В частности третий сценарий используется библиотекой </a:t>
            </a:r>
            <a:r>
              <a:rPr lang="en-US" dirty="0"/>
              <a:t>Intel MKL </a:t>
            </a:r>
            <a:r>
              <a:rPr lang="ru-RU" dirty="0"/>
              <a:t>для загрузки реализации, которая наиболее полно использует возможности доступного процессора</a:t>
            </a:r>
            <a:r>
              <a:rPr lang="en-US" dirty="0"/>
              <a:t> (</a:t>
            </a:r>
            <a:r>
              <a:rPr lang="ru-RU" dirty="0"/>
              <a:t>например версию векторных расширений </a:t>
            </a:r>
            <a:r>
              <a:rPr lang="en-US" dirty="0"/>
              <a:t>AVX).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5939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DLL </a:t>
            </a:r>
            <a:r>
              <a:rPr lang="ru-RU" dirty="0"/>
              <a:t>не</a:t>
            </a:r>
            <a:r>
              <a:rPr lang="en-US" dirty="0"/>
              <a:t> </a:t>
            </a:r>
            <a:r>
              <a:rPr lang="ru-RU" dirty="0"/>
              <a:t>свободны от недостатков. К ним относятся прежде всего накладные расходы при загрузке библиотек и их использовании.</a:t>
            </a:r>
            <a:endParaRPr lang="en-US" dirty="0"/>
          </a:p>
          <a:p>
            <a:endParaRPr lang="en-US" dirty="0"/>
          </a:p>
          <a:p>
            <a:r>
              <a:rPr lang="ru-RU" dirty="0"/>
              <a:t>Также важным является то, что инфраструктура </a:t>
            </a:r>
            <a:r>
              <a:rPr lang="en-US" dirty="0"/>
              <a:t>DLL </a:t>
            </a:r>
            <a:r>
              <a:rPr lang="ru-RU" dirty="0"/>
              <a:t>гораздо более уязвима к неправильному использованию.</a:t>
            </a:r>
            <a:r>
              <a:rPr lang="en-US" dirty="0"/>
              <a:t> </a:t>
            </a:r>
            <a:r>
              <a:rPr lang="ru-RU" dirty="0"/>
              <a:t>В чём именно дело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6192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Что произойдёт с программой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3675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Она уже не сможет работать с новой версией библиотеки и в зависимости от настроек ОС упадёт на старте или в рантайме.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0041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процессе развития библиотеки программист может вносить изменения в её интерфейс, которые сделают новую версию библиотеки несовместимой со старыми приложениями.</a:t>
            </a:r>
            <a:r>
              <a:rPr lang="en-US" dirty="0"/>
              <a:t> </a:t>
            </a:r>
            <a:r>
              <a:rPr lang="ru-RU" dirty="0"/>
              <a:t>К таким изменениям относится например удаление функции или изменение её сигнатуры.</a:t>
            </a:r>
            <a:endParaRPr lang="en-US" dirty="0"/>
          </a:p>
          <a:p>
            <a:endParaRPr lang="en-US" dirty="0"/>
          </a:p>
          <a:p>
            <a:r>
              <a:rPr lang="ru-RU" dirty="0"/>
              <a:t>Ситуация когда по каким-то причинам программа использует несовместимую версию </a:t>
            </a:r>
            <a:r>
              <a:rPr lang="en-US" dirty="0"/>
              <a:t>DLL </a:t>
            </a:r>
            <a:r>
              <a:rPr lang="ru-RU" dirty="0"/>
              <a:t>называется </a:t>
            </a:r>
            <a:r>
              <a:rPr lang="en-US" dirty="0"/>
              <a:t>“</a:t>
            </a:r>
            <a:r>
              <a:rPr lang="ru-RU" dirty="0"/>
              <a:t>адом </a:t>
            </a:r>
            <a:r>
              <a:rPr lang="en-US" dirty="0"/>
              <a:t>DLL” </a:t>
            </a:r>
            <a:r>
              <a:rPr lang="ru-RU" dirty="0"/>
              <a:t>и обычно приводит к ошибкам на этапе загрузки или работы программы.</a:t>
            </a:r>
            <a:r>
              <a:rPr lang="en-US" dirty="0"/>
              <a:t> “</a:t>
            </a:r>
            <a:r>
              <a:rPr lang="ru-RU" dirty="0"/>
              <a:t>Ад </a:t>
            </a:r>
            <a:r>
              <a:rPr lang="en-US" dirty="0"/>
              <a:t>DLL” </a:t>
            </a:r>
            <a:r>
              <a:rPr lang="ru-RU" dirty="0"/>
              <a:t>был большой проблемой в старых версиях </a:t>
            </a:r>
            <a:r>
              <a:rPr lang="en-US" dirty="0"/>
              <a:t>Windows, </a:t>
            </a:r>
            <a:r>
              <a:rPr lang="ru-RU" dirty="0"/>
              <a:t>в которых отсутствовал контроль над установкой несовместимых версий библиотек в системные папки.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8323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Мы не будем подробно обсуждать методы борьбы с </a:t>
            </a:r>
            <a:r>
              <a:rPr lang="en-US" dirty="0"/>
              <a:t>DLL hell </a:t>
            </a:r>
            <a:r>
              <a:rPr lang="ru-RU" dirty="0"/>
              <a:t>в этом докладе, поскольку это сделало бы его слишком длинным и детальным, а вместо этого двинемся дальше.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2414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Как же в целом устроены </a:t>
            </a:r>
            <a:r>
              <a:rPr lang="en-US" dirty="0"/>
              <a:t>DLL? DLL </a:t>
            </a:r>
            <a:r>
              <a:rPr lang="ru-RU" dirty="0"/>
              <a:t>это файл, имеющий формат исполняемого файла, т.е. </a:t>
            </a:r>
            <a:r>
              <a:rPr lang="en-US" dirty="0"/>
              <a:t>PE/ELF.</a:t>
            </a:r>
          </a:p>
          <a:p>
            <a:endParaRPr lang="en-US" dirty="0"/>
          </a:p>
          <a:p>
            <a:r>
              <a:rPr lang="ru-RU" dirty="0"/>
              <a:t>Единственным отличием от </a:t>
            </a:r>
            <a:r>
              <a:rPr lang="en-US" dirty="0"/>
              <a:t>EXE </a:t>
            </a:r>
            <a:r>
              <a:rPr lang="ru-RU" dirty="0"/>
              <a:t>является наличие специальной секции, хранящей информацию о предоставляемых этой библиотекой функциях. Симметричная секция есть и в </a:t>
            </a:r>
            <a:r>
              <a:rPr lang="en-US" dirty="0"/>
              <a:t>EXE</a:t>
            </a:r>
            <a:r>
              <a:rPr lang="ru-RU" dirty="0"/>
              <a:t> файле, где объявляется какие функции и из каких библиотек нужно импортировать.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494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При загрузке </a:t>
            </a:r>
            <a:r>
              <a:rPr lang="en-US" dirty="0"/>
              <a:t>DLL </a:t>
            </a:r>
            <a:r>
              <a:rPr lang="ru-RU" dirty="0"/>
              <a:t>мы сопоставляем таблицы импорта и экспорта и определяем адреса нужных функций.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527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Это обязательный слайд. Меня зовут Юрий, я много лет занимаюсь компиляторами и всем что с ними связано.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990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1133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Обнаруженные адреса нужно как-то использовать в программе </a:t>
            </a:r>
            <a:r>
              <a:rPr lang="en-US" dirty="0"/>
              <a:t>(symbol binding)</a:t>
            </a:r>
            <a:r>
              <a:rPr lang="ru-RU" dirty="0"/>
              <a:t>.</a:t>
            </a:r>
          </a:p>
          <a:p>
            <a:endParaRPr lang="ru-RU" dirty="0"/>
          </a:p>
          <a:p>
            <a:r>
              <a:rPr lang="ru-RU" dirty="0"/>
              <a:t>Можно было бы предположить что модифицируется сами инструкции вызова.</a:t>
            </a:r>
            <a:r>
              <a:rPr lang="en-US" dirty="0"/>
              <a:t> </a:t>
            </a:r>
            <a:r>
              <a:rPr lang="ru-RU" dirty="0"/>
              <a:t>Но это было бы слишком расточительно, т.к. функции могут вызываться во множестве мест и модификация загруженного кода программы была бы очень медленной, а кроме того сегмент кода не мог бы разделяться несколькими приложениями.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9279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Поэтому повсеместно используется другой подход.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8496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Мы добавляем специальную таблицу</a:t>
            </a:r>
            <a:r>
              <a:rPr lang="en-US" dirty="0"/>
              <a:t> </a:t>
            </a:r>
            <a:r>
              <a:rPr lang="ru-RU" dirty="0"/>
              <a:t>адресов, в которую заносим адреса функций, импортированных из библиотеки.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193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Вызовы импортируемых функций осуществляются косвенно – по адресу, загруженному из таблицы.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4719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Описанный процесс выполняется специальным компонентом ОС, называемым динамическим загрузчиком.</a:t>
            </a:r>
          </a:p>
          <a:p>
            <a:endParaRPr lang="ru-RU" dirty="0"/>
          </a:p>
          <a:p>
            <a:r>
              <a:rPr lang="ru-RU" dirty="0"/>
              <a:t>Динамический загрузчик работает в </a:t>
            </a:r>
            <a:r>
              <a:rPr lang="en-US" dirty="0" err="1"/>
              <a:t>userspace</a:t>
            </a:r>
            <a:r>
              <a:rPr lang="en-US" dirty="0"/>
              <a:t> </a:t>
            </a:r>
            <a:r>
              <a:rPr lang="ru-RU" dirty="0"/>
              <a:t>и именно на него передаёт управление ОС при старте приложения.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9887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Рассмотрим этапы работы загрузки </a:t>
            </a:r>
            <a:r>
              <a:rPr lang="en-US" dirty="0"/>
              <a:t>DLL </a:t>
            </a:r>
            <a:r>
              <a:rPr lang="ru-RU" dirty="0"/>
              <a:t>с точки зрения загручика. Эта информация потребуется в дальнейшем при анализе накладных расходов.</a:t>
            </a:r>
            <a:endParaRPr lang="en-US" dirty="0"/>
          </a:p>
          <a:p>
            <a:endParaRPr lang="en-US" dirty="0"/>
          </a:p>
          <a:p>
            <a:r>
              <a:rPr lang="ru-RU" dirty="0"/>
              <a:t>Процесс загрузки </a:t>
            </a:r>
            <a:r>
              <a:rPr lang="en-US" dirty="0"/>
              <a:t>DLL </a:t>
            </a:r>
            <a:r>
              <a:rPr lang="ru-RU" dirty="0"/>
              <a:t>для использования в исполняемом файле состоит из нескольких этапов, о которых мы сейчас поговорим. В начале происходит загрузка файла в память, затем его релокация (т.е. модификация адресов в зависимости от адреса загрузки), поиск соответствия символов друг другу (т.н. разрешение имён) и инициализация таблиц, которые хранят адреса символов (т.н. связывание символов или биндинг).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26887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 загрузкой файла в память всё понятно</a:t>
            </a:r>
            <a:r>
              <a:rPr lang="en-US" dirty="0"/>
              <a:t> (</a:t>
            </a:r>
            <a:r>
              <a:rPr lang="ru-RU" dirty="0"/>
              <a:t>это обычный вызов </a:t>
            </a:r>
            <a:r>
              <a:rPr lang="en-US" dirty="0"/>
              <a:t>memory map)</a:t>
            </a:r>
            <a:r>
              <a:rPr lang="ru-RU" dirty="0"/>
              <a:t>, поэтому перейдём сразу к процессу релокации.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4039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Для ускорения релокации на современных платформах библиотеки компилируются в специальном режиме, который использует подмножество системы команд, в котором не используются абсолютные адреса. Вместо этого компилятор использует специальное подмножество инструкций, которые не используют фиксированные адреса, а использует их смещения относительно указателя инструкций. Поэтому при загрузке библиотеки не надо релоцировать код и это сильно ускоряет загрузку.</a:t>
            </a:r>
            <a:endParaRPr lang="en-US" dirty="0"/>
          </a:p>
          <a:p>
            <a:endParaRPr lang="en-US" dirty="0"/>
          </a:p>
          <a:p>
            <a:r>
              <a:rPr lang="ru-RU" dirty="0"/>
              <a:t>Указатели во внутренних структурах данных библиотеки по-прежнему надо релоцировать, но их как правило на порядки меньше</a:t>
            </a:r>
            <a:r>
              <a:rPr lang="en-US" dirty="0"/>
              <a:t> </a:t>
            </a:r>
            <a:r>
              <a:rPr lang="ru-RU" dirty="0"/>
              <a:t>и на производительность они влияют слабо.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6825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</a:t>
            </a:r>
            <a:r>
              <a:rPr lang="en-US" dirty="0"/>
              <a:t>32-</a:t>
            </a:r>
            <a:r>
              <a:rPr lang="ru-RU" dirty="0"/>
              <a:t>битных библиотеках </a:t>
            </a:r>
            <a:r>
              <a:rPr lang="en-US" dirty="0"/>
              <a:t>Windows</a:t>
            </a:r>
            <a:r>
              <a:rPr lang="ru-RU" dirty="0"/>
              <a:t> нет позиционно-независимых инструкций, поэтому в них абсолютные адреса в коде могут встречаться и релокация необходима.</a:t>
            </a:r>
          </a:p>
          <a:p>
            <a:endParaRPr lang="ru-RU" dirty="0"/>
          </a:p>
          <a:p>
            <a:r>
              <a:rPr lang="ru-RU" dirty="0"/>
              <a:t>Чтобы как-то ускорить этот процесс в современных версиях </a:t>
            </a:r>
            <a:r>
              <a:rPr lang="en-US" dirty="0"/>
              <a:t>Windows </a:t>
            </a:r>
            <a:r>
              <a:rPr lang="ru-RU" dirty="0"/>
              <a:t>библиотеки в разных процессах принудительно загружаются по одному и тому же адресу, это позволяет переиспользовать результаты первой релокации повторно</a:t>
            </a:r>
            <a:r>
              <a:rPr lang="en-US" dirty="0"/>
              <a:t> </a:t>
            </a:r>
            <a:r>
              <a:rPr lang="ru-RU" dirty="0"/>
              <a:t>и не тратить ресурсы.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9480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начале мы вспомним что такое </a:t>
            </a:r>
            <a:r>
              <a:rPr lang="en-US" dirty="0"/>
              <a:t>DLL, </a:t>
            </a:r>
            <a:r>
              <a:rPr lang="ru-RU" dirty="0"/>
              <a:t>обсудим как они устроены и сравним реализации для </a:t>
            </a:r>
            <a:r>
              <a:rPr lang="en-US" dirty="0"/>
              <a:t>Windows </a:t>
            </a:r>
            <a:r>
              <a:rPr lang="ru-RU" dirty="0"/>
              <a:t>и </a:t>
            </a:r>
            <a:r>
              <a:rPr lang="en-US" dirty="0"/>
              <a:t>Linux,</a:t>
            </a:r>
            <a:r>
              <a:rPr lang="ru-RU" dirty="0"/>
              <a:t> а затем обсудим способы ускорения работы </a:t>
            </a:r>
            <a:r>
              <a:rPr lang="en-US" dirty="0"/>
              <a:t>DLL.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70622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Далее рассмотрим следующий этап загрузки – поиск соответствия имён или как его ещё называют “разрешение имён”.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33680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Здесь подходы </a:t>
            </a:r>
            <a:r>
              <a:rPr lang="en-US" dirty="0"/>
              <a:t>Windows </a:t>
            </a:r>
            <a:r>
              <a:rPr lang="ru-RU" dirty="0"/>
              <a:t>и </a:t>
            </a:r>
            <a:r>
              <a:rPr lang="en-US" dirty="0"/>
              <a:t>Linux </a:t>
            </a:r>
            <a:r>
              <a:rPr lang="ru-RU" dirty="0"/>
              <a:t>также различаются.</a:t>
            </a:r>
          </a:p>
          <a:p>
            <a:endParaRPr lang="ru-RU" dirty="0"/>
          </a:p>
          <a:p>
            <a:r>
              <a:rPr lang="ru-RU" dirty="0"/>
              <a:t>Дело в том что на </a:t>
            </a:r>
            <a:r>
              <a:rPr lang="en-US" dirty="0"/>
              <a:t>Windows </a:t>
            </a:r>
            <a:r>
              <a:rPr lang="ru-RU" dirty="0"/>
              <a:t>в исполняемый файл ещё на этапе линковки записывается информация в какой библиотеке надо искать тот или иной символ.</a:t>
            </a:r>
          </a:p>
          <a:p>
            <a:endParaRPr lang="ru-RU" dirty="0"/>
          </a:p>
          <a:p>
            <a:r>
              <a:rPr lang="ru-RU" dirty="0"/>
              <a:t>На </a:t>
            </a:r>
            <a:r>
              <a:rPr lang="en-US" dirty="0"/>
              <a:t>Linux </a:t>
            </a:r>
            <a:r>
              <a:rPr lang="ru-RU" dirty="0"/>
              <a:t>такой привязки не делается и загрузчик ищет каждый импортируемый во всех загруженных библиотеках. Это делает возможной специальную технику перехвата символов, о которой нужно сказать несколько слов, поскольку она будет в дальнейшем важна при обсуждении перфоманса.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73097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Суть заключается в том, что с помощью разных техник мы можем управлять тем из какой библиотеки будет импортирован нужный символ.</a:t>
            </a:r>
            <a:endParaRPr lang="en-US" dirty="0"/>
          </a:p>
          <a:p>
            <a:endParaRPr lang="en-US" dirty="0"/>
          </a:p>
          <a:p>
            <a:r>
              <a:rPr lang="ru-RU" dirty="0"/>
              <a:t>Чаще всего используется подход, использующий переменную </a:t>
            </a:r>
            <a:r>
              <a:rPr lang="en-US" dirty="0"/>
              <a:t>LD_PRELOAD. </a:t>
            </a:r>
            <a:r>
              <a:rPr lang="ru-RU" dirty="0"/>
              <a:t>Он подгружает заданную библиотеку в начало цепочки поиска и соответственно заставляет программу использовать функции, определённые в этой библиотеке, вместо стандартных.</a:t>
            </a:r>
          </a:p>
          <a:p>
            <a:endParaRPr lang="ru-RU" dirty="0"/>
          </a:p>
          <a:p>
            <a:r>
              <a:rPr lang="ru-RU" dirty="0"/>
              <a:t>На слайде приведён пример этой техники.</a:t>
            </a:r>
          </a:p>
          <a:p>
            <a:endParaRPr lang="ru-RU" dirty="0"/>
          </a:p>
          <a:p>
            <a:r>
              <a:rPr lang="ru-RU" dirty="0"/>
              <a:t>Перехват символов обычно используется для отладки и применяется в частности в </a:t>
            </a:r>
            <a:r>
              <a:rPr lang="en-US" dirty="0"/>
              <a:t>Asan, </a:t>
            </a:r>
            <a:r>
              <a:rPr lang="en-US" dirty="0" err="1"/>
              <a:t>efence</a:t>
            </a:r>
            <a:r>
              <a:rPr lang="en-US" dirty="0"/>
              <a:t> </a:t>
            </a:r>
            <a:r>
              <a:rPr lang="ru-RU" dirty="0"/>
              <a:t>и других отладчиках памяти.</a:t>
            </a:r>
            <a:r>
              <a:rPr lang="en-US" dirty="0"/>
              <a:t> </a:t>
            </a:r>
            <a:r>
              <a:rPr lang="ru-RU" dirty="0"/>
              <a:t>В нормальном режиме работы программы перехват символов не используется.</a:t>
            </a:r>
            <a:endParaRPr lang="en-US" dirty="0"/>
          </a:p>
          <a:p>
            <a:endParaRPr lang="en-US" dirty="0"/>
          </a:p>
          <a:p>
            <a:r>
              <a:rPr lang="ru-RU" dirty="0"/>
              <a:t>Перехват символов нетривиальным образом влияет на возможности компилятора по оптимизации кода, мы поговорим об этом в части доклада, посвященной оптимизации.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37031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Перейдём теперь к последнему этапу загрузки DLL – связыванию символов.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40016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Связывание (или биндинг) эта механизм, который собственно обеспечивает вызов импортированных функций, найденных на предыдущем этапе разрешения символов.</a:t>
            </a:r>
          </a:p>
          <a:p>
            <a:endParaRPr lang="ru-RU" dirty="0"/>
          </a:p>
          <a:p>
            <a:r>
              <a:rPr lang="ru-RU" dirty="0"/>
              <a:t>Вызов функций в обеих ОС осуществляется через специальные таблицы импорта (</a:t>
            </a:r>
            <a:r>
              <a:rPr lang="en-US" dirty="0"/>
              <a:t>IAT, GOT).</a:t>
            </a:r>
            <a:endParaRPr lang="ru-RU" dirty="0"/>
          </a:p>
          <a:p>
            <a:endParaRPr lang="ru-RU" dirty="0"/>
          </a:p>
          <a:p>
            <a:r>
              <a:rPr lang="ru-RU" dirty="0"/>
              <a:t>Т.е. для вызова функции из библиотеки надо сначала загрузить её адрес из таблицы, а затем осуществить косвенный вызов по этом адресу. Это влечёт накладные расходы, похожие на расходы на вызов виртуальных функцих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/>
              <a:t>C++.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38542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Связывание символов имеет интересную особенность на </a:t>
            </a:r>
            <a:r>
              <a:rPr lang="en-US" dirty="0"/>
              <a:t>Linux.</a:t>
            </a:r>
            <a:endParaRPr lang="ru-RU" dirty="0"/>
          </a:p>
          <a:p>
            <a:endParaRPr lang="ru-RU" dirty="0"/>
          </a:p>
          <a:p>
            <a:r>
              <a:rPr lang="ru-RU" dirty="0"/>
              <a:t>Дело в том что там загрузка адреса осуществляется не напрямую в вызывающем коде, а через специальную заглушку </a:t>
            </a:r>
            <a:r>
              <a:rPr lang="en-US" dirty="0"/>
              <a:t>PLT stub. </a:t>
            </a:r>
            <a:r>
              <a:rPr lang="ru-RU" dirty="0"/>
              <a:t>Эта заглушка нужна для того, чтобы отложить поиск адреса функции до его первого использования. Поэтому связывание символов на </a:t>
            </a:r>
            <a:r>
              <a:rPr lang="en-US" dirty="0"/>
              <a:t>Linux </a:t>
            </a:r>
            <a:r>
              <a:rPr lang="ru-RU" dirty="0"/>
              <a:t>называется ленивым.</a:t>
            </a:r>
          </a:p>
          <a:p>
            <a:endParaRPr lang="ru-RU" dirty="0"/>
          </a:p>
          <a:p>
            <a:r>
              <a:rPr lang="ru-RU" dirty="0"/>
              <a:t>Дополнительный вызов функции добавляет накладных расходов на </a:t>
            </a:r>
            <a:r>
              <a:rPr lang="en-US" dirty="0"/>
              <a:t>Linux (I$, BTB), </a:t>
            </a:r>
            <a:r>
              <a:rPr lang="ru-RU" dirty="0"/>
              <a:t>но его можно отключить и мы поговорим об этом в секции оптимизаций.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71413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Посмотрев на основные этапы загрузки </a:t>
            </a:r>
            <a:r>
              <a:rPr lang="en-US" dirty="0"/>
              <a:t>DLL </a:t>
            </a:r>
            <a:r>
              <a:rPr lang="ru-RU" dirty="0"/>
              <a:t>мы можем теперь более чётко перечислить накладные расходы, которые возникают при их использовании</a:t>
            </a:r>
            <a:r>
              <a:rPr lang="en-US" dirty="0"/>
              <a:t>: </a:t>
            </a:r>
            <a:r>
              <a:rPr lang="ru-RU" dirty="0"/>
              <a:t>это релокация кода, разрешение</a:t>
            </a:r>
            <a:r>
              <a:rPr lang="en-US" dirty="0"/>
              <a:t>/</a:t>
            </a:r>
            <a:r>
              <a:rPr lang="ru-RU" dirty="0"/>
              <a:t>связывание символов и косвенные вызовы библиотечных функций.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0597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Самой простой оптимизацией является отключение загрузки ненужных библиотек.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32630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больших программах, таких как дистрибутивы, часто можно указать избыточные наборы библиотек при линковке программы. Наличие таких лишних библиотек приведет к замедлению работы даже если библиотека не используется. Но есть специальный флаг линкера, которые такую ситуацию обнаруживает и игнорирует такие библиотеки.</a:t>
            </a:r>
            <a:endParaRPr lang="en-US" dirty="0"/>
          </a:p>
          <a:p>
            <a:endParaRPr lang="en-US" dirty="0"/>
          </a:p>
          <a:p>
            <a:r>
              <a:rPr lang="ru-RU" dirty="0"/>
              <a:t>Этот флаг не включён по умолчанию в некоторых дистрибутивах, поэтому может быть полезным указать его вручную.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29260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Даже если библиотека нужна, может оказаться что она используется редко или только в специфических сценариях, то нам нет особого смысла загружать её на старте программы и лучше отложить это до первого использования.</a:t>
            </a:r>
          </a:p>
          <a:p>
            <a:endParaRPr lang="ru-RU" dirty="0"/>
          </a:p>
          <a:p>
            <a:r>
              <a:rPr lang="en-US" dirty="0"/>
              <a:t>Windows </a:t>
            </a:r>
            <a:r>
              <a:rPr lang="ru-RU" dirty="0"/>
              <a:t>и </a:t>
            </a:r>
            <a:r>
              <a:rPr lang="en-US" dirty="0"/>
              <a:t>macOS </a:t>
            </a:r>
            <a:r>
              <a:rPr lang="ru-RU" dirty="0"/>
              <a:t>предоставляют встроенные механизмы для этого. </a:t>
            </a:r>
            <a:r>
              <a:rPr lang="en-US" dirty="0"/>
              <a:t>Linux, </a:t>
            </a:r>
            <a:r>
              <a:rPr lang="ru-RU" dirty="0"/>
              <a:t>хотя и унаследовал свои </a:t>
            </a:r>
            <a:r>
              <a:rPr lang="en-US" dirty="0"/>
              <a:t>DLL</a:t>
            </a:r>
            <a:r>
              <a:rPr lang="ru-RU" dirty="0"/>
              <a:t> от </a:t>
            </a:r>
            <a:r>
              <a:rPr lang="en-US" dirty="0"/>
              <a:t>Solaris, </a:t>
            </a:r>
            <a:r>
              <a:rPr lang="ru-RU" dirty="0"/>
              <a:t>где была аналогичная возможность, не предоставляет встроенной поддежки для отложенной загрузки.</a:t>
            </a:r>
          </a:p>
          <a:p>
            <a:endParaRPr lang="ru-RU" dirty="0"/>
          </a:p>
          <a:p>
            <a:r>
              <a:rPr lang="ru-RU" dirty="0"/>
              <a:t>Но можно воспользоваться </a:t>
            </a:r>
            <a:r>
              <a:rPr lang="en-US" dirty="0"/>
              <a:t>open-source </a:t>
            </a:r>
            <a:r>
              <a:rPr lang="ru-RU" dirty="0"/>
              <a:t>утилитой </a:t>
            </a:r>
            <a:r>
              <a:rPr lang="en-US" dirty="0"/>
              <a:t>Implib.so.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3202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начале мы вспомним что такое </a:t>
            </a:r>
            <a:r>
              <a:rPr lang="en-US" dirty="0"/>
              <a:t>DLL, </a:t>
            </a:r>
            <a:r>
              <a:rPr lang="ru-RU" dirty="0"/>
              <a:t>обсудим как они устроены и сравним реализации для </a:t>
            </a:r>
            <a:r>
              <a:rPr lang="en-US" dirty="0"/>
              <a:t>Windows </a:t>
            </a:r>
            <a:r>
              <a:rPr lang="ru-RU" dirty="0"/>
              <a:t>и </a:t>
            </a:r>
            <a:r>
              <a:rPr lang="en-US" dirty="0"/>
              <a:t>Linux,</a:t>
            </a:r>
            <a:r>
              <a:rPr lang="ru-RU" dirty="0"/>
              <a:t> а затем обсудим способы ускорения работы </a:t>
            </a:r>
            <a:r>
              <a:rPr lang="en-US" dirty="0"/>
              <a:t>DLL.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29575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55648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46522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Посмотрим теперь что делать если библиотеку всё же пришлось загрузить.</a:t>
            </a:r>
          </a:p>
          <a:p>
            <a:endParaRPr lang="ru-RU" dirty="0"/>
          </a:p>
          <a:p>
            <a:r>
              <a:rPr lang="ru-RU" dirty="0"/>
              <a:t>Рассмотрим теперь поочерёдно перечисленные нами накладные расходы</a:t>
            </a:r>
            <a:r>
              <a:rPr lang="en-US" dirty="0"/>
              <a:t>. </a:t>
            </a:r>
            <a:r>
              <a:rPr lang="ru-RU" dirty="0"/>
              <a:t>Начнём с релокации.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53802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Сразу скажу что решения для этой части в современных </a:t>
            </a:r>
            <a:r>
              <a:rPr lang="en-US" dirty="0"/>
              <a:t>Windows </a:t>
            </a:r>
            <a:r>
              <a:rPr lang="ru-RU" dirty="0"/>
              <a:t>и </a:t>
            </a:r>
            <a:r>
              <a:rPr lang="en-US" dirty="0"/>
              <a:t>Linux </a:t>
            </a:r>
            <a:r>
              <a:rPr lang="ru-RU" dirty="0"/>
              <a:t>нет. Но они существовали и использовались долгое время и вы до сих пор можете с ними столкнуться в статьях, поэтому посвятим им несколько слов.</a:t>
            </a:r>
            <a:endParaRPr lang="en-US" dirty="0"/>
          </a:p>
          <a:p>
            <a:endParaRPr lang="en-US" dirty="0"/>
          </a:p>
          <a:p>
            <a:r>
              <a:rPr lang="ru-RU" dirty="0"/>
              <a:t>Основная идея заключается в том, что мы можем заранее для всех используемых </a:t>
            </a:r>
            <a:r>
              <a:rPr lang="en-US" dirty="0"/>
              <a:t>DLL </a:t>
            </a:r>
            <a:r>
              <a:rPr lang="ru-RU" dirty="0"/>
              <a:t>выбрать непересекающиеся адреса в адресном простанстве процесса и слинковать их, исходя из того что они будут загружены по этим адресам. Загрузчик при загрузке увидит что адреса свободны и не будет проводить релокацию.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52519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Решение это было реализовано и для </a:t>
            </a:r>
            <a:r>
              <a:rPr lang="en-US" dirty="0"/>
              <a:t>Windows, </a:t>
            </a:r>
            <a:r>
              <a:rPr lang="ru-RU" dirty="0"/>
              <a:t>и для </a:t>
            </a:r>
            <a:r>
              <a:rPr lang="en-US" dirty="0"/>
              <a:t>Linux, </a:t>
            </a:r>
            <a:r>
              <a:rPr lang="ru-RU" dirty="0"/>
              <a:t>но к сожалению вошло в противоречие с современными требованиями к безопасности, которые заключаются в том, что адрес загрузки </a:t>
            </a:r>
            <a:r>
              <a:rPr lang="en-US" dirty="0"/>
              <a:t>DLL </a:t>
            </a:r>
            <a:r>
              <a:rPr lang="ru-RU" dirty="0"/>
              <a:t>должен быть случайным (чтобы не упрощать подбор адресов хакерам).</a:t>
            </a:r>
            <a:endParaRPr lang="en-US" dirty="0"/>
          </a:p>
          <a:p>
            <a:endParaRPr lang="en-US" dirty="0"/>
          </a:p>
          <a:p>
            <a:r>
              <a:rPr lang="ru-RU" dirty="0"/>
              <a:t>Поэтому сейчас этот метод не применяется</a:t>
            </a:r>
            <a:r>
              <a:rPr lang="en-US" dirty="0"/>
              <a:t>, </a:t>
            </a:r>
            <a:r>
              <a:rPr lang="ru-RU" dirty="0"/>
              <a:t>а поддержка </a:t>
            </a:r>
            <a:r>
              <a:rPr lang="en-US" dirty="0" err="1"/>
              <a:t>Prelink</a:t>
            </a:r>
            <a:r>
              <a:rPr lang="en-US" dirty="0"/>
              <a:t> </a:t>
            </a:r>
            <a:r>
              <a:rPr lang="ru-RU" dirty="0"/>
              <a:t>даже была удалена в последних версиях </a:t>
            </a:r>
            <a:r>
              <a:rPr lang="en-US" dirty="0"/>
              <a:t>Glibc.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12551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Обратимся теперь к накладным расходам на связывание символов.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73176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95441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Самый простой подход к связыванию символов</a:t>
            </a:r>
            <a:r>
              <a:rPr lang="en-US" dirty="0"/>
              <a:t>: </a:t>
            </a:r>
            <a:r>
              <a:rPr lang="ru-RU" dirty="0"/>
              <a:t>оптимизация размера соответсвующих таблиц поиска. Обычно рекомендуется использовать две опции</a:t>
            </a:r>
            <a:r>
              <a:rPr lang="en-US" dirty="0"/>
              <a:t>: hash-style </a:t>
            </a:r>
            <a:r>
              <a:rPr lang="ru-RU" dirty="0"/>
              <a:t>и </a:t>
            </a:r>
            <a:r>
              <a:rPr lang="en-US" dirty="0"/>
              <a:t>O1. </a:t>
            </a:r>
            <a:r>
              <a:rPr lang="ru-RU" dirty="0"/>
              <a:t>Первая из них уже по умолчанию включена в современных дистрибутивах (</a:t>
            </a:r>
            <a:r>
              <a:rPr lang="en-US" dirty="0"/>
              <a:t>RHEL </a:t>
            </a:r>
            <a:r>
              <a:rPr lang="ru-RU" dirty="0"/>
              <a:t>и </a:t>
            </a:r>
            <a:r>
              <a:rPr lang="en-US" dirty="0"/>
              <a:t>Ubuntu)</a:t>
            </a:r>
            <a:r>
              <a:rPr lang="ru-RU" dirty="0"/>
              <a:t>, а вторая по моим замерам не оказывает существенного влияния на производительность.</a:t>
            </a:r>
            <a:endParaRPr lang="en-US" dirty="0"/>
          </a:p>
          <a:p>
            <a:endParaRPr lang="en-US" dirty="0"/>
          </a:p>
          <a:p>
            <a:r>
              <a:rPr lang="ru-RU" dirty="0"/>
              <a:t>Резюмируя данный слайд можно сказать что дефолтные настройки тулчейнов в данном контексте оптимальны.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72030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Мы уже упоминали что ленивое связывание на </a:t>
            </a:r>
            <a:r>
              <a:rPr lang="en-US" dirty="0"/>
              <a:t>Linux </a:t>
            </a:r>
            <a:r>
              <a:rPr lang="ru-RU" dirty="0"/>
              <a:t>добавляет лишний вызов заглушки при вызове библиотечной функции.</a:t>
            </a:r>
          </a:p>
          <a:p>
            <a:endParaRPr lang="ru-RU" dirty="0"/>
          </a:p>
          <a:p>
            <a:r>
              <a:rPr lang="ru-RU" dirty="0"/>
              <a:t>Современные </a:t>
            </a:r>
            <a:r>
              <a:rPr lang="en-US" dirty="0" err="1"/>
              <a:t>gcc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/>
              <a:t>clang </a:t>
            </a:r>
            <a:r>
              <a:rPr lang="ru-RU" dirty="0"/>
              <a:t>позволяют избежать этого с помощью специальной опции компиляции</a:t>
            </a:r>
            <a:r>
              <a:rPr lang="en-US" dirty="0"/>
              <a:t> –</a:t>
            </a:r>
            <a:r>
              <a:rPr lang="en-US" dirty="0" err="1"/>
              <a:t>fno-plt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ru-RU" dirty="0"/>
              <a:t>Её использование замедлит загрузку </a:t>
            </a:r>
            <a:r>
              <a:rPr lang="en-US" dirty="0"/>
              <a:t>DLL</a:t>
            </a:r>
            <a:r>
              <a:rPr lang="ru-RU" dirty="0"/>
              <a:t>, т.к. теперь все функции потребуется разрешить и связать на старте программы, но с другой стороны ускорит работу программы в дальнейшем, т.к. избавится от </a:t>
            </a:r>
            <a:r>
              <a:rPr lang="en-US" dirty="0"/>
              <a:t>PLT-</a:t>
            </a:r>
            <a:r>
              <a:rPr lang="ru-RU" dirty="0"/>
              <a:t>заглушки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ru-RU" dirty="0"/>
              <a:t>Также этот флаг позволит загружать адрес функции из таблицы </a:t>
            </a:r>
            <a:r>
              <a:rPr lang="en-US" dirty="0"/>
              <a:t>GOT </a:t>
            </a:r>
            <a:r>
              <a:rPr lang="ru-RU" dirty="0"/>
              <a:t>только один раз на несколько вызовов одной и той же функции</a:t>
            </a:r>
            <a:r>
              <a:rPr lang="en-US" dirty="0"/>
              <a:t>, </a:t>
            </a:r>
            <a:r>
              <a:rPr lang="ru-RU" dirty="0"/>
              <a:t>т.е. сократит количество обращений в память.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2109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3721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начале мы вспомним что такое </a:t>
            </a:r>
            <a:r>
              <a:rPr lang="en-US" dirty="0"/>
              <a:t>DLL, </a:t>
            </a:r>
            <a:r>
              <a:rPr lang="ru-RU" dirty="0"/>
              <a:t>обсудим как они устроены и сравним реализации для </a:t>
            </a:r>
            <a:r>
              <a:rPr lang="en-US" dirty="0"/>
              <a:t>Windows </a:t>
            </a:r>
            <a:r>
              <a:rPr lang="ru-RU" dirty="0"/>
              <a:t>и </a:t>
            </a:r>
            <a:r>
              <a:rPr lang="en-US" dirty="0"/>
              <a:t>Linux,</a:t>
            </a:r>
            <a:r>
              <a:rPr lang="ru-RU" dirty="0"/>
              <a:t> а затем обсудим способы ускорения работы </a:t>
            </a:r>
            <a:r>
              <a:rPr lang="en-US" dirty="0"/>
              <a:t>DLL.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35220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Мои замеры показали что </a:t>
            </a:r>
            <a:r>
              <a:rPr lang="en-US" dirty="0"/>
              <a:t>–</a:t>
            </a:r>
            <a:r>
              <a:rPr lang="en-US" dirty="0" err="1"/>
              <a:t>fno-plt</a:t>
            </a:r>
            <a:r>
              <a:rPr lang="en-US" dirty="0"/>
              <a:t> </a:t>
            </a:r>
            <a:r>
              <a:rPr lang="ru-RU" dirty="0"/>
              <a:t>даёт существенный прирост производительности и я рекомендую её использовать.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59461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Перейдём наконец к последнему пункту в списке накладных расходов. А именно рассмотрим как можно ускорить вызовы библиотечных функций.</a:t>
            </a:r>
            <a:endParaRPr lang="en-US" dirty="0"/>
          </a:p>
          <a:p>
            <a:endParaRPr lang="en-US" dirty="0"/>
          </a:p>
          <a:p>
            <a:r>
              <a:rPr lang="ru-RU" dirty="0"/>
              <a:t>Эта часть в основном будет посвящена </a:t>
            </a:r>
            <a:r>
              <a:rPr lang="en-US" dirty="0"/>
              <a:t>Linux.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44480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Дело в том что на </a:t>
            </a:r>
            <a:r>
              <a:rPr lang="en-US" dirty="0"/>
              <a:t>Linux </a:t>
            </a:r>
            <a:r>
              <a:rPr lang="ru-RU" dirty="0"/>
              <a:t>все библиотечные функции по умолчанию являются экспортируемыми (для того чтобы </a:t>
            </a:r>
            <a:r>
              <a:rPr lang="en-US" dirty="0"/>
              <a:t>DLL </a:t>
            </a:r>
            <a:r>
              <a:rPr lang="ru-RU" dirty="0"/>
              <a:t>были более похожи на статические библиотеки).</a:t>
            </a:r>
            <a:endParaRPr lang="en-US" dirty="0"/>
          </a:p>
          <a:p>
            <a:endParaRPr lang="ru-RU" dirty="0"/>
          </a:p>
          <a:p>
            <a:r>
              <a:rPr lang="ru-RU" dirty="0"/>
              <a:t>Это приводит к тому что вызовы функций даже внутри библиотеки делаются не напрямую, а через таблицу диспетчеризации, с соответствующими накладными расходами</a:t>
            </a:r>
            <a:r>
              <a:rPr lang="en-US" dirty="0"/>
              <a:t> </a:t>
            </a:r>
            <a:r>
              <a:rPr lang="ru-RU" dirty="0"/>
              <a:t>на косвенные вызовы.</a:t>
            </a:r>
          </a:p>
          <a:p>
            <a:endParaRPr lang="ru-RU" dirty="0"/>
          </a:p>
          <a:p>
            <a:r>
              <a:rPr lang="ru-RU" dirty="0"/>
              <a:t>Кроме того из-за того что функции экспортируются возникает возможность их перехвата и компилятору приходится вести себя более консервативно и существенно ограничивать оптимизации.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75728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данном слайде можно видеть пример отмены оптимизации</a:t>
            </a:r>
            <a:r>
              <a:rPr lang="en-US" dirty="0"/>
              <a:t>: </a:t>
            </a:r>
            <a:r>
              <a:rPr lang="ru-RU" dirty="0"/>
              <a:t>компилятор не может</a:t>
            </a:r>
            <a:r>
              <a:rPr lang="en-US" dirty="0"/>
              <a:t> </a:t>
            </a:r>
            <a:r>
              <a:rPr lang="ru-RU" dirty="0"/>
              <a:t>встроить вызов </a:t>
            </a:r>
            <a:r>
              <a:rPr lang="en-US" dirty="0"/>
              <a:t>foo </a:t>
            </a:r>
            <a:r>
              <a:rPr lang="ru-RU" dirty="0"/>
              <a:t>в </a:t>
            </a:r>
            <a:r>
              <a:rPr lang="en-US" dirty="0"/>
              <a:t>bar </a:t>
            </a:r>
            <a:r>
              <a:rPr lang="ru-RU" dirty="0"/>
              <a:t>из-за того что </a:t>
            </a:r>
            <a:r>
              <a:rPr lang="en-US" dirty="0"/>
              <a:t>foo </a:t>
            </a:r>
            <a:r>
              <a:rPr lang="ru-RU" dirty="0"/>
              <a:t>может быть перехвачена в рантайме</a:t>
            </a:r>
            <a:r>
              <a:rPr lang="en-US" dirty="0"/>
              <a:t> (</a:t>
            </a:r>
            <a:r>
              <a:rPr lang="ru-RU" dirty="0"/>
              <a:t>и соответственно её семантика может быть изменена).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84074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Бороться с таким неэффективным поведением можно несколькими способами.</a:t>
            </a:r>
          </a:p>
          <a:p>
            <a:endParaRPr lang="ru-RU" dirty="0"/>
          </a:p>
          <a:p>
            <a:r>
              <a:rPr lang="ru-RU" dirty="0"/>
              <a:t>Во-первых есть специальные флаги, которые </a:t>
            </a:r>
            <a:r>
              <a:rPr lang="en-US" dirty="0"/>
              <a:t>“</a:t>
            </a:r>
            <a:r>
              <a:rPr lang="ru-RU" dirty="0"/>
              <a:t>развязывают руки</a:t>
            </a:r>
            <a:r>
              <a:rPr lang="en-US" dirty="0"/>
              <a:t>”</a:t>
            </a:r>
            <a:r>
              <a:rPr lang="ru-RU" dirty="0"/>
              <a:t> компилятору</a:t>
            </a:r>
            <a:r>
              <a:rPr lang="en-US" dirty="0"/>
              <a:t>: </a:t>
            </a:r>
            <a:r>
              <a:rPr lang="ru-RU" dirty="0"/>
              <a:t>один, </a:t>
            </a:r>
            <a:r>
              <a:rPr lang="en-US" dirty="0"/>
              <a:t>-</a:t>
            </a:r>
            <a:r>
              <a:rPr lang="en-US" dirty="0" err="1"/>
              <a:t>Bsymbolic</a:t>
            </a:r>
            <a:r>
              <a:rPr lang="ru-RU" dirty="0"/>
              <a:t>, для линковки, чтобы вместо косвенных вызовы внутренних функций </a:t>
            </a:r>
            <a:r>
              <a:rPr lang="en-US" dirty="0"/>
              <a:t>DLL </a:t>
            </a:r>
            <a:r>
              <a:rPr lang="ru-RU" dirty="0"/>
              <a:t>использовать прямые. А второй</a:t>
            </a:r>
            <a:r>
              <a:rPr lang="en-US" dirty="0"/>
              <a:t>, -</a:t>
            </a:r>
            <a:r>
              <a:rPr lang="en-US" dirty="0" err="1"/>
              <a:t>fno</a:t>
            </a:r>
            <a:r>
              <a:rPr lang="en-US" dirty="0"/>
              <a:t>-semantic-interposition, </a:t>
            </a:r>
            <a:r>
              <a:rPr lang="ru-RU" dirty="0"/>
              <a:t>чтобы позволить компилятору при оптимизации игнорировать возможность перехвата функций.</a:t>
            </a:r>
            <a:endParaRPr lang="en-US" dirty="0"/>
          </a:p>
          <a:p>
            <a:endParaRPr lang="en-US" dirty="0"/>
          </a:p>
          <a:p>
            <a:r>
              <a:rPr lang="ru-RU" dirty="0"/>
              <a:t>Для оптимальной производительности требуется включить оба флага.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64106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121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Помимо использования флагов есть второй, более традиционный способ, который заключается в сокращении интерфейса библиотеки, т.е. уменьшении количества функций, которые она экспортирует.</a:t>
            </a:r>
          </a:p>
          <a:p>
            <a:endParaRPr lang="ru-RU" dirty="0"/>
          </a:p>
          <a:p>
            <a:r>
              <a:rPr lang="ru-RU" dirty="0"/>
              <a:t>Суть его заключается в том, что мы явно помечаем экспортируемые функции специальным атрибутом </a:t>
            </a:r>
            <a:r>
              <a:rPr lang="en-US" dirty="0"/>
              <a:t>visibility</a:t>
            </a:r>
            <a:r>
              <a:rPr lang="ru-RU" dirty="0"/>
              <a:t>, а все остальные символы делаем внутренними</a:t>
            </a:r>
            <a:r>
              <a:rPr lang="en-US" dirty="0"/>
              <a:t> </a:t>
            </a:r>
            <a:r>
              <a:rPr lang="ru-RU" dirty="0"/>
              <a:t>с помощью флага. Соответственно для всех скрытых, неэкспортируемых функций </a:t>
            </a:r>
            <a:r>
              <a:rPr lang="en-US" dirty="0"/>
              <a:t>(</a:t>
            </a:r>
            <a:r>
              <a:rPr lang="ru-RU" dirty="0"/>
              <a:t>которых гораздо больше</a:t>
            </a:r>
            <a:r>
              <a:rPr lang="en-US" dirty="0"/>
              <a:t>) </a:t>
            </a:r>
            <a:r>
              <a:rPr lang="ru-RU" dirty="0"/>
              <a:t>компилятор сможет применять более агрессивные оптимизации и при генерации кода использовать прямые вызовы</a:t>
            </a:r>
            <a:r>
              <a:rPr lang="en-US" dirty="0"/>
              <a:t> (</a:t>
            </a:r>
            <a:r>
              <a:rPr lang="ru-RU" dirty="0"/>
              <a:t>вместо косвенных).</a:t>
            </a:r>
            <a:endParaRPr lang="en-US" dirty="0"/>
          </a:p>
          <a:p>
            <a:endParaRPr lang="en-US" dirty="0"/>
          </a:p>
          <a:p>
            <a:r>
              <a:rPr lang="ru-RU" dirty="0"/>
              <a:t>Помимо оптимизации у этого подхода есть ещё одно преимущество</a:t>
            </a:r>
            <a:r>
              <a:rPr lang="en-US" dirty="0"/>
              <a:t>: </a:t>
            </a:r>
            <a:r>
              <a:rPr lang="ru-RU" dirty="0"/>
              <a:t>мы скрываем от пользователя внутренние детали реализации библиотеки и не даём возможности использовать её недокументированным образом.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34126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Если вы захотите применить оптимизацию сокрытия символов к большой кодовой базе, например к дистрибутиву </a:t>
            </a:r>
            <a:r>
              <a:rPr lang="en-US" dirty="0"/>
              <a:t>Linux, </a:t>
            </a:r>
            <a:r>
              <a:rPr lang="ru-RU" dirty="0"/>
              <a:t>то придётся вручную</a:t>
            </a:r>
            <a:r>
              <a:rPr lang="en-US" dirty="0"/>
              <a:t> </a:t>
            </a:r>
            <a:r>
              <a:rPr lang="ru-RU" dirty="0"/>
              <a:t>по очереди анализировать каждую библиотеку на предмет того экспортируются ли из неё ненужные символы и если да, то какие.</a:t>
            </a:r>
          </a:p>
          <a:p>
            <a:endParaRPr lang="ru-RU" dirty="0"/>
          </a:p>
          <a:p>
            <a:r>
              <a:rPr lang="ru-RU" dirty="0"/>
              <a:t>Эту задачу можно упростить с помощью автоматизации.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86337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Утилита </a:t>
            </a:r>
            <a:r>
              <a:rPr lang="en-US" dirty="0" err="1"/>
              <a:t>ShlibVisibilityChecker</a:t>
            </a:r>
            <a:r>
              <a:rPr lang="en-US" dirty="0"/>
              <a:t> </a:t>
            </a:r>
            <a:r>
              <a:rPr lang="ru-RU" dirty="0"/>
              <a:t>по бинарному файлу библиотеки</a:t>
            </a:r>
            <a:r>
              <a:rPr lang="en-US" dirty="0"/>
              <a:t> </a:t>
            </a:r>
            <a:r>
              <a:rPr lang="ru-RU" dirty="0"/>
              <a:t>и её заголовочным файлам скажет какие символы нужно скрыть. Я успешно применял эту утилиту для поиска проблемных библиотек в </a:t>
            </a:r>
            <a:r>
              <a:rPr lang="en-US" dirty="0"/>
              <a:t>Ubuntu.</a:t>
            </a:r>
            <a:endParaRPr lang="ru-RU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8787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слайде приведён пример анализа популярной библиотеки</a:t>
            </a:r>
            <a:r>
              <a:rPr lang="en-US" dirty="0"/>
              <a:t> </a:t>
            </a:r>
            <a:r>
              <a:rPr lang="en-US" dirty="0" err="1"/>
              <a:t>libgmp</a:t>
            </a:r>
            <a:r>
              <a:rPr lang="en-US" dirty="0"/>
              <a:t> </a:t>
            </a:r>
            <a:r>
              <a:rPr lang="ru-RU" dirty="0"/>
              <a:t>для вычислений произвольной точности.</a:t>
            </a:r>
            <a:r>
              <a:rPr lang="en-US" dirty="0"/>
              <a:t> </a:t>
            </a:r>
            <a:r>
              <a:rPr lang="ru-RU" dirty="0"/>
              <a:t>В своё время её авторы не приняли мой патч про сокращение интерфейса и можно видеть что библиотека экспортирует большое количество ненужных символов. Такие неоптимальности встречаются во многих библиотеках.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9886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начале мы вспомним что такое </a:t>
            </a:r>
            <a:r>
              <a:rPr lang="en-US" dirty="0"/>
              <a:t>DLL, </a:t>
            </a:r>
            <a:r>
              <a:rPr lang="ru-RU" dirty="0"/>
              <a:t>обсудим как они устроены и сравним реализации для </a:t>
            </a:r>
            <a:r>
              <a:rPr lang="en-US" dirty="0"/>
              <a:t>Windows </a:t>
            </a:r>
            <a:r>
              <a:rPr lang="ru-RU" dirty="0"/>
              <a:t>и </a:t>
            </a:r>
            <a:r>
              <a:rPr lang="en-US" dirty="0"/>
              <a:t>Linux,</a:t>
            </a:r>
            <a:r>
              <a:rPr lang="ru-RU" dirty="0"/>
              <a:t> а затем обсудим способы ускорения работы </a:t>
            </a:r>
            <a:r>
              <a:rPr lang="en-US" dirty="0"/>
              <a:t>DLL.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93561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55260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94078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06990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2813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начале мы вспомним что такое </a:t>
            </a:r>
            <a:r>
              <a:rPr lang="en-US" dirty="0"/>
              <a:t>DLL, </a:t>
            </a:r>
            <a:r>
              <a:rPr lang="ru-RU" dirty="0"/>
              <a:t>обсудим как они устроены и сравним реализации для </a:t>
            </a:r>
            <a:r>
              <a:rPr lang="en-US" dirty="0"/>
              <a:t>Windows </a:t>
            </a:r>
            <a:r>
              <a:rPr lang="ru-RU" dirty="0"/>
              <a:t>и </a:t>
            </a:r>
            <a:r>
              <a:rPr lang="en-US" dirty="0"/>
              <a:t>Linux,</a:t>
            </a:r>
            <a:r>
              <a:rPr lang="ru-RU" dirty="0"/>
              <a:t> а затем обсудим способы ускорения работы </a:t>
            </a:r>
            <a:r>
              <a:rPr lang="en-US" dirty="0"/>
              <a:t>DLL.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8886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Что такое библиотека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ru-RU" dirty="0"/>
              <a:t>В зависимости от того на каком этапе происходит связывание библиотеки и исполняемого файла …</a:t>
            </a:r>
          </a:p>
          <a:p>
            <a:endParaRPr lang="ru-RU" dirty="0"/>
          </a:p>
          <a:p>
            <a:r>
              <a:rPr lang="ru-RU" dirty="0"/>
              <a:t>Мы будет в-основном говорить о</a:t>
            </a:r>
            <a:r>
              <a:rPr lang="en-US" dirty="0"/>
              <a:t> Linux </a:t>
            </a:r>
            <a:r>
              <a:rPr lang="ru-RU" dirty="0"/>
              <a:t>и </a:t>
            </a:r>
            <a:r>
              <a:rPr lang="en-US" dirty="0"/>
              <a:t>Windows, </a:t>
            </a:r>
            <a:r>
              <a:rPr lang="ru-RU" dirty="0"/>
              <a:t>но в целом библиотеки на </a:t>
            </a:r>
            <a:r>
              <a:rPr lang="en-US" dirty="0"/>
              <a:t>macOS </a:t>
            </a:r>
            <a:r>
              <a:rPr lang="ru-RU" dirty="0"/>
              <a:t>очень похожи на библиотеки </a:t>
            </a:r>
            <a:r>
              <a:rPr lang="en-US" dirty="0"/>
              <a:t>Linux.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4506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427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EEDD0-DDD4-4631-A9AE-6802E9A6D9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33BA0B-E0EC-4F4A-828B-888D10D142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307E7-16C7-4ABB-BCEA-0BFBFF445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30A23-1FB6-43A1-891F-95145083C4E9}" type="datetime1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DD512-3811-4263-9679-87A4CD758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3BBBF-83C0-49DF-8AEC-EA2BEA886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687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7D240-6712-41F8-82AD-60601C8FD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980E01-4481-40AF-A018-2F582DC534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39B03-1C84-4687-9F63-218EA9893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03399-60D8-4226-8AC7-3F159D57E860}" type="datetime1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B3048-9C44-4014-A9F6-51DE7127E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7148B-73C7-4B73-9445-F62A1C7B9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950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89635F-CCE1-43A4-AA89-35783C3E8D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406393-CD17-416E-9236-EDF7B4733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1E984-21AD-45CB-9783-681053A85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46459-A066-416D-8E21-9D451FB1CBED}" type="datetime1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51C1B-DE01-4F7B-8A6A-411D125B1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09F1B-ADF4-480E-8DA0-BB9DAB4E2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665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1CC1B-EA45-4045-AB7A-68F015F6C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5B3D5-8259-4F91-B2E6-95B715C3B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A009D-523B-48ED-B259-E70AB6984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6B939-1A2A-498F-9013-EEF28820D750}" type="datetime1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A9866-6A2A-472E-98BF-71FA88F55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FE13B-AB60-4A9A-AE1E-8FA0AE0EC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525F05-BA3E-4084-9413-EBDC06C1014A}"/>
              </a:ext>
            </a:extLst>
          </p:cNvPr>
          <p:cNvSpPr txBox="1"/>
          <p:nvPr userDrawn="1"/>
        </p:nvSpPr>
        <p:spPr>
          <a:xfrm>
            <a:off x="10963182" y="6324985"/>
            <a:ext cx="1695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16C8CCC-6CA8-47D8-A68B-03DB65638617}" type="slidenum">
              <a:rPr lang="en-US" smtClean="0"/>
              <a:t>‹#›</a:t>
            </a:fld>
            <a:r>
              <a:rPr lang="en-US" dirty="0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2085862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A082A-EA93-47F6-A44D-48CFAF12F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4BF80F-3E7E-4D0B-BA75-D06557F8C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4AD61-9CA0-44A5-83A7-FA23A4222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760A-E884-42F2-A44C-F32FAA030BF6}" type="datetime1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8E11F-F685-4254-8A94-6B988C2CC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E36CC-CDC9-440B-B6AF-DE77BE237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025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D9D62-F17E-404C-B6A6-2F4D166D8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9A1F5-808E-4079-8CC5-88D14EAC31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733AAC-BCE9-4764-899C-2EEAD52C1A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33A72E-C1D4-40C1-986B-D47872414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7535E-ABF1-4A69-B09E-251EF8B13143}" type="datetime1">
              <a:rPr lang="en-US" smtClean="0"/>
              <a:t>5/19/2024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BBC913-4E1D-406E-B0D8-B6B147B7E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FC7FE-8327-4FD3-B9B4-09DE70A82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72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99BE0-05DE-4402-8CFE-9652CAAAA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F0BCCC-A752-4C38-9D5A-8F60FF8F2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882991-2FDE-444C-B9D9-1D997BF677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246EAD-42EA-44C4-8EF2-1986735012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19D360-D4C9-4528-983F-0C30D1C7C8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9E4770-EEF9-43E7-B6A8-FC87F7404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4BCFC-68A7-4C68-9600-D4AAA16CF9A6}" type="datetime1">
              <a:rPr lang="en-US" smtClean="0"/>
              <a:t>5/19/2024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6FB009-1934-4160-8E6E-DDF5680A8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4D0BEE-839A-4228-945E-000B0E784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5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0211C-C15E-43F3-A371-299EBEE55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75E595-7CBC-4467-8176-EAF2F6FCD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81744-C4F3-4F58-9E0E-AF6C4E78D03B}" type="datetime1">
              <a:rPr lang="en-US" smtClean="0"/>
              <a:t>5/19/2024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E40829-9AFB-44EE-AC3E-14747BDED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EB2FAE-3285-4B48-B9B1-77D5546EC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205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7E2DDA-78AB-47C2-8840-B7416DBB6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D47E1-EA96-4683-9629-E838295B20BC}" type="datetime1">
              <a:rPr lang="en-US" smtClean="0"/>
              <a:t>5/19/2024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87EB21-7C41-4F95-9908-8C7DA83EB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B3A207-2F52-441C-84E7-9D8924E7A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705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2C3D2-B207-41AA-A454-766CCED81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84CF8-64AA-4037-ADB1-994BDB630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B99384-11E5-44E9-9644-ED016E72F6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DDCA2B-DDB3-4005-8B86-9D0254E4E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A1627-B435-455B-A0CA-0808E5748D61}" type="datetime1">
              <a:rPr lang="en-US" smtClean="0"/>
              <a:t>5/19/2024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639445-1CA2-468B-A6AB-D507C4887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6F361-C7D6-4759-9B6B-2B6804B14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985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F1979-FB44-4290-8979-4E5D532AA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A22FBE-5B3D-4E01-AF63-ADC69C7295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BDDDF5-82AB-4F24-A188-0C40CA34F5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C2B60A-726D-4FA2-9073-24F904B42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1CB43-EB9E-4C41-ACD2-0EC61FB429F2}" type="datetime1">
              <a:rPr lang="en-US" smtClean="0"/>
              <a:t>5/19/2024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B05D22-DDD2-4B41-A2E7-477733C8B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22A851-7670-4C06-AF8B-7223B35AB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462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98F47B-E9E9-4B3B-ADD3-876C56721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ECB8F8-2707-4CE6-8C3B-6EF7F3573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56C5A-9D32-4524-9C87-1B246B4663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B8F92-0932-40E4-878B-3E2E4AAA6810}" type="datetime1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43A1F-E37A-4374-A824-18BB266531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E0938-5A71-4790-9F6B-D20DE7964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937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ugr/CppRussia/tree/master/2024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zvrba.net/articles/solib-memory-savings.html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.me/the_real_yugr" TargetMode="Externa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g"/><Relationship Id="rId5" Type="http://schemas.openxmlformats.org/officeDocument/2006/relationships/hyperlink" Target="https://www.linkedin.com/in/yugr/" TargetMode="External"/><Relationship Id="rId4" Type="http://schemas.openxmlformats.org/officeDocument/2006/relationships/hyperlink" Target="https://github.com/yugr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ugr/Implib.so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fedoraproject.org/wiki/Changes/PythonNoSemanticInterpositionSpeedup" TargetMode="External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ugr/ShlibVisibilityChecker" TargetMode="External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s://www.akkadia.org/drepper/dsohowto.pdf" TargetMode="External"/><Relationship Id="rId7" Type="http://schemas.openxmlformats.org/officeDocument/2006/relationships/image" Target="../media/image9.png"/><Relationship Id="rId2" Type="http://schemas.openxmlformats.org/officeDocument/2006/relationships/hyperlink" Target="https://www.youtube.com/watch?v=_enXuIxuNV4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s://maskray.me/blog" TargetMode="External"/><Relationship Id="rId4" Type="http://schemas.openxmlformats.org/officeDocument/2006/relationships/hyperlink" Target="https://www.youtube.com/watch?v=JPQWQfDhICA" TargetMode="External"/><Relationship Id="rId9" Type="http://schemas.openxmlformats.org/officeDocument/2006/relationships/image" Target="../media/image11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D00EB-2185-49D3-ADEB-34EEEC7F4C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Динамические библиотеки и способы их ускорения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E495BF-7821-4F82-B340-A821057D7C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C++ Russia 2024</a:t>
            </a:r>
          </a:p>
        </p:txBody>
      </p:sp>
    </p:spTree>
    <p:extLst>
      <p:ext uri="{BB962C8B-B14F-4D97-AF65-F5344CB8AC3E}">
        <p14:creationId xmlns:p14="http://schemas.microsoft.com/office/powerpoint/2010/main" val="4041133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83EA4-3167-4BD7-A4DD-B0CAF45F0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Динамические библиотеки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3F3F3-65D2-4D2F-88AE-DACC1430A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113" y="1825625"/>
            <a:ext cx="10602687" cy="4351338"/>
          </a:xfrm>
        </p:spPr>
        <p:txBody>
          <a:bodyPr/>
          <a:lstStyle/>
          <a:p>
            <a:r>
              <a:rPr lang="en-US" dirty="0"/>
              <a:t>Dynamic-link libraries (DLL), shared libraries, shared objects</a:t>
            </a:r>
          </a:p>
          <a:p>
            <a:r>
              <a:rPr lang="ru-RU" dirty="0"/>
              <a:t>Не являются частью исполняемого файла программы</a:t>
            </a:r>
          </a:p>
          <a:p>
            <a:r>
              <a:rPr lang="ru-RU" dirty="0"/>
              <a:t>Обычно загружаются в начале работы</a:t>
            </a:r>
            <a:r>
              <a:rPr lang="en-US" dirty="0"/>
              <a:t> </a:t>
            </a:r>
            <a:r>
              <a:rPr lang="ru-RU" dirty="0"/>
              <a:t>программы</a:t>
            </a:r>
            <a:endParaRPr lang="en-US" dirty="0"/>
          </a:p>
        </p:txBody>
      </p:sp>
      <p:sp>
        <p:nvSpPr>
          <p:cNvPr id="4" name="Flowchart: Multidocument 3">
            <a:extLst>
              <a:ext uri="{FF2B5EF4-FFF2-40B4-BE49-F238E27FC236}">
                <a16:creationId xmlns:a16="http://schemas.microsoft.com/office/drawing/2014/main" id="{26A00481-BE09-4E7F-A374-C6B4AFE5CEEA}"/>
              </a:ext>
            </a:extLst>
          </p:cNvPr>
          <p:cNvSpPr/>
          <p:nvPr/>
        </p:nvSpPr>
        <p:spPr>
          <a:xfrm>
            <a:off x="751113" y="3712029"/>
            <a:ext cx="1132115" cy="832077"/>
          </a:xfrm>
          <a:prstGeom prst="flowChartMultidocumen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Object files</a:t>
            </a:r>
          </a:p>
        </p:txBody>
      </p:sp>
      <p:sp>
        <p:nvSpPr>
          <p:cNvPr id="5" name="Flowchart: Multidocument 4">
            <a:extLst>
              <a:ext uri="{FF2B5EF4-FFF2-40B4-BE49-F238E27FC236}">
                <a16:creationId xmlns:a16="http://schemas.microsoft.com/office/drawing/2014/main" id="{C26B337F-9590-4CD9-9F62-7B84C73DE968}"/>
              </a:ext>
            </a:extLst>
          </p:cNvPr>
          <p:cNvSpPr/>
          <p:nvPr/>
        </p:nvSpPr>
        <p:spPr>
          <a:xfrm>
            <a:off x="751114" y="5497286"/>
            <a:ext cx="1132115" cy="832077"/>
          </a:xfrm>
          <a:prstGeom prst="flowChartMultidocumen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DLLs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BF3B1A-C771-4B71-926C-1A7E14B557A7}"/>
              </a:ext>
            </a:extLst>
          </p:cNvPr>
          <p:cNvSpPr/>
          <p:nvPr/>
        </p:nvSpPr>
        <p:spPr>
          <a:xfrm>
            <a:off x="2383971" y="4598536"/>
            <a:ext cx="1458686" cy="7136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Static linker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E8BA3273-2A31-40DD-BA8F-5B7D6518CBEE}"/>
              </a:ext>
            </a:extLst>
          </p:cNvPr>
          <p:cNvCxnSpPr>
            <a:stCxn id="4" idx="3"/>
            <a:endCxn id="6" idx="0"/>
          </p:cNvCxnSpPr>
          <p:nvPr/>
        </p:nvCxnSpPr>
        <p:spPr>
          <a:xfrm>
            <a:off x="1883228" y="4128068"/>
            <a:ext cx="1230086" cy="47046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B4FB544C-0929-4C86-A5C9-1B611F961E0D}"/>
              </a:ext>
            </a:extLst>
          </p:cNvPr>
          <p:cNvCxnSpPr>
            <a:cxnSpLocks/>
          </p:cNvCxnSpPr>
          <p:nvPr/>
        </p:nvCxnSpPr>
        <p:spPr>
          <a:xfrm flipV="1">
            <a:off x="1883229" y="5312229"/>
            <a:ext cx="1230085" cy="601095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BFD916F-7E25-4505-A973-BBDEB7CFC7D1}"/>
              </a:ext>
            </a:extLst>
          </p:cNvPr>
          <p:cNvSpPr/>
          <p:nvPr/>
        </p:nvSpPr>
        <p:spPr>
          <a:xfrm>
            <a:off x="4430485" y="4226040"/>
            <a:ext cx="2111829" cy="1458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Application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9D99D11-754E-4DDD-82E1-D8FA4442C505}"/>
              </a:ext>
            </a:extLst>
          </p:cNvPr>
          <p:cNvCxnSpPr>
            <a:stCxn id="6" idx="3"/>
            <a:endCxn id="16" idx="1"/>
          </p:cNvCxnSpPr>
          <p:nvPr/>
        </p:nvCxnSpPr>
        <p:spPr>
          <a:xfrm>
            <a:off x="3842657" y="4955383"/>
            <a:ext cx="58782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3C7C2FE-96A3-42E5-BF95-832C45761800}"/>
              </a:ext>
            </a:extLst>
          </p:cNvPr>
          <p:cNvSpPr/>
          <p:nvPr/>
        </p:nvSpPr>
        <p:spPr>
          <a:xfrm>
            <a:off x="4757057" y="4865915"/>
            <a:ext cx="1426029" cy="631371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DLL references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AE35D64-B512-4DD7-9DB2-258C92562D8D}"/>
              </a:ext>
            </a:extLst>
          </p:cNvPr>
          <p:cNvSpPr/>
          <p:nvPr/>
        </p:nvSpPr>
        <p:spPr>
          <a:xfrm>
            <a:off x="7271655" y="4598535"/>
            <a:ext cx="1513115" cy="7136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Dynamic linker (loader)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ED5FD10-E78C-4C28-B68E-5E570DFE0AB9}"/>
              </a:ext>
            </a:extLst>
          </p:cNvPr>
          <p:cNvCxnSpPr>
            <a:cxnSpLocks/>
            <a:stCxn id="16" idx="3"/>
            <a:endCxn id="30" idx="1"/>
          </p:cNvCxnSpPr>
          <p:nvPr/>
        </p:nvCxnSpPr>
        <p:spPr>
          <a:xfrm flipV="1">
            <a:off x="6542314" y="4955382"/>
            <a:ext cx="729341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B108654-18B6-4697-ADEA-AEB466D5E199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8784770" y="4955382"/>
            <a:ext cx="81642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5F636958-01E9-4A09-B661-12F58690747E}"/>
              </a:ext>
            </a:extLst>
          </p:cNvPr>
          <p:cNvSpPr/>
          <p:nvPr/>
        </p:nvSpPr>
        <p:spPr>
          <a:xfrm>
            <a:off x="9601199" y="3869192"/>
            <a:ext cx="2111829" cy="2460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Application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93EF2FCD-1EA7-4072-A838-336C231F4AA6}"/>
              </a:ext>
            </a:extLst>
          </p:cNvPr>
          <p:cNvSpPr/>
          <p:nvPr/>
        </p:nvSpPr>
        <p:spPr>
          <a:xfrm>
            <a:off x="9927771" y="4509067"/>
            <a:ext cx="1426029" cy="631371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DLL references</a:t>
            </a:r>
          </a:p>
        </p:txBody>
      </p:sp>
      <p:sp>
        <p:nvSpPr>
          <p:cNvPr id="45" name="Flowchart: Multidocument 44">
            <a:extLst>
              <a:ext uri="{FF2B5EF4-FFF2-40B4-BE49-F238E27FC236}">
                <a16:creationId xmlns:a16="http://schemas.microsoft.com/office/drawing/2014/main" id="{E2C08B2C-D310-476E-9D89-EC360EDBA69C}"/>
              </a:ext>
            </a:extLst>
          </p:cNvPr>
          <p:cNvSpPr/>
          <p:nvPr/>
        </p:nvSpPr>
        <p:spPr>
          <a:xfrm>
            <a:off x="10074727" y="5297091"/>
            <a:ext cx="1132115" cy="832077"/>
          </a:xfrm>
          <a:prstGeom prst="flowChartMultidocumen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DLLs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183FDCA-F941-4948-97B3-54379FB031C5}"/>
              </a:ext>
            </a:extLst>
          </p:cNvPr>
          <p:cNvCxnSpPr>
            <a:stCxn id="5" idx="3"/>
          </p:cNvCxnSpPr>
          <p:nvPr/>
        </p:nvCxnSpPr>
        <p:spPr>
          <a:xfrm flipV="1">
            <a:off x="1883229" y="5913324"/>
            <a:ext cx="7717970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D20D6B3-E5A3-4554-A0BE-037DBDBC9DE7}"/>
              </a:ext>
            </a:extLst>
          </p:cNvPr>
          <p:cNvCxnSpPr/>
          <p:nvPr/>
        </p:nvCxnSpPr>
        <p:spPr>
          <a:xfrm>
            <a:off x="6825343" y="3570514"/>
            <a:ext cx="0" cy="2895600"/>
          </a:xfrm>
          <a:prstGeom prst="line">
            <a:avLst/>
          </a:prstGeom>
          <a:ln w="158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9616404-2EF8-426C-8984-B76966095110}"/>
              </a:ext>
            </a:extLst>
          </p:cNvPr>
          <p:cNvSpPr txBox="1"/>
          <p:nvPr/>
        </p:nvSpPr>
        <p:spPr>
          <a:xfrm flipH="1">
            <a:off x="5339439" y="6190502"/>
            <a:ext cx="6496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Compile-time      Runtime</a:t>
            </a:r>
          </a:p>
        </p:txBody>
      </p:sp>
    </p:spTree>
    <p:extLst>
      <p:ext uri="{BB962C8B-B14F-4D97-AF65-F5344CB8AC3E}">
        <p14:creationId xmlns:p14="http://schemas.microsoft.com/office/powerpoint/2010/main" val="3402071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D1D78-8C9F-4C59-9456-FF1FD01FE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динамических библиотек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9F386-0B77-47F8-9C2F-C0FBAF3FC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Два основных способа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Традиционное </a:t>
            </a:r>
            <a:r>
              <a:rPr lang="en-US" dirty="0"/>
              <a:t>link-time </a:t>
            </a:r>
            <a:r>
              <a:rPr lang="ru-RU" dirty="0"/>
              <a:t>связывание</a:t>
            </a:r>
            <a:endParaRPr lang="en-US" dirty="0"/>
          </a:p>
          <a:p>
            <a:pPr marL="914400" lvl="2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program.o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lgmp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link.exe program.obj libgmp.lib</a:t>
            </a:r>
          </a:p>
          <a:p>
            <a:pPr lvl="1"/>
            <a:r>
              <a:rPr lang="ru-RU" dirty="0"/>
              <a:t>Связывание на этапе исполнения</a:t>
            </a:r>
            <a:r>
              <a:rPr lang="en-US" dirty="0"/>
              <a:t> (run-time loading, dynamic loading)</a:t>
            </a:r>
          </a:p>
          <a:p>
            <a:pPr marL="914400" lvl="2" indent="0">
              <a:buNone/>
            </a:pP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dlopen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libgmp.so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RTLD_LAZY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RTLD_GLOBAL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914400" lvl="2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HANDLE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LoadLibrary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libgmp.dll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”);</a:t>
            </a:r>
            <a:endParaRPr lang="ru-RU" dirty="0">
              <a:solidFill>
                <a:schemeClr val="accent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/>
              <a:t>При традиционном связывании библиотека будет загружена на старте программы</a:t>
            </a:r>
          </a:p>
          <a:p>
            <a:r>
              <a:rPr lang="ru-RU" dirty="0"/>
              <a:t>При втором варианте – в любом месте программы</a:t>
            </a:r>
            <a:endParaRPr lang="en-US" dirty="0"/>
          </a:p>
          <a:p>
            <a:pPr lvl="1"/>
            <a:r>
              <a:rPr lang="ru-RU" dirty="0"/>
              <a:t>Открывает возможность для использования </a:t>
            </a:r>
            <a:r>
              <a:rPr lang="en-US" dirty="0"/>
              <a:t>lazy loading, </a:t>
            </a:r>
            <a:r>
              <a:rPr lang="ru-RU" dirty="0"/>
              <a:t>плагинов и пр.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442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A0742-007F-4576-9460-A8607D634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Преимущества </a:t>
            </a:r>
            <a:r>
              <a:rPr lang="en-US" dirty="0"/>
              <a:t>DLL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FC03B-9AD8-4AE4-B8AF-6C64E29AB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5881"/>
            <a:ext cx="10515600" cy="4351338"/>
          </a:xfrm>
        </p:spPr>
        <p:txBody>
          <a:bodyPr>
            <a:normAutofit fontScale="92500"/>
          </a:bodyPr>
          <a:lstStyle/>
          <a:p>
            <a:r>
              <a:rPr lang="ru-RU" dirty="0"/>
              <a:t>Экономия оперативной памяти и диска</a:t>
            </a:r>
            <a:endParaRPr lang="en-US" dirty="0"/>
          </a:p>
          <a:p>
            <a:pPr lvl="1"/>
            <a:r>
              <a:rPr lang="en-US" dirty="0"/>
              <a:t>~1.1G RAM </a:t>
            </a:r>
            <a:r>
              <a:rPr lang="ru-RU" dirty="0"/>
              <a:t>на </a:t>
            </a:r>
            <a:r>
              <a:rPr lang="en-US" dirty="0"/>
              <a:t>Ubuntu Desktop</a:t>
            </a:r>
            <a:r>
              <a:rPr lang="en-US" baseline="30000" dirty="0"/>
              <a:t>1,2</a:t>
            </a:r>
            <a:r>
              <a:rPr lang="en-US" dirty="0"/>
              <a:t> (</a:t>
            </a:r>
            <a:r>
              <a:rPr lang="ru-RU" dirty="0"/>
              <a:t>с запущенными </a:t>
            </a:r>
            <a:r>
              <a:rPr lang="en-US" dirty="0"/>
              <a:t>Firefox/</a:t>
            </a:r>
            <a:r>
              <a:rPr lang="en-US" dirty="0" err="1"/>
              <a:t>KOffice</a:t>
            </a:r>
            <a:r>
              <a:rPr lang="en-US" dirty="0"/>
              <a:t>/Thunderbird)</a:t>
            </a:r>
          </a:p>
          <a:p>
            <a:pPr lvl="1"/>
            <a:r>
              <a:rPr lang="en-US" dirty="0"/>
              <a:t>~</a:t>
            </a:r>
            <a:r>
              <a:rPr lang="ru-RU" dirty="0"/>
              <a:t>1</a:t>
            </a:r>
            <a:r>
              <a:rPr lang="en-US" dirty="0"/>
              <a:t>0G HDD </a:t>
            </a:r>
            <a:r>
              <a:rPr lang="ru-RU" dirty="0"/>
              <a:t>на </a:t>
            </a:r>
            <a:r>
              <a:rPr lang="en-US" dirty="0"/>
              <a:t>Ubuntu Desktop (</a:t>
            </a:r>
            <a:r>
              <a:rPr lang="ru-RU" dirty="0"/>
              <a:t>с </a:t>
            </a:r>
            <a:r>
              <a:rPr lang="en-US" dirty="0"/>
              <a:t>Firefox, </a:t>
            </a:r>
            <a:r>
              <a:rPr lang="en-US" dirty="0" err="1"/>
              <a:t>KOffice</a:t>
            </a:r>
            <a:r>
              <a:rPr lang="en-US" dirty="0"/>
              <a:t>, etc.)</a:t>
            </a:r>
            <a:endParaRPr lang="ru-RU" dirty="0"/>
          </a:p>
          <a:p>
            <a:r>
              <a:rPr lang="ru-RU" dirty="0"/>
              <a:t>Быстрые системные обновления </a:t>
            </a:r>
          </a:p>
          <a:p>
            <a:pPr lvl="1"/>
            <a:r>
              <a:rPr lang="ru-RU" dirty="0"/>
              <a:t>Зависимые файлы не нужно перекомпилировать при обновлении библиотеки</a:t>
            </a:r>
          </a:p>
          <a:p>
            <a:r>
              <a:rPr lang="ru-RU" dirty="0"/>
              <a:t>Поддержка более сложных сценариев работы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Отложенная загрузка </a:t>
            </a:r>
            <a:r>
              <a:rPr lang="en-US" dirty="0"/>
              <a:t>(lazy loading)</a:t>
            </a:r>
          </a:p>
          <a:p>
            <a:pPr lvl="1"/>
            <a:r>
              <a:rPr lang="ru-RU" dirty="0"/>
              <a:t>Загрузка пользовательских динамических расширений (плагинов)</a:t>
            </a:r>
          </a:p>
          <a:p>
            <a:pPr lvl="1"/>
            <a:r>
              <a:rPr lang="ru-RU" dirty="0"/>
              <a:t>Загрузка</a:t>
            </a:r>
            <a:r>
              <a:rPr lang="en-US" dirty="0"/>
              <a:t> </a:t>
            </a:r>
            <a:r>
              <a:rPr lang="ru-RU" dirty="0"/>
              <a:t>наиболее различных версий библиотеки в зависимости от окружения (например от возможностей процессора)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5A9535-2974-46D6-AD29-0D113D8789DC}"/>
              </a:ext>
            </a:extLst>
          </p:cNvPr>
          <p:cNvSpPr txBox="1"/>
          <p:nvPr/>
        </p:nvSpPr>
        <p:spPr>
          <a:xfrm>
            <a:off x="330653" y="5850235"/>
            <a:ext cx="72172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1) </a:t>
            </a:r>
            <a:r>
              <a:rPr lang="ru-RU" dirty="0"/>
              <a:t>Детали всех замеров приведены в приложении к презентации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https://github.com/yugr/CppRussia/tree/master/2024</a:t>
            </a:r>
            <a:r>
              <a:rPr lang="en-US" dirty="0"/>
              <a:t> </a:t>
            </a:r>
          </a:p>
          <a:p>
            <a:r>
              <a:rPr lang="en-US" dirty="0"/>
              <a:t>2)</a:t>
            </a:r>
            <a:r>
              <a:rPr lang="ru-RU" dirty="0"/>
              <a:t> По методологии </a:t>
            </a:r>
            <a:r>
              <a:rPr lang="en-US" dirty="0">
                <a:hlinkClick r:id="rId4"/>
              </a:rPr>
              <a:t>https://zvrba.net/articles/solib-memory-savings.html</a:t>
            </a:r>
            <a:r>
              <a:rPr lang="ru-RU" dirty="0"/>
              <a:t> 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750A10-8EA1-4B77-9B38-61D52078F4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197" y="5497215"/>
            <a:ext cx="1276350" cy="12763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A75E0CE-2EB7-4B1C-8015-BDE472FADC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7819" y="5497215"/>
            <a:ext cx="1276350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01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A0742-007F-4576-9460-A8607D634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 </a:t>
            </a:r>
            <a:r>
              <a:rPr lang="en-US" dirty="0"/>
              <a:t>DLL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FC03B-9AD8-4AE4-B8AF-6C64E29AB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Накладные расходы</a:t>
            </a:r>
            <a:endParaRPr lang="en-US" dirty="0"/>
          </a:p>
          <a:p>
            <a:pPr lvl="1"/>
            <a:r>
              <a:rPr lang="ru-RU" dirty="0"/>
              <a:t>Загрузка библиотек</a:t>
            </a:r>
          </a:p>
          <a:p>
            <a:pPr lvl="1"/>
            <a:r>
              <a:rPr lang="ru-RU" dirty="0"/>
              <a:t>Вызовы библиотечных функций</a:t>
            </a:r>
            <a:endParaRPr lang="en-US" dirty="0"/>
          </a:p>
          <a:p>
            <a:r>
              <a:rPr lang="ru-RU" dirty="0"/>
              <a:t>Более хрупкая инфраструктура</a:t>
            </a:r>
            <a:r>
              <a:rPr lang="en-US" dirty="0"/>
              <a:t> (DLL hell)</a:t>
            </a:r>
          </a:p>
        </p:txBody>
      </p:sp>
    </p:spTree>
    <p:extLst>
      <p:ext uri="{BB962C8B-B14F-4D97-AF65-F5344CB8AC3E}">
        <p14:creationId xmlns:p14="http://schemas.microsoft.com/office/powerpoint/2010/main" val="25725900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1B642-0F08-4D5C-A467-A93662349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3353"/>
            <a:ext cx="10515600" cy="1325563"/>
          </a:xfrm>
        </p:spPr>
        <p:txBody>
          <a:bodyPr/>
          <a:lstStyle/>
          <a:p>
            <a:r>
              <a:rPr lang="en-US" dirty="0"/>
              <a:t>DLL Hell: </a:t>
            </a:r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289B7C-A6A0-4ADE-B1A8-003B0ADDADEB}"/>
              </a:ext>
            </a:extLst>
          </p:cNvPr>
          <p:cNvSpPr/>
          <p:nvPr/>
        </p:nvSpPr>
        <p:spPr>
          <a:xfrm>
            <a:off x="1331322" y="4336829"/>
            <a:ext cx="3341915" cy="187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int x = foo() + bar();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61193C-D7DD-4D20-B0F9-AB5C1B8F4C60}"/>
              </a:ext>
            </a:extLst>
          </p:cNvPr>
          <p:cNvSpPr/>
          <p:nvPr/>
        </p:nvSpPr>
        <p:spPr>
          <a:xfrm>
            <a:off x="1706879" y="1880169"/>
            <a:ext cx="2525486" cy="171212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int foo();</a:t>
            </a:r>
          </a:p>
          <a:p>
            <a:pPr algn="ctr"/>
            <a:r>
              <a:rPr lang="en-US" sz="2800" dirty="0"/>
              <a:t>int bar();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276F2E-581D-46A9-BEC6-F7A3AECF3899}"/>
              </a:ext>
            </a:extLst>
          </p:cNvPr>
          <p:cNvSpPr txBox="1"/>
          <p:nvPr/>
        </p:nvSpPr>
        <p:spPr>
          <a:xfrm flipH="1">
            <a:off x="1706879" y="1880169"/>
            <a:ext cx="1476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Библиотека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F55B5D-8ACF-4F1C-B7CB-746C5BE72DA1}"/>
              </a:ext>
            </a:extLst>
          </p:cNvPr>
          <p:cNvSpPr txBox="1"/>
          <p:nvPr/>
        </p:nvSpPr>
        <p:spPr>
          <a:xfrm flipH="1">
            <a:off x="1331322" y="4383818"/>
            <a:ext cx="1476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Программа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DC48322-966D-4DD1-BBBD-34E64D9DD612}"/>
              </a:ext>
            </a:extLst>
          </p:cNvPr>
          <p:cNvCxnSpPr>
            <a:cxnSpLocks/>
          </p:cNvCxnSpPr>
          <p:nvPr/>
        </p:nvCxnSpPr>
        <p:spPr>
          <a:xfrm flipV="1">
            <a:off x="2807427" y="3376499"/>
            <a:ext cx="25584" cy="1685363"/>
          </a:xfrm>
          <a:prstGeom prst="straightConnector1">
            <a:avLst/>
          </a:prstGeom>
          <a:ln w="508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0F78D10-173D-4650-8A3B-0AB8AF9B53B7}"/>
              </a:ext>
            </a:extLst>
          </p:cNvPr>
          <p:cNvCxnSpPr>
            <a:cxnSpLocks/>
          </p:cNvCxnSpPr>
          <p:nvPr/>
        </p:nvCxnSpPr>
        <p:spPr>
          <a:xfrm flipV="1">
            <a:off x="3740332" y="3376499"/>
            <a:ext cx="0" cy="1685363"/>
          </a:xfrm>
          <a:prstGeom prst="straightConnector1">
            <a:avLst/>
          </a:prstGeom>
          <a:ln w="508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26066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1B642-0F08-4D5C-A467-A93662349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3353"/>
            <a:ext cx="10515600" cy="1325563"/>
          </a:xfrm>
        </p:spPr>
        <p:txBody>
          <a:bodyPr/>
          <a:lstStyle/>
          <a:p>
            <a:r>
              <a:rPr lang="en-US" dirty="0"/>
              <a:t>DLL Hell: </a:t>
            </a:r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289B7C-A6A0-4ADE-B1A8-003B0ADDADEB}"/>
              </a:ext>
            </a:extLst>
          </p:cNvPr>
          <p:cNvSpPr/>
          <p:nvPr/>
        </p:nvSpPr>
        <p:spPr>
          <a:xfrm>
            <a:off x="1331322" y="4336829"/>
            <a:ext cx="3341915" cy="187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int x = foo() + bar();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61193C-D7DD-4D20-B0F9-AB5C1B8F4C60}"/>
              </a:ext>
            </a:extLst>
          </p:cNvPr>
          <p:cNvSpPr/>
          <p:nvPr/>
        </p:nvSpPr>
        <p:spPr>
          <a:xfrm>
            <a:off x="1706879" y="1880169"/>
            <a:ext cx="2525486" cy="171212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int foo();</a:t>
            </a:r>
          </a:p>
          <a:p>
            <a:pPr algn="ctr"/>
            <a:r>
              <a:rPr lang="en-US" sz="2800" dirty="0"/>
              <a:t>int bar();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276F2E-581D-46A9-BEC6-F7A3AECF3899}"/>
              </a:ext>
            </a:extLst>
          </p:cNvPr>
          <p:cNvSpPr txBox="1"/>
          <p:nvPr/>
        </p:nvSpPr>
        <p:spPr>
          <a:xfrm flipH="1">
            <a:off x="1706878" y="1880169"/>
            <a:ext cx="2440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Библиотека (версия 1)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F55B5D-8ACF-4F1C-B7CB-746C5BE72DA1}"/>
              </a:ext>
            </a:extLst>
          </p:cNvPr>
          <p:cNvSpPr txBox="1"/>
          <p:nvPr/>
        </p:nvSpPr>
        <p:spPr>
          <a:xfrm flipH="1">
            <a:off x="1331322" y="4383818"/>
            <a:ext cx="1476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Программа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DC48322-966D-4DD1-BBBD-34E64D9DD612}"/>
              </a:ext>
            </a:extLst>
          </p:cNvPr>
          <p:cNvCxnSpPr>
            <a:cxnSpLocks/>
          </p:cNvCxnSpPr>
          <p:nvPr/>
        </p:nvCxnSpPr>
        <p:spPr>
          <a:xfrm flipV="1">
            <a:off x="2807427" y="3376499"/>
            <a:ext cx="25584" cy="1685363"/>
          </a:xfrm>
          <a:prstGeom prst="straightConnector1">
            <a:avLst/>
          </a:prstGeom>
          <a:ln w="508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0F78D10-173D-4650-8A3B-0AB8AF9B53B7}"/>
              </a:ext>
            </a:extLst>
          </p:cNvPr>
          <p:cNvCxnSpPr>
            <a:cxnSpLocks/>
          </p:cNvCxnSpPr>
          <p:nvPr/>
        </p:nvCxnSpPr>
        <p:spPr>
          <a:xfrm flipV="1">
            <a:off x="3740332" y="3376499"/>
            <a:ext cx="0" cy="1685363"/>
          </a:xfrm>
          <a:prstGeom prst="straightConnector1">
            <a:avLst/>
          </a:prstGeom>
          <a:ln w="508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52969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1B642-0F08-4D5C-A467-A93662349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3353"/>
            <a:ext cx="10515600" cy="1325563"/>
          </a:xfrm>
        </p:spPr>
        <p:txBody>
          <a:bodyPr/>
          <a:lstStyle/>
          <a:p>
            <a:r>
              <a:rPr lang="en-US" dirty="0"/>
              <a:t>DLL Hell: </a:t>
            </a:r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289B7C-A6A0-4ADE-B1A8-003B0ADDADEB}"/>
              </a:ext>
            </a:extLst>
          </p:cNvPr>
          <p:cNvSpPr/>
          <p:nvPr/>
        </p:nvSpPr>
        <p:spPr>
          <a:xfrm>
            <a:off x="1331322" y="4336829"/>
            <a:ext cx="3341915" cy="187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int x = foo() + bar();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61193C-D7DD-4D20-B0F9-AB5C1B8F4C60}"/>
              </a:ext>
            </a:extLst>
          </p:cNvPr>
          <p:cNvSpPr/>
          <p:nvPr/>
        </p:nvSpPr>
        <p:spPr>
          <a:xfrm>
            <a:off x="1706879" y="1880169"/>
            <a:ext cx="2525486" cy="171212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int foo();</a:t>
            </a:r>
          </a:p>
          <a:p>
            <a:pPr algn="ctr"/>
            <a:r>
              <a:rPr lang="en-US" sz="2800" dirty="0"/>
              <a:t>int bar();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276F2E-581D-46A9-BEC6-F7A3AECF3899}"/>
              </a:ext>
            </a:extLst>
          </p:cNvPr>
          <p:cNvSpPr txBox="1"/>
          <p:nvPr/>
        </p:nvSpPr>
        <p:spPr>
          <a:xfrm flipH="1">
            <a:off x="1706878" y="1880169"/>
            <a:ext cx="2440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Библиотека (версия 1)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F55B5D-8ACF-4F1C-B7CB-746C5BE72DA1}"/>
              </a:ext>
            </a:extLst>
          </p:cNvPr>
          <p:cNvSpPr txBox="1"/>
          <p:nvPr/>
        </p:nvSpPr>
        <p:spPr>
          <a:xfrm flipH="1">
            <a:off x="1331322" y="4383818"/>
            <a:ext cx="1476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Программа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DC48322-966D-4DD1-BBBD-34E64D9DD612}"/>
              </a:ext>
            </a:extLst>
          </p:cNvPr>
          <p:cNvCxnSpPr>
            <a:cxnSpLocks/>
          </p:cNvCxnSpPr>
          <p:nvPr/>
        </p:nvCxnSpPr>
        <p:spPr>
          <a:xfrm flipV="1">
            <a:off x="2807427" y="3376499"/>
            <a:ext cx="25584" cy="1685363"/>
          </a:xfrm>
          <a:prstGeom prst="straightConnector1">
            <a:avLst/>
          </a:prstGeom>
          <a:ln w="508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0F78D10-173D-4650-8A3B-0AB8AF9B53B7}"/>
              </a:ext>
            </a:extLst>
          </p:cNvPr>
          <p:cNvCxnSpPr>
            <a:cxnSpLocks/>
          </p:cNvCxnSpPr>
          <p:nvPr/>
        </p:nvCxnSpPr>
        <p:spPr>
          <a:xfrm flipV="1">
            <a:off x="3740332" y="3376499"/>
            <a:ext cx="0" cy="1685363"/>
          </a:xfrm>
          <a:prstGeom prst="straightConnector1">
            <a:avLst/>
          </a:prstGeom>
          <a:ln w="508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3CB36A1-831D-4044-BDDF-C7634FD10CAF}"/>
              </a:ext>
            </a:extLst>
          </p:cNvPr>
          <p:cNvSpPr/>
          <p:nvPr/>
        </p:nvSpPr>
        <p:spPr>
          <a:xfrm>
            <a:off x="7040874" y="1880169"/>
            <a:ext cx="2525486" cy="171212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int foo();</a:t>
            </a:r>
          </a:p>
          <a:p>
            <a:pPr algn="ctr"/>
            <a:r>
              <a:rPr lang="en-US" sz="2800" dirty="0"/>
              <a:t>long bar2();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6AE493-BB4E-4B9A-91C3-EC1092A9917B}"/>
              </a:ext>
            </a:extLst>
          </p:cNvPr>
          <p:cNvSpPr txBox="1"/>
          <p:nvPr/>
        </p:nvSpPr>
        <p:spPr>
          <a:xfrm flipH="1">
            <a:off x="7040873" y="1880169"/>
            <a:ext cx="2440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Библиотека (версия </a:t>
            </a:r>
            <a:r>
              <a:rPr lang="en-US" dirty="0"/>
              <a:t>2</a:t>
            </a:r>
            <a:r>
              <a:rPr lang="ru-RU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0470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1B642-0F08-4D5C-A467-A93662349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1582"/>
            <a:ext cx="10515600" cy="1325563"/>
          </a:xfrm>
        </p:spPr>
        <p:txBody>
          <a:bodyPr/>
          <a:lstStyle/>
          <a:p>
            <a:r>
              <a:rPr lang="en-US" dirty="0"/>
              <a:t>DLL Hell: </a:t>
            </a:r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289B7C-A6A0-4ADE-B1A8-003B0ADDADEB}"/>
              </a:ext>
            </a:extLst>
          </p:cNvPr>
          <p:cNvSpPr/>
          <p:nvPr/>
        </p:nvSpPr>
        <p:spPr>
          <a:xfrm>
            <a:off x="1331322" y="4336829"/>
            <a:ext cx="3341915" cy="187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int x = foo() + bar();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61193C-D7DD-4D20-B0F9-AB5C1B8F4C60}"/>
              </a:ext>
            </a:extLst>
          </p:cNvPr>
          <p:cNvSpPr/>
          <p:nvPr/>
        </p:nvSpPr>
        <p:spPr>
          <a:xfrm>
            <a:off x="1706879" y="1880169"/>
            <a:ext cx="2525486" cy="171212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int foo();</a:t>
            </a:r>
          </a:p>
          <a:p>
            <a:pPr algn="ctr"/>
            <a:r>
              <a:rPr lang="en-US" sz="2800" dirty="0"/>
              <a:t>int bar();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276F2E-581D-46A9-BEC6-F7A3AECF3899}"/>
              </a:ext>
            </a:extLst>
          </p:cNvPr>
          <p:cNvSpPr txBox="1"/>
          <p:nvPr/>
        </p:nvSpPr>
        <p:spPr>
          <a:xfrm flipH="1">
            <a:off x="1706878" y="1880169"/>
            <a:ext cx="2440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Библиотека (версия 1)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F55B5D-8ACF-4F1C-B7CB-746C5BE72DA1}"/>
              </a:ext>
            </a:extLst>
          </p:cNvPr>
          <p:cNvSpPr txBox="1"/>
          <p:nvPr/>
        </p:nvSpPr>
        <p:spPr>
          <a:xfrm flipH="1">
            <a:off x="1331322" y="4383818"/>
            <a:ext cx="1476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Программа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3CB36A1-831D-4044-BDDF-C7634FD10CAF}"/>
              </a:ext>
            </a:extLst>
          </p:cNvPr>
          <p:cNvSpPr/>
          <p:nvPr/>
        </p:nvSpPr>
        <p:spPr>
          <a:xfrm>
            <a:off x="7040874" y="1880169"/>
            <a:ext cx="2525486" cy="171212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int foo();</a:t>
            </a:r>
          </a:p>
          <a:p>
            <a:pPr algn="ctr"/>
            <a:r>
              <a:rPr lang="en-US" sz="2800" dirty="0"/>
              <a:t>long bar2();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6AE493-BB4E-4B9A-91C3-EC1092A9917B}"/>
              </a:ext>
            </a:extLst>
          </p:cNvPr>
          <p:cNvSpPr txBox="1"/>
          <p:nvPr/>
        </p:nvSpPr>
        <p:spPr>
          <a:xfrm flipH="1">
            <a:off x="7040873" y="1880169"/>
            <a:ext cx="2440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Библиотека (версия </a:t>
            </a:r>
            <a:r>
              <a:rPr lang="en-US" dirty="0"/>
              <a:t>2</a:t>
            </a:r>
            <a:r>
              <a:rPr lang="ru-RU" dirty="0"/>
              <a:t>)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DC48322-966D-4DD1-BBBD-34E64D9DD612}"/>
              </a:ext>
            </a:extLst>
          </p:cNvPr>
          <p:cNvCxnSpPr>
            <a:cxnSpLocks/>
          </p:cNvCxnSpPr>
          <p:nvPr/>
        </p:nvCxnSpPr>
        <p:spPr>
          <a:xfrm flipV="1">
            <a:off x="2807427" y="2612571"/>
            <a:ext cx="4583973" cy="2449293"/>
          </a:xfrm>
          <a:prstGeom prst="straightConnector1">
            <a:avLst/>
          </a:prstGeom>
          <a:ln w="508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0F78D10-173D-4650-8A3B-0AB8AF9B53B7}"/>
              </a:ext>
            </a:extLst>
          </p:cNvPr>
          <p:cNvCxnSpPr>
            <a:cxnSpLocks/>
          </p:cNvCxnSpPr>
          <p:nvPr/>
        </p:nvCxnSpPr>
        <p:spPr>
          <a:xfrm flipV="1">
            <a:off x="3740332" y="3955360"/>
            <a:ext cx="2033453" cy="1106506"/>
          </a:xfrm>
          <a:prstGeom prst="straightConnector1">
            <a:avLst/>
          </a:prstGeom>
          <a:ln w="50800"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FF41A59-E7E1-4493-AD10-4BB472A32521}"/>
              </a:ext>
            </a:extLst>
          </p:cNvPr>
          <p:cNvSpPr txBox="1"/>
          <p:nvPr/>
        </p:nvSpPr>
        <p:spPr>
          <a:xfrm>
            <a:off x="5916391" y="3429000"/>
            <a:ext cx="944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10282482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378E6-62FB-4305-86C4-638154A4A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DLL 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8F88D-23B8-4C1E-95CC-CF09186E1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 разработке динамических библиотек легко внести </a:t>
            </a:r>
            <a:r>
              <a:rPr lang="ru-RU" i="1" dirty="0"/>
              <a:t>несовместимые изменения</a:t>
            </a:r>
          </a:p>
          <a:p>
            <a:pPr lvl="1"/>
            <a:r>
              <a:rPr lang="ru-RU" dirty="0"/>
              <a:t>Удаление функции</a:t>
            </a:r>
            <a:r>
              <a:rPr lang="en-US" dirty="0"/>
              <a:t>, </a:t>
            </a:r>
            <a:r>
              <a:rPr lang="ru-RU" dirty="0"/>
              <a:t>изменение сигнатуры функции</a:t>
            </a:r>
            <a:endParaRPr lang="en-US" dirty="0"/>
          </a:p>
          <a:p>
            <a:r>
              <a:rPr lang="ru-RU" dirty="0"/>
              <a:t>Приложения, использовавшие старую версию библиотеки, не смогут работать с новой</a:t>
            </a:r>
            <a:endParaRPr lang="en-US" dirty="0"/>
          </a:p>
          <a:p>
            <a:pPr lvl="1"/>
            <a:r>
              <a:rPr lang="ru-RU" dirty="0"/>
              <a:t>Не загрузятся или упадут в процессе работы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9144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378E6-62FB-4305-86C4-638154A4A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DLL Hell: </a:t>
            </a:r>
            <a:r>
              <a:rPr lang="ru-RU" dirty="0"/>
              <a:t>решение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8F88D-23B8-4C1E-95CC-CF09186E1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Разработчик библиотеки должен избегать несовместимых изменений</a:t>
            </a:r>
            <a:endParaRPr lang="en-US" dirty="0"/>
          </a:p>
          <a:p>
            <a:r>
              <a:rPr lang="ru-RU" dirty="0"/>
              <a:t>Если они необходимы разработчик должен обновить в файле библиотеки информацию о её версии</a:t>
            </a:r>
            <a:endParaRPr lang="en-US" dirty="0"/>
          </a:p>
          <a:p>
            <a:pPr lvl="1"/>
            <a:r>
              <a:rPr lang="en-US" dirty="0"/>
              <a:t>SONAME </a:t>
            </a:r>
            <a:r>
              <a:rPr lang="ru-RU" dirty="0"/>
              <a:t>в </a:t>
            </a:r>
            <a:r>
              <a:rPr lang="en-US" dirty="0"/>
              <a:t>Linux, DLL manifests </a:t>
            </a:r>
            <a:r>
              <a:rPr lang="ru-RU" dirty="0"/>
              <a:t>в </a:t>
            </a:r>
            <a:r>
              <a:rPr lang="en-US" dirty="0"/>
              <a:t>Windows</a:t>
            </a:r>
          </a:p>
          <a:p>
            <a:r>
              <a:rPr lang="ru-RU" dirty="0"/>
              <a:t>Это позволит ОС определить какая версия библиотеки нужна программе и загрузить именно её</a:t>
            </a:r>
            <a:endParaRPr lang="en-US" dirty="0"/>
          </a:p>
          <a:p>
            <a:r>
              <a:rPr lang="ru-RU" dirty="0"/>
              <a:t>Детали зависят от операционной системы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327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5B1BF-E6CB-4A61-A19B-EAB2E2F68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3353"/>
            <a:ext cx="10515600" cy="1325563"/>
          </a:xfrm>
        </p:spPr>
        <p:txBody>
          <a:bodyPr/>
          <a:lstStyle/>
          <a:p>
            <a:r>
              <a:rPr lang="ru-RU" dirty="0"/>
              <a:t>Обо мне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23327-086B-41AB-AC13-CE5A75450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Юрий Грибов (</a:t>
            </a:r>
            <a:r>
              <a:rPr lang="en-US" dirty="0" err="1"/>
              <a:t>yugr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Инженер-компиляторщик</a:t>
            </a:r>
            <a:endParaRPr lang="en-US" dirty="0"/>
          </a:p>
          <a:p>
            <a:r>
              <a:rPr lang="en-US" dirty="0"/>
              <a:t>Gmail: tetra2005</a:t>
            </a:r>
          </a:p>
          <a:p>
            <a:r>
              <a:rPr lang="en-US" dirty="0">
                <a:hlinkClick r:id="rId3"/>
              </a:rPr>
              <a:t>t.me/</a:t>
            </a:r>
            <a:r>
              <a:rPr lang="en-US" dirty="0" err="1">
                <a:hlinkClick r:id="rId3"/>
              </a:rPr>
              <a:t>the_real_yugr</a:t>
            </a:r>
            <a:endParaRPr lang="en-US" dirty="0"/>
          </a:p>
          <a:p>
            <a:r>
              <a:rPr lang="en-US" dirty="0">
                <a:hlinkClick r:id="rId4"/>
              </a:rPr>
              <a:t>https://github.com/yugr</a:t>
            </a:r>
            <a:endParaRPr lang="en-US" dirty="0">
              <a:hlinkClick r:id="rId5"/>
            </a:endParaRPr>
          </a:p>
          <a:p>
            <a:r>
              <a:rPr lang="en-US" dirty="0">
                <a:hlinkClick r:id="rId5"/>
              </a:rPr>
              <a:t>https://www.linkedin.com/in/yugr/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40D9AE-4012-42E8-83D2-366080AEAC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897" y="1825625"/>
            <a:ext cx="2904446" cy="29044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4BA0439-6A07-4227-890E-AE06EC06CA6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4935" y="2378416"/>
            <a:ext cx="1798864" cy="1798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8582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0915E-9B8D-44E7-B2AD-979D32F0B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Принципы работы динамических библиотек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82B848-14BD-4D1F-8D21-15F22B520A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4088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01604-10A9-498F-8F7F-ACC6B3762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Общие принципы работы </a:t>
            </a:r>
            <a:r>
              <a:rPr lang="en-US" dirty="0"/>
              <a:t>DLL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D4CAA-43ED-428E-AE8B-0B2B4505A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DLL </a:t>
            </a:r>
            <a:r>
              <a:rPr lang="ru-RU" dirty="0"/>
              <a:t>имеет тот же формат что и исполняемый файл</a:t>
            </a:r>
          </a:p>
          <a:p>
            <a:pPr lvl="1"/>
            <a:r>
              <a:rPr lang="en-US" dirty="0"/>
              <a:t>Portable Executable </a:t>
            </a:r>
            <a:r>
              <a:rPr lang="ru-RU" dirty="0"/>
              <a:t>на </a:t>
            </a:r>
            <a:r>
              <a:rPr lang="en-US" dirty="0"/>
              <a:t>Windows, ELF </a:t>
            </a:r>
            <a:r>
              <a:rPr lang="ru-RU" dirty="0"/>
              <a:t>на </a:t>
            </a:r>
            <a:r>
              <a:rPr lang="en-US" dirty="0"/>
              <a:t>Linux</a:t>
            </a:r>
          </a:p>
          <a:p>
            <a:r>
              <a:rPr lang="ru-RU" dirty="0"/>
              <a:t>Библиотека хранит экспортируемые символы в специальной таблице экспорта</a:t>
            </a:r>
            <a:endParaRPr lang="en-US" dirty="0"/>
          </a:p>
          <a:p>
            <a:pPr lvl="1"/>
            <a:r>
              <a:rPr lang="en-US" dirty="0"/>
              <a:t>.</a:t>
            </a:r>
            <a:r>
              <a:rPr lang="en-US" dirty="0" err="1"/>
              <a:t>edata</a:t>
            </a:r>
            <a:r>
              <a:rPr lang="en-US" dirty="0"/>
              <a:t> </a:t>
            </a:r>
            <a:r>
              <a:rPr lang="ru-RU" dirty="0"/>
              <a:t>на </a:t>
            </a:r>
            <a:r>
              <a:rPr lang="en-US" dirty="0"/>
              <a:t>Windows, .</a:t>
            </a:r>
            <a:r>
              <a:rPr lang="en-US" dirty="0" err="1"/>
              <a:t>dynsym</a:t>
            </a:r>
            <a:r>
              <a:rPr lang="en-US" dirty="0"/>
              <a:t> </a:t>
            </a:r>
            <a:r>
              <a:rPr lang="ru-RU" dirty="0"/>
              <a:t>на </a:t>
            </a:r>
            <a:r>
              <a:rPr lang="en-US" dirty="0"/>
              <a:t>Linux</a:t>
            </a:r>
          </a:p>
          <a:p>
            <a:r>
              <a:rPr lang="ru-RU" dirty="0"/>
              <a:t>Исполняемый файл хранит список библиотек и импортируемых из них символов в своей таблице импорта</a:t>
            </a:r>
            <a:endParaRPr lang="en-US" dirty="0"/>
          </a:p>
          <a:p>
            <a:pPr lvl="1"/>
            <a:r>
              <a:rPr lang="en-US" dirty="0"/>
              <a:t>.</a:t>
            </a:r>
            <a:r>
              <a:rPr lang="en-US" dirty="0" err="1"/>
              <a:t>idata</a:t>
            </a:r>
            <a:r>
              <a:rPr lang="en-US" dirty="0"/>
              <a:t> </a:t>
            </a:r>
            <a:r>
              <a:rPr lang="ru-RU" dirty="0"/>
              <a:t>на </a:t>
            </a:r>
            <a:r>
              <a:rPr lang="en-US" dirty="0"/>
              <a:t>Windows, .</a:t>
            </a:r>
            <a:r>
              <a:rPr lang="en-US" dirty="0" err="1"/>
              <a:t>dynsym</a:t>
            </a:r>
            <a:r>
              <a:rPr lang="en-US" dirty="0"/>
              <a:t>/.dynamic </a:t>
            </a:r>
            <a:r>
              <a:rPr lang="ru-RU" dirty="0"/>
              <a:t>на </a:t>
            </a:r>
            <a:r>
              <a:rPr lang="en-US" dirty="0"/>
              <a:t>Linux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03510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729CC-8AAA-4573-ABC4-33966BDA9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493"/>
            <a:ext cx="10515600" cy="1325563"/>
          </a:xfrm>
        </p:spPr>
        <p:txBody>
          <a:bodyPr/>
          <a:lstStyle/>
          <a:p>
            <a:r>
              <a:rPr lang="ru-RU" dirty="0"/>
              <a:t>Общие принципы работы </a:t>
            </a:r>
            <a:r>
              <a:rPr lang="en-US" dirty="0"/>
              <a:t>DLL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519E8F-1DD5-4A14-9EC4-905C0EB802C9}"/>
              </a:ext>
            </a:extLst>
          </p:cNvPr>
          <p:cNvSpPr/>
          <p:nvPr/>
        </p:nvSpPr>
        <p:spPr>
          <a:xfrm>
            <a:off x="1458685" y="1466056"/>
            <a:ext cx="3646715" cy="4989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5A2B4F-32E2-44DF-97FA-DCD3B46A2314}"/>
              </a:ext>
            </a:extLst>
          </p:cNvPr>
          <p:cNvSpPr/>
          <p:nvPr/>
        </p:nvSpPr>
        <p:spPr>
          <a:xfrm>
            <a:off x="5725886" y="2085985"/>
            <a:ext cx="2525486" cy="334845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4315A3-C681-4692-827D-A7470EE1F2E1}"/>
              </a:ext>
            </a:extLst>
          </p:cNvPr>
          <p:cNvSpPr/>
          <p:nvPr/>
        </p:nvSpPr>
        <p:spPr>
          <a:xfrm>
            <a:off x="1730826" y="2453422"/>
            <a:ext cx="3145974" cy="18505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Code section @ 0x100</a:t>
            </a:r>
          </a:p>
          <a:p>
            <a:r>
              <a:rPr lang="en-US" dirty="0"/>
              <a:t>  …</a:t>
            </a:r>
          </a:p>
          <a:p>
            <a:r>
              <a:rPr lang="en-US" dirty="0"/>
              <a:t>  call 0x0  # Foo</a:t>
            </a:r>
          </a:p>
          <a:p>
            <a:r>
              <a:rPr lang="en-US" dirty="0"/>
              <a:t>  …</a:t>
            </a:r>
          </a:p>
          <a:p>
            <a:r>
              <a:rPr lang="en-US" dirty="0"/>
              <a:t>  call 0x0  # Foo</a:t>
            </a:r>
          </a:p>
          <a:p>
            <a:r>
              <a:rPr lang="en-US" dirty="0"/>
              <a:t>  …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39A9FC-5EF5-4DEB-8D7F-0B83179D5BEF}"/>
              </a:ext>
            </a:extLst>
          </p:cNvPr>
          <p:cNvSpPr/>
          <p:nvPr/>
        </p:nvSpPr>
        <p:spPr>
          <a:xfrm>
            <a:off x="5856515" y="2724267"/>
            <a:ext cx="2296890" cy="15934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Code section</a:t>
            </a:r>
          </a:p>
          <a:p>
            <a:endParaRPr lang="en-US" dirty="0"/>
          </a:p>
          <a:p>
            <a:r>
              <a:rPr lang="en-US" dirty="0"/>
              <a:t>Foo</a:t>
            </a:r>
          </a:p>
          <a:p>
            <a:r>
              <a:rPr lang="en-US" dirty="0"/>
              <a:t>  mov 1, %</a:t>
            </a:r>
            <a:r>
              <a:rPr lang="en-US" dirty="0" err="1"/>
              <a:t>eax</a:t>
            </a:r>
            <a:endParaRPr lang="en-US" dirty="0"/>
          </a:p>
          <a:p>
            <a:r>
              <a:rPr lang="en-US" dirty="0"/>
              <a:t>  ret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FD56C6-193E-4913-BB25-F4AFB67EE77F}"/>
              </a:ext>
            </a:extLst>
          </p:cNvPr>
          <p:cNvSpPr/>
          <p:nvPr/>
        </p:nvSpPr>
        <p:spPr>
          <a:xfrm>
            <a:off x="1730826" y="4448230"/>
            <a:ext cx="3145974" cy="80384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Import section</a:t>
            </a:r>
          </a:p>
          <a:p>
            <a:r>
              <a:rPr lang="en-US" dirty="0"/>
              <a:t>  Foo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7EA17C-26C3-41C7-9ADA-880FBB9C9BBB}"/>
              </a:ext>
            </a:extLst>
          </p:cNvPr>
          <p:cNvSpPr txBox="1"/>
          <p:nvPr/>
        </p:nvSpPr>
        <p:spPr>
          <a:xfrm>
            <a:off x="1491339" y="1557049"/>
            <a:ext cx="19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Executable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E7B040-E1CC-440A-ABB9-820C1ED898B3}"/>
              </a:ext>
            </a:extLst>
          </p:cNvPr>
          <p:cNvSpPr txBox="1"/>
          <p:nvPr/>
        </p:nvSpPr>
        <p:spPr>
          <a:xfrm>
            <a:off x="6096000" y="2101750"/>
            <a:ext cx="19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DLL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349239E-AD4F-48DB-8C54-4C3E34F5F25B}"/>
              </a:ext>
            </a:extLst>
          </p:cNvPr>
          <p:cNvSpPr/>
          <p:nvPr/>
        </p:nvSpPr>
        <p:spPr>
          <a:xfrm>
            <a:off x="5856514" y="4472619"/>
            <a:ext cx="2296890" cy="65144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Export section</a:t>
            </a:r>
          </a:p>
          <a:p>
            <a:r>
              <a:rPr lang="en-US" dirty="0"/>
              <a:t>  Foo</a:t>
            </a:r>
          </a:p>
        </p:txBody>
      </p:sp>
    </p:spTree>
    <p:extLst>
      <p:ext uri="{BB962C8B-B14F-4D97-AF65-F5344CB8AC3E}">
        <p14:creationId xmlns:p14="http://schemas.microsoft.com/office/powerpoint/2010/main" val="22205838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729CC-8AAA-4573-ABC4-33966BDA9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493"/>
            <a:ext cx="10515600" cy="1325563"/>
          </a:xfrm>
        </p:spPr>
        <p:txBody>
          <a:bodyPr/>
          <a:lstStyle/>
          <a:p>
            <a:r>
              <a:rPr lang="ru-RU" dirty="0"/>
              <a:t>Общие принципы работы </a:t>
            </a:r>
            <a:r>
              <a:rPr lang="en-US" dirty="0"/>
              <a:t>DLL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519E8F-1DD5-4A14-9EC4-905C0EB802C9}"/>
              </a:ext>
            </a:extLst>
          </p:cNvPr>
          <p:cNvSpPr/>
          <p:nvPr/>
        </p:nvSpPr>
        <p:spPr>
          <a:xfrm>
            <a:off x="1458685" y="1466056"/>
            <a:ext cx="7141029" cy="4989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5A2B4F-32E2-44DF-97FA-DCD3B46A2314}"/>
              </a:ext>
            </a:extLst>
          </p:cNvPr>
          <p:cNvSpPr/>
          <p:nvPr/>
        </p:nvSpPr>
        <p:spPr>
          <a:xfrm>
            <a:off x="5725886" y="2085985"/>
            <a:ext cx="2525486" cy="334845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4315A3-C681-4692-827D-A7470EE1F2E1}"/>
              </a:ext>
            </a:extLst>
          </p:cNvPr>
          <p:cNvSpPr/>
          <p:nvPr/>
        </p:nvSpPr>
        <p:spPr>
          <a:xfrm>
            <a:off x="1730826" y="2453422"/>
            <a:ext cx="3145974" cy="18505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Code section @ 0x100</a:t>
            </a:r>
          </a:p>
          <a:p>
            <a:r>
              <a:rPr lang="en-US" dirty="0"/>
              <a:t>  …</a:t>
            </a:r>
          </a:p>
          <a:p>
            <a:r>
              <a:rPr lang="en-US" dirty="0"/>
              <a:t>  call 0x0  # Foo</a:t>
            </a:r>
          </a:p>
          <a:p>
            <a:r>
              <a:rPr lang="en-US" dirty="0"/>
              <a:t>  …</a:t>
            </a:r>
          </a:p>
          <a:p>
            <a:r>
              <a:rPr lang="en-US" dirty="0"/>
              <a:t>  call 0x0  # Foo</a:t>
            </a:r>
          </a:p>
          <a:p>
            <a:r>
              <a:rPr lang="en-US" dirty="0"/>
              <a:t>  …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39A9FC-5EF5-4DEB-8D7F-0B83179D5BEF}"/>
              </a:ext>
            </a:extLst>
          </p:cNvPr>
          <p:cNvSpPr/>
          <p:nvPr/>
        </p:nvSpPr>
        <p:spPr>
          <a:xfrm>
            <a:off x="5856515" y="2724267"/>
            <a:ext cx="2296890" cy="15934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Code section</a:t>
            </a:r>
          </a:p>
          <a:p>
            <a:endParaRPr lang="en-US" dirty="0"/>
          </a:p>
          <a:p>
            <a:r>
              <a:rPr lang="en-US" dirty="0"/>
              <a:t>Foo @ 0x200</a:t>
            </a:r>
          </a:p>
          <a:p>
            <a:r>
              <a:rPr lang="en-US" dirty="0"/>
              <a:t>  mov 1, %</a:t>
            </a:r>
            <a:r>
              <a:rPr lang="en-US" dirty="0" err="1"/>
              <a:t>eax</a:t>
            </a:r>
            <a:endParaRPr lang="en-US" dirty="0"/>
          </a:p>
          <a:p>
            <a:r>
              <a:rPr lang="en-US" dirty="0"/>
              <a:t>  ret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FD56C6-193E-4913-BB25-F4AFB67EE77F}"/>
              </a:ext>
            </a:extLst>
          </p:cNvPr>
          <p:cNvSpPr/>
          <p:nvPr/>
        </p:nvSpPr>
        <p:spPr>
          <a:xfrm>
            <a:off x="1730826" y="4448230"/>
            <a:ext cx="3145974" cy="80384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Import section</a:t>
            </a:r>
          </a:p>
          <a:p>
            <a:r>
              <a:rPr lang="en-US" dirty="0"/>
              <a:t>  Foo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7EA17C-26C3-41C7-9ADA-880FBB9C9BBB}"/>
              </a:ext>
            </a:extLst>
          </p:cNvPr>
          <p:cNvSpPr txBox="1"/>
          <p:nvPr/>
        </p:nvSpPr>
        <p:spPr>
          <a:xfrm>
            <a:off x="1491339" y="1557049"/>
            <a:ext cx="19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Executable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E7B040-E1CC-440A-ABB9-820C1ED898B3}"/>
              </a:ext>
            </a:extLst>
          </p:cNvPr>
          <p:cNvSpPr txBox="1"/>
          <p:nvPr/>
        </p:nvSpPr>
        <p:spPr>
          <a:xfrm>
            <a:off x="6096000" y="2101750"/>
            <a:ext cx="19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DLL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349239E-AD4F-48DB-8C54-4C3E34F5F25B}"/>
              </a:ext>
            </a:extLst>
          </p:cNvPr>
          <p:cNvSpPr/>
          <p:nvPr/>
        </p:nvSpPr>
        <p:spPr>
          <a:xfrm>
            <a:off x="5856514" y="4472619"/>
            <a:ext cx="2296890" cy="65144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Export section</a:t>
            </a:r>
          </a:p>
          <a:p>
            <a:r>
              <a:rPr lang="en-US" dirty="0"/>
              <a:t>  Foo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FA3F985-13EC-4777-B82F-50668AF7CEE2}"/>
              </a:ext>
            </a:extLst>
          </p:cNvPr>
          <p:cNvCxnSpPr>
            <a:cxnSpLocks/>
          </p:cNvCxnSpPr>
          <p:nvPr/>
        </p:nvCxnSpPr>
        <p:spPr>
          <a:xfrm>
            <a:off x="2394857" y="4996543"/>
            <a:ext cx="3570514" cy="0"/>
          </a:xfrm>
          <a:prstGeom prst="straightConnector1">
            <a:avLst/>
          </a:prstGeom>
          <a:ln w="50800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26446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729CC-8AAA-4573-ABC4-33966BDA9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493"/>
            <a:ext cx="10515600" cy="1325563"/>
          </a:xfrm>
        </p:spPr>
        <p:txBody>
          <a:bodyPr/>
          <a:lstStyle/>
          <a:p>
            <a:r>
              <a:rPr lang="ru-RU" dirty="0"/>
              <a:t>Общие принципы работы </a:t>
            </a:r>
            <a:r>
              <a:rPr lang="en-US" dirty="0"/>
              <a:t>DLL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519E8F-1DD5-4A14-9EC4-905C0EB802C9}"/>
              </a:ext>
            </a:extLst>
          </p:cNvPr>
          <p:cNvSpPr/>
          <p:nvPr/>
        </p:nvSpPr>
        <p:spPr>
          <a:xfrm>
            <a:off x="1458685" y="1466056"/>
            <a:ext cx="7141029" cy="4989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5A2B4F-32E2-44DF-97FA-DCD3B46A2314}"/>
              </a:ext>
            </a:extLst>
          </p:cNvPr>
          <p:cNvSpPr/>
          <p:nvPr/>
        </p:nvSpPr>
        <p:spPr>
          <a:xfrm>
            <a:off x="5725886" y="2085985"/>
            <a:ext cx="2525486" cy="334845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4315A3-C681-4692-827D-A7470EE1F2E1}"/>
              </a:ext>
            </a:extLst>
          </p:cNvPr>
          <p:cNvSpPr/>
          <p:nvPr/>
        </p:nvSpPr>
        <p:spPr>
          <a:xfrm>
            <a:off x="1730826" y="2453422"/>
            <a:ext cx="3145974" cy="18505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Code section @ 0x100</a:t>
            </a:r>
          </a:p>
          <a:p>
            <a:r>
              <a:rPr lang="en-US" dirty="0"/>
              <a:t>  …</a:t>
            </a:r>
          </a:p>
          <a:p>
            <a:r>
              <a:rPr lang="en-US" dirty="0"/>
              <a:t>  call 0x200</a:t>
            </a:r>
          </a:p>
          <a:p>
            <a:r>
              <a:rPr lang="en-US" dirty="0"/>
              <a:t>  …</a:t>
            </a:r>
          </a:p>
          <a:p>
            <a:r>
              <a:rPr lang="en-US" dirty="0"/>
              <a:t>  call 0x200</a:t>
            </a:r>
          </a:p>
          <a:p>
            <a:r>
              <a:rPr lang="en-US" dirty="0"/>
              <a:t>  …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39A9FC-5EF5-4DEB-8D7F-0B83179D5BEF}"/>
              </a:ext>
            </a:extLst>
          </p:cNvPr>
          <p:cNvSpPr/>
          <p:nvPr/>
        </p:nvSpPr>
        <p:spPr>
          <a:xfrm>
            <a:off x="5856515" y="2724267"/>
            <a:ext cx="2296890" cy="15934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Code section</a:t>
            </a:r>
          </a:p>
          <a:p>
            <a:endParaRPr lang="en-US" dirty="0"/>
          </a:p>
          <a:p>
            <a:r>
              <a:rPr lang="en-US" dirty="0"/>
              <a:t>Foo @ 0x200</a:t>
            </a:r>
          </a:p>
          <a:p>
            <a:r>
              <a:rPr lang="en-US" dirty="0"/>
              <a:t>  mov 1, %</a:t>
            </a:r>
            <a:r>
              <a:rPr lang="en-US" dirty="0" err="1"/>
              <a:t>eax</a:t>
            </a:r>
            <a:endParaRPr lang="en-US" dirty="0"/>
          </a:p>
          <a:p>
            <a:r>
              <a:rPr lang="en-US" dirty="0"/>
              <a:t>  ret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FD56C6-193E-4913-BB25-F4AFB67EE77F}"/>
              </a:ext>
            </a:extLst>
          </p:cNvPr>
          <p:cNvSpPr/>
          <p:nvPr/>
        </p:nvSpPr>
        <p:spPr>
          <a:xfrm>
            <a:off x="1730826" y="4448230"/>
            <a:ext cx="3145974" cy="80384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Import section</a:t>
            </a:r>
          </a:p>
          <a:p>
            <a:r>
              <a:rPr lang="en-US" dirty="0"/>
              <a:t>  Foo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7EA17C-26C3-41C7-9ADA-880FBB9C9BBB}"/>
              </a:ext>
            </a:extLst>
          </p:cNvPr>
          <p:cNvSpPr txBox="1"/>
          <p:nvPr/>
        </p:nvSpPr>
        <p:spPr>
          <a:xfrm>
            <a:off x="1491339" y="1557049"/>
            <a:ext cx="19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Executable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E7B040-E1CC-440A-ABB9-820C1ED898B3}"/>
              </a:ext>
            </a:extLst>
          </p:cNvPr>
          <p:cNvSpPr txBox="1"/>
          <p:nvPr/>
        </p:nvSpPr>
        <p:spPr>
          <a:xfrm>
            <a:off x="6096000" y="2101750"/>
            <a:ext cx="19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DLL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349239E-AD4F-48DB-8C54-4C3E34F5F25B}"/>
              </a:ext>
            </a:extLst>
          </p:cNvPr>
          <p:cNvSpPr/>
          <p:nvPr/>
        </p:nvSpPr>
        <p:spPr>
          <a:xfrm>
            <a:off x="5856514" y="4472619"/>
            <a:ext cx="2296890" cy="65144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Export section</a:t>
            </a:r>
          </a:p>
          <a:p>
            <a:r>
              <a:rPr lang="en-US" dirty="0"/>
              <a:t>  Foo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3EECCF6-9887-4B24-BA6F-A0FCE00A57D3}"/>
              </a:ext>
            </a:extLst>
          </p:cNvPr>
          <p:cNvCxnSpPr/>
          <p:nvPr/>
        </p:nvCxnSpPr>
        <p:spPr>
          <a:xfrm>
            <a:off x="6574971" y="3657600"/>
            <a:ext cx="631372" cy="0"/>
          </a:xfrm>
          <a:prstGeom prst="line">
            <a:avLst/>
          </a:prstGeom>
          <a:ln w="635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4B9C9BE-238A-4193-94A1-6455DEF9441C}"/>
              </a:ext>
            </a:extLst>
          </p:cNvPr>
          <p:cNvCxnSpPr>
            <a:cxnSpLocks/>
          </p:cNvCxnSpPr>
          <p:nvPr/>
        </p:nvCxnSpPr>
        <p:spPr>
          <a:xfrm flipH="1" flipV="1">
            <a:off x="2971801" y="3234980"/>
            <a:ext cx="3540580" cy="286014"/>
          </a:xfrm>
          <a:prstGeom prst="straightConnector1">
            <a:avLst/>
          </a:prstGeom>
          <a:ln w="38100">
            <a:solidFill>
              <a:srgbClr val="FFFF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007533E-1C1B-43D7-9E92-787AA52F2777}"/>
              </a:ext>
            </a:extLst>
          </p:cNvPr>
          <p:cNvCxnSpPr>
            <a:cxnSpLocks/>
          </p:cNvCxnSpPr>
          <p:nvPr/>
        </p:nvCxnSpPr>
        <p:spPr>
          <a:xfrm flipH="1">
            <a:off x="2971800" y="3620076"/>
            <a:ext cx="3540581" cy="156274"/>
          </a:xfrm>
          <a:prstGeom prst="straightConnector1">
            <a:avLst/>
          </a:prstGeom>
          <a:ln w="38100">
            <a:solidFill>
              <a:srgbClr val="FFFF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1405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729CC-8AAA-4573-ABC4-33966BDA9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493"/>
            <a:ext cx="10515600" cy="1325563"/>
          </a:xfrm>
        </p:spPr>
        <p:txBody>
          <a:bodyPr/>
          <a:lstStyle/>
          <a:p>
            <a:r>
              <a:rPr lang="ru-RU" dirty="0"/>
              <a:t>Общие принципы работы </a:t>
            </a:r>
            <a:r>
              <a:rPr lang="en-US" dirty="0"/>
              <a:t>DLL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519E8F-1DD5-4A14-9EC4-905C0EB802C9}"/>
              </a:ext>
            </a:extLst>
          </p:cNvPr>
          <p:cNvSpPr/>
          <p:nvPr/>
        </p:nvSpPr>
        <p:spPr>
          <a:xfrm>
            <a:off x="1458685" y="1466056"/>
            <a:ext cx="7141029" cy="4989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5A2B4F-32E2-44DF-97FA-DCD3B46A2314}"/>
              </a:ext>
            </a:extLst>
          </p:cNvPr>
          <p:cNvSpPr/>
          <p:nvPr/>
        </p:nvSpPr>
        <p:spPr>
          <a:xfrm>
            <a:off x="5725886" y="2085985"/>
            <a:ext cx="2525486" cy="334845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4315A3-C681-4692-827D-A7470EE1F2E1}"/>
              </a:ext>
            </a:extLst>
          </p:cNvPr>
          <p:cNvSpPr/>
          <p:nvPr/>
        </p:nvSpPr>
        <p:spPr>
          <a:xfrm>
            <a:off x="1730826" y="2453422"/>
            <a:ext cx="3145974" cy="18505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Code section @ 0x100</a:t>
            </a:r>
          </a:p>
          <a:p>
            <a:r>
              <a:rPr lang="en-US" dirty="0"/>
              <a:t>  …</a:t>
            </a:r>
          </a:p>
          <a:p>
            <a:r>
              <a:rPr lang="en-US" dirty="0"/>
              <a:t>  call 0x200</a:t>
            </a:r>
          </a:p>
          <a:p>
            <a:r>
              <a:rPr lang="en-US" dirty="0"/>
              <a:t>  …</a:t>
            </a:r>
          </a:p>
          <a:p>
            <a:r>
              <a:rPr lang="en-US" dirty="0"/>
              <a:t>  call 0x200</a:t>
            </a:r>
          </a:p>
          <a:p>
            <a:r>
              <a:rPr lang="en-US" dirty="0"/>
              <a:t>  …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39A9FC-5EF5-4DEB-8D7F-0B83179D5BEF}"/>
              </a:ext>
            </a:extLst>
          </p:cNvPr>
          <p:cNvSpPr/>
          <p:nvPr/>
        </p:nvSpPr>
        <p:spPr>
          <a:xfrm>
            <a:off x="5856515" y="2724267"/>
            <a:ext cx="2296890" cy="15934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Code section</a:t>
            </a:r>
          </a:p>
          <a:p>
            <a:endParaRPr lang="en-US" dirty="0"/>
          </a:p>
          <a:p>
            <a:r>
              <a:rPr lang="en-US" dirty="0"/>
              <a:t>Foo @ 0x200</a:t>
            </a:r>
          </a:p>
          <a:p>
            <a:r>
              <a:rPr lang="en-US" dirty="0"/>
              <a:t>  mov 1, %</a:t>
            </a:r>
            <a:r>
              <a:rPr lang="en-US" dirty="0" err="1"/>
              <a:t>eax</a:t>
            </a:r>
            <a:endParaRPr lang="en-US" dirty="0"/>
          </a:p>
          <a:p>
            <a:r>
              <a:rPr lang="en-US" dirty="0"/>
              <a:t>  ret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FD56C6-193E-4913-BB25-F4AFB67EE77F}"/>
              </a:ext>
            </a:extLst>
          </p:cNvPr>
          <p:cNvSpPr/>
          <p:nvPr/>
        </p:nvSpPr>
        <p:spPr>
          <a:xfrm>
            <a:off x="1730826" y="4448230"/>
            <a:ext cx="3145974" cy="80384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Import section</a:t>
            </a:r>
          </a:p>
          <a:p>
            <a:r>
              <a:rPr lang="en-US" dirty="0"/>
              <a:t>  Foo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7EA17C-26C3-41C7-9ADA-880FBB9C9BBB}"/>
              </a:ext>
            </a:extLst>
          </p:cNvPr>
          <p:cNvSpPr txBox="1"/>
          <p:nvPr/>
        </p:nvSpPr>
        <p:spPr>
          <a:xfrm>
            <a:off x="1491339" y="1557049"/>
            <a:ext cx="19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Executable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E7B040-E1CC-440A-ABB9-820C1ED898B3}"/>
              </a:ext>
            </a:extLst>
          </p:cNvPr>
          <p:cNvSpPr txBox="1"/>
          <p:nvPr/>
        </p:nvSpPr>
        <p:spPr>
          <a:xfrm>
            <a:off x="6096000" y="2101750"/>
            <a:ext cx="19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DLL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349239E-AD4F-48DB-8C54-4C3E34F5F25B}"/>
              </a:ext>
            </a:extLst>
          </p:cNvPr>
          <p:cNvSpPr/>
          <p:nvPr/>
        </p:nvSpPr>
        <p:spPr>
          <a:xfrm>
            <a:off x="5856514" y="4472619"/>
            <a:ext cx="2296890" cy="65144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Export section</a:t>
            </a:r>
          </a:p>
          <a:p>
            <a:r>
              <a:rPr lang="en-US" dirty="0"/>
              <a:t>  Foo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3EECCF6-9887-4B24-BA6F-A0FCE00A57D3}"/>
              </a:ext>
            </a:extLst>
          </p:cNvPr>
          <p:cNvCxnSpPr/>
          <p:nvPr/>
        </p:nvCxnSpPr>
        <p:spPr>
          <a:xfrm>
            <a:off x="6574971" y="3657600"/>
            <a:ext cx="631372" cy="0"/>
          </a:xfrm>
          <a:prstGeom prst="line">
            <a:avLst/>
          </a:prstGeom>
          <a:ln w="635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4B9C9BE-238A-4193-94A1-6455DEF9441C}"/>
              </a:ext>
            </a:extLst>
          </p:cNvPr>
          <p:cNvCxnSpPr>
            <a:cxnSpLocks/>
          </p:cNvCxnSpPr>
          <p:nvPr/>
        </p:nvCxnSpPr>
        <p:spPr>
          <a:xfrm flipH="1" flipV="1">
            <a:off x="2971801" y="3234980"/>
            <a:ext cx="3540580" cy="286014"/>
          </a:xfrm>
          <a:prstGeom prst="straightConnector1">
            <a:avLst/>
          </a:prstGeom>
          <a:ln w="38100">
            <a:solidFill>
              <a:srgbClr val="FFFF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007533E-1C1B-43D7-9E92-787AA52F2777}"/>
              </a:ext>
            </a:extLst>
          </p:cNvPr>
          <p:cNvCxnSpPr>
            <a:cxnSpLocks/>
          </p:cNvCxnSpPr>
          <p:nvPr/>
        </p:nvCxnSpPr>
        <p:spPr>
          <a:xfrm flipH="1">
            <a:off x="2971800" y="3620076"/>
            <a:ext cx="3540581" cy="156274"/>
          </a:xfrm>
          <a:prstGeom prst="straightConnector1">
            <a:avLst/>
          </a:prstGeom>
          <a:ln w="38100">
            <a:solidFill>
              <a:srgbClr val="FFFF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A1D60EC-9F77-4BF2-9A32-00400EE15737}"/>
              </a:ext>
            </a:extLst>
          </p:cNvPr>
          <p:cNvCxnSpPr/>
          <p:nvPr/>
        </p:nvCxnSpPr>
        <p:spPr>
          <a:xfrm>
            <a:off x="3396341" y="2259417"/>
            <a:ext cx="3298373" cy="2524679"/>
          </a:xfrm>
          <a:prstGeom prst="line">
            <a:avLst/>
          </a:prstGeom>
          <a:ln w="190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3545589-3DC6-4B5B-A423-AA942D334CE6}"/>
              </a:ext>
            </a:extLst>
          </p:cNvPr>
          <p:cNvCxnSpPr>
            <a:cxnSpLocks/>
          </p:cNvCxnSpPr>
          <p:nvPr/>
        </p:nvCxnSpPr>
        <p:spPr>
          <a:xfrm flipV="1">
            <a:off x="3407229" y="2224269"/>
            <a:ext cx="3211286" cy="2511017"/>
          </a:xfrm>
          <a:prstGeom prst="line">
            <a:avLst/>
          </a:prstGeom>
          <a:ln w="190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6434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729CC-8AAA-4573-ABC4-33966BDA9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493"/>
            <a:ext cx="10515600" cy="1325563"/>
          </a:xfrm>
        </p:spPr>
        <p:txBody>
          <a:bodyPr/>
          <a:lstStyle/>
          <a:p>
            <a:r>
              <a:rPr lang="ru-RU" dirty="0"/>
              <a:t>Общие принципы работы </a:t>
            </a:r>
            <a:r>
              <a:rPr lang="en-US" dirty="0"/>
              <a:t>DLL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519E8F-1DD5-4A14-9EC4-905C0EB802C9}"/>
              </a:ext>
            </a:extLst>
          </p:cNvPr>
          <p:cNvSpPr/>
          <p:nvPr/>
        </p:nvSpPr>
        <p:spPr>
          <a:xfrm>
            <a:off x="1458685" y="1466056"/>
            <a:ext cx="7141029" cy="4989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5A2B4F-32E2-44DF-97FA-DCD3B46A2314}"/>
              </a:ext>
            </a:extLst>
          </p:cNvPr>
          <p:cNvSpPr/>
          <p:nvPr/>
        </p:nvSpPr>
        <p:spPr>
          <a:xfrm>
            <a:off x="5725886" y="2085985"/>
            <a:ext cx="2525486" cy="334845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4315A3-C681-4692-827D-A7470EE1F2E1}"/>
              </a:ext>
            </a:extLst>
          </p:cNvPr>
          <p:cNvSpPr/>
          <p:nvPr/>
        </p:nvSpPr>
        <p:spPr>
          <a:xfrm>
            <a:off x="1730826" y="2453422"/>
            <a:ext cx="3145974" cy="18505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Code section @ 0x100</a:t>
            </a:r>
          </a:p>
          <a:p>
            <a:r>
              <a:rPr lang="en-US" dirty="0"/>
              <a:t>  …</a:t>
            </a:r>
          </a:p>
          <a:p>
            <a:r>
              <a:rPr lang="en-US" dirty="0"/>
              <a:t>  call [</a:t>
            </a:r>
            <a:r>
              <a:rPr lang="en-US" dirty="0" err="1"/>
              <a:t>Foo_addr</a:t>
            </a:r>
            <a:r>
              <a:rPr lang="en-US" dirty="0"/>
              <a:t>]</a:t>
            </a:r>
          </a:p>
          <a:p>
            <a:r>
              <a:rPr lang="en-US" dirty="0"/>
              <a:t>  …</a:t>
            </a:r>
          </a:p>
          <a:p>
            <a:r>
              <a:rPr lang="en-US" dirty="0"/>
              <a:t>  call [</a:t>
            </a:r>
            <a:r>
              <a:rPr lang="en-US" dirty="0" err="1"/>
              <a:t>Foo_addr</a:t>
            </a:r>
            <a:r>
              <a:rPr lang="en-US" dirty="0"/>
              <a:t>]</a:t>
            </a:r>
          </a:p>
          <a:p>
            <a:r>
              <a:rPr lang="en-US" dirty="0"/>
              <a:t>  …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39A9FC-5EF5-4DEB-8D7F-0B83179D5BEF}"/>
              </a:ext>
            </a:extLst>
          </p:cNvPr>
          <p:cNvSpPr/>
          <p:nvPr/>
        </p:nvSpPr>
        <p:spPr>
          <a:xfrm>
            <a:off x="5856515" y="2724267"/>
            <a:ext cx="2296890" cy="15934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Code section</a:t>
            </a:r>
          </a:p>
          <a:p>
            <a:endParaRPr lang="en-US" dirty="0"/>
          </a:p>
          <a:p>
            <a:r>
              <a:rPr lang="en-US" dirty="0"/>
              <a:t>Foo @ 0x200</a:t>
            </a:r>
          </a:p>
          <a:p>
            <a:r>
              <a:rPr lang="en-US" dirty="0"/>
              <a:t>  mov 1, %</a:t>
            </a:r>
            <a:r>
              <a:rPr lang="en-US" dirty="0" err="1"/>
              <a:t>eax</a:t>
            </a:r>
            <a:endParaRPr lang="en-US" dirty="0"/>
          </a:p>
          <a:p>
            <a:r>
              <a:rPr lang="en-US" dirty="0"/>
              <a:t>  ret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FD56C6-193E-4913-BB25-F4AFB67EE77F}"/>
              </a:ext>
            </a:extLst>
          </p:cNvPr>
          <p:cNvSpPr/>
          <p:nvPr/>
        </p:nvSpPr>
        <p:spPr>
          <a:xfrm>
            <a:off x="1725381" y="5434438"/>
            <a:ext cx="3145974" cy="80384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Import section</a:t>
            </a:r>
          </a:p>
          <a:p>
            <a:r>
              <a:rPr lang="en-US" dirty="0"/>
              <a:t>  Foo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7EA17C-26C3-41C7-9ADA-880FBB9C9BBB}"/>
              </a:ext>
            </a:extLst>
          </p:cNvPr>
          <p:cNvSpPr txBox="1"/>
          <p:nvPr/>
        </p:nvSpPr>
        <p:spPr>
          <a:xfrm>
            <a:off x="1491339" y="1557049"/>
            <a:ext cx="19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Executable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E7B040-E1CC-440A-ABB9-820C1ED898B3}"/>
              </a:ext>
            </a:extLst>
          </p:cNvPr>
          <p:cNvSpPr txBox="1"/>
          <p:nvPr/>
        </p:nvSpPr>
        <p:spPr>
          <a:xfrm>
            <a:off x="6096000" y="2101750"/>
            <a:ext cx="19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DLL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349239E-AD4F-48DB-8C54-4C3E34F5F25B}"/>
              </a:ext>
            </a:extLst>
          </p:cNvPr>
          <p:cNvSpPr/>
          <p:nvPr/>
        </p:nvSpPr>
        <p:spPr>
          <a:xfrm>
            <a:off x="5856514" y="4472619"/>
            <a:ext cx="2296890" cy="65144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Export section</a:t>
            </a:r>
          </a:p>
          <a:p>
            <a:r>
              <a:rPr lang="en-US" dirty="0"/>
              <a:t>  Foo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F8DF84C-3335-48B9-884B-11D3D219D245}"/>
              </a:ext>
            </a:extLst>
          </p:cNvPr>
          <p:cNvSpPr/>
          <p:nvPr/>
        </p:nvSpPr>
        <p:spPr>
          <a:xfrm>
            <a:off x="1725381" y="4539575"/>
            <a:ext cx="3145974" cy="65314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Address table (GOT/IAT)</a:t>
            </a:r>
          </a:p>
          <a:p>
            <a:r>
              <a:rPr lang="en-US" dirty="0"/>
              <a:t>  </a:t>
            </a:r>
            <a:r>
              <a:rPr lang="en-US" dirty="0" err="1"/>
              <a:t>Foo_addr</a:t>
            </a:r>
            <a:r>
              <a:rPr lang="en-US" dirty="0"/>
              <a:t>: 0x200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68AFD3A-9D68-4ABD-8863-19DF1BD88C39}"/>
              </a:ext>
            </a:extLst>
          </p:cNvPr>
          <p:cNvCxnSpPr/>
          <p:nvPr/>
        </p:nvCxnSpPr>
        <p:spPr>
          <a:xfrm>
            <a:off x="6574971" y="3657600"/>
            <a:ext cx="631372" cy="0"/>
          </a:xfrm>
          <a:prstGeom prst="line">
            <a:avLst/>
          </a:prstGeom>
          <a:ln w="635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2979B04-69CB-43CA-9381-AF04CECE8C76}"/>
              </a:ext>
            </a:extLst>
          </p:cNvPr>
          <p:cNvCxnSpPr>
            <a:cxnSpLocks/>
          </p:cNvCxnSpPr>
          <p:nvPr/>
        </p:nvCxnSpPr>
        <p:spPr>
          <a:xfrm flipH="1">
            <a:off x="3614057" y="3657600"/>
            <a:ext cx="2884714" cy="1382486"/>
          </a:xfrm>
          <a:prstGeom prst="straightConnector1">
            <a:avLst/>
          </a:prstGeom>
          <a:ln w="38100">
            <a:solidFill>
              <a:srgbClr val="FFFF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07440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729CC-8AAA-4573-ABC4-33966BDA9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493"/>
            <a:ext cx="10515600" cy="1325563"/>
          </a:xfrm>
        </p:spPr>
        <p:txBody>
          <a:bodyPr/>
          <a:lstStyle/>
          <a:p>
            <a:r>
              <a:rPr lang="ru-RU" dirty="0"/>
              <a:t>Общие принципы работы </a:t>
            </a:r>
            <a:r>
              <a:rPr lang="en-US" dirty="0"/>
              <a:t>DLL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519E8F-1DD5-4A14-9EC4-905C0EB802C9}"/>
              </a:ext>
            </a:extLst>
          </p:cNvPr>
          <p:cNvSpPr/>
          <p:nvPr/>
        </p:nvSpPr>
        <p:spPr>
          <a:xfrm>
            <a:off x="1458685" y="1466056"/>
            <a:ext cx="7141029" cy="4989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5A2B4F-32E2-44DF-97FA-DCD3B46A2314}"/>
              </a:ext>
            </a:extLst>
          </p:cNvPr>
          <p:cNvSpPr/>
          <p:nvPr/>
        </p:nvSpPr>
        <p:spPr>
          <a:xfrm>
            <a:off x="5725886" y="2085985"/>
            <a:ext cx="2525486" cy="334845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4315A3-C681-4692-827D-A7470EE1F2E1}"/>
              </a:ext>
            </a:extLst>
          </p:cNvPr>
          <p:cNvSpPr/>
          <p:nvPr/>
        </p:nvSpPr>
        <p:spPr>
          <a:xfrm>
            <a:off x="1730826" y="2453422"/>
            <a:ext cx="3145974" cy="18505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Code section @ 0x100</a:t>
            </a:r>
          </a:p>
          <a:p>
            <a:r>
              <a:rPr lang="en-US" dirty="0"/>
              <a:t>  …</a:t>
            </a:r>
          </a:p>
          <a:p>
            <a:r>
              <a:rPr lang="en-US" dirty="0"/>
              <a:t>  call [</a:t>
            </a:r>
            <a:r>
              <a:rPr lang="en-US" dirty="0" err="1"/>
              <a:t>Foo_addr</a:t>
            </a:r>
            <a:r>
              <a:rPr lang="en-US" dirty="0"/>
              <a:t>]</a:t>
            </a:r>
          </a:p>
          <a:p>
            <a:r>
              <a:rPr lang="en-US" dirty="0"/>
              <a:t>  …</a:t>
            </a:r>
          </a:p>
          <a:p>
            <a:r>
              <a:rPr lang="en-US" dirty="0"/>
              <a:t>  call [</a:t>
            </a:r>
            <a:r>
              <a:rPr lang="en-US" dirty="0" err="1"/>
              <a:t>Foo_addr</a:t>
            </a:r>
            <a:r>
              <a:rPr lang="en-US" dirty="0"/>
              <a:t>]</a:t>
            </a:r>
          </a:p>
          <a:p>
            <a:r>
              <a:rPr lang="en-US" dirty="0"/>
              <a:t>  …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39A9FC-5EF5-4DEB-8D7F-0B83179D5BEF}"/>
              </a:ext>
            </a:extLst>
          </p:cNvPr>
          <p:cNvSpPr/>
          <p:nvPr/>
        </p:nvSpPr>
        <p:spPr>
          <a:xfrm>
            <a:off x="5856515" y="2724267"/>
            <a:ext cx="2296890" cy="15934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Code section</a:t>
            </a:r>
          </a:p>
          <a:p>
            <a:endParaRPr lang="en-US" dirty="0"/>
          </a:p>
          <a:p>
            <a:r>
              <a:rPr lang="en-US" dirty="0"/>
              <a:t>Foo @ 0x200</a:t>
            </a:r>
          </a:p>
          <a:p>
            <a:r>
              <a:rPr lang="en-US" dirty="0"/>
              <a:t>  mov 1, %</a:t>
            </a:r>
            <a:r>
              <a:rPr lang="en-US" dirty="0" err="1"/>
              <a:t>eax</a:t>
            </a:r>
            <a:endParaRPr lang="en-US" dirty="0"/>
          </a:p>
          <a:p>
            <a:r>
              <a:rPr lang="en-US" dirty="0"/>
              <a:t>  ret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FD56C6-193E-4913-BB25-F4AFB67EE77F}"/>
              </a:ext>
            </a:extLst>
          </p:cNvPr>
          <p:cNvSpPr/>
          <p:nvPr/>
        </p:nvSpPr>
        <p:spPr>
          <a:xfrm>
            <a:off x="1725381" y="5434438"/>
            <a:ext cx="3145974" cy="80384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Import section</a:t>
            </a:r>
          </a:p>
          <a:p>
            <a:r>
              <a:rPr lang="en-US" dirty="0"/>
              <a:t>  Foo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7EA17C-26C3-41C7-9ADA-880FBB9C9BBB}"/>
              </a:ext>
            </a:extLst>
          </p:cNvPr>
          <p:cNvSpPr txBox="1"/>
          <p:nvPr/>
        </p:nvSpPr>
        <p:spPr>
          <a:xfrm>
            <a:off x="1491339" y="1557049"/>
            <a:ext cx="19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Executable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E7B040-E1CC-440A-ABB9-820C1ED898B3}"/>
              </a:ext>
            </a:extLst>
          </p:cNvPr>
          <p:cNvSpPr txBox="1"/>
          <p:nvPr/>
        </p:nvSpPr>
        <p:spPr>
          <a:xfrm>
            <a:off x="6096000" y="2101750"/>
            <a:ext cx="19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DLL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349239E-AD4F-48DB-8C54-4C3E34F5F25B}"/>
              </a:ext>
            </a:extLst>
          </p:cNvPr>
          <p:cNvSpPr/>
          <p:nvPr/>
        </p:nvSpPr>
        <p:spPr>
          <a:xfrm>
            <a:off x="5856514" y="4472619"/>
            <a:ext cx="2296890" cy="65144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Export section</a:t>
            </a:r>
          </a:p>
          <a:p>
            <a:r>
              <a:rPr lang="en-US" dirty="0"/>
              <a:t>  Foo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F8DF84C-3335-48B9-884B-11D3D219D245}"/>
              </a:ext>
            </a:extLst>
          </p:cNvPr>
          <p:cNvSpPr/>
          <p:nvPr/>
        </p:nvSpPr>
        <p:spPr>
          <a:xfrm>
            <a:off x="1725381" y="4539575"/>
            <a:ext cx="3145974" cy="65314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Address table (GOT/IAT)</a:t>
            </a:r>
          </a:p>
          <a:p>
            <a:r>
              <a:rPr lang="en-US" dirty="0"/>
              <a:t>  </a:t>
            </a:r>
            <a:r>
              <a:rPr lang="en-US" dirty="0" err="1"/>
              <a:t>Foo_addr</a:t>
            </a:r>
            <a:r>
              <a:rPr lang="en-US" dirty="0"/>
              <a:t>: 0x200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9EC5480-B077-48F2-875F-718E6B88010B}"/>
              </a:ext>
            </a:extLst>
          </p:cNvPr>
          <p:cNvSpPr/>
          <p:nvPr/>
        </p:nvSpPr>
        <p:spPr>
          <a:xfrm>
            <a:off x="3341914" y="3820885"/>
            <a:ext cx="340143" cy="1066800"/>
          </a:xfrm>
          <a:custGeom>
            <a:avLst/>
            <a:gdLst>
              <a:gd name="connsiteX0" fmla="*/ 0 w 340143"/>
              <a:gd name="connsiteY0" fmla="*/ 0 h 1066800"/>
              <a:gd name="connsiteX1" fmla="*/ 337457 w 340143"/>
              <a:gd name="connsiteY1" fmla="*/ 315685 h 1066800"/>
              <a:gd name="connsiteX2" fmla="*/ 130629 w 340143"/>
              <a:gd name="connsiteY2" fmla="*/ 106680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0143" h="1066800">
                <a:moveTo>
                  <a:pt x="0" y="0"/>
                </a:moveTo>
                <a:cubicBezTo>
                  <a:pt x="157843" y="68942"/>
                  <a:pt x="315686" y="137885"/>
                  <a:pt x="337457" y="315685"/>
                </a:cubicBezTo>
                <a:cubicBezTo>
                  <a:pt x="359228" y="493485"/>
                  <a:pt x="244928" y="780142"/>
                  <a:pt x="130629" y="1066800"/>
                </a:cubicBezTo>
              </a:path>
            </a:pathLst>
          </a:custGeom>
          <a:noFill/>
          <a:ln w="63500">
            <a:solidFill>
              <a:srgbClr val="FFFF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D95CC33-8DA7-40FD-890B-BB996FAFC42A}"/>
              </a:ext>
            </a:extLst>
          </p:cNvPr>
          <p:cNvCxnSpPr/>
          <p:nvPr/>
        </p:nvCxnSpPr>
        <p:spPr>
          <a:xfrm flipV="1">
            <a:off x="3682057" y="3733800"/>
            <a:ext cx="2174457" cy="1295400"/>
          </a:xfrm>
          <a:prstGeom prst="straightConnector1">
            <a:avLst/>
          </a:prstGeom>
          <a:ln w="635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0D8A5F8D-4A3E-4F5C-8078-93A4B249FBA7}"/>
              </a:ext>
            </a:extLst>
          </p:cNvPr>
          <p:cNvSpPr/>
          <p:nvPr/>
        </p:nvSpPr>
        <p:spPr>
          <a:xfrm>
            <a:off x="3352800" y="3222171"/>
            <a:ext cx="874097" cy="1709058"/>
          </a:xfrm>
          <a:custGeom>
            <a:avLst/>
            <a:gdLst>
              <a:gd name="connsiteX0" fmla="*/ 0 w 874097"/>
              <a:gd name="connsiteY0" fmla="*/ 0 h 1709058"/>
              <a:gd name="connsiteX1" fmla="*/ 870857 w 874097"/>
              <a:gd name="connsiteY1" fmla="*/ 576943 h 1709058"/>
              <a:gd name="connsiteX2" fmla="*/ 239486 w 874097"/>
              <a:gd name="connsiteY2" fmla="*/ 1709058 h 1709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4097" h="1709058">
                <a:moveTo>
                  <a:pt x="0" y="0"/>
                </a:moveTo>
                <a:cubicBezTo>
                  <a:pt x="415471" y="146050"/>
                  <a:pt x="830943" y="292100"/>
                  <a:pt x="870857" y="576943"/>
                </a:cubicBezTo>
                <a:cubicBezTo>
                  <a:pt x="910771" y="861786"/>
                  <a:pt x="575128" y="1285422"/>
                  <a:pt x="239486" y="1709058"/>
                </a:cubicBezTo>
              </a:path>
            </a:pathLst>
          </a:custGeom>
          <a:noFill/>
          <a:ln w="63500">
            <a:solidFill>
              <a:srgbClr val="FFFF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813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01604-10A9-498F-8F7F-ACC6B3762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Динамический загрузчик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D4CAA-43ED-428E-AE8B-0B2B4505A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Загрузку библиотек осуществляет динамический загрузчик</a:t>
            </a:r>
            <a:r>
              <a:rPr lang="en-US" dirty="0"/>
              <a:t> (dynamic loader)</a:t>
            </a:r>
          </a:p>
          <a:p>
            <a:pPr lvl="1"/>
            <a:r>
              <a:rPr lang="en-US" dirty="0"/>
              <a:t>/lib64/ld-linux-x86-64.so.2 </a:t>
            </a:r>
            <a:r>
              <a:rPr lang="ru-RU" dirty="0"/>
              <a:t>на </a:t>
            </a:r>
            <a:r>
              <a:rPr lang="en-US" dirty="0"/>
              <a:t>Linux</a:t>
            </a:r>
          </a:p>
          <a:p>
            <a:pPr lvl="1"/>
            <a:r>
              <a:rPr lang="en-US" dirty="0"/>
              <a:t>Image loader (</a:t>
            </a:r>
            <a:r>
              <a:rPr lang="en-US" dirty="0" err="1"/>
              <a:t>Ldr</a:t>
            </a:r>
            <a:r>
              <a:rPr lang="en-US" dirty="0"/>
              <a:t>) </a:t>
            </a:r>
            <a:r>
              <a:rPr lang="ru-RU" dirty="0"/>
              <a:t>на </a:t>
            </a:r>
            <a:r>
              <a:rPr lang="en-US" dirty="0"/>
              <a:t>Windows</a:t>
            </a:r>
          </a:p>
          <a:p>
            <a:r>
              <a:rPr lang="ru-RU" dirty="0"/>
              <a:t>При запуске приложения ядро ОС размещает загрузчик в памяти процесса и передаёт ему управление</a:t>
            </a:r>
            <a:endParaRPr lang="en-US" dirty="0"/>
          </a:p>
          <a:p>
            <a:r>
              <a:rPr lang="ru-RU" dirty="0"/>
              <a:t>Загрузчик</a:t>
            </a:r>
          </a:p>
          <a:p>
            <a:pPr lvl="1"/>
            <a:r>
              <a:rPr lang="ru-RU" dirty="0"/>
              <a:t>Размещает в памяти файлы импортируемых библиотек</a:t>
            </a:r>
          </a:p>
          <a:p>
            <a:pPr lvl="1"/>
            <a:r>
              <a:rPr lang="ru-RU" dirty="0"/>
              <a:t>Находит </a:t>
            </a:r>
            <a:r>
              <a:rPr lang="en-US" dirty="0"/>
              <a:t>(resolves) </a:t>
            </a:r>
            <a:r>
              <a:rPr lang="ru-RU" dirty="0"/>
              <a:t>и связывает </a:t>
            </a:r>
            <a:r>
              <a:rPr lang="en-US" dirty="0"/>
              <a:t>(binds) </a:t>
            </a:r>
            <a:r>
              <a:rPr lang="ru-RU" dirty="0"/>
              <a:t>экспортируемые и импортируемые символы</a:t>
            </a:r>
            <a:endParaRPr lang="en-US" dirty="0"/>
          </a:p>
          <a:p>
            <a:pPr lvl="1"/>
            <a:r>
              <a:rPr lang="ru-RU" dirty="0"/>
              <a:t>Передаёт управление программе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55025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0002F-4CE0-45C4-8D68-71037BD46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Процесс загрузки </a:t>
            </a:r>
            <a:r>
              <a:rPr lang="en-US" dirty="0"/>
              <a:t>DLL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1303D3-75DE-4770-90CF-07FE598D73F6}"/>
              </a:ext>
            </a:extLst>
          </p:cNvPr>
          <p:cNvSpPr/>
          <p:nvPr/>
        </p:nvSpPr>
        <p:spPr>
          <a:xfrm>
            <a:off x="500744" y="3287485"/>
            <a:ext cx="1785256" cy="1366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Загрузка файла в память</a:t>
            </a:r>
            <a:r>
              <a:rPr lang="en-US" dirty="0"/>
              <a:t> (memory mapping)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1C341A-89BC-4DFC-A1C0-1D74A91C9304}"/>
              </a:ext>
            </a:extLst>
          </p:cNvPr>
          <p:cNvSpPr/>
          <p:nvPr/>
        </p:nvSpPr>
        <p:spPr>
          <a:xfrm>
            <a:off x="2911120" y="3298371"/>
            <a:ext cx="1747966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Релокация</a:t>
            </a:r>
          </a:p>
          <a:p>
            <a:pPr algn="ctr"/>
            <a:r>
              <a:rPr lang="en-US" dirty="0"/>
              <a:t>(relocation)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FDA0B0-C879-448C-8E8E-EBAEB22BA3C6}"/>
              </a:ext>
            </a:extLst>
          </p:cNvPr>
          <p:cNvSpPr/>
          <p:nvPr/>
        </p:nvSpPr>
        <p:spPr>
          <a:xfrm>
            <a:off x="5246915" y="3298371"/>
            <a:ext cx="2021921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Разрешение имён </a:t>
            </a:r>
            <a:r>
              <a:rPr lang="en-US" dirty="0"/>
              <a:t>(symbol resolution)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CE2F4C6-9204-45BF-B84D-E91D54658887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2286000" y="3961153"/>
            <a:ext cx="625120" cy="966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A5C3A1F-4B19-4DA2-8AD2-833F61FCFD5D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659086" y="3961153"/>
            <a:ext cx="587829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902B118-9106-4383-8F6D-3D2BC004E40E}"/>
              </a:ext>
            </a:extLst>
          </p:cNvPr>
          <p:cNvCxnSpPr>
            <a:cxnSpLocks/>
            <a:stCxn id="6" idx="3"/>
            <a:endCxn id="31" idx="1"/>
          </p:cNvCxnSpPr>
          <p:nvPr/>
        </p:nvCxnSpPr>
        <p:spPr>
          <a:xfrm flipV="1">
            <a:off x="7268836" y="3960543"/>
            <a:ext cx="587829" cy="61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72DD281-C023-4C0A-929A-312074616BF8}"/>
              </a:ext>
            </a:extLst>
          </p:cNvPr>
          <p:cNvSpPr txBox="1"/>
          <p:nvPr/>
        </p:nvSpPr>
        <p:spPr>
          <a:xfrm>
            <a:off x="10043283" y="3403104"/>
            <a:ext cx="202192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…</a:t>
            </a:r>
          </a:p>
          <a:p>
            <a:pPr algn="ctr"/>
            <a:r>
              <a:rPr lang="en-US" sz="2000" dirty="0"/>
              <a:t>(</a:t>
            </a:r>
            <a:r>
              <a:rPr lang="ru-RU" sz="2000" dirty="0"/>
              <a:t>использование)</a:t>
            </a:r>
            <a:endParaRPr lang="en-US" sz="54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F4CB353-579C-4D88-A16C-8B7BF40BEF09}"/>
              </a:ext>
            </a:extLst>
          </p:cNvPr>
          <p:cNvSpPr/>
          <p:nvPr/>
        </p:nvSpPr>
        <p:spPr>
          <a:xfrm>
            <a:off x="7856665" y="3297761"/>
            <a:ext cx="2021921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Связывание символов </a:t>
            </a:r>
            <a:r>
              <a:rPr lang="en-US" dirty="0"/>
              <a:t>(symbol binding)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EFCD0CC-2C02-48EF-B050-AEDE60A9BD9D}"/>
              </a:ext>
            </a:extLst>
          </p:cNvPr>
          <p:cNvCxnSpPr>
            <a:cxnSpLocks/>
          </p:cNvCxnSpPr>
          <p:nvPr/>
        </p:nvCxnSpPr>
        <p:spPr>
          <a:xfrm flipV="1">
            <a:off x="7268836" y="3960542"/>
            <a:ext cx="587829" cy="61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6314CC0-78DF-474F-9EE5-3744FA6F4E2B}"/>
              </a:ext>
            </a:extLst>
          </p:cNvPr>
          <p:cNvCxnSpPr>
            <a:cxnSpLocks/>
            <a:stCxn id="31" idx="3"/>
          </p:cNvCxnSpPr>
          <p:nvPr/>
        </p:nvCxnSpPr>
        <p:spPr>
          <a:xfrm flipV="1">
            <a:off x="9878586" y="3960542"/>
            <a:ext cx="529569" cy="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3032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7F0F2-822F-451F-A8F5-30C8EE99C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доклада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FB05A-2F02-4356-B195-B3FD19EB9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Динамические библиотеки</a:t>
            </a:r>
          </a:p>
        </p:txBody>
      </p:sp>
    </p:spTree>
    <p:extLst>
      <p:ext uri="{BB962C8B-B14F-4D97-AF65-F5344CB8AC3E}">
        <p14:creationId xmlns:p14="http://schemas.microsoft.com/office/powerpoint/2010/main" val="8934413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0002F-4CE0-45C4-8D68-71037BD46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Процесс загрузки </a:t>
            </a:r>
            <a:r>
              <a:rPr lang="en-US" dirty="0"/>
              <a:t>DLL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1303D3-75DE-4770-90CF-07FE598D73F6}"/>
              </a:ext>
            </a:extLst>
          </p:cNvPr>
          <p:cNvSpPr/>
          <p:nvPr/>
        </p:nvSpPr>
        <p:spPr>
          <a:xfrm>
            <a:off x="500744" y="3287485"/>
            <a:ext cx="1785256" cy="1366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Загрузка файла в память</a:t>
            </a:r>
            <a:r>
              <a:rPr lang="en-US" dirty="0"/>
              <a:t> (memory mapping)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1C341A-89BC-4DFC-A1C0-1D74A91C9304}"/>
              </a:ext>
            </a:extLst>
          </p:cNvPr>
          <p:cNvSpPr/>
          <p:nvPr/>
        </p:nvSpPr>
        <p:spPr>
          <a:xfrm>
            <a:off x="2911120" y="3298371"/>
            <a:ext cx="1747966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Релокация</a:t>
            </a:r>
          </a:p>
          <a:p>
            <a:pPr algn="ctr"/>
            <a:r>
              <a:rPr lang="en-US" dirty="0"/>
              <a:t>(relocation)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FDA0B0-C879-448C-8E8E-EBAEB22BA3C6}"/>
              </a:ext>
            </a:extLst>
          </p:cNvPr>
          <p:cNvSpPr/>
          <p:nvPr/>
        </p:nvSpPr>
        <p:spPr>
          <a:xfrm>
            <a:off x="5246915" y="3298371"/>
            <a:ext cx="2021921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Разрешение имён </a:t>
            </a:r>
            <a:r>
              <a:rPr lang="en-US" dirty="0"/>
              <a:t>(symbol resolution)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CE2F4C6-9204-45BF-B84D-E91D54658887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2286000" y="3961153"/>
            <a:ext cx="625120" cy="966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A5C3A1F-4B19-4DA2-8AD2-833F61FCFD5D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659086" y="3961153"/>
            <a:ext cx="587829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902B118-9106-4383-8F6D-3D2BC004E40E}"/>
              </a:ext>
            </a:extLst>
          </p:cNvPr>
          <p:cNvCxnSpPr>
            <a:cxnSpLocks/>
            <a:stCxn id="6" idx="3"/>
            <a:endCxn id="31" idx="1"/>
          </p:cNvCxnSpPr>
          <p:nvPr/>
        </p:nvCxnSpPr>
        <p:spPr>
          <a:xfrm flipV="1">
            <a:off x="7268836" y="3960543"/>
            <a:ext cx="587829" cy="61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72DD281-C023-4C0A-929A-312074616BF8}"/>
              </a:ext>
            </a:extLst>
          </p:cNvPr>
          <p:cNvSpPr txBox="1"/>
          <p:nvPr/>
        </p:nvSpPr>
        <p:spPr>
          <a:xfrm>
            <a:off x="10043283" y="3403104"/>
            <a:ext cx="202192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…</a:t>
            </a:r>
          </a:p>
          <a:p>
            <a:pPr algn="ctr"/>
            <a:r>
              <a:rPr lang="en-US" sz="2000" dirty="0"/>
              <a:t>(</a:t>
            </a:r>
            <a:r>
              <a:rPr lang="ru-RU" sz="2000" dirty="0"/>
              <a:t>использование)</a:t>
            </a:r>
            <a:endParaRPr lang="en-US" sz="54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F4CB353-579C-4D88-A16C-8B7BF40BEF09}"/>
              </a:ext>
            </a:extLst>
          </p:cNvPr>
          <p:cNvSpPr/>
          <p:nvPr/>
        </p:nvSpPr>
        <p:spPr>
          <a:xfrm>
            <a:off x="7856665" y="3297761"/>
            <a:ext cx="2021921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Связывание символов </a:t>
            </a:r>
            <a:r>
              <a:rPr lang="en-US" dirty="0"/>
              <a:t>(symbol binding)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EFCD0CC-2C02-48EF-B050-AEDE60A9BD9D}"/>
              </a:ext>
            </a:extLst>
          </p:cNvPr>
          <p:cNvCxnSpPr>
            <a:cxnSpLocks/>
          </p:cNvCxnSpPr>
          <p:nvPr/>
        </p:nvCxnSpPr>
        <p:spPr>
          <a:xfrm flipV="1">
            <a:off x="7268836" y="3960542"/>
            <a:ext cx="587829" cy="61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6314CC0-78DF-474F-9EE5-3744FA6F4E2B}"/>
              </a:ext>
            </a:extLst>
          </p:cNvPr>
          <p:cNvCxnSpPr>
            <a:cxnSpLocks/>
            <a:stCxn id="31" idx="3"/>
          </p:cNvCxnSpPr>
          <p:nvPr/>
        </p:nvCxnSpPr>
        <p:spPr>
          <a:xfrm flipV="1">
            <a:off x="9878586" y="3960542"/>
            <a:ext cx="529569" cy="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D667F1F-4810-48AF-B1AC-3F686E67B500}"/>
              </a:ext>
            </a:extLst>
          </p:cNvPr>
          <p:cNvSpPr/>
          <p:nvPr/>
        </p:nvSpPr>
        <p:spPr>
          <a:xfrm>
            <a:off x="2562776" y="3106956"/>
            <a:ext cx="2375908" cy="182340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396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25963-F608-4F6D-9CDC-F435D412B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Релокация библиотек</a:t>
            </a:r>
            <a:r>
              <a:rPr lang="en-US" dirty="0"/>
              <a:t>:</a:t>
            </a:r>
            <a:r>
              <a:rPr lang="ru-RU" dirty="0"/>
              <a:t> пример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29FBE-810C-4A8D-B1E1-9A7A3DFE5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cat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x = 16;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*p = &amp;x;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-shared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18060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25963-F608-4F6D-9CDC-F435D412B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Релокация библиотек</a:t>
            </a:r>
            <a:r>
              <a:rPr lang="en-US" dirty="0"/>
              <a:t>:</a:t>
            </a:r>
            <a:r>
              <a:rPr lang="ru-RU" dirty="0"/>
              <a:t> пример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29FBE-810C-4A8D-B1E1-9A7A3DFE5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readelf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dyn-syms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...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5: 0000000000004028     8 OBJECT  GLOBAL DEFAULT   17 p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6: 0000000000004020     4 OBJECT  GLOBAL DEFAULT   17 x</a:t>
            </a:r>
          </a:p>
        </p:txBody>
      </p:sp>
    </p:spTree>
    <p:extLst>
      <p:ext uri="{BB962C8B-B14F-4D97-AF65-F5344CB8AC3E}">
        <p14:creationId xmlns:p14="http://schemas.microsoft.com/office/powerpoint/2010/main" val="20078937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25963-F608-4F6D-9CDC-F435D412B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Релокация библиотек</a:t>
            </a:r>
            <a:r>
              <a:rPr lang="en-US" dirty="0"/>
              <a:t>:</a:t>
            </a:r>
            <a:r>
              <a:rPr lang="ru-RU" dirty="0"/>
              <a:t> пример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29FBE-810C-4A8D-B1E1-9A7A3DFE5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readelf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dyn-syms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...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5: 0000000000004028     8 OBJECT  GLOBAL DEFAULT   17 </a:t>
            </a:r>
            <a:r>
              <a:rPr lang="en-US" sz="20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6: 0000000000004020     4 OBJECT  GLOBAL DEFAULT   17 </a:t>
            </a:r>
            <a:r>
              <a:rPr lang="en-US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objdump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-s -j .data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4018 18400000 00000000 10000000 00000000  .@..............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4028 00000000 00000000                    ........</a:t>
            </a:r>
          </a:p>
          <a:p>
            <a:pPr marL="0" indent="0">
              <a:buNone/>
            </a:pPr>
            <a:endParaRPr lang="en-US" sz="20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FC774AC-DE00-43AF-A13E-13E3A4B7992F}"/>
              </a:ext>
            </a:extLst>
          </p:cNvPr>
          <p:cNvCxnSpPr/>
          <p:nvPr/>
        </p:nvCxnSpPr>
        <p:spPr>
          <a:xfrm>
            <a:off x="4615543" y="4561114"/>
            <a:ext cx="26125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AC57975-A424-4DF6-8E5F-EA37F78E8EEC}"/>
              </a:ext>
            </a:extLst>
          </p:cNvPr>
          <p:cNvSpPr txBox="1"/>
          <p:nvPr/>
        </p:nvSpPr>
        <p:spPr>
          <a:xfrm>
            <a:off x="6836723" y="4999707"/>
            <a:ext cx="391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X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2B70C26-9714-4DF0-9815-3396E12B74DB}"/>
              </a:ext>
            </a:extLst>
          </p:cNvPr>
          <p:cNvCxnSpPr>
            <a:cxnSpLocks/>
          </p:cNvCxnSpPr>
          <p:nvPr/>
        </p:nvCxnSpPr>
        <p:spPr>
          <a:xfrm flipH="1" flipV="1">
            <a:off x="5921828" y="4674149"/>
            <a:ext cx="914895" cy="432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84751D2-2A17-4A90-8F2B-910A0182F3FE}"/>
              </a:ext>
            </a:extLst>
          </p:cNvPr>
          <p:cNvCxnSpPr/>
          <p:nvPr/>
        </p:nvCxnSpPr>
        <p:spPr>
          <a:xfrm>
            <a:off x="1850571" y="4999707"/>
            <a:ext cx="2579915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A8FB8F8-11AD-40C2-940A-F202DB7123FF}"/>
              </a:ext>
            </a:extLst>
          </p:cNvPr>
          <p:cNvCxnSpPr>
            <a:cxnSpLocks/>
          </p:cNvCxnSpPr>
          <p:nvPr/>
        </p:nvCxnSpPr>
        <p:spPr>
          <a:xfrm flipH="1" flipV="1">
            <a:off x="3140528" y="5100975"/>
            <a:ext cx="914895" cy="432638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747E340-75AD-4DB4-94AE-3F2A1ED62C66}"/>
              </a:ext>
            </a:extLst>
          </p:cNvPr>
          <p:cNvSpPr txBox="1"/>
          <p:nvPr/>
        </p:nvSpPr>
        <p:spPr>
          <a:xfrm>
            <a:off x="4055423" y="5483884"/>
            <a:ext cx="391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15761796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A1B9B-C12E-4D22-852A-C64B36BBD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Релокация библиотек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66ECE-3100-4805-BC2B-462D300E1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Адреса глобальных переменных и функций могут быть определены только в рантайме</a:t>
            </a:r>
          </a:p>
          <a:p>
            <a:pPr lvl="1"/>
            <a:r>
              <a:rPr lang="ru-RU" dirty="0"/>
              <a:t>Когда известен точный адрес загрузки библиотеки</a:t>
            </a:r>
          </a:p>
          <a:p>
            <a:r>
              <a:rPr lang="ru-RU" dirty="0"/>
              <a:t>В </a:t>
            </a:r>
            <a:r>
              <a:rPr lang="en-US" dirty="0"/>
              <a:t>DLL </a:t>
            </a:r>
            <a:r>
              <a:rPr lang="ru-RU" dirty="0"/>
              <a:t>хранится специальная таблица с адресами указателей, которые должны быть пропатчены после загрузки</a:t>
            </a:r>
            <a:endParaRPr lang="en-US" dirty="0"/>
          </a:p>
          <a:p>
            <a:pPr lvl="1"/>
            <a:r>
              <a:rPr lang="en-US" dirty="0"/>
              <a:t>.</a:t>
            </a:r>
            <a:r>
              <a:rPr lang="en-US" dirty="0" err="1"/>
              <a:t>rela.dyn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/>
              <a:t>Linux, .</a:t>
            </a:r>
            <a:r>
              <a:rPr lang="en-US" dirty="0" err="1"/>
              <a:t>reloc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/>
              <a:t>Windows</a:t>
            </a:r>
            <a:endParaRPr lang="ru-RU" dirty="0"/>
          </a:p>
          <a:p>
            <a:r>
              <a:rPr lang="ru-RU" dirty="0"/>
              <a:t>Такой процесс патчинга называется </a:t>
            </a:r>
            <a:r>
              <a:rPr lang="ru-RU" i="1" dirty="0"/>
              <a:t>релокацией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550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321FE-0430-49D2-8C28-7B92EE654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Релокация библиотек</a:t>
            </a:r>
            <a:r>
              <a:rPr lang="en-US" dirty="0"/>
              <a:t>:</a:t>
            </a:r>
            <a:r>
              <a:rPr lang="ru-RU" dirty="0"/>
              <a:t> пример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C5D21-ABE0-4AF6-A0EB-C904D6B63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readelf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-r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Relocation section '.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rela.dyn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 at offset 0x358 contains 8 entries: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000000004028  000600000001 R_X86_64_64       0000000000004020 x + 0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68590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99741-2513-4B2F-B0A4-95BFAFCD1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Релокация библиотек</a:t>
            </a:r>
            <a:r>
              <a:rPr lang="en-US" dirty="0"/>
              <a:t>: </a:t>
            </a:r>
            <a:r>
              <a:rPr lang="ru-RU" dirty="0"/>
              <a:t>позиционно-независимый код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56360-F08A-4B04-9D9E-666B5ABB1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Все библиотеки компилируются в позиционно-независимый</a:t>
            </a:r>
            <a:r>
              <a:rPr lang="en-US" dirty="0"/>
              <a:t> (RIP/PC-relative)</a:t>
            </a:r>
            <a:r>
              <a:rPr lang="ru-RU" dirty="0"/>
              <a:t> код</a:t>
            </a:r>
            <a:endParaRPr lang="en-US" dirty="0"/>
          </a:p>
          <a:p>
            <a:pPr lvl="1"/>
            <a:r>
              <a:rPr lang="ru-RU" dirty="0"/>
              <a:t>В коде отсутствуют абсолютные адреса функций</a:t>
            </a:r>
            <a:r>
              <a:rPr lang="en-US" dirty="0"/>
              <a:t> </a:t>
            </a:r>
            <a:r>
              <a:rPr lang="ru-RU" dirty="0"/>
              <a:t>и глобальных переменных</a:t>
            </a:r>
          </a:p>
          <a:p>
            <a:pPr lvl="1"/>
            <a:r>
              <a:rPr lang="ru-RU" dirty="0"/>
              <a:t>Доступ к переменным и функциям идёт относительно </a:t>
            </a:r>
            <a:r>
              <a:rPr lang="en-US" dirty="0"/>
              <a:t>Program Counter:</a:t>
            </a:r>
          </a:p>
          <a:p>
            <a:endParaRPr lang="en-US" dirty="0"/>
          </a:p>
          <a:p>
            <a:r>
              <a:rPr lang="ru-RU" dirty="0"/>
              <a:t>Такой код не нужно релоцировать при загрузке</a:t>
            </a:r>
            <a:endParaRPr lang="en-US" dirty="0"/>
          </a:p>
          <a:p>
            <a:pPr lvl="1"/>
            <a:r>
              <a:rPr lang="ru-RU" dirty="0"/>
              <a:t>Более быстрая загрузка</a:t>
            </a:r>
          </a:p>
          <a:p>
            <a:pPr lvl="1"/>
            <a:r>
              <a:rPr lang="ru-RU" dirty="0"/>
              <a:t>Сегмент кода может разделяться несколькими программами</a:t>
            </a:r>
            <a:endParaRPr lang="en-US" dirty="0"/>
          </a:p>
          <a:p>
            <a:r>
              <a:rPr lang="ru-RU" dirty="0"/>
              <a:t>Данные по-прежнему нужно релоцировать (например таблицы виртуальных функций)</a:t>
            </a:r>
            <a:endParaRPr lang="en-US" dirty="0"/>
          </a:p>
          <a:p>
            <a:pPr lvl="1"/>
            <a:r>
              <a:rPr lang="ru-RU" dirty="0"/>
              <a:t>Таких релокаций гораздо меньше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FDE8C1-D2E9-42AE-9B35-3EBD2D3374A9}"/>
              </a:ext>
            </a:extLst>
          </p:cNvPr>
          <p:cNvSpPr txBox="1"/>
          <p:nvPr/>
        </p:nvSpPr>
        <p:spPr>
          <a:xfrm>
            <a:off x="1600200" y="3233452"/>
            <a:ext cx="3211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global_var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436F11-679E-4472-8F94-635B88843433}"/>
              </a:ext>
            </a:extLst>
          </p:cNvPr>
          <p:cNvSpPr txBox="1"/>
          <p:nvPr/>
        </p:nvSpPr>
        <p:spPr>
          <a:xfrm>
            <a:off x="6215742" y="3233452"/>
            <a:ext cx="4005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global_var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(%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rip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endParaRPr lang="en-US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4AECB82-DF9E-4375-96FE-844EC0EEFE32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4811486" y="3418118"/>
            <a:ext cx="1153885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72821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F284C-309D-4DD7-B27E-CCE6D5FDB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Релокация библиотек</a:t>
            </a:r>
            <a:r>
              <a:rPr lang="en-US" dirty="0"/>
              <a:t>: </a:t>
            </a:r>
            <a:r>
              <a:rPr lang="ru-RU" dirty="0"/>
              <a:t>оптимизация в </a:t>
            </a:r>
            <a:r>
              <a:rPr lang="en-US" dirty="0"/>
              <a:t>Windows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E5C5C-CDCA-4CF2-B8CA-A72F4957F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коде </a:t>
            </a:r>
            <a:r>
              <a:rPr lang="en-US" dirty="0"/>
              <a:t>Win32-</a:t>
            </a:r>
            <a:r>
              <a:rPr lang="ru-RU" dirty="0"/>
              <a:t>библиотек могут использоваться абсолютные адреса</a:t>
            </a:r>
            <a:endParaRPr lang="en-US" dirty="0"/>
          </a:p>
          <a:p>
            <a:pPr lvl="1"/>
            <a:r>
              <a:rPr lang="ru-RU" dirty="0"/>
              <a:t>В системе команд отсутствуют позиционно-независимые инструкции</a:t>
            </a:r>
            <a:endParaRPr lang="en-US" dirty="0"/>
          </a:p>
          <a:p>
            <a:r>
              <a:rPr lang="ru-RU" dirty="0"/>
              <a:t>При загрузке требуется релокация</a:t>
            </a:r>
            <a:r>
              <a:rPr lang="en-US" dirty="0"/>
              <a:t> </a:t>
            </a:r>
            <a:r>
              <a:rPr lang="ru-RU" dirty="0"/>
              <a:t>большого количества инструкций</a:t>
            </a:r>
            <a:endParaRPr lang="en-US" dirty="0"/>
          </a:p>
          <a:p>
            <a:r>
              <a:rPr lang="ru-RU" dirty="0"/>
              <a:t>Для ускорения работы библиотека во всех процессах загружается по одному и тому же адресу</a:t>
            </a:r>
          </a:p>
          <a:p>
            <a:pPr lvl="1"/>
            <a:r>
              <a:rPr lang="ru-RU" dirty="0"/>
              <a:t>Накладные расходы возникают только при первой загрузке</a:t>
            </a:r>
          </a:p>
          <a:p>
            <a:pPr lvl="1"/>
            <a:r>
              <a:rPr lang="ru-RU" dirty="0"/>
              <a:t>Работает только в современных версиях </a:t>
            </a:r>
            <a:r>
              <a:rPr lang="en-US" dirty="0"/>
              <a:t>Windows</a:t>
            </a:r>
          </a:p>
        </p:txBody>
      </p:sp>
    </p:spTree>
    <p:extLst>
      <p:ext uri="{BB962C8B-B14F-4D97-AF65-F5344CB8AC3E}">
        <p14:creationId xmlns:p14="http://schemas.microsoft.com/office/powerpoint/2010/main" val="32303841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0002F-4CE0-45C4-8D68-71037BD46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Процесс загрузки </a:t>
            </a:r>
            <a:r>
              <a:rPr lang="en-US" dirty="0"/>
              <a:t>DLL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1303D3-75DE-4770-90CF-07FE598D73F6}"/>
              </a:ext>
            </a:extLst>
          </p:cNvPr>
          <p:cNvSpPr/>
          <p:nvPr/>
        </p:nvSpPr>
        <p:spPr>
          <a:xfrm>
            <a:off x="500744" y="3287485"/>
            <a:ext cx="1785256" cy="1366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Загрузка файла в память</a:t>
            </a:r>
            <a:r>
              <a:rPr lang="en-US" dirty="0"/>
              <a:t> (memory mapping)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1C341A-89BC-4DFC-A1C0-1D74A91C9304}"/>
              </a:ext>
            </a:extLst>
          </p:cNvPr>
          <p:cNvSpPr/>
          <p:nvPr/>
        </p:nvSpPr>
        <p:spPr>
          <a:xfrm>
            <a:off x="2911120" y="3298371"/>
            <a:ext cx="1747966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Релокация</a:t>
            </a:r>
          </a:p>
          <a:p>
            <a:pPr algn="ctr"/>
            <a:r>
              <a:rPr lang="en-US" dirty="0"/>
              <a:t>(relocation)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FDA0B0-C879-448C-8E8E-EBAEB22BA3C6}"/>
              </a:ext>
            </a:extLst>
          </p:cNvPr>
          <p:cNvSpPr/>
          <p:nvPr/>
        </p:nvSpPr>
        <p:spPr>
          <a:xfrm>
            <a:off x="5246915" y="3298371"/>
            <a:ext cx="2021921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Разрешение имён </a:t>
            </a:r>
            <a:r>
              <a:rPr lang="en-US" dirty="0"/>
              <a:t>(symbol resolution)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CE2F4C6-9204-45BF-B84D-E91D54658887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2286000" y="3961153"/>
            <a:ext cx="625120" cy="966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A5C3A1F-4B19-4DA2-8AD2-833F61FCFD5D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659086" y="3961153"/>
            <a:ext cx="587829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902B118-9106-4383-8F6D-3D2BC004E40E}"/>
              </a:ext>
            </a:extLst>
          </p:cNvPr>
          <p:cNvCxnSpPr>
            <a:cxnSpLocks/>
            <a:stCxn id="6" idx="3"/>
            <a:endCxn id="31" idx="1"/>
          </p:cNvCxnSpPr>
          <p:nvPr/>
        </p:nvCxnSpPr>
        <p:spPr>
          <a:xfrm flipV="1">
            <a:off x="7268836" y="3960543"/>
            <a:ext cx="587829" cy="61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72DD281-C023-4C0A-929A-312074616BF8}"/>
              </a:ext>
            </a:extLst>
          </p:cNvPr>
          <p:cNvSpPr txBox="1"/>
          <p:nvPr/>
        </p:nvSpPr>
        <p:spPr>
          <a:xfrm>
            <a:off x="10043283" y="3403104"/>
            <a:ext cx="202192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…</a:t>
            </a:r>
          </a:p>
          <a:p>
            <a:pPr algn="ctr"/>
            <a:r>
              <a:rPr lang="en-US" sz="2000" dirty="0"/>
              <a:t>(</a:t>
            </a:r>
            <a:r>
              <a:rPr lang="ru-RU" sz="2000" dirty="0"/>
              <a:t>использование)</a:t>
            </a:r>
            <a:endParaRPr lang="en-US" sz="54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F4CB353-579C-4D88-A16C-8B7BF40BEF09}"/>
              </a:ext>
            </a:extLst>
          </p:cNvPr>
          <p:cNvSpPr/>
          <p:nvPr/>
        </p:nvSpPr>
        <p:spPr>
          <a:xfrm>
            <a:off x="7856665" y="3297761"/>
            <a:ext cx="2021921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Связывание символов </a:t>
            </a:r>
            <a:r>
              <a:rPr lang="en-US" dirty="0"/>
              <a:t>(symbol binding)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EFCD0CC-2C02-48EF-B050-AEDE60A9BD9D}"/>
              </a:ext>
            </a:extLst>
          </p:cNvPr>
          <p:cNvCxnSpPr>
            <a:cxnSpLocks/>
          </p:cNvCxnSpPr>
          <p:nvPr/>
        </p:nvCxnSpPr>
        <p:spPr>
          <a:xfrm flipV="1">
            <a:off x="7268836" y="3960542"/>
            <a:ext cx="587829" cy="61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6314CC0-78DF-474F-9EE5-3744FA6F4E2B}"/>
              </a:ext>
            </a:extLst>
          </p:cNvPr>
          <p:cNvCxnSpPr>
            <a:cxnSpLocks/>
            <a:stCxn id="31" idx="3"/>
          </p:cNvCxnSpPr>
          <p:nvPr/>
        </p:nvCxnSpPr>
        <p:spPr>
          <a:xfrm flipV="1">
            <a:off x="9878586" y="3960542"/>
            <a:ext cx="529569" cy="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D667F1F-4810-48AF-B1AC-3F686E67B500}"/>
              </a:ext>
            </a:extLst>
          </p:cNvPr>
          <p:cNvSpPr/>
          <p:nvPr/>
        </p:nvSpPr>
        <p:spPr>
          <a:xfrm>
            <a:off x="4952999" y="3048841"/>
            <a:ext cx="2480533" cy="182340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8685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59112-F186-48C6-9ED0-5FAA457FC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Разрешение имён </a:t>
            </a:r>
            <a:r>
              <a:rPr lang="en-US" dirty="0"/>
              <a:t>(symbol resolution)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CE5FC-45E9-4247-B36C-112911296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397"/>
            <a:ext cx="10515600" cy="4351338"/>
          </a:xfrm>
        </p:spPr>
        <p:txBody>
          <a:bodyPr/>
          <a:lstStyle/>
          <a:p>
            <a:r>
              <a:rPr lang="ru-RU" dirty="0"/>
              <a:t>Поиск соответствия между экспортируемыми и импортируемыми символами</a:t>
            </a:r>
            <a:endParaRPr lang="en-US" dirty="0"/>
          </a:p>
          <a:p>
            <a:r>
              <a:rPr lang="ru-RU" dirty="0"/>
              <a:t>Для ускорения поиска информация о символах хранится в хэштаблицах</a:t>
            </a:r>
          </a:p>
          <a:p>
            <a:r>
              <a:rPr lang="en-US" dirty="0"/>
              <a:t>Windows </a:t>
            </a:r>
            <a:r>
              <a:rPr lang="ru-RU" dirty="0"/>
              <a:t>и </a:t>
            </a:r>
            <a:r>
              <a:rPr lang="en-US" dirty="0"/>
              <a:t>Linux </a:t>
            </a:r>
            <a:r>
              <a:rPr lang="ru-RU" dirty="0"/>
              <a:t>используют разные подходы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en-US" dirty="0"/>
              <a:t>Windows: </a:t>
            </a:r>
            <a:r>
              <a:rPr lang="ru-RU" dirty="0"/>
              <a:t>на этапе линковки символ связывается с конкретной библиотекой</a:t>
            </a:r>
            <a:r>
              <a:rPr lang="en-US" dirty="0"/>
              <a:t> </a:t>
            </a:r>
            <a:r>
              <a:rPr lang="ru-RU" dirty="0"/>
              <a:t>и может быть загружен только из неё</a:t>
            </a:r>
          </a:p>
          <a:p>
            <a:pPr lvl="1"/>
            <a:r>
              <a:rPr lang="en-US" dirty="0"/>
              <a:t>Linux:</a:t>
            </a:r>
            <a:r>
              <a:rPr lang="ru-RU" dirty="0"/>
              <a:t> символ ищется во всех загруженных библиотеках</a:t>
            </a:r>
            <a:endParaRPr lang="en-US" dirty="0"/>
          </a:p>
          <a:p>
            <a:pPr lvl="2"/>
            <a:r>
              <a:rPr lang="ru-RU" dirty="0"/>
              <a:t>Это делает возможным динамический перехват символов (</a:t>
            </a:r>
            <a:r>
              <a:rPr lang="en-US" dirty="0"/>
              <a:t>runtime interposition)</a:t>
            </a:r>
          </a:p>
        </p:txBody>
      </p:sp>
    </p:spTree>
    <p:extLst>
      <p:ext uri="{BB962C8B-B14F-4D97-AF65-F5344CB8AC3E}">
        <p14:creationId xmlns:p14="http://schemas.microsoft.com/office/powerpoint/2010/main" val="3894009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7F0F2-822F-451F-A8F5-30C8EE99C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доклада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FB05A-2F02-4356-B195-B3FD19EB9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Динамические библиотеки</a:t>
            </a:r>
          </a:p>
          <a:p>
            <a:pPr lvl="1"/>
            <a:r>
              <a:rPr lang="ru-RU" dirty="0"/>
              <a:t>Отличия от статических библиотек</a:t>
            </a:r>
            <a:endParaRPr lang="en-US" dirty="0"/>
          </a:p>
          <a:p>
            <a:pPr lvl="1"/>
            <a:r>
              <a:rPr lang="ru-RU" dirty="0"/>
              <a:t>Принципы работы</a:t>
            </a:r>
          </a:p>
          <a:p>
            <a:pPr lvl="1"/>
            <a:r>
              <a:rPr lang="ru-RU" dirty="0"/>
              <a:t>Преимущества и недостатки</a:t>
            </a:r>
          </a:p>
        </p:txBody>
      </p:sp>
    </p:spTree>
    <p:extLst>
      <p:ext uri="{BB962C8B-B14F-4D97-AF65-F5344CB8AC3E}">
        <p14:creationId xmlns:p14="http://schemas.microsoft.com/office/powerpoint/2010/main" val="17641749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59112-F186-48C6-9ED0-5FAA457FC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Перехват символов в </a:t>
            </a:r>
            <a:r>
              <a:rPr lang="en-US" dirty="0"/>
              <a:t>Linux</a:t>
            </a:r>
            <a:r>
              <a:rPr lang="ru-RU" dirty="0"/>
              <a:t> (</a:t>
            </a:r>
            <a:r>
              <a:rPr lang="en-US" dirty="0"/>
              <a:t>runtime interposition)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CE5FC-45E9-4247-B36C-112911296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7"/>
            <a:ext cx="10853057" cy="5167313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Можно заставить загрузчик найти символ не в исходной библиотеке</a:t>
            </a:r>
            <a:r>
              <a:rPr lang="en-US" dirty="0"/>
              <a:t>, </a:t>
            </a:r>
            <a:r>
              <a:rPr lang="ru-RU" dirty="0"/>
              <a:t>а в библиотеке-перехватчике</a:t>
            </a:r>
          </a:p>
          <a:p>
            <a:r>
              <a:rPr lang="ru-RU" dirty="0"/>
              <a:t>Обычно перехват символов осуществляется с помощью переменной окружения </a:t>
            </a:r>
            <a:r>
              <a:rPr lang="en-US" dirty="0"/>
              <a:t>LD_PRELOAD: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cat </a:t>
            </a:r>
            <a:r>
              <a:rPr lang="en-US" sz="1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prog.c</a:t>
            </a:r>
            <a:endParaRPr lang="en-US" sz="18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fr-FR" sz="1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fr-FR" sz="1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fr-FR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printf("%d\n", </a:t>
            </a:r>
            <a:r>
              <a:rPr lang="fr-FR" sz="1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fr-FR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}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cat </a:t>
            </a:r>
            <a:r>
              <a:rPr lang="en-US" sz="1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lib.c</a:t>
            </a:r>
            <a:endParaRPr lang="en-US" sz="18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(char *</a:t>
            </a:r>
            <a:r>
              <a:rPr lang="en-US" sz="1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fmt</a:t>
            </a:r>
            <a:r>
              <a:rPr lang="en-US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...) { puts("Hello from interceptor\n"); }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./prog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LD_PRELOAD=./lib.so ./prog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from interceptor</a:t>
            </a:r>
          </a:p>
          <a:p>
            <a:r>
              <a:rPr lang="ru-RU" dirty="0"/>
              <a:t>Частно используется в отладочных инструментах типа </a:t>
            </a:r>
            <a:r>
              <a:rPr lang="en-US" dirty="0"/>
              <a:t>Electric Fence </a:t>
            </a:r>
            <a:r>
              <a:rPr lang="ru-RU" dirty="0"/>
              <a:t>или </a:t>
            </a:r>
            <a:r>
              <a:rPr lang="en-US" dirty="0" err="1"/>
              <a:t>AddressSanitizer</a:t>
            </a:r>
            <a:r>
              <a:rPr lang="en-US" dirty="0"/>
              <a:t> </a:t>
            </a:r>
            <a:r>
              <a:rPr lang="ru-RU" dirty="0"/>
              <a:t>для перехвата операций с памятью (</a:t>
            </a:r>
            <a:r>
              <a:rPr lang="en-US" dirty="0"/>
              <a:t>malloc </a:t>
            </a:r>
            <a:r>
              <a:rPr lang="ru-RU" dirty="0"/>
              <a:t>и пр.)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411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A1303D3-75DE-4770-90CF-07FE598D73F6}"/>
              </a:ext>
            </a:extLst>
          </p:cNvPr>
          <p:cNvSpPr/>
          <p:nvPr/>
        </p:nvSpPr>
        <p:spPr>
          <a:xfrm>
            <a:off x="500744" y="3287485"/>
            <a:ext cx="1785256" cy="1366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Загрузка файла в память</a:t>
            </a:r>
            <a:r>
              <a:rPr lang="en-US" dirty="0"/>
              <a:t> (memory mapping)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1C341A-89BC-4DFC-A1C0-1D74A91C9304}"/>
              </a:ext>
            </a:extLst>
          </p:cNvPr>
          <p:cNvSpPr/>
          <p:nvPr/>
        </p:nvSpPr>
        <p:spPr>
          <a:xfrm>
            <a:off x="2911120" y="3298371"/>
            <a:ext cx="1747966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Релокация</a:t>
            </a:r>
          </a:p>
          <a:p>
            <a:pPr algn="ctr"/>
            <a:r>
              <a:rPr lang="en-US" dirty="0"/>
              <a:t>(relocation)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FDA0B0-C879-448C-8E8E-EBAEB22BA3C6}"/>
              </a:ext>
            </a:extLst>
          </p:cNvPr>
          <p:cNvSpPr/>
          <p:nvPr/>
        </p:nvSpPr>
        <p:spPr>
          <a:xfrm>
            <a:off x="5246915" y="3298371"/>
            <a:ext cx="2021921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Разрешение имён </a:t>
            </a:r>
            <a:r>
              <a:rPr lang="en-US" dirty="0"/>
              <a:t>(symbol resolution)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CE2F4C6-9204-45BF-B84D-E91D54658887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2286000" y="3961153"/>
            <a:ext cx="625120" cy="966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A5C3A1F-4B19-4DA2-8AD2-833F61FCFD5D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659086" y="3961153"/>
            <a:ext cx="587829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B1EF5697-ECE4-4697-BF14-9837998FF827}"/>
              </a:ext>
            </a:extLst>
          </p:cNvPr>
          <p:cNvSpPr txBox="1">
            <a:spLocks/>
          </p:cNvSpPr>
          <p:nvPr/>
        </p:nvSpPr>
        <p:spPr>
          <a:xfrm>
            <a:off x="538643" y="2052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Процесс загрузки </a:t>
            </a:r>
            <a:r>
              <a:rPr lang="en-US" dirty="0"/>
              <a:t>DLL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902B118-9106-4383-8F6D-3D2BC004E40E}"/>
              </a:ext>
            </a:extLst>
          </p:cNvPr>
          <p:cNvCxnSpPr>
            <a:cxnSpLocks/>
            <a:stCxn id="6" idx="3"/>
            <a:endCxn id="31" idx="1"/>
          </p:cNvCxnSpPr>
          <p:nvPr/>
        </p:nvCxnSpPr>
        <p:spPr>
          <a:xfrm flipV="1">
            <a:off x="7268836" y="3960543"/>
            <a:ext cx="587829" cy="61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72DD281-C023-4C0A-929A-312074616BF8}"/>
              </a:ext>
            </a:extLst>
          </p:cNvPr>
          <p:cNvSpPr txBox="1"/>
          <p:nvPr/>
        </p:nvSpPr>
        <p:spPr>
          <a:xfrm>
            <a:off x="10043283" y="3403104"/>
            <a:ext cx="202192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…</a:t>
            </a:r>
          </a:p>
          <a:p>
            <a:pPr algn="ctr"/>
            <a:r>
              <a:rPr lang="en-US" sz="2000" dirty="0"/>
              <a:t>(</a:t>
            </a:r>
            <a:r>
              <a:rPr lang="ru-RU" sz="2000" dirty="0"/>
              <a:t>использование)</a:t>
            </a:r>
            <a:endParaRPr lang="en-US" sz="54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F4CB353-579C-4D88-A16C-8B7BF40BEF09}"/>
              </a:ext>
            </a:extLst>
          </p:cNvPr>
          <p:cNvSpPr/>
          <p:nvPr/>
        </p:nvSpPr>
        <p:spPr>
          <a:xfrm>
            <a:off x="7856665" y="3297761"/>
            <a:ext cx="2021921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Связывание символов </a:t>
            </a:r>
            <a:r>
              <a:rPr lang="en-US" dirty="0"/>
              <a:t>(symbol binding)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EFCD0CC-2C02-48EF-B050-AEDE60A9BD9D}"/>
              </a:ext>
            </a:extLst>
          </p:cNvPr>
          <p:cNvCxnSpPr>
            <a:cxnSpLocks/>
          </p:cNvCxnSpPr>
          <p:nvPr/>
        </p:nvCxnSpPr>
        <p:spPr>
          <a:xfrm flipV="1">
            <a:off x="7268836" y="3960542"/>
            <a:ext cx="587829" cy="61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6314CC0-78DF-474F-9EE5-3744FA6F4E2B}"/>
              </a:ext>
            </a:extLst>
          </p:cNvPr>
          <p:cNvCxnSpPr>
            <a:cxnSpLocks/>
            <a:stCxn id="31" idx="3"/>
          </p:cNvCxnSpPr>
          <p:nvPr/>
        </p:nvCxnSpPr>
        <p:spPr>
          <a:xfrm flipV="1">
            <a:off x="9878586" y="3960542"/>
            <a:ext cx="529569" cy="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D667F1F-4810-48AF-B1AC-3F686E67B500}"/>
              </a:ext>
            </a:extLst>
          </p:cNvPr>
          <p:cNvSpPr/>
          <p:nvPr/>
        </p:nvSpPr>
        <p:spPr>
          <a:xfrm>
            <a:off x="7562750" y="3074298"/>
            <a:ext cx="2480533" cy="182340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7865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EBD7C-DE14-4983-A724-D868BE7B9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Связывание символов </a:t>
            </a:r>
            <a:r>
              <a:rPr lang="en-US" dirty="0"/>
              <a:t>(symbol binding)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2CE76-5223-4C6A-A885-5FCE5359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820400" cy="4716689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Механизм связывания </a:t>
            </a:r>
            <a:r>
              <a:rPr lang="en-US" dirty="0"/>
              <a:t>(binding)</a:t>
            </a:r>
            <a:r>
              <a:rPr lang="ru-RU" dirty="0"/>
              <a:t> вызовов функций в исполняемом файле с адресами импортируемых функций, найденными в процессе разрешения имён (</a:t>
            </a:r>
            <a:r>
              <a:rPr lang="en-US" dirty="0"/>
              <a:t>symbol resolution)</a:t>
            </a:r>
          </a:p>
          <a:p>
            <a:r>
              <a:rPr lang="ru-RU" dirty="0"/>
              <a:t>Импортируемые функции вызываются через специальную таблицу</a:t>
            </a:r>
            <a:endParaRPr lang="en-US" dirty="0"/>
          </a:p>
          <a:p>
            <a:pPr lvl="1"/>
            <a:r>
              <a:rPr lang="en-US" dirty="0"/>
              <a:t>Import Address Table</a:t>
            </a:r>
            <a:r>
              <a:rPr lang="ru-RU" dirty="0"/>
              <a:t> на </a:t>
            </a:r>
            <a:r>
              <a:rPr lang="en-US" dirty="0"/>
              <a:t>Windows, Global Offset Table </a:t>
            </a:r>
            <a:r>
              <a:rPr lang="ru-RU" dirty="0"/>
              <a:t>на </a:t>
            </a:r>
            <a:r>
              <a:rPr lang="en-US" dirty="0"/>
              <a:t>Linux</a:t>
            </a:r>
          </a:p>
          <a:p>
            <a:pPr lvl="1"/>
            <a:r>
              <a:rPr lang="ru-RU" dirty="0"/>
              <a:t>Инициализируется загрузчиком</a:t>
            </a:r>
            <a:r>
              <a:rPr lang="en-US" dirty="0"/>
              <a:t> </a:t>
            </a:r>
            <a:r>
              <a:rPr lang="ru-RU" i="1" dirty="0"/>
              <a:t>обычно</a:t>
            </a:r>
            <a:r>
              <a:rPr lang="ru-RU" dirty="0"/>
              <a:t> на старте программы</a:t>
            </a:r>
            <a:endParaRPr lang="en-US" dirty="0"/>
          </a:p>
          <a:p>
            <a:r>
              <a:rPr lang="ru-RU" dirty="0"/>
              <a:t>Вызов импортируемой функции осуществляется через загрузку адреса из этой таблицы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Windows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 qword </a:t>
            </a:r>
            <a:r>
              <a:rPr lang="en-US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imp_foo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Linux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GOTPCREL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(%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rip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ru-RU" dirty="0"/>
              <a:t>Вызов функции из библиотеки является косвенным (</a:t>
            </a:r>
            <a:r>
              <a:rPr lang="en-US" dirty="0"/>
              <a:t>indirect)</a:t>
            </a:r>
          </a:p>
        </p:txBody>
      </p:sp>
    </p:spTree>
    <p:extLst>
      <p:ext uri="{BB962C8B-B14F-4D97-AF65-F5344CB8AC3E}">
        <p14:creationId xmlns:p14="http://schemas.microsoft.com/office/powerpoint/2010/main" val="15194606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BCA84-D286-4541-957B-73B6D3C5C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Ленивое связывание в </a:t>
            </a:r>
            <a:r>
              <a:rPr lang="en-US" dirty="0"/>
              <a:t>Linux</a:t>
            </a:r>
            <a:r>
              <a:rPr lang="ru-RU" dirty="0"/>
              <a:t> (</a:t>
            </a:r>
            <a:r>
              <a:rPr lang="en-US" dirty="0"/>
              <a:t>lazy binding)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AF591-5BBB-43E2-BF57-19FD18212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Загрузка символа из таблицы адресов осуществляется не напрямую, а через функцию-заглушку </a:t>
            </a:r>
            <a:r>
              <a:rPr lang="en-US" dirty="0"/>
              <a:t>(PLT stub)</a:t>
            </a:r>
          </a:p>
          <a:p>
            <a:r>
              <a:rPr lang="en-US" dirty="0"/>
              <a:t>PLT stubs </a:t>
            </a:r>
            <a:r>
              <a:rPr lang="ru-RU" dirty="0"/>
              <a:t>создаются линкером автоматически</a:t>
            </a:r>
            <a:endParaRPr lang="en-US" dirty="0"/>
          </a:p>
          <a:p>
            <a:r>
              <a:rPr lang="ru-RU" dirty="0"/>
              <a:t>Откладывает поиск символа до первого его использования</a:t>
            </a:r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.section .text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.section .</a:t>
            </a:r>
            <a:r>
              <a:rPr lang="en-US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US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# PLT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stub pseudocode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first call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GOT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resolve address of foo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GOT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7080437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F644F-F050-4188-B7DE-D558EED4F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Ускорение работы динамических библиотек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1B3974-2F77-445B-9ABE-2E91F2DEE4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7793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5A14D-8CF8-471B-AF3D-26999D895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Накладные расходы</a:t>
            </a:r>
            <a:r>
              <a:rPr lang="en-US" dirty="0"/>
              <a:t> </a:t>
            </a:r>
            <a:r>
              <a:rPr lang="ru-RU" dirty="0"/>
              <a:t>при использовании </a:t>
            </a:r>
            <a:r>
              <a:rPr lang="en-US" dirty="0"/>
              <a:t>DLL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9B649-A403-4066-8731-42F55BC6F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Загрузка</a:t>
            </a:r>
            <a:r>
              <a:rPr lang="en-US" dirty="0"/>
              <a:t> </a:t>
            </a:r>
            <a:r>
              <a:rPr lang="ru-RU" dirty="0"/>
              <a:t>библиотеки</a:t>
            </a:r>
            <a:endParaRPr lang="en-US" dirty="0"/>
          </a:p>
          <a:p>
            <a:pPr lvl="1"/>
            <a:r>
              <a:rPr lang="ru-RU" dirty="0"/>
              <a:t>Релокация</a:t>
            </a:r>
            <a:endParaRPr lang="en-US" dirty="0"/>
          </a:p>
          <a:p>
            <a:pPr lvl="1"/>
            <a:r>
              <a:rPr lang="ru-RU" dirty="0"/>
              <a:t>Разрешение и связывание символов</a:t>
            </a:r>
            <a:endParaRPr lang="en-US" dirty="0"/>
          </a:p>
          <a:p>
            <a:r>
              <a:rPr lang="ru-RU" dirty="0"/>
              <a:t>Работа с библиотекой</a:t>
            </a:r>
            <a:endParaRPr lang="en-US" dirty="0"/>
          </a:p>
          <a:p>
            <a:pPr lvl="1"/>
            <a:r>
              <a:rPr lang="ru-RU" dirty="0"/>
              <a:t>Косвенные вызовы функций (</a:t>
            </a:r>
            <a:r>
              <a:rPr lang="en-US" dirty="0"/>
              <a:t>indirect calls)</a:t>
            </a:r>
          </a:p>
        </p:txBody>
      </p:sp>
    </p:spTree>
    <p:extLst>
      <p:ext uri="{BB962C8B-B14F-4D97-AF65-F5344CB8AC3E}">
        <p14:creationId xmlns:p14="http://schemas.microsoft.com/office/powerpoint/2010/main" val="7138843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5A14D-8CF8-471B-AF3D-26999D895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Накладные расходы</a:t>
            </a:r>
            <a:r>
              <a:rPr lang="en-US" dirty="0"/>
              <a:t> </a:t>
            </a:r>
            <a:r>
              <a:rPr lang="ru-RU" dirty="0"/>
              <a:t>при использовании </a:t>
            </a:r>
            <a:r>
              <a:rPr lang="en-US" dirty="0"/>
              <a:t>DLL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9B649-A403-4066-8731-42F55BC6F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Загрузка</a:t>
            </a:r>
            <a:r>
              <a:rPr lang="en-US" b="1" dirty="0"/>
              <a:t> </a:t>
            </a:r>
            <a:r>
              <a:rPr lang="ru-RU" b="1" dirty="0"/>
              <a:t>библиотеки</a:t>
            </a:r>
            <a:endParaRPr lang="en-US" b="1" dirty="0"/>
          </a:p>
          <a:p>
            <a:pPr lvl="1"/>
            <a:r>
              <a:rPr lang="ru-RU" dirty="0"/>
              <a:t>Релокация</a:t>
            </a:r>
            <a:endParaRPr lang="en-US" dirty="0"/>
          </a:p>
          <a:p>
            <a:pPr lvl="1"/>
            <a:r>
              <a:rPr lang="ru-RU" dirty="0"/>
              <a:t>Разрешение и связывание символов</a:t>
            </a:r>
            <a:endParaRPr lang="en-US" dirty="0"/>
          </a:p>
          <a:p>
            <a:r>
              <a:rPr lang="ru-RU" dirty="0"/>
              <a:t>Работа с библиотекой</a:t>
            </a:r>
            <a:endParaRPr lang="en-US" dirty="0"/>
          </a:p>
          <a:p>
            <a:pPr lvl="1"/>
            <a:r>
              <a:rPr lang="ru-RU" dirty="0"/>
              <a:t>Косвенные вызовы функций (</a:t>
            </a:r>
            <a:r>
              <a:rPr lang="en-US" dirty="0"/>
              <a:t>indirect calls)</a:t>
            </a:r>
          </a:p>
        </p:txBody>
      </p:sp>
    </p:spTree>
    <p:extLst>
      <p:ext uri="{BB962C8B-B14F-4D97-AF65-F5344CB8AC3E}">
        <p14:creationId xmlns:p14="http://schemas.microsoft.com/office/powerpoint/2010/main" val="34564586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E9818-C119-4C4F-A02D-FD8FDD74B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Ускорение загрузки </a:t>
            </a:r>
            <a:r>
              <a:rPr lang="en-US" dirty="0"/>
              <a:t>DLL: </a:t>
            </a:r>
            <a:r>
              <a:rPr lang="ru-RU" dirty="0"/>
              <a:t>отключение неиспользуемых библиотек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6DA0D-EF7A-4D19-8949-113744F62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Часто в больших программах можно случайно указать лишние библиотеки при сборке</a:t>
            </a:r>
            <a:endParaRPr lang="en-US" dirty="0"/>
          </a:p>
          <a:p>
            <a:r>
              <a:rPr lang="ru-RU" dirty="0"/>
              <a:t>Их загрузка замедлит работу приложения даже если они не будут использоваться</a:t>
            </a:r>
          </a:p>
          <a:p>
            <a:r>
              <a:rPr lang="ru-RU" dirty="0"/>
              <a:t>Флаг </a:t>
            </a:r>
            <a:r>
              <a:rPr lang="en-US" dirty="0"/>
              <a:t>-</a:t>
            </a:r>
            <a:r>
              <a:rPr lang="en-US" dirty="0" err="1"/>
              <a:t>Wl</a:t>
            </a:r>
            <a:r>
              <a:rPr lang="en-US" dirty="0"/>
              <a:t>,--as-needed </a:t>
            </a:r>
            <a:r>
              <a:rPr lang="ru-RU" dirty="0"/>
              <a:t>позволит линкеру проигнорировать такие библиотеки</a:t>
            </a:r>
            <a:endParaRPr lang="en-US" dirty="0"/>
          </a:p>
          <a:p>
            <a:r>
              <a:rPr lang="ru-RU" dirty="0"/>
              <a:t>Флаг включен по умолчанию в некоторых дистрибутивах</a:t>
            </a:r>
            <a:r>
              <a:rPr lang="en-US" dirty="0"/>
              <a:t> (Ubuntu, </a:t>
            </a:r>
            <a:r>
              <a:rPr lang="ru-RU" dirty="0"/>
              <a:t>но не </a:t>
            </a:r>
            <a:r>
              <a:rPr lang="en-US" dirty="0"/>
              <a:t>Fedora/RHEL)</a:t>
            </a:r>
          </a:p>
        </p:txBody>
      </p:sp>
    </p:spTree>
    <p:extLst>
      <p:ext uri="{BB962C8B-B14F-4D97-AF65-F5344CB8AC3E}">
        <p14:creationId xmlns:p14="http://schemas.microsoft.com/office/powerpoint/2010/main" val="115963762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6581-FDA7-4089-A163-7CB8363A9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Ускорение загрузки </a:t>
            </a:r>
            <a:r>
              <a:rPr lang="en-US" dirty="0"/>
              <a:t>DLL: </a:t>
            </a:r>
            <a:r>
              <a:rPr lang="ru-RU" dirty="0"/>
              <a:t>отложенная загрузка</a:t>
            </a:r>
            <a:r>
              <a:rPr lang="en-US" dirty="0"/>
              <a:t> </a:t>
            </a:r>
            <a:r>
              <a:rPr lang="ru-RU" dirty="0"/>
              <a:t>библиотек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2F495-A77A-453E-8C9B-995559B98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Часто библиотека используется только в редких случаях</a:t>
            </a:r>
          </a:p>
          <a:p>
            <a:r>
              <a:rPr lang="ru-RU" dirty="0"/>
              <a:t>Вместо загрузки на старте было бы выгодно загружать её при первом использовании</a:t>
            </a:r>
            <a:r>
              <a:rPr lang="en-US" dirty="0"/>
              <a:t> (</a:t>
            </a:r>
            <a:r>
              <a:rPr lang="ru-RU" dirty="0"/>
              <a:t>отложенная загрузка</a:t>
            </a:r>
            <a:r>
              <a:rPr lang="en-US" dirty="0"/>
              <a:t>, lazy loading)</a:t>
            </a:r>
          </a:p>
          <a:p>
            <a:r>
              <a:rPr lang="ru-RU" dirty="0"/>
              <a:t>Некоторые платформы предоставляют такую возможность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Windows: </a:t>
            </a:r>
            <a:r>
              <a:rPr lang="ru-RU" dirty="0"/>
              <a:t>флаг </a:t>
            </a:r>
            <a:r>
              <a:rPr lang="en-US" dirty="0"/>
              <a:t>/DELAYLOAD</a:t>
            </a:r>
          </a:p>
          <a:p>
            <a:pPr lvl="1"/>
            <a:r>
              <a:rPr lang="en-US" dirty="0"/>
              <a:t>macOS: </a:t>
            </a:r>
            <a:r>
              <a:rPr lang="ru-RU" dirty="0"/>
              <a:t>флаг </a:t>
            </a:r>
            <a:r>
              <a:rPr lang="en-US" dirty="0"/>
              <a:t>-</a:t>
            </a:r>
            <a:r>
              <a:rPr lang="en-US" dirty="0" err="1"/>
              <a:t>Wl</a:t>
            </a:r>
            <a:r>
              <a:rPr lang="en-US" dirty="0"/>
              <a:t>,-z,-lazy-l</a:t>
            </a:r>
            <a:r>
              <a:rPr lang="ru-RU" dirty="0"/>
              <a:t> (больше не поддерживается)</a:t>
            </a:r>
            <a:endParaRPr lang="en-US" dirty="0"/>
          </a:p>
          <a:p>
            <a:r>
              <a:rPr lang="ru-RU" dirty="0"/>
              <a:t>Для </a:t>
            </a:r>
            <a:r>
              <a:rPr lang="en-US" dirty="0"/>
              <a:t>Linux </a:t>
            </a:r>
            <a:r>
              <a:rPr lang="ru-RU" dirty="0"/>
              <a:t>стандартного решения нет, но можно использовать</a:t>
            </a:r>
            <a:r>
              <a:rPr lang="en-US" dirty="0"/>
              <a:t> </a:t>
            </a:r>
            <a:r>
              <a:rPr lang="ru-RU" dirty="0"/>
              <a:t>утилиту </a:t>
            </a:r>
            <a:r>
              <a:rPr lang="en-US" dirty="0"/>
              <a:t>Implib.so</a:t>
            </a:r>
          </a:p>
          <a:p>
            <a:pPr lvl="1"/>
            <a:r>
              <a:rPr lang="en-US" dirty="0">
                <a:hlinkClick r:id="rId3"/>
              </a:rPr>
              <a:t>https://github.com/yugr/Implib.so</a:t>
            </a: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EDFC43-BAA5-4E44-A518-7FFAA30D26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293857"/>
            <a:ext cx="1483179" cy="1483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52865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0FB13-62AB-4FE7-A1E1-3579C5B2D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Implib.so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8BA41-1C17-4678-8E95-464AFB383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597025"/>
            <a:ext cx="10831286" cy="4895850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Реализует отложенную загрузку в </a:t>
            </a:r>
            <a:r>
              <a:rPr lang="en-US" dirty="0"/>
              <a:t>POSIX</a:t>
            </a:r>
            <a:r>
              <a:rPr lang="ru-RU" dirty="0"/>
              <a:t>-систем</a:t>
            </a:r>
            <a:endParaRPr lang="en-US" dirty="0"/>
          </a:p>
          <a:p>
            <a:r>
              <a:rPr lang="ru-RU" dirty="0"/>
              <a:t>Для заданной </a:t>
            </a:r>
            <a:r>
              <a:rPr lang="en-US" dirty="0"/>
              <a:t>DLL </a:t>
            </a:r>
            <a:r>
              <a:rPr lang="ru-RU" dirty="0"/>
              <a:t>генерирует небольшую статическую библиотеку </a:t>
            </a:r>
            <a:r>
              <a:rPr lang="en-US" dirty="0"/>
              <a:t>c </a:t>
            </a:r>
            <a:r>
              <a:rPr lang="ru-RU" dirty="0"/>
              <a:t>функциями-заглушками (</a:t>
            </a:r>
            <a:r>
              <a:rPr lang="en-US" dirty="0"/>
              <a:t>trampolines)</a:t>
            </a:r>
          </a:p>
          <a:p>
            <a:r>
              <a:rPr lang="ru-RU" dirty="0"/>
              <a:t>Вместо </a:t>
            </a:r>
            <a:r>
              <a:rPr lang="en-US" dirty="0"/>
              <a:t>DLL </a:t>
            </a:r>
            <a:r>
              <a:rPr lang="ru-RU" dirty="0"/>
              <a:t>программа линкуется с этой статической библиотекой</a:t>
            </a:r>
          </a:p>
          <a:p>
            <a:r>
              <a:rPr lang="ru-RU" dirty="0"/>
              <a:t>Во время работы вызов функции-заглушки приведёт к загрузке библиотеки</a:t>
            </a:r>
            <a:r>
              <a:rPr lang="en-US" dirty="0"/>
              <a:t> </a:t>
            </a:r>
            <a:r>
              <a:rPr lang="ru-RU" dirty="0"/>
              <a:t>и передаче управления в неё</a:t>
            </a:r>
            <a:r>
              <a:rPr lang="en-US" dirty="0"/>
              <a:t>: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type1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arg1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type2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arg2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...)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# Stub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void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foo_real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(!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foo_real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handle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dlopen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(...);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foo_real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dlsym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handle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foo_real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arg1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arg2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...);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5822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7F0F2-822F-451F-A8F5-30C8EE99C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доклада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FB05A-2F02-4356-B195-B3FD19EB9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Динамические библиотеки</a:t>
            </a:r>
          </a:p>
          <a:p>
            <a:pPr lvl="1"/>
            <a:r>
              <a:rPr lang="ru-RU" dirty="0"/>
              <a:t>Отличия от статических библиотек</a:t>
            </a:r>
            <a:endParaRPr lang="en-US" dirty="0"/>
          </a:p>
          <a:p>
            <a:pPr lvl="1"/>
            <a:r>
              <a:rPr lang="ru-RU" dirty="0"/>
              <a:t>Принципы работы</a:t>
            </a:r>
          </a:p>
          <a:p>
            <a:pPr lvl="1"/>
            <a:r>
              <a:rPr lang="ru-RU" dirty="0"/>
              <a:t>Преимущества и недостатки</a:t>
            </a:r>
          </a:p>
          <a:p>
            <a:r>
              <a:rPr lang="ru-RU" dirty="0"/>
              <a:t>Сравнение реализаций в </a:t>
            </a:r>
            <a:r>
              <a:rPr lang="en-US" dirty="0"/>
              <a:t>Linux </a:t>
            </a:r>
            <a:r>
              <a:rPr lang="ru-RU" dirty="0"/>
              <a:t>и </a:t>
            </a:r>
            <a:r>
              <a:rPr lang="en-US" dirty="0"/>
              <a:t>Windows</a:t>
            </a:r>
          </a:p>
        </p:txBody>
      </p:sp>
    </p:spTree>
    <p:extLst>
      <p:ext uri="{BB962C8B-B14F-4D97-AF65-F5344CB8AC3E}">
        <p14:creationId xmlns:p14="http://schemas.microsoft.com/office/powerpoint/2010/main" val="361870648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0FB13-62AB-4FE7-A1E1-3579C5B2D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Implib.so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8BA41-1C17-4678-8E95-464AFB383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Реализована с помощью </a:t>
            </a:r>
            <a:r>
              <a:rPr lang="en-US" dirty="0"/>
              <a:t>API </a:t>
            </a:r>
            <a:r>
              <a:rPr lang="ru-RU" dirty="0"/>
              <a:t>динамической загрузки </a:t>
            </a:r>
            <a:r>
              <a:rPr lang="en-US" dirty="0"/>
              <a:t>POSIX </a:t>
            </a:r>
            <a:r>
              <a:rPr lang="ru-RU" dirty="0"/>
              <a:t>(</a:t>
            </a:r>
            <a:r>
              <a:rPr lang="en-US" dirty="0" err="1"/>
              <a:t>dlopen</a:t>
            </a:r>
            <a:r>
              <a:rPr lang="en-US" dirty="0"/>
              <a:t>, </a:t>
            </a:r>
            <a:r>
              <a:rPr lang="en-US" dirty="0" err="1"/>
              <a:t>dlsym</a:t>
            </a:r>
            <a:r>
              <a:rPr lang="en-US" dirty="0"/>
              <a:t>)</a:t>
            </a:r>
          </a:p>
          <a:p>
            <a:r>
              <a:rPr lang="ru-RU" dirty="0"/>
              <a:t>Имеет минимальные накладные расходы</a:t>
            </a:r>
            <a:endParaRPr lang="en-US" dirty="0"/>
          </a:p>
          <a:p>
            <a:r>
              <a:rPr lang="ru-RU" dirty="0"/>
              <a:t>Поддерживает большое количество платформ</a:t>
            </a:r>
            <a:endParaRPr lang="en-US" dirty="0"/>
          </a:p>
          <a:p>
            <a:pPr lvl="1"/>
            <a:r>
              <a:rPr lang="en-US" dirty="0"/>
              <a:t>x86, ARM, AArch64, RISC-V, e2k, etc.</a:t>
            </a:r>
          </a:p>
          <a:p>
            <a:pPr lvl="1"/>
            <a:r>
              <a:rPr lang="en-US" dirty="0"/>
              <a:t>Linux (+ </a:t>
            </a:r>
            <a:r>
              <a:rPr lang="ru-RU" dirty="0"/>
              <a:t>частично </a:t>
            </a:r>
            <a:r>
              <a:rPr lang="en-US" dirty="0"/>
              <a:t>BSD)</a:t>
            </a:r>
          </a:p>
        </p:txBody>
      </p:sp>
    </p:spTree>
    <p:extLst>
      <p:ext uri="{BB962C8B-B14F-4D97-AF65-F5344CB8AC3E}">
        <p14:creationId xmlns:p14="http://schemas.microsoft.com/office/powerpoint/2010/main" val="297845945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5A14D-8CF8-471B-AF3D-26999D895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Накладные расходы</a:t>
            </a:r>
            <a:r>
              <a:rPr lang="en-US" dirty="0"/>
              <a:t> </a:t>
            </a:r>
            <a:r>
              <a:rPr lang="ru-RU" dirty="0"/>
              <a:t>при использовании </a:t>
            </a:r>
            <a:r>
              <a:rPr lang="en-US" dirty="0"/>
              <a:t>DLL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9B649-A403-4066-8731-42F55BC6F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Загрузка</a:t>
            </a:r>
            <a:r>
              <a:rPr lang="en-US" dirty="0"/>
              <a:t> </a:t>
            </a:r>
            <a:r>
              <a:rPr lang="ru-RU" dirty="0"/>
              <a:t>библиотеки</a:t>
            </a:r>
            <a:endParaRPr lang="en-US" dirty="0"/>
          </a:p>
          <a:p>
            <a:pPr lvl="1"/>
            <a:r>
              <a:rPr lang="ru-RU" b="1" dirty="0"/>
              <a:t>Релокация</a:t>
            </a:r>
            <a:endParaRPr lang="en-US" b="1" dirty="0"/>
          </a:p>
          <a:p>
            <a:pPr lvl="1"/>
            <a:r>
              <a:rPr lang="ru-RU" dirty="0"/>
              <a:t>Разрешение и </a:t>
            </a:r>
            <a:r>
              <a:rPr lang="en-US" dirty="0"/>
              <a:t>c</a:t>
            </a:r>
            <a:r>
              <a:rPr lang="ru-RU" dirty="0"/>
              <a:t>вязывание символов</a:t>
            </a:r>
            <a:endParaRPr lang="en-US" dirty="0"/>
          </a:p>
          <a:p>
            <a:r>
              <a:rPr lang="ru-RU" dirty="0"/>
              <a:t>Работа с библиотекой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Косвенные вызовы функций</a:t>
            </a:r>
            <a:r>
              <a:rPr lang="en-US" dirty="0"/>
              <a:t> </a:t>
            </a:r>
            <a:r>
              <a:rPr lang="ru-RU" dirty="0"/>
              <a:t>(</a:t>
            </a:r>
            <a:r>
              <a:rPr lang="en-US" dirty="0"/>
              <a:t>indirect calls)</a:t>
            </a:r>
          </a:p>
        </p:txBody>
      </p:sp>
    </p:spTree>
    <p:extLst>
      <p:ext uri="{BB962C8B-B14F-4D97-AF65-F5344CB8AC3E}">
        <p14:creationId xmlns:p14="http://schemas.microsoft.com/office/powerpoint/2010/main" val="102263767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91015-ECCE-4F52-A094-F7A97B837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Ускорение загрузки </a:t>
            </a:r>
            <a:r>
              <a:rPr lang="en-US" dirty="0"/>
              <a:t>DLL: link-time relocation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8BCD0-2D76-422B-99E3-FFE3CED6C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885714" cy="4792889"/>
          </a:xfrm>
        </p:spPr>
        <p:txBody>
          <a:bodyPr>
            <a:normAutofit/>
          </a:bodyPr>
          <a:lstStyle/>
          <a:p>
            <a:r>
              <a:rPr lang="ru-RU" dirty="0"/>
              <a:t>Релокации можно избежать если выбрать адрес загрузки на этапе линковки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Просканировать все установленные программы и библиотеки</a:t>
            </a:r>
            <a:endParaRPr lang="en-US" dirty="0"/>
          </a:p>
          <a:p>
            <a:pPr lvl="1"/>
            <a:r>
              <a:rPr lang="ru-RU" dirty="0"/>
              <a:t>Статически распределить адресное пространство между всеми библиотеками</a:t>
            </a:r>
            <a:endParaRPr lang="en-US" dirty="0"/>
          </a:p>
          <a:p>
            <a:pPr lvl="1"/>
            <a:r>
              <a:rPr lang="ru-RU" dirty="0"/>
              <a:t>Слинковать каждую библиотеку по её адресу</a:t>
            </a:r>
          </a:p>
          <a:p>
            <a:r>
              <a:rPr lang="ru-RU" dirty="0"/>
              <a:t>Динамический загрузчик сможет избежать релокации библиотеки</a:t>
            </a:r>
            <a:endParaRPr lang="en-US" dirty="0"/>
          </a:p>
          <a:p>
            <a:r>
              <a:rPr lang="ru-RU" dirty="0"/>
              <a:t>Решение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Windows: preferred load address (</a:t>
            </a:r>
            <a:r>
              <a:rPr lang="ru-RU" dirty="0"/>
              <a:t>параметр </a:t>
            </a:r>
            <a:r>
              <a:rPr lang="en-US" dirty="0"/>
              <a:t>/BASE)</a:t>
            </a:r>
          </a:p>
          <a:p>
            <a:pPr lvl="1"/>
            <a:r>
              <a:rPr lang="en-US" dirty="0"/>
              <a:t>Linux: </a:t>
            </a:r>
            <a:r>
              <a:rPr lang="en-US" dirty="0" err="1"/>
              <a:t>Prelink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69898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91015-ECCE-4F52-A094-F7A97B837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Ускорение загрузки </a:t>
            </a:r>
            <a:r>
              <a:rPr lang="en-US" dirty="0"/>
              <a:t>DLL: link-time relocation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8BCD0-2D76-422B-99E3-FFE3CED6C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885714" cy="4792889"/>
          </a:xfrm>
        </p:spPr>
        <p:txBody>
          <a:bodyPr>
            <a:normAutofit/>
          </a:bodyPr>
          <a:lstStyle/>
          <a:p>
            <a:r>
              <a:rPr lang="ru-RU" dirty="0"/>
              <a:t>Оптимизация нерелевантна из-за современных требований к безопасности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Механизм </a:t>
            </a:r>
            <a:r>
              <a:rPr lang="en-US" dirty="0"/>
              <a:t>ASLR</a:t>
            </a:r>
            <a:r>
              <a:rPr lang="ru-RU" dirty="0"/>
              <a:t> требует загружать </a:t>
            </a:r>
            <a:r>
              <a:rPr lang="en-US" dirty="0"/>
              <a:t>DLL </a:t>
            </a:r>
            <a:r>
              <a:rPr lang="ru-RU" dirty="0"/>
              <a:t>по случайным адресам (для усложнения подбора адресов хакерами)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63394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5A14D-8CF8-471B-AF3D-26999D895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Накладные расходы</a:t>
            </a:r>
            <a:r>
              <a:rPr lang="en-US" dirty="0"/>
              <a:t> </a:t>
            </a:r>
            <a:r>
              <a:rPr lang="ru-RU" dirty="0"/>
              <a:t>при использовании </a:t>
            </a:r>
            <a:r>
              <a:rPr lang="en-US" dirty="0"/>
              <a:t>DLL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9B649-A403-4066-8731-42F55BC6F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Загрузка</a:t>
            </a:r>
            <a:r>
              <a:rPr lang="en-US" dirty="0"/>
              <a:t> </a:t>
            </a:r>
            <a:r>
              <a:rPr lang="ru-RU" dirty="0"/>
              <a:t>библиотеки</a:t>
            </a:r>
            <a:endParaRPr lang="en-US" dirty="0"/>
          </a:p>
          <a:p>
            <a:pPr lvl="1"/>
            <a:r>
              <a:rPr lang="ru-RU" dirty="0"/>
              <a:t>Релокация</a:t>
            </a:r>
            <a:endParaRPr lang="en-US" dirty="0"/>
          </a:p>
          <a:p>
            <a:pPr lvl="1"/>
            <a:r>
              <a:rPr lang="ru-RU" b="1" dirty="0"/>
              <a:t>Разрешение и </a:t>
            </a:r>
            <a:r>
              <a:rPr lang="en-US" b="1" dirty="0"/>
              <a:t>c</a:t>
            </a:r>
            <a:r>
              <a:rPr lang="ru-RU" b="1" dirty="0"/>
              <a:t>вязывание символов</a:t>
            </a:r>
            <a:endParaRPr lang="en-US" b="1" dirty="0"/>
          </a:p>
          <a:p>
            <a:r>
              <a:rPr lang="ru-RU" dirty="0"/>
              <a:t>Работа с библиотекой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Косвенные вызовы функций (</a:t>
            </a:r>
            <a:r>
              <a:rPr lang="en-US" dirty="0"/>
              <a:t>indirect calls)</a:t>
            </a:r>
          </a:p>
        </p:txBody>
      </p:sp>
    </p:spTree>
    <p:extLst>
      <p:ext uri="{BB962C8B-B14F-4D97-AF65-F5344CB8AC3E}">
        <p14:creationId xmlns:p14="http://schemas.microsoft.com/office/powerpoint/2010/main" val="243692136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98AB3-1D15-4521-A8DE-3E17788A4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Ускорение работы </a:t>
            </a:r>
            <a:r>
              <a:rPr lang="en-US" dirty="0"/>
              <a:t>DLL: </a:t>
            </a:r>
            <a:r>
              <a:rPr lang="en-US" dirty="0" err="1"/>
              <a:t>prelinking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C98EF-8A0E-4555-8157-8ACA61A52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Заранее (до запуска) инициализировать таблицу адресов в файле программы</a:t>
            </a:r>
          </a:p>
          <a:p>
            <a:r>
              <a:rPr lang="ru-RU" dirty="0"/>
              <a:t>Ускорит поиск символов если библиотека всегда загружается по одному и тому же адресу</a:t>
            </a:r>
          </a:p>
          <a:p>
            <a:pPr lvl="1"/>
            <a:r>
              <a:rPr lang="ru-RU" dirty="0"/>
              <a:t>Т.е. была проведена </a:t>
            </a:r>
            <a:r>
              <a:rPr lang="en-US" dirty="0"/>
              <a:t>link-time relocation</a:t>
            </a:r>
          </a:p>
          <a:p>
            <a:r>
              <a:rPr lang="ru-RU" dirty="0"/>
              <a:t>Решение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Windows: DLL binding</a:t>
            </a:r>
          </a:p>
          <a:p>
            <a:pPr lvl="1"/>
            <a:r>
              <a:rPr lang="en-US" dirty="0"/>
              <a:t>Linux: </a:t>
            </a:r>
            <a:r>
              <a:rPr lang="en-US" dirty="0" err="1"/>
              <a:t>Prelink</a:t>
            </a:r>
            <a:endParaRPr lang="en-US" dirty="0"/>
          </a:p>
          <a:p>
            <a:r>
              <a:rPr lang="ru-RU" dirty="0"/>
              <a:t>Не используется в современных версиях </a:t>
            </a:r>
            <a:r>
              <a:rPr lang="en-US" dirty="0"/>
              <a:t>Windows </a:t>
            </a:r>
            <a:r>
              <a:rPr lang="ru-RU" dirty="0"/>
              <a:t>и </a:t>
            </a:r>
            <a:r>
              <a:rPr lang="en-US" dirty="0"/>
              <a:t>Linux </a:t>
            </a:r>
            <a:r>
              <a:rPr lang="ru-RU" dirty="0"/>
              <a:t>из-за </a:t>
            </a:r>
            <a:r>
              <a:rPr lang="en-US" dirty="0"/>
              <a:t>ASLR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19223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98AB3-1D15-4521-A8DE-3E17788A4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Ускорение работы </a:t>
            </a:r>
            <a:r>
              <a:rPr lang="en-US" dirty="0"/>
              <a:t>DLL: </a:t>
            </a:r>
            <a:r>
              <a:rPr lang="ru-RU" dirty="0"/>
              <a:t>оптимизация таблиц символов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C98EF-8A0E-4555-8157-8ACA61A52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Поиск символов в </a:t>
            </a:r>
            <a:r>
              <a:rPr lang="en-US" dirty="0"/>
              <a:t>Linux </a:t>
            </a:r>
            <a:r>
              <a:rPr lang="ru-RU" dirty="0"/>
              <a:t>осуществляется по хэштаблицам, хранящимся в файлах</a:t>
            </a:r>
            <a:r>
              <a:rPr lang="en-US" dirty="0"/>
              <a:t> </a:t>
            </a:r>
            <a:r>
              <a:rPr lang="ru-RU" dirty="0"/>
              <a:t>динамических библиотек</a:t>
            </a:r>
          </a:p>
          <a:p>
            <a:r>
              <a:rPr lang="ru-RU" dirty="0"/>
              <a:t>Линкеры позволяют управлять размером и форматом этих хэштаблиц</a:t>
            </a:r>
            <a:endParaRPr lang="en-US" dirty="0"/>
          </a:p>
          <a:p>
            <a:r>
              <a:rPr lang="ru-RU" dirty="0"/>
              <a:t>Обычно рекомендуемая конфигурация опций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-</a:t>
            </a:r>
            <a:r>
              <a:rPr lang="en-US" dirty="0" err="1"/>
              <a:t>Wl</a:t>
            </a:r>
            <a:r>
              <a:rPr lang="en-US" dirty="0"/>
              <a:t>,--hash-style=both -Wl,-O1</a:t>
            </a:r>
          </a:p>
          <a:p>
            <a:r>
              <a:rPr lang="en-US" dirty="0"/>
              <a:t>-</a:t>
            </a:r>
            <a:r>
              <a:rPr lang="en-US" dirty="0" err="1"/>
              <a:t>Wl</a:t>
            </a:r>
            <a:r>
              <a:rPr lang="en-US" dirty="0"/>
              <a:t>,--hash-style=both </a:t>
            </a:r>
            <a:r>
              <a:rPr lang="ru-RU" dirty="0"/>
              <a:t>уже включена по умолчанию во всех современных дистрибутивах</a:t>
            </a:r>
            <a:endParaRPr lang="en-US" dirty="0"/>
          </a:p>
          <a:p>
            <a:r>
              <a:rPr lang="en-US" dirty="0"/>
              <a:t>-Wl,-O1 </a:t>
            </a:r>
            <a:r>
              <a:rPr lang="ru-RU" dirty="0"/>
              <a:t>не оказывает существенного влияния на производительность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03570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B7844-B8D9-42D2-80BE-3F170C7DE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Ускорение работы </a:t>
            </a:r>
            <a:r>
              <a:rPr lang="en-US" dirty="0"/>
              <a:t>DLL: </a:t>
            </a:r>
            <a:r>
              <a:rPr lang="ru-RU" dirty="0"/>
              <a:t>отключение ленивого связывания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4980E-F464-4A2A-AD5D-A16AADA12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42171" cy="4667250"/>
          </a:xfrm>
        </p:spPr>
        <p:txBody>
          <a:bodyPr>
            <a:normAutofit/>
          </a:bodyPr>
          <a:lstStyle/>
          <a:p>
            <a:r>
              <a:rPr lang="ru-RU" dirty="0"/>
              <a:t>Ленивое связывание в </a:t>
            </a:r>
            <a:r>
              <a:rPr lang="en-US" dirty="0"/>
              <a:t>Linux </a:t>
            </a:r>
            <a:r>
              <a:rPr lang="ru-RU" dirty="0"/>
              <a:t>ускоряет загрузку библиотек ценой накладных расходов в процессе работы</a:t>
            </a:r>
          </a:p>
          <a:p>
            <a:r>
              <a:rPr lang="ru-RU" dirty="0"/>
              <a:t>К загрузке адреса и косвенному вызову функции добавляется вызов </a:t>
            </a:r>
            <a:r>
              <a:rPr lang="en-US" dirty="0"/>
              <a:t>PLT-</a:t>
            </a:r>
            <a:r>
              <a:rPr lang="ru-RU" dirty="0"/>
              <a:t>заглушки</a:t>
            </a:r>
          </a:p>
          <a:p>
            <a:pPr lvl="1"/>
            <a:r>
              <a:rPr lang="ru-RU" dirty="0"/>
              <a:t>Загрузку адреса приходится осуществлять при каждом вызове</a:t>
            </a:r>
          </a:p>
          <a:p>
            <a:r>
              <a:rPr lang="ru-RU" dirty="0"/>
              <a:t>Ленивая загрузка и связанные с ней накладные расходы могут быть отключены</a:t>
            </a:r>
            <a:r>
              <a:rPr lang="en-US" dirty="0"/>
              <a:t> </a:t>
            </a:r>
            <a:r>
              <a:rPr lang="ru-RU" dirty="0"/>
              <a:t>флагом </a:t>
            </a:r>
            <a:r>
              <a:rPr lang="en-US" dirty="0"/>
              <a:t>-</a:t>
            </a:r>
            <a:r>
              <a:rPr lang="en-US" dirty="0" err="1"/>
              <a:t>fno-plt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3539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B7844-B8D9-42D2-80BE-3F170C7DE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Ускорение работы </a:t>
            </a:r>
            <a:r>
              <a:rPr lang="en-US" dirty="0"/>
              <a:t>DLL: </a:t>
            </a:r>
            <a:r>
              <a:rPr lang="ru-RU" dirty="0"/>
              <a:t>отключение ленивого связывания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4980E-F464-4A2A-AD5D-A16AADA12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42171" cy="4667250"/>
          </a:xfrm>
        </p:spPr>
        <p:txBody>
          <a:bodyPr>
            <a:normAutofit/>
          </a:bodyPr>
          <a:lstStyle/>
          <a:p>
            <a:r>
              <a:rPr lang="ru-RU" dirty="0"/>
              <a:t>Использование </a:t>
            </a:r>
            <a:r>
              <a:rPr lang="en-US" dirty="0"/>
              <a:t>-</a:t>
            </a:r>
            <a:r>
              <a:rPr lang="en-US" dirty="0" err="1"/>
              <a:t>fno-plt</a:t>
            </a:r>
            <a:endParaRPr lang="en-US" dirty="0"/>
          </a:p>
          <a:p>
            <a:pPr lvl="1"/>
            <a:r>
              <a:rPr lang="ru-RU" dirty="0"/>
              <a:t>Ускоряет вызовы библиотечных функций</a:t>
            </a:r>
          </a:p>
          <a:p>
            <a:pPr lvl="1"/>
            <a:r>
              <a:rPr lang="ru-RU" dirty="0"/>
              <a:t>Снижает нагрузку на </a:t>
            </a:r>
            <a:r>
              <a:rPr lang="en-US" dirty="0"/>
              <a:t>I$ </a:t>
            </a:r>
            <a:r>
              <a:rPr lang="ru-RU" dirty="0"/>
              <a:t>и </a:t>
            </a:r>
            <a:r>
              <a:rPr lang="en-US" dirty="0"/>
              <a:t>BTB</a:t>
            </a:r>
          </a:p>
          <a:p>
            <a:pPr lvl="1"/>
            <a:r>
              <a:rPr lang="ru-RU" dirty="0"/>
              <a:t>Замедляет загрузку</a:t>
            </a:r>
            <a:r>
              <a:rPr lang="en-US" dirty="0"/>
              <a:t> </a:t>
            </a:r>
            <a:r>
              <a:rPr lang="ru-RU" dirty="0"/>
              <a:t>библиотеки (т.к. все адреса надо инициализировать на старте</a:t>
            </a:r>
            <a:r>
              <a:rPr lang="en-US" dirty="0"/>
              <a:t> </a:t>
            </a:r>
            <a:r>
              <a:rPr lang="ru-RU" dirty="0"/>
              <a:t>программы)</a:t>
            </a:r>
          </a:p>
          <a:p>
            <a:r>
              <a:rPr lang="ru-RU" dirty="0"/>
              <a:t>Современные требования к безопасности и так рекомендуют разрешать все функции на старте программы</a:t>
            </a:r>
          </a:p>
          <a:p>
            <a:pPr lvl="1"/>
            <a:r>
              <a:rPr lang="ru-RU" dirty="0"/>
              <a:t>Позволяет использовать технологию </a:t>
            </a:r>
            <a:r>
              <a:rPr lang="en-US" dirty="0"/>
              <a:t>Full </a:t>
            </a:r>
            <a:r>
              <a:rPr lang="en-US" dirty="0" err="1"/>
              <a:t>Relro</a:t>
            </a:r>
            <a:r>
              <a:rPr lang="en-US" dirty="0"/>
              <a:t> (-</a:t>
            </a:r>
            <a:r>
              <a:rPr lang="en-US" dirty="0" err="1"/>
              <a:t>Wl</a:t>
            </a:r>
            <a:r>
              <a:rPr lang="en-US" dirty="0"/>
              <a:t>,-</a:t>
            </a:r>
            <a:r>
              <a:rPr lang="en-US" dirty="0" err="1"/>
              <a:t>z,relro</a:t>
            </a:r>
            <a:r>
              <a:rPr lang="en-US" dirty="0"/>
              <a:t>) </a:t>
            </a:r>
            <a:r>
              <a:rPr lang="ru-RU" dirty="0"/>
              <a:t>для защиты от непреднамеренных модификаций </a:t>
            </a:r>
            <a:r>
              <a:rPr lang="en-US" dirty="0"/>
              <a:t>GOT</a:t>
            </a:r>
          </a:p>
          <a:p>
            <a:pPr lvl="1"/>
            <a:r>
              <a:rPr lang="en-US" dirty="0"/>
              <a:t>Full </a:t>
            </a:r>
            <a:r>
              <a:rPr lang="en-US" dirty="0" err="1"/>
              <a:t>Relro</a:t>
            </a:r>
            <a:r>
              <a:rPr lang="en-US" dirty="0"/>
              <a:t> </a:t>
            </a:r>
            <a:r>
              <a:rPr lang="ru-RU" dirty="0"/>
              <a:t>используется по умолчанию в </a:t>
            </a:r>
            <a:r>
              <a:rPr lang="en-US" dirty="0"/>
              <a:t>RHEL/Fedora </a:t>
            </a:r>
            <a:r>
              <a:rPr lang="ru-RU" dirty="0"/>
              <a:t>и </a:t>
            </a:r>
            <a:r>
              <a:rPr lang="en-US" dirty="0"/>
              <a:t>Ubuntu</a:t>
            </a:r>
          </a:p>
        </p:txBody>
      </p:sp>
    </p:spTree>
    <p:extLst>
      <p:ext uri="{BB962C8B-B14F-4D97-AF65-F5344CB8AC3E}">
        <p14:creationId xmlns:p14="http://schemas.microsoft.com/office/powerpoint/2010/main" val="123230624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B7844-B8D9-42D2-80BE-3F170C7DE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Ускорение работы </a:t>
            </a:r>
            <a:r>
              <a:rPr lang="en-US" dirty="0"/>
              <a:t>DLL: </a:t>
            </a:r>
            <a:r>
              <a:rPr lang="ru-RU" dirty="0"/>
              <a:t>отключение ленивого связывания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4980E-F464-4A2A-AD5D-A16AADA12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42171" cy="4667250"/>
          </a:xfrm>
        </p:spPr>
        <p:txBody>
          <a:bodyPr>
            <a:normAutofit/>
          </a:bodyPr>
          <a:lstStyle/>
          <a:p>
            <a:r>
              <a:rPr lang="ru-RU" dirty="0"/>
              <a:t>Примеры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Использование </a:t>
            </a:r>
            <a:r>
              <a:rPr lang="en-US" dirty="0"/>
              <a:t>-</a:t>
            </a:r>
            <a:r>
              <a:rPr lang="en-US" dirty="0" err="1"/>
              <a:t>fno-plt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/>
              <a:t>Clang </a:t>
            </a:r>
            <a:r>
              <a:rPr lang="ru-RU" dirty="0"/>
              <a:t>даёт до </a:t>
            </a:r>
            <a:r>
              <a:rPr lang="en-US" dirty="0"/>
              <a:t>10% </a:t>
            </a:r>
            <a:r>
              <a:rPr lang="ru-RU" dirty="0"/>
              <a:t>прироста производительности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722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7F0F2-822F-451F-A8F5-30C8EE99C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доклада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FB05A-2F02-4356-B195-B3FD19EB9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Динамические библиотеки</a:t>
            </a:r>
          </a:p>
          <a:p>
            <a:pPr lvl="1"/>
            <a:r>
              <a:rPr lang="ru-RU" dirty="0"/>
              <a:t>Отличия от статических библиотек</a:t>
            </a:r>
            <a:endParaRPr lang="en-US" dirty="0"/>
          </a:p>
          <a:p>
            <a:pPr lvl="1"/>
            <a:r>
              <a:rPr lang="ru-RU" dirty="0"/>
              <a:t>Принципы работы</a:t>
            </a:r>
          </a:p>
          <a:p>
            <a:pPr lvl="1"/>
            <a:r>
              <a:rPr lang="ru-RU" dirty="0"/>
              <a:t>Преимущества и недостатки</a:t>
            </a:r>
          </a:p>
          <a:p>
            <a:r>
              <a:rPr lang="ru-RU" dirty="0"/>
              <a:t>Сравнение реализаций в </a:t>
            </a:r>
            <a:r>
              <a:rPr lang="en-US" dirty="0"/>
              <a:t>Linux </a:t>
            </a:r>
            <a:r>
              <a:rPr lang="ru-RU" dirty="0"/>
              <a:t>и </a:t>
            </a:r>
            <a:r>
              <a:rPr lang="en-US" dirty="0"/>
              <a:t>Windows</a:t>
            </a:r>
          </a:p>
          <a:p>
            <a:r>
              <a:rPr lang="ru-RU" dirty="0"/>
              <a:t>Ускорение работы динамических библиотек</a:t>
            </a:r>
          </a:p>
        </p:txBody>
      </p:sp>
    </p:spTree>
    <p:extLst>
      <p:ext uri="{BB962C8B-B14F-4D97-AF65-F5344CB8AC3E}">
        <p14:creationId xmlns:p14="http://schemas.microsoft.com/office/powerpoint/2010/main" val="233071684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5A14D-8CF8-471B-AF3D-26999D895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Накладные расходы</a:t>
            </a:r>
            <a:r>
              <a:rPr lang="en-US" dirty="0"/>
              <a:t> </a:t>
            </a:r>
            <a:r>
              <a:rPr lang="ru-RU" dirty="0"/>
              <a:t>при использовании </a:t>
            </a:r>
            <a:r>
              <a:rPr lang="en-US" dirty="0"/>
              <a:t>DLL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9B649-A403-4066-8731-42F55BC6F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Загрузка</a:t>
            </a:r>
            <a:r>
              <a:rPr lang="en-US" dirty="0"/>
              <a:t> </a:t>
            </a:r>
            <a:r>
              <a:rPr lang="ru-RU" dirty="0"/>
              <a:t>библиотеки</a:t>
            </a:r>
            <a:endParaRPr lang="en-US" dirty="0"/>
          </a:p>
          <a:p>
            <a:pPr lvl="1"/>
            <a:r>
              <a:rPr lang="ru-RU" dirty="0"/>
              <a:t>Релокация</a:t>
            </a:r>
            <a:endParaRPr lang="en-US" dirty="0"/>
          </a:p>
          <a:p>
            <a:pPr lvl="1"/>
            <a:r>
              <a:rPr lang="ru-RU" dirty="0"/>
              <a:t>Разрешение и </a:t>
            </a:r>
            <a:r>
              <a:rPr lang="en-US" dirty="0"/>
              <a:t>c</a:t>
            </a:r>
            <a:r>
              <a:rPr lang="ru-RU" dirty="0"/>
              <a:t>вязывание символов</a:t>
            </a:r>
            <a:endParaRPr lang="en-US" dirty="0"/>
          </a:p>
          <a:p>
            <a:r>
              <a:rPr lang="ru-RU" dirty="0"/>
              <a:t>Работа с библиотекой</a:t>
            </a:r>
            <a:endParaRPr lang="en-US" dirty="0"/>
          </a:p>
          <a:p>
            <a:pPr lvl="1"/>
            <a:r>
              <a:rPr lang="ru-RU" b="1" dirty="0"/>
              <a:t>Косвенные вызовы функций (</a:t>
            </a:r>
            <a:r>
              <a:rPr lang="en-US" b="1" dirty="0"/>
              <a:t>indirect calls)</a:t>
            </a:r>
          </a:p>
        </p:txBody>
      </p:sp>
    </p:spTree>
    <p:extLst>
      <p:ext uri="{BB962C8B-B14F-4D97-AF65-F5344CB8AC3E}">
        <p14:creationId xmlns:p14="http://schemas.microsoft.com/office/powerpoint/2010/main" val="302577762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F4025-5B63-47B1-ACD7-A498A81AE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Проблема с экспортируемыми символами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62244-1BB6-4E07-B31C-F099E5959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 умолчанию на </a:t>
            </a:r>
            <a:r>
              <a:rPr lang="en-US" dirty="0"/>
              <a:t>Linux </a:t>
            </a:r>
            <a:r>
              <a:rPr lang="ru-RU" dirty="0"/>
              <a:t>все функции в библиотеках экспортируются</a:t>
            </a:r>
          </a:p>
          <a:p>
            <a:pPr lvl="1"/>
            <a:r>
              <a:rPr lang="ru-RU" dirty="0"/>
              <a:t>Для совместимости со статическими библиотеками</a:t>
            </a:r>
          </a:p>
          <a:p>
            <a:r>
              <a:rPr lang="ru-RU" dirty="0"/>
              <a:t>Из-за возможного перехвата функций вызов функций внутри библиотеки происходит через таблицу адресов (</a:t>
            </a:r>
            <a:r>
              <a:rPr lang="en-US" dirty="0"/>
              <a:t>GOT</a:t>
            </a:r>
            <a:r>
              <a:rPr lang="ru-RU" dirty="0"/>
              <a:t>)</a:t>
            </a:r>
            <a:endParaRPr lang="en-US" dirty="0"/>
          </a:p>
          <a:p>
            <a:r>
              <a:rPr lang="ru-RU" dirty="0"/>
              <a:t>Накладные расходы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Косвенные вызовы функций</a:t>
            </a:r>
          </a:p>
          <a:p>
            <a:pPr lvl="1"/>
            <a:r>
              <a:rPr lang="ru-RU" dirty="0"/>
              <a:t>Отмена оптимизаций в компиляторе</a:t>
            </a:r>
            <a:r>
              <a:rPr lang="en-US" dirty="0"/>
              <a:t> (</a:t>
            </a:r>
            <a:r>
              <a:rPr lang="en-US" dirty="0" err="1"/>
              <a:t>inlining</a:t>
            </a:r>
            <a:r>
              <a:rPr lang="en-US" dirty="0"/>
              <a:t>, cloning, etc.)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85035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34916-01E9-4F42-B603-B05283CC4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отмены оптимизаций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0FDB2-1A82-4929-A1E6-E0FB79342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Компилятор не встраивает вызов функции из-за возможности перехвата</a:t>
            </a:r>
            <a:r>
              <a:rPr lang="en-US" dirty="0"/>
              <a:t> foo</a:t>
            </a:r>
          </a:p>
          <a:p>
            <a:pPr marL="457200" lvl="1" indent="0">
              <a:buNone/>
            </a:pP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cat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mylib.c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foo() {}</a:t>
            </a:r>
          </a:p>
          <a:p>
            <a:pPr marL="457200" lvl="1" indent="0">
              <a:buNone/>
            </a:pP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bar() { foo(); }</a:t>
            </a:r>
          </a:p>
          <a:p>
            <a:pPr marL="457200" lvl="1" indent="0">
              <a:buNone/>
            </a:pPr>
            <a:endParaRPr lang="ru-RU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mylib.c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-O3 -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fPIC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-S –o -</a:t>
            </a:r>
          </a:p>
          <a:p>
            <a:pPr marL="457200" lvl="1" indent="0">
              <a:buNone/>
            </a:pP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457200" lvl="1" indent="0">
              <a:buNone/>
            </a:pP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bar:</a:t>
            </a:r>
          </a:p>
          <a:p>
            <a:pPr marL="457200" lvl="1" indent="0">
              <a:buNone/>
            </a:pP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foo@PLT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23990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66DFC-0AB1-4998-9C8F-D80FEAAB8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Ускорение работы </a:t>
            </a:r>
            <a:r>
              <a:rPr lang="en-US" dirty="0"/>
              <a:t>DLL:</a:t>
            </a:r>
            <a:r>
              <a:rPr lang="ru-RU" dirty="0"/>
              <a:t> отключение перехвата функций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BEFD7-23BF-4F14-9339-37AF67D86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Флаги компилятора позволяют отключить учёт перехвата</a:t>
            </a:r>
          </a:p>
          <a:p>
            <a:r>
              <a:rPr lang="en-US" dirty="0"/>
              <a:t>-</a:t>
            </a:r>
            <a:r>
              <a:rPr lang="en-US" dirty="0" err="1"/>
              <a:t>Bsymbolic</a:t>
            </a:r>
            <a:r>
              <a:rPr lang="en-US" dirty="0"/>
              <a:t>/-</a:t>
            </a:r>
            <a:r>
              <a:rPr lang="en-US" dirty="0" err="1"/>
              <a:t>Bsymbolic</a:t>
            </a:r>
            <a:r>
              <a:rPr lang="en-US" dirty="0"/>
              <a:t>-functions – </a:t>
            </a:r>
            <a:r>
              <a:rPr lang="ru-RU" dirty="0"/>
              <a:t>заменяет внутренние вызовы экспортируемых функций на прямые на этапе линковки</a:t>
            </a:r>
            <a:endParaRPr lang="en-US" dirty="0"/>
          </a:p>
          <a:p>
            <a:pPr lvl="1"/>
            <a:r>
              <a:rPr lang="ru-RU" dirty="0"/>
              <a:t>Опция включена по умолчанию в некоторых дистрибутивах (</a:t>
            </a:r>
            <a:r>
              <a:rPr lang="en-US" dirty="0"/>
              <a:t>Ubuntu, </a:t>
            </a:r>
            <a:r>
              <a:rPr lang="ru-RU" dirty="0"/>
              <a:t>но не </a:t>
            </a:r>
            <a:r>
              <a:rPr lang="en-US" dirty="0"/>
              <a:t>Debian)</a:t>
            </a:r>
            <a:endParaRPr lang="ru-RU" dirty="0"/>
          </a:p>
          <a:p>
            <a:r>
              <a:rPr lang="en-US" dirty="0"/>
              <a:t>-</a:t>
            </a:r>
            <a:r>
              <a:rPr lang="en-US" dirty="0" err="1"/>
              <a:t>fno</a:t>
            </a:r>
            <a:r>
              <a:rPr lang="en-US" dirty="0"/>
              <a:t>-semantic-interposition – </a:t>
            </a:r>
            <a:r>
              <a:rPr lang="ru-RU" dirty="0"/>
              <a:t>игнорирует возможность перехвата на этапе компиляции</a:t>
            </a:r>
          </a:p>
          <a:p>
            <a:pPr lvl="1"/>
            <a:r>
              <a:rPr lang="ru-RU" dirty="0"/>
              <a:t>Включена по умолчанию в С</a:t>
            </a:r>
            <a:r>
              <a:rPr lang="en-US" dirty="0"/>
              <a:t>lang, </a:t>
            </a:r>
            <a:r>
              <a:rPr lang="ru-RU" dirty="0"/>
              <a:t>но не в </a:t>
            </a:r>
            <a:r>
              <a:rPr lang="en-US" dirty="0"/>
              <a:t>GCC</a:t>
            </a:r>
          </a:p>
          <a:p>
            <a:pPr lvl="1"/>
            <a:r>
              <a:rPr lang="ru-RU" dirty="0"/>
              <a:t>Включается в </a:t>
            </a:r>
            <a:r>
              <a:rPr lang="en-US" dirty="0"/>
              <a:t>GCC </a:t>
            </a:r>
            <a:r>
              <a:rPr lang="ru-RU" dirty="0"/>
              <a:t>под </a:t>
            </a:r>
            <a:r>
              <a:rPr lang="en-US" dirty="0"/>
              <a:t>-</a:t>
            </a:r>
            <a:r>
              <a:rPr lang="en-US" dirty="0" err="1"/>
              <a:t>Ofast</a:t>
            </a:r>
            <a:endParaRPr lang="en-US" dirty="0"/>
          </a:p>
          <a:p>
            <a:r>
              <a:rPr lang="ru-RU" dirty="0"/>
              <a:t>Для оптимальной производительности требуются оба флага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64123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57C55-3A07-4A92-B7C9-EE076B659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Ускорение работы </a:t>
            </a:r>
            <a:r>
              <a:rPr lang="en-US" dirty="0"/>
              <a:t>DLL:</a:t>
            </a:r>
            <a:r>
              <a:rPr lang="ru-RU" dirty="0"/>
              <a:t> отключение перехвата функций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88EA6-4D1B-47FD-A82A-C3C95174C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Примеры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Использование </a:t>
            </a:r>
            <a:r>
              <a:rPr lang="en-US" dirty="0"/>
              <a:t>-</a:t>
            </a:r>
            <a:r>
              <a:rPr lang="en-US" dirty="0" err="1"/>
              <a:t>Bsymbolic</a:t>
            </a:r>
            <a:r>
              <a:rPr lang="en-US" dirty="0"/>
              <a:t>-functions </a:t>
            </a:r>
            <a:r>
              <a:rPr lang="ru-RU" dirty="0"/>
              <a:t>при сборке </a:t>
            </a:r>
            <a:r>
              <a:rPr lang="en-US" dirty="0"/>
              <a:t>Clang </a:t>
            </a:r>
            <a:r>
              <a:rPr lang="ru-RU" dirty="0"/>
              <a:t>даёт до </a:t>
            </a:r>
            <a:r>
              <a:rPr lang="en-US" dirty="0"/>
              <a:t>10% </a:t>
            </a:r>
            <a:r>
              <a:rPr lang="ru-RU" dirty="0"/>
              <a:t>прироста производительности</a:t>
            </a:r>
            <a:endParaRPr lang="en-US" dirty="0"/>
          </a:p>
          <a:p>
            <a:pPr lvl="1"/>
            <a:r>
              <a:rPr lang="ru-RU" dirty="0"/>
              <a:t>Использование </a:t>
            </a:r>
            <a:r>
              <a:rPr lang="en-US" dirty="0"/>
              <a:t>-</a:t>
            </a:r>
            <a:r>
              <a:rPr lang="en-US" dirty="0" err="1"/>
              <a:t>fno</a:t>
            </a:r>
            <a:r>
              <a:rPr lang="en-US" dirty="0"/>
              <a:t>-semantic-interposition </a:t>
            </a:r>
            <a:r>
              <a:rPr lang="ru-RU" dirty="0"/>
              <a:t>при сборке </a:t>
            </a:r>
            <a:r>
              <a:rPr lang="en-US" dirty="0"/>
              <a:t>Python </a:t>
            </a:r>
            <a:r>
              <a:rPr lang="ru-RU" dirty="0"/>
              <a:t>даёт до 30% прироста производительности</a:t>
            </a:r>
            <a:endParaRPr lang="en-US" dirty="0"/>
          </a:p>
          <a:p>
            <a:pPr lvl="2"/>
            <a:r>
              <a:rPr lang="en-US" dirty="0">
                <a:hlinkClick r:id="rId3"/>
              </a:rPr>
              <a:t>https://fedoraproject.org/wiki/Changes/PythonNoSemanticInterpositionSpeedup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F5615F-D6F7-4F1C-8D69-AC4313DE0C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568" y="4105502"/>
            <a:ext cx="1668236" cy="166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94227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66DFC-0AB1-4998-9C8F-D80FEAAB8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Ускорение работы </a:t>
            </a:r>
            <a:r>
              <a:rPr lang="en-US" dirty="0"/>
              <a:t>DLL:</a:t>
            </a:r>
            <a:r>
              <a:rPr lang="ru-RU" dirty="0"/>
              <a:t> сокращение интерфейса библиотеки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BEFD7-23BF-4F14-9339-37AF67D86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98975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Простой способ ускорения работы</a:t>
            </a:r>
          </a:p>
          <a:p>
            <a:r>
              <a:rPr lang="ru-RU" dirty="0"/>
              <a:t>Явно помечаем публичные функции библиотеки</a:t>
            </a:r>
            <a:r>
              <a:rPr lang="en-US" dirty="0"/>
              <a:t>:</a:t>
            </a:r>
            <a:endParaRPr lang="ru-RU" dirty="0"/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 cat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mylib.c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void internal() {}</a:t>
            </a:r>
          </a:p>
          <a:p>
            <a:pPr marL="457200" lvl="1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__attribute__((visibility(“default”)))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void public() { internal(); }</a:t>
            </a:r>
          </a:p>
          <a:p>
            <a:pPr marL="457200" lvl="1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mylib.c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fvisibility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=hidden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fPIC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-shared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>
                <a:latin typeface="Calibri (Body)"/>
                <a:cs typeface="Courier New" panose="02070309020205020404" pitchFamily="49" charset="0"/>
              </a:rPr>
              <a:t>Непубличные функции будет полноценно оптимизироваться компилятором</a:t>
            </a:r>
            <a:endParaRPr lang="en-US" dirty="0">
              <a:latin typeface="Calibri (Body)"/>
              <a:cs typeface="Courier New" panose="02070309020205020404" pitchFamily="49" charset="0"/>
            </a:endParaRPr>
          </a:p>
          <a:p>
            <a:r>
              <a:rPr lang="ru-RU" dirty="0">
                <a:latin typeface="Calibri (Body)"/>
                <a:cs typeface="Courier New" panose="02070309020205020404" pitchFamily="49" charset="0"/>
              </a:rPr>
              <a:t>Какие функции экспортировать</a:t>
            </a:r>
            <a:r>
              <a:rPr lang="en-US" dirty="0">
                <a:latin typeface="Calibri (Body)"/>
                <a:cs typeface="Courier New" panose="02070309020205020404" pitchFamily="49" charset="0"/>
              </a:rPr>
              <a:t>?</a:t>
            </a:r>
          </a:p>
          <a:p>
            <a:pPr lvl="1"/>
            <a:r>
              <a:rPr lang="ru-RU" dirty="0"/>
              <a:t>Как правило это функции из публичных заголовочных файлов</a:t>
            </a:r>
            <a:endParaRPr lang="en-US" dirty="0"/>
          </a:p>
          <a:p>
            <a:pPr lvl="1"/>
            <a:r>
              <a:rPr lang="ru-RU" dirty="0"/>
              <a:t>Таких функций очень немного по сравнению со всеми функциями библиотеки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25391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66DFC-0AB1-4998-9C8F-D80FEAAB8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Сокращение интерфейса библиотек в дистрибутивах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BEFD7-23BF-4F14-9339-37AF67D86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47318"/>
          </a:xfrm>
        </p:spPr>
        <p:txBody>
          <a:bodyPr>
            <a:normAutofit/>
          </a:bodyPr>
          <a:lstStyle/>
          <a:p>
            <a:r>
              <a:rPr lang="ru-RU" dirty="0"/>
              <a:t>При наличии большой кодовой базы (например дистрибутива) может быть трудно найти библиотеки с избыточными экспортами</a:t>
            </a:r>
            <a:endParaRPr lang="en-US" dirty="0"/>
          </a:p>
          <a:p>
            <a:r>
              <a:rPr lang="ru-RU" dirty="0"/>
              <a:t>Поиск таких библиотек можно автоматизировать с помощью утилиты </a:t>
            </a:r>
            <a:r>
              <a:rPr lang="en-US" dirty="0" err="1"/>
              <a:t>ShlibVisibilityChecker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https://github.com/yugr/ShlibVisibilityChecker</a:t>
            </a:r>
            <a:r>
              <a:rPr lang="en-US" dirty="0"/>
              <a:t> 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DFC489-3DED-44B5-A640-0085B111F6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2593" y="3200400"/>
            <a:ext cx="1515836" cy="1515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18248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6D150-D2F7-43FC-A33D-8E3FC1E6B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ShlibVisibilityChecker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45797-F3FC-472C-9979-812FF6FAE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482"/>
            <a:ext cx="10515600" cy="4351338"/>
          </a:xfrm>
        </p:spPr>
        <p:txBody>
          <a:bodyPr/>
          <a:lstStyle/>
          <a:p>
            <a:r>
              <a:rPr lang="ru-RU" dirty="0"/>
              <a:t>Анализирует функции в публичных заголовочных файлах</a:t>
            </a:r>
            <a:r>
              <a:rPr lang="en-US" dirty="0"/>
              <a:t> </a:t>
            </a:r>
            <a:r>
              <a:rPr lang="ru-RU" dirty="0"/>
              <a:t>библиотеки</a:t>
            </a:r>
            <a:r>
              <a:rPr lang="en-US" dirty="0"/>
              <a:t> </a:t>
            </a:r>
            <a:r>
              <a:rPr lang="ru-RU" dirty="0"/>
              <a:t>с помощью </a:t>
            </a:r>
            <a:r>
              <a:rPr lang="en-US" dirty="0" err="1"/>
              <a:t>libclang</a:t>
            </a:r>
            <a:endParaRPr lang="ru-RU" dirty="0"/>
          </a:p>
          <a:p>
            <a:r>
              <a:rPr lang="ru-RU" dirty="0"/>
              <a:t>Сравнивает их с функциями, экспортируемыми библиотекой</a:t>
            </a:r>
          </a:p>
          <a:p>
            <a:r>
              <a:rPr lang="ru-RU" dirty="0"/>
              <a:t>Избыточные экспорты должны быть скрыты</a:t>
            </a:r>
            <a:endParaRPr lang="en-US" dirty="0"/>
          </a:p>
        </p:txBody>
      </p:sp>
      <p:sp>
        <p:nvSpPr>
          <p:cNvPr id="4" name="Flowchart: Multidocument 3">
            <a:extLst>
              <a:ext uri="{FF2B5EF4-FFF2-40B4-BE49-F238E27FC236}">
                <a16:creationId xmlns:a16="http://schemas.microsoft.com/office/drawing/2014/main" id="{F8192D6F-A9B0-4855-A996-99222F5EC8CD}"/>
              </a:ext>
            </a:extLst>
          </p:cNvPr>
          <p:cNvSpPr/>
          <p:nvPr/>
        </p:nvSpPr>
        <p:spPr>
          <a:xfrm>
            <a:off x="1238249" y="3735388"/>
            <a:ext cx="1899557" cy="1325563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Заголовочные файлы</a:t>
            </a:r>
            <a:endParaRPr lang="en-US" dirty="0"/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AC9A3467-1E56-45D2-B4C7-0986914125A4}"/>
              </a:ext>
            </a:extLst>
          </p:cNvPr>
          <p:cNvSpPr/>
          <p:nvPr/>
        </p:nvSpPr>
        <p:spPr>
          <a:xfrm>
            <a:off x="1458685" y="5472339"/>
            <a:ext cx="1458686" cy="864961"/>
          </a:xfrm>
          <a:prstGeom prst="flowChartMagneticDisk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Библиотека</a:t>
            </a:r>
            <a:endParaRPr lang="en-US" dirty="0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7FCA57A7-841B-4166-BDC1-0209C8BBACA7}"/>
              </a:ext>
            </a:extLst>
          </p:cNvPr>
          <p:cNvCxnSpPr>
            <a:cxnSpLocks/>
            <a:stCxn id="5" idx="4"/>
          </p:cNvCxnSpPr>
          <p:nvPr/>
        </p:nvCxnSpPr>
        <p:spPr>
          <a:xfrm flipV="1">
            <a:off x="2917371" y="5304518"/>
            <a:ext cx="2579915" cy="600302"/>
          </a:xfrm>
          <a:prstGeom prst="bentConnector3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B8A6640B-A36A-4960-90A1-AFE5E25E0120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137806" y="4398170"/>
            <a:ext cx="2359480" cy="326230"/>
          </a:xfrm>
          <a:prstGeom prst="bentConnector3">
            <a:avLst>
              <a:gd name="adj1" fmla="val 46309"/>
            </a:avLst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Not Equal 12">
            <a:extLst>
              <a:ext uri="{FF2B5EF4-FFF2-40B4-BE49-F238E27FC236}">
                <a16:creationId xmlns:a16="http://schemas.microsoft.com/office/drawing/2014/main" id="{69C5B3B3-6B54-41EC-B505-2990EC7BC422}"/>
              </a:ext>
            </a:extLst>
          </p:cNvPr>
          <p:cNvSpPr/>
          <p:nvPr/>
        </p:nvSpPr>
        <p:spPr>
          <a:xfrm>
            <a:off x="5668735" y="4757058"/>
            <a:ext cx="751114" cy="471261"/>
          </a:xfrm>
          <a:prstGeom prst="mathNot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A01486-0696-4E5D-B27B-2BF6BDEE63DB}"/>
              </a:ext>
            </a:extLst>
          </p:cNvPr>
          <p:cNvSpPr txBox="1"/>
          <p:nvPr/>
        </p:nvSpPr>
        <p:spPr>
          <a:xfrm>
            <a:off x="3769178" y="3642634"/>
            <a:ext cx="1899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Публичные функции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1DAEAE-B11A-4BC2-9058-93F6B69A3389}"/>
              </a:ext>
            </a:extLst>
          </p:cNvPr>
          <p:cNvSpPr txBox="1"/>
          <p:nvPr/>
        </p:nvSpPr>
        <p:spPr>
          <a:xfrm>
            <a:off x="3792309" y="5936234"/>
            <a:ext cx="1899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Экспортируемые функции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84EF3EC-FA77-4E57-B90E-407A9B62AE47}"/>
              </a:ext>
            </a:extLst>
          </p:cNvPr>
          <p:cNvCxnSpPr>
            <a:cxnSpLocks/>
          </p:cNvCxnSpPr>
          <p:nvPr/>
        </p:nvCxnSpPr>
        <p:spPr>
          <a:xfrm>
            <a:off x="6591298" y="4960030"/>
            <a:ext cx="1006931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EEAF713-6A5A-4AE3-BA32-2048B1962E77}"/>
              </a:ext>
            </a:extLst>
          </p:cNvPr>
          <p:cNvSpPr txBox="1"/>
          <p:nvPr/>
        </p:nvSpPr>
        <p:spPr>
          <a:xfrm>
            <a:off x="7731580" y="4472112"/>
            <a:ext cx="18995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Ненужные экспортируемые символы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10494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66DFC-0AB1-4998-9C8F-D80FEAAB8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использования </a:t>
            </a:r>
            <a:r>
              <a:rPr lang="en-US" dirty="0" err="1"/>
              <a:t>ShlibVisibilityChecker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BEFD7-23BF-4F14-9339-37AF67D86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47318"/>
          </a:xfrm>
        </p:spPr>
        <p:txBody>
          <a:bodyPr>
            <a:normAutofit fontScale="92500" lnSpcReduction="20000"/>
          </a:bodyPr>
          <a:lstStyle/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read_header_api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--only-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/include/x86_64-linux-gnu/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gmp.h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 api.txt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read_binary_api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--permissive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/lib/x86_64-linux-gnu/libgmp.so.10.4.1 &gt; abi.txt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diff api.txt abi.txt |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-l</a:t>
            </a:r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323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diff api.txt abi.txt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0a1,10</a:t>
            </a:r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__gmp_0</a:t>
            </a:r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__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gmp_allocate_func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__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gmp_asprintf_final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__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gmp_asprintf_funs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32357013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A58A2-53E2-4B07-B541-7560DC951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Резюме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42026-4F60-4665-8FC5-FDB3293BF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765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7F0F2-822F-451F-A8F5-30C8EE99C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доклада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FB05A-2F02-4356-B195-B3FD19EB9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Динамические библиотеки</a:t>
            </a:r>
          </a:p>
          <a:p>
            <a:pPr lvl="1"/>
            <a:r>
              <a:rPr lang="ru-RU" dirty="0"/>
              <a:t>Отличия от статических библиотек</a:t>
            </a:r>
            <a:endParaRPr lang="en-US" dirty="0"/>
          </a:p>
          <a:p>
            <a:pPr lvl="1"/>
            <a:r>
              <a:rPr lang="ru-RU" dirty="0"/>
              <a:t>Принципы работы</a:t>
            </a:r>
          </a:p>
          <a:p>
            <a:pPr lvl="1"/>
            <a:r>
              <a:rPr lang="ru-RU" dirty="0"/>
              <a:t>Преимущества и недостатки</a:t>
            </a:r>
          </a:p>
          <a:p>
            <a:r>
              <a:rPr lang="ru-RU" dirty="0"/>
              <a:t>Сравнение реализаций в </a:t>
            </a:r>
            <a:r>
              <a:rPr lang="en-US" dirty="0"/>
              <a:t>Linux </a:t>
            </a:r>
            <a:r>
              <a:rPr lang="ru-RU" dirty="0"/>
              <a:t>и </a:t>
            </a:r>
            <a:r>
              <a:rPr lang="en-US" dirty="0"/>
              <a:t>Windows</a:t>
            </a:r>
          </a:p>
          <a:p>
            <a:r>
              <a:rPr lang="ru-RU" dirty="0"/>
              <a:t>Ускорение работы динамических библиотек</a:t>
            </a:r>
          </a:p>
          <a:p>
            <a:pPr lvl="1"/>
            <a:r>
              <a:rPr lang="ru-RU" dirty="0"/>
              <a:t>Причины накладных расходов</a:t>
            </a:r>
          </a:p>
          <a:p>
            <a:pPr lvl="1"/>
            <a:r>
              <a:rPr lang="ru-RU" dirty="0"/>
              <a:t>Способы их уменьшения в современных тулчейнах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1508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A58A2-53E2-4B07-B541-7560DC951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Резюме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42026-4F60-4665-8FC5-FDB3293BF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Динамические библиотеки имеют ряд преимуществ над статическими</a:t>
            </a:r>
          </a:p>
        </p:txBody>
      </p:sp>
    </p:spTree>
    <p:extLst>
      <p:ext uri="{BB962C8B-B14F-4D97-AF65-F5344CB8AC3E}">
        <p14:creationId xmlns:p14="http://schemas.microsoft.com/office/powerpoint/2010/main" val="87199542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A58A2-53E2-4B07-B541-7560DC951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Резюме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42026-4F60-4665-8FC5-FDB3293BF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Динамические библиотеки имеют ряд преимуществ над статическими</a:t>
            </a:r>
          </a:p>
          <a:p>
            <a:r>
              <a:rPr lang="ru-RU" dirty="0"/>
              <a:t>Добавляют накладные расходы при загрузке и во время работы приложения</a:t>
            </a:r>
          </a:p>
        </p:txBody>
      </p:sp>
    </p:spTree>
    <p:extLst>
      <p:ext uri="{BB962C8B-B14F-4D97-AF65-F5344CB8AC3E}">
        <p14:creationId xmlns:p14="http://schemas.microsoft.com/office/powerpoint/2010/main" val="288228653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A58A2-53E2-4B07-B541-7560DC951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Резюме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42026-4F60-4665-8FC5-FDB3293BF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Динамические библиотеки имеют ряд преимуществ над статическими</a:t>
            </a:r>
          </a:p>
          <a:p>
            <a:r>
              <a:rPr lang="ru-RU" dirty="0"/>
              <a:t>Добавляют накладные расходы при загрузке и во время работы приложения</a:t>
            </a:r>
          </a:p>
          <a:p>
            <a:r>
              <a:rPr lang="ru-RU" dirty="0"/>
              <a:t>Современные тулчейны содержат средства, позволяющие существенно снизить оверхед</a:t>
            </a:r>
            <a:endParaRPr lang="en-US" dirty="0"/>
          </a:p>
          <a:p>
            <a:pPr lvl="1"/>
            <a:r>
              <a:rPr lang="ru-RU" dirty="0"/>
              <a:t>Особенно</a:t>
            </a:r>
            <a:r>
              <a:rPr lang="en-US" dirty="0"/>
              <a:t> </a:t>
            </a:r>
            <a:r>
              <a:rPr lang="ru-RU" dirty="0"/>
              <a:t>на </a:t>
            </a:r>
            <a:r>
              <a:rPr lang="en-US" dirty="0"/>
              <a:t>Linux</a:t>
            </a:r>
          </a:p>
        </p:txBody>
      </p:sp>
    </p:spTree>
    <p:extLst>
      <p:ext uri="{BB962C8B-B14F-4D97-AF65-F5344CB8AC3E}">
        <p14:creationId xmlns:p14="http://schemas.microsoft.com/office/powerpoint/2010/main" val="328934988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196FC-6BEF-434E-B7EB-743173F1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4"/>
            <a:ext cx="10515600" cy="1325563"/>
          </a:xfrm>
        </p:spPr>
        <p:txBody>
          <a:bodyPr/>
          <a:lstStyle/>
          <a:p>
            <a:r>
              <a:rPr lang="ru-RU" dirty="0"/>
              <a:t>Что почитать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A6F34-CCD2-476C-82E8-06D3158E3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1343"/>
            <a:ext cx="9198429" cy="508362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Linkers, Loaders and Shared Libraries in Windows, Linux, and C++ (</a:t>
            </a:r>
            <a:r>
              <a:rPr lang="en-US" dirty="0" err="1"/>
              <a:t>Ofek</a:t>
            </a:r>
            <a:r>
              <a:rPr lang="en-US" dirty="0"/>
              <a:t> </a:t>
            </a:r>
            <a:r>
              <a:rPr lang="en-US" dirty="0" err="1"/>
              <a:t>Shilon</a:t>
            </a:r>
            <a:r>
              <a:rPr lang="en-US" dirty="0"/>
              <a:t>, </a:t>
            </a:r>
            <a:r>
              <a:rPr lang="en-US" dirty="0" err="1"/>
              <a:t>CppCon</a:t>
            </a:r>
            <a:r>
              <a:rPr lang="en-US" dirty="0"/>
              <a:t> 2023)</a:t>
            </a:r>
          </a:p>
          <a:p>
            <a:pPr lvl="1"/>
            <a:r>
              <a:rPr lang="en-US" dirty="0">
                <a:hlinkClick r:id="rId2"/>
              </a:rPr>
              <a:t>https://www.youtube.com/watch?v=_enXuIxuNV4</a:t>
            </a:r>
            <a:r>
              <a:rPr lang="en-US" dirty="0"/>
              <a:t> </a:t>
            </a:r>
          </a:p>
          <a:p>
            <a:pPr lvl="1"/>
            <a:r>
              <a:rPr lang="ru-RU" dirty="0"/>
              <a:t>Общий обзор </a:t>
            </a:r>
            <a:r>
              <a:rPr lang="en-US" dirty="0"/>
              <a:t>DLL </a:t>
            </a:r>
            <a:r>
              <a:rPr lang="ru-RU" dirty="0"/>
              <a:t>на разных платформах</a:t>
            </a:r>
            <a:endParaRPr lang="en-US" dirty="0"/>
          </a:p>
          <a:p>
            <a:r>
              <a:rPr lang="en-US" dirty="0"/>
              <a:t>How to Write Shared Libraries (by Ulrich </a:t>
            </a:r>
            <a:r>
              <a:rPr lang="en-US" dirty="0" err="1"/>
              <a:t>Drepper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hlinkClick r:id="rId3"/>
              </a:rPr>
              <a:t>https://www.akkadia.org/drepper/dsohowto.pdf</a:t>
            </a:r>
            <a:r>
              <a:rPr lang="en-US" dirty="0"/>
              <a:t> </a:t>
            </a:r>
          </a:p>
          <a:p>
            <a:pPr lvl="1"/>
            <a:r>
              <a:rPr lang="ru-RU" dirty="0"/>
              <a:t>Всё что нужно знать о </a:t>
            </a:r>
            <a:r>
              <a:rPr lang="en-US" dirty="0"/>
              <a:t>DLL </a:t>
            </a:r>
            <a:r>
              <a:rPr lang="ru-RU" dirty="0"/>
              <a:t>на </a:t>
            </a:r>
            <a:r>
              <a:rPr lang="en-US" dirty="0"/>
              <a:t>Linux</a:t>
            </a:r>
          </a:p>
          <a:p>
            <a:r>
              <a:rPr lang="en-US" dirty="0"/>
              <a:t>Everything You Ever Wanted to Know about DLLs (by James McNellis, </a:t>
            </a:r>
            <a:r>
              <a:rPr lang="en-US" dirty="0" err="1"/>
              <a:t>CppCon</a:t>
            </a:r>
            <a:r>
              <a:rPr lang="en-US" dirty="0"/>
              <a:t> 2017)</a:t>
            </a:r>
          </a:p>
          <a:p>
            <a:pPr lvl="1"/>
            <a:r>
              <a:rPr lang="en-US" dirty="0">
                <a:hlinkClick r:id="rId4"/>
              </a:rPr>
              <a:t>https://www.youtube.com/watch?v=JPQWQfDhICA</a:t>
            </a:r>
            <a:r>
              <a:rPr lang="en-US" dirty="0"/>
              <a:t> </a:t>
            </a:r>
          </a:p>
          <a:p>
            <a:pPr lvl="1"/>
            <a:r>
              <a:rPr lang="ru-RU" dirty="0"/>
              <a:t>Всё что нужно знать о </a:t>
            </a:r>
            <a:r>
              <a:rPr lang="en-US" dirty="0"/>
              <a:t>DLL </a:t>
            </a:r>
            <a:r>
              <a:rPr lang="ru-RU" dirty="0"/>
              <a:t>на </a:t>
            </a:r>
            <a:r>
              <a:rPr lang="en-US" dirty="0"/>
              <a:t>Windows</a:t>
            </a:r>
          </a:p>
          <a:p>
            <a:r>
              <a:rPr lang="en-US" dirty="0" err="1"/>
              <a:t>MaskRay</a:t>
            </a:r>
            <a:r>
              <a:rPr lang="en-US" dirty="0"/>
              <a:t> Blog</a:t>
            </a:r>
          </a:p>
          <a:p>
            <a:pPr lvl="1"/>
            <a:r>
              <a:rPr lang="en-US" dirty="0">
                <a:hlinkClick r:id="rId5"/>
              </a:rPr>
              <a:t>https://maskray.me/blog</a:t>
            </a:r>
            <a:endParaRPr lang="en-US" dirty="0"/>
          </a:p>
          <a:p>
            <a:pPr lvl="1"/>
            <a:r>
              <a:rPr lang="ru-RU" dirty="0"/>
              <a:t>Блог о системном программировании под </a:t>
            </a:r>
            <a:r>
              <a:rPr lang="en-US" dirty="0"/>
              <a:t>Linux (GOT, PLT, etc.)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A08645-0EEF-4125-9977-8B6399BF7A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3650" y="1628775"/>
            <a:ext cx="1200150" cy="12001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DD0D73-C723-42C7-A7BC-9F1977046DE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3650" y="2785383"/>
            <a:ext cx="1200150" cy="12001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9C15607-6043-4FCA-B9A1-ED88A06E2FC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3650" y="4029076"/>
            <a:ext cx="1200150" cy="12001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406406D-6D76-43CE-AEDB-0A7939D3CC4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3651" y="5142138"/>
            <a:ext cx="120015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07883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5B1BF-E6CB-4A61-A19B-EAB2E2F68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</a:t>
            </a:r>
            <a:r>
              <a:rPr lang="en-US" dirty="0"/>
              <a:t>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23327-086B-41AB-AC13-CE5A75450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81399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C38B6-88BB-47D5-AECF-F1AEB0001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Проверка экономии памяти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2A63E-B5E1-4193-A82F-B3B0576B1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Собрать сканнер</a:t>
            </a:r>
            <a:endParaRPr lang="en-US" dirty="0"/>
          </a:p>
          <a:p>
            <a:pPr lvl="1"/>
            <a:r>
              <a:rPr lang="en-US" dirty="0" err="1"/>
              <a:t>gcc</a:t>
            </a:r>
            <a:r>
              <a:rPr lang="en-US" dirty="0"/>
              <a:t> -Wall -</a:t>
            </a:r>
            <a:r>
              <a:rPr lang="en-US" dirty="0" err="1"/>
              <a:t>Wextra</a:t>
            </a:r>
            <a:r>
              <a:rPr lang="en-US" dirty="0"/>
              <a:t> scripts/ram-</a:t>
            </a:r>
            <a:r>
              <a:rPr lang="en-US" dirty="0" err="1"/>
              <a:t>savings.c</a:t>
            </a:r>
            <a:endParaRPr lang="en-US" dirty="0"/>
          </a:p>
          <a:p>
            <a:r>
              <a:rPr lang="ru-RU" dirty="0"/>
              <a:t>Запустить под </a:t>
            </a:r>
            <a:r>
              <a:rPr lang="en-US" dirty="0" err="1"/>
              <a:t>sudo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sudo</a:t>
            </a:r>
            <a:r>
              <a:rPr lang="en-US" dirty="0"/>
              <a:t> ./</a:t>
            </a:r>
            <a:r>
              <a:rPr lang="en-US" dirty="0" err="1"/>
              <a:t>a.out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41849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2E884-F784-4417-BF2B-036468423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экономии диска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AF023-58A8-450D-A198-B852C228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Запустить</a:t>
            </a:r>
            <a:endParaRPr lang="en-US" dirty="0"/>
          </a:p>
          <a:p>
            <a:pPr lvl="1"/>
            <a:r>
              <a:rPr lang="en-US" dirty="0"/>
              <a:t>scripts/disk-savings.pl</a:t>
            </a:r>
          </a:p>
          <a:p>
            <a:r>
              <a:rPr lang="ru-RU" dirty="0"/>
              <a:t>Скрипт даёт верхнюю оценку – реальная экономии памяти будет ниже</a:t>
            </a:r>
          </a:p>
          <a:p>
            <a:pPr lvl="1"/>
            <a:r>
              <a:rPr lang="ru-RU" dirty="0"/>
              <a:t>При использовании статическх библиотек не все их функции будут использованы приложениями</a:t>
            </a:r>
          </a:p>
          <a:p>
            <a:pPr lvl="1"/>
            <a:r>
              <a:rPr lang="ru-RU" dirty="0"/>
              <a:t>Соответственно библиотеки только частично будут включены в исполняемые файлы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43390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9E7E3-A310-49FF-A77B-B37588A39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Проверка </a:t>
            </a:r>
            <a:r>
              <a:rPr lang="en-US" dirty="0"/>
              <a:t>-Wl,-O1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3D36B-8799-48BF-9D12-7FA8EC932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Собрать две версии </a:t>
            </a:r>
            <a:r>
              <a:rPr lang="en-US" dirty="0"/>
              <a:t>LLVM:</a:t>
            </a:r>
          </a:p>
          <a:p>
            <a:pPr lvl="1"/>
            <a:r>
              <a:rPr lang="en-US" dirty="0"/>
              <a:t>-DBUILD_SHARED_LIBS=ON</a:t>
            </a:r>
          </a:p>
          <a:p>
            <a:pPr lvl="1"/>
            <a:r>
              <a:rPr lang="en-US" dirty="0"/>
              <a:t>-DBUILD_SHARED_LIBS=ON -DCMAKE_SHARED_LINKER_FLAGS='-Wl,-O1’</a:t>
            </a:r>
          </a:p>
          <a:p>
            <a:r>
              <a:rPr lang="ru-RU" dirty="0"/>
              <a:t>Сравнить производительность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./benchmark.pl 10 path/to/clang -h</a:t>
            </a:r>
          </a:p>
        </p:txBody>
      </p:sp>
    </p:spTree>
    <p:extLst>
      <p:ext uri="{BB962C8B-B14F-4D97-AF65-F5344CB8AC3E}">
        <p14:creationId xmlns:p14="http://schemas.microsoft.com/office/powerpoint/2010/main" val="168501948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9E7E3-A310-49FF-A77B-B37588A39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Проверка </a:t>
            </a:r>
            <a:r>
              <a:rPr lang="en-US" dirty="0"/>
              <a:t>-</a:t>
            </a:r>
            <a:r>
              <a:rPr lang="en-US" dirty="0" err="1"/>
              <a:t>fno-plt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3D36B-8799-48BF-9D12-7FA8EC932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Собрать две версии </a:t>
            </a:r>
            <a:r>
              <a:rPr lang="en-US" dirty="0"/>
              <a:t>LLVM:</a:t>
            </a:r>
          </a:p>
          <a:p>
            <a:pPr lvl="1"/>
            <a:r>
              <a:rPr lang="en-US" dirty="0"/>
              <a:t>-DBUILD_SHARED_LIBS=ON</a:t>
            </a:r>
          </a:p>
          <a:p>
            <a:pPr lvl="1"/>
            <a:r>
              <a:rPr lang="en-US" dirty="0"/>
              <a:t>-DBUILD_SHARED_LIBS=ON -DCMAKE_CXX_FLAGS=‘-</a:t>
            </a:r>
            <a:r>
              <a:rPr lang="en-US" dirty="0" err="1"/>
              <a:t>fno</a:t>
            </a:r>
            <a:r>
              <a:rPr lang="en-US" dirty="0"/>
              <a:t>-</a:t>
            </a:r>
            <a:r>
              <a:rPr lang="en-US" dirty="0" err="1"/>
              <a:t>plt</a:t>
            </a:r>
            <a:r>
              <a:rPr lang="en-US" dirty="0"/>
              <a:t>’</a:t>
            </a:r>
          </a:p>
          <a:p>
            <a:r>
              <a:rPr lang="ru-RU" dirty="0"/>
              <a:t>Сравнить производительность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./benchmark.pl 10 path/to/clang -S -O2 ~/</a:t>
            </a:r>
            <a:r>
              <a:rPr lang="en-US" dirty="0" err="1"/>
              <a:t>InstCombining.ii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88437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9E7E3-A310-49FF-A77B-B37588A39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Проверка </a:t>
            </a:r>
            <a:r>
              <a:rPr lang="en-US" dirty="0"/>
              <a:t>-</a:t>
            </a:r>
            <a:r>
              <a:rPr lang="en-US" dirty="0" err="1"/>
              <a:t>Bsymbolic</a:t>
            </a:r>
            <a:r>
              <a:rPr lang="en-US" dirty="0"/>
              <a:t>-functions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3D36B-8799-48BF-9D12-7FA8EC932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Собрать две версии </a:t>
            </a:r>
            <a:r>
              <a:rPr lang="en-US" dirty="0"/>
              <a:t>LLVM:</a:t>
            </a:r>
          </a:p>
          <a:p>
            <a:pPr lvl="1"/>
            <a:r>
              <a:rPr lang="en-US" dirty="0"/>
              <a:t>-DBUILD_SHARED_LIBS=ON</a:t>
            </a:r>
          </a:p>
          <a:p>
            <a:pPr lvl="1"/>
            <a:r>
              <a:rPr lang="en-US" dirty="0"/>
              <a:t>-DBUILD_SHARED_LIBS=ON -DCMAKE_SHARED_LINKER_FLAGS='-</a:t>
            </a:r>
            <a:r>
              <a:rPr lang="en-US" dirty="0" err="1"/>
              <a:t>Wl</a:t>
            </a:r>
            <a:r>
              <a:rPr lang="en-US" dirty="0"/>
              <a:t>,-</a:t>
            </a:r>
            <a:r>
              <a:rPr lang="en-US" dirty="0" err="1"/>
              <a:t>Bsymbolic</a:t>
            </a:r>
            <a:r>
              <a:rPr lang="en-US" dirty="0"/>
              <a:t>-functions’</a:t>
            </a:r>
          </a:p>
          <a:p>
            <a:r>
              <a:rPr lang="ru-RU" dirty="0"/>
              <a:t>Сравнить производительность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./benchmark.pl 10 path/to/clang -S -O2 ~/</a:t>
            </a:r>
            <a:r>
              <a:rPr lang="en-US" dirty="0" err="1"/>
              <a:t>InstCombining.ii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096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33237-4D45-47EA-9E2F-7A55EAFFE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9811"/>
            <a:ext cx="10515600" cy="1325563"/>
          </a:xfrm>
        </p:spPr>
        <p:txBody>
          <a:bodyPr/>
          <a:lstStyle/>
          <a:p>
            <a:r>
              <a:rPr lang="ru-RU" dirty="0"/>
              <a:t>Библиотеки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852DB-A568-42F1-985E-C5B94CB71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6945086" cy="4351338"/>
          </a:xfrm>
        </p:spPr>
        <p:txBody>
          <a:bodyPr/>
          <a:lstStyle/>
          <a:p>
            <a:r>
              <a:rPr lang="ru-RU" dirty="0"/>
              <a:t>Архивы переиспользуемого кода</a:t>
            </a:r>
          </a:p>
          <a:p>
            <a:r>
              <a:rPr lang="ru-RU" dirty="0"/>
              <a:t>Могут быть использованы в нескольких программах</a:t>
            </a:r>
          </a:p>
          <a:p>
            <a:r>
              <a:rPr lang="ru-RU" dirty="0"/>
              <a:t>В зависимости от времени связывания </a:t>
            </a:r>
            <a:r>
              <a:rPr lang="en-US" dirty="0"/>
              <a:t>(link time) </a:t>
            </a:r>
            <a:r>
              <a:rPr lang="ru-RU" dirty="0"/>
              <a:t>могут быть</a:t>
            </a:r>
          </a:p>
          <a:p>
            <a:pPr lvl="1"/>
            <a:r>
              <a:rPr lang="ru-RU" dirty="0"/>
              <a:t>Статическими</a:t>
            </a:r>
            <a:r>
              <a:rPr lang="en-US" dirty="0"/>
              <a:t> (.a, .lib)</a:t>
            </a:r>
            <a:endParaRPr lang="ru-RU" dirty="0"/>
          </a:p>
          <a:p>
            <a:pPr lvl="1"/>
            <a:r>
              <a:rPr lang="ru-RU" dirty="0"/>
              <a:t>Динамическими</a:t>
            </a:r>
            <a:r>
              <a:rPr lang="en-US" dirty="0"/>
              <a:t> (.so, .</a:t>
            </a:r>
            <a:r>
              <a:rPr lang="en-US" dirty="0" err="1"/>
              <a:t>dll</a:t>
            </a:r>
            <a:r>
              <a:rPr lang="en-US" dirty="0"/>
              <a:t>, .</a:t>
            </a:r>
            <a:r>
              <a:rPr lang="en-US" dirty="0" err="1"/>
              <a:t>dylib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Операционные системы поддерживают оба вида библиотек</a:t>
            </a:r>
          </a:p>
          <a:p>
            <a:pPr lvl="1"/>
            <a:r>
              <a:rPr lang="en-US" dirty="0"/>
              <a:t>Windows, Linux, macOS, BSDs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AEDABD-2F51-4373-99B8-200EE8B05C68}"/>
              </a:ext>
            </a:extLst>
          </p:cNvPr>
          <p:cNvSpPr/>
          <p:nvPr/>
        </p:nvSpPr>
        <p:spPr>
          <a:xfrm>
            <a:off x="7434945" y="2318659"/>
            <a:ext cx="1404258" cy="1630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App1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2C8787-BDB6-416C-B224-5BE946924E0A}"/>
              </a:ext>
            </a:extLst>
          </p:cNvPr>
          <p:cNvSpPr/>
          <p:nvPr/>
        </p:nvSpPr>
        <p:spPr>
          <a:xfrm>
            <a:off x="8991599" y="2296886"/>
            <a:ext cx="1404258" cy="1630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App2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EE5655-4277-42F5-A68E-87192FD2A3EE}"/>
              </a:ext>
            </a:extLst>
          </p:cNvPr>
          <p:cNvSpPr/>
          <p:nvPr/>
        </p:nvSpPr>
        <p:spPr>
          <a:xfrm>
            <a:off x="10526488" y="2296885"/>
            <a:ext cx="1404258" cy="1630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App3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551026F-744F-4B76-8B53-751801AFE1B8}"/>
              </a:ext>
            </a:extLst>
          </p:cNvPr>
          <p:cNvSpPr/>
          <p:nvPr/>
        </p:nvSpPr>
        <p:spPr>
          <a:xfrm>
            <a:off x="8991601" y="4650421"/>
            <a:ext cx="1404258" cy="80332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Lib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1FD15FB-E7B8-4838-AF40-79DB2D18D518}"/>
              </a:ext>
            </a:extLst>
          </p:cNvPr>
          <p:cNvSpPr/>
          <p:nvPr/>
        </p:nvSpPr>
        <p:spPr>
          <a:xfrm>
            <a:off x="7555307" y="3156454"/>
            <a:ext cx="1196810" cy="64266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Lib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51DC986-BB4C-41E3-89CB-A45A493A7989}"/>
              </a:ext>
            </a:extLst>
          </p:cNvPr>
          <p:cNvSpPr/>
          <p:nvPr/>
        </p:nvSpPr>
        <p:spPr>
          <a:xfrm>
            <a:off x="9128288" y="3156454"/>
            <a:ext cx="1196810" cy="64266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Lib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C5C3857-2B1C-47D6-82DF-2990FDC6D9B5}"/>
              </a:ext>
            </a:extLst>
          </p:cNvPr>
          <p:cNvSpPr/>
          <p:nvPr/>
        </p:nvSpPr>
        <p:spPr>
          <a:xfrm>
            <a:off x="10646849" y="3156454"/>
            <a:ext cx="1196810" cy="64266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Lib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482B1C5-40E0-4005-87DB-5F367203DDB0}"/>
              </a:ext>
            </a:extLst>
          </p:cNvPr>
          <p:cNvCxnSpPr>
            <a:cxnSpLocks/>
            <a:endCxn id="4" idx="2"/>
          </p:cNvCxnSpPr>
          <p:nvPr/>
        </p:nvCxnSpPr>
        <p:spPr>
          <a:xfrm flipH="1" flipV="1">
            <a:off x="8137074" y="3949020"/>
            <a:ext cx="854525" cy="7523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B16FFA2-DFBD-4DEB-A551-E8B996C15477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H="1" flipV="1">
            <a:off x="9693728" y="3927247"/>
            <a:ext cx="2" cy="7231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C2320D7-D334-45EA-A142-AB432F97C006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10395857" y="3927246"/>
            <a:ext cx="832760" cy="7741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5664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83EA4-3167-4BD7-A4DD-B0CAF45F0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3353"/>
            <a:ext cx="10515600" cy="1325563"/>
          </a:xfrm>
        </p:spPr>
        <p:txBody>
          <a:bodyPr/>
          <a:lstStyle/>
          <a:p>
            <a:r>
              <a:rPr lang="ru-RU" dirty="0"/>
              <a:t>Статические библиотеки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3F3F3-65D2-4D2F-88AE-DACC1430A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113" y="1825625"/>
            <a:ext cx="10602687" cy="4351338"/>
          </a:xfrm>
        </p:spPr>
        <p:txBody>
          <a:bodyPr/>
          <a:lstStyle/>
          <a:p>
            <a:r>
              <a:rPr lang="en-US" dirty="0"/>
              <a:t>Static libraries</a:t>
            </a:r>
          </a:p>
          <a:p>
            <a:r>
              <a:rPr lang="ru-RU" dirty="0"/>
              <a:t>Становятся частью исполняемого файла программы на этапе линковки</a:t>
            </a:r>
          </a:p>
        </p:txBody>
      </p:sp>
      <p:sp>
        <p:nvSpPr>
          <p:cNvPr id="4" name="Flowchart: Multidocument 3">
            <a:extLst>
              <a:ext uri="{FF2B5EF4-FFF2-40B4-BE49-F238E27FC236}">
                <a16:creationId xmlns:a16="http://schemas.microsoft.com/office/drawing/2014/main" id="{26A00481-BE09-4E7F-A374-C6B4AFE5CEEA}"/>
              </a:ext>
            </a:extLst>
          </p:cNvPr>
          <p:cNvSpPr/>
          <p:nvPr/>
        </p:nvSpPr>
        <p:spPr>
          <a:xfrm>
            <a:off x="1676399" y="3712029"/>
            <a:ext cx="1132115" cy="832077"/>
          </a:xfrm>
          <a:prstGeom prst="flowChartMultidocumen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Object files</a:t>
            </a:r>
          </a:p>
        </p:txBody>
      </p:sp>
      <p:sp>
        <p:nvSpPr>
          <p:cNvPr id="5" name="Flowchart: Multidocument 4">
            <a:extLst>
              <a:ext uri="{FF2B5EF4-FFF2-40B4-BE49-F238E27FC236}">
                <a16:creationId xmlns:a16="http://schemas.microsoft.com/office/drawing/2014/main" id="{C26B337F-9590-4CD9-9F62-7B84C73DE968}"/>
              </a:ext>
            </a:extLst>
          </p:cNvPr>
          <p:cNvSpPr/>
          <p:nvPr/>
        </p:nvSpPr>
        <p:spPr>
          <a:xfrm>
            <a:off x="1676400" y="5497286"/>
            <a:ext cx="1132115" cy="832077"/>
          </a:xfrm>
          <a:prstGeom prst="flowChartMultidocumen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Static libs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BF3B1A-C771-4B71-926C-1A7E14B557A7}"/>
              </a:ext>
            </a:extLst>
          </p:cNvPr>
          <p:cNvSpPr/>
          <p:nvPr/>
        </p:nvSpPr>
        <p:spPr>
          <a:xfrm>
            <a:off x="3309257" y="4598536"/>
            <a:ext cx="1458686" cy="7136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Static linker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E8BA3273-2A31-40DD-BA8F-5B7D6518CBEE}"/>
              </a:ext>
            </a:extLst>
          </p:cNvPr>
          <p:cNvCxnSpPr>
            <a:stCxn id="4" idx="3"/>
            <a:endCxn id="6" idx="0"/>
          </p:cNvCxnSpPr>
          <p:nvPr/>
        </p:nvCxnSpPr>
        <p:spPr>
          <a:xfrm>
            <a:off x="2808514" y="4128068"/>
            <a:ext cx="1230086" cy="47046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B4FB544C-0929-4C86-A5C9-1B611F961E0D}"/>
              </a:ext>
            </a:extLst>
          </p:cNvPr>
          <p:cNvCxnSpPr>
            <a:cxnSpLocks/>
          </p:cNvCxnSpPr>
          <p:nvPr/>
        </p:nvCxnSpPr>
        <p:spPr>
          <a:xfrm flipV="1">
            <a:off x="2808515" y="5312229"/>
            <a:ext cx="1230085" cy="601095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BFD916F-7E25-4505-A973-BBDEB7CFC7D1}"/>
              </a:ext>
            </a:extLst>
          </p:cNvPr>
          <p:cNvSpPr/>
          <p:nvPr/>
        </p:nvSpPr>
        <p:spPr>
          <a:xfrm>
            <a:off x="5355771" y="4226040"/>
            <a:ext cx="2111829" cy="1458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Application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9D99D11-754E-4DDD-82E1-D8FA4442C505}"/>
              </a:ext>
            </a:extLst>
          </p:cNvPr>
          <p:cNvCxnSpPr>
            <a:stCxn id="6" idx="3"/>
            <a:endCxn id="16" idx="1"/>
          </p:cNvCxnSpPr>
          <p:nvPr/>
        </p:nvCxnSpPr>
        <p:spPr>
          <a:xfrm>
            <a:off x="4767943" y="4955383"/>
            <a:ext cx="58782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ED5FD10-E78C-4C28-B68E-5E570DFE0AB9}"/>
              </a:ext>
            </a:extLst>
          </p:cNvPr>
          <p:cNvCxnSpPr>
            <a:cxnSpLocks/>
            <a:stCxn id="16" idx="3"/>
            <a:endCxn id="26" idx="1"/>
          </p:cNvCxnSpPr>
          <p:nvPr/>
        </p:nvCxnSpPr>
        <p:spPr>
          <a:xfrm>
            <a:off x="7467600" y="4955383"/>
            <a:ext cx="66130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D20D6B3-E5A3-4554-A0BE-037DBDBC9DE7}"/>
              </a:ext>
            </a:extLst>
          </p:cNvPr>
          <p:cNvCxnSpPr/>
          <p:nvPr/>
        </p:nvCxnSpPr>
        <p:spPr>
          <a:xfrm>
            <a:off x="7750629" y="3570514"/>
            <a:ext cx="0" cy="2895600"/>
          </a:xfrm>
          <a:prstGeom prst="line">
            <a:avLst/>
          </a:prstGeom>
          <a:ln w="158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9616404-2EF8-426C-8984-B76966095110}"/>
              </a:ext>
            </a:extLst>
          </p:cNvPr>
          <p:cNvSpPr txBox="1"/>
          <p:nvPr/>
        </p:nvSpPr>
        <p:spPr>
          <a:xfrm flipH="1">
            <a:off x="6264725" y="6190502"/>
            <a:ext cx="6496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Compile-time      Runtime</a:t>
            </a:r>
          </a:p>
        </p:txBody>
      </p:sp>
      <p:sp>
        <p:nvSpPr>
          <p:cNvPr id="21" name="Flowchart: Multidocument 20">
            <a:extLst>
              <a:ext uri="{FF2B5EF4-FFF2-40B4-BE49-F238E27FC236}">
                <a16:creationId xmlns:a16="http://schemas.microsoft.com/office/drawing/2014/main" id="{7DE3BDB5-4E83-4490-B720-F924F05A8622}"/>
              </a:ext>
            </a:extLst>
          </p:cNvPr>
          <p:cNvSpPr/>
          <p:nvPr/>
        </p:nvSpPr>
        <p:spPr>
          <a:xfrm>
            <a:off x="1676399" y="5497286"/>
            <a:ext cx="1132115" cy="832077"/>
          </a:xfrm>
          <a:prstGeom prst="flowChartMultidocumen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Static libs</a:t>
            </a:r>
          </a:p>
        </p:txBody>
      </p:sp>
      <p:sp>
        <p:nvSpPr>
          <p:cNvPr id="22" name="Flowchart: Multidocument 21">
            <a:extLst>
              <a:ext uri="{FF2B5EF4-FFF2-40B4-BE49-F238E27FC236}">
                <a16:creationId xmlns:a16="http://schemas.microsoft.com/office/drawing/2014/main" id="{1A24A854-78C4-4AC2-A4F5-21A963B88816}"/>
              </a:ext>
            </a:extLst>
          </p:cNvPr>
          <p:cNvSpPr/>
          <p:nvPr/>
        </p:nvSpPr>
        <p:spPr>
          <a:xfrm>
            <a:off x="5769429" y="4724399"/>
            <a:ext cx="1132115" cy="832077"/>
          </a:xfrm>
          <a:prstGeom prst="flowChartMultidocumen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Static libs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7CDB439-F7C2-4F44-80F4-FA71A726417B}"/>
              </a:ext>
            </a:extLst>
          </p:cNvPr>
          <p:cNvSpPr/>
          <p:nvPr/>
        </p:nvSpPr>
        <p:spPr>
          <a:xfrm>
            <a:off x="8128902" y="4226040"/>
            <a:ext cx="2111829" cy="1458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Application</a:t>
            </a:r>
          </a:p>
        </p:txBody>
      </p:sp>
      <p:sp>
        <p:nvSpPr>
          <p:cNvPr id="27" name="Flowchart: Multidocument 26">
            <a:extLst>
              <a:ext uri="{FF2B5EF4-FFF2-40B4-BE49-F238E27FC236}">
                <a16:creationId xmlns:a16="http://schemas.microsoft.com/office/drawing/2014/main" id="{B447F589-6832-4696-B23B-FE15206DC4FB}"/>
              </a:ext>
            </a:extLst>
          </p:cNvPr>
          <p:cNvSpPr/>
          <p:nvPr/>
        </p:nvSpPr>
        <p:spPr>
          <a:xfrm>
            <a:off x="8542560" y="4724399"/>
            <a:ext cx="1132115" cy="832077"/>
          </a:xfrm>
          <a:prstGeom prst="flowChartMultidocumen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Static libs</a:t>
            </a:r>
          </a:p>
        </p:txBody>
      </p:sp>
    </p:spTree>
    <p:extLst>
      <p:ext uri="{BB962C8B-B14F-4D97-AF65-F5344CB8AC3E}">
        <p14:creationId xmlns:p14="http://schemas.microsoft.com/office/powerpoint/2010/main" val="2853672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17477</TotalTime>
  <Words>6087</Words>
  <Application>Microsoft Office PowerPoint</Application>
  <PresentationFormat>Widescreen</PresentationFormat>
  <Paragraphs>841</Paragraphs>
  <Slides>79</Slides>
  <Notes>63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79</vt:i4>
      </vt:variant>
    </vt:vector>
  </HeadingPairs>
  <TitlesOfParts>
    <vt:vector size="85" baseType="lpstr">
      <vt:lpstr>Arial</vt:lpstr>
      <vt:lpstr>Calibri</vt:lpstr>
      <vt:lpstr>Calibri (Body)</vt:lpstr>
      <vt:lpstr>Calibri Light</vt:lpstr>
      <vt:lpstr>Courier New</vt:lpstr>
      <vt:lpstr>Office Theme</vt:lpstr>
      <vt:lpstr>Динамические библиотеки и способы их ускорения</vt:lpstr>
      <vt:lpstr>Обо мне</vt:lpstr>
      <vt:lpstr>План доклада</vt:lpstr>
      <vt:lpstr>План доклада</vt:lpstr>
      <vt:lpstr>План доклада</vt:lpstr>
      <vt:lpstr>План доклада</vt:lpstr>
      <vt:lpstr>План доклада</vt:lpstr>
      <vt:lpstr>Библиотеки</vt:lpstr>
      <vt:lpstr>Статические библиотеки</vt:lpstr>
      <vt:lpstr>Динамические библиотеки</vt:lpstr>
      <vt:lpstr>Использование динамических библиотек</vt:lpstr>
      <vt:lpstr>Преимущества DLL</vt:lpstr>
      <vt:lpstr>Недостатки DLL</vt:lpstr>
      <vt:lpstr>DLL Hell: пример</vt:lpstr>
      <vt:lpstr>DLL Hell: пример</vt:lpstr>
      <vt:lpstr>DLL Hell: пример</vt:lpstr>
      <vt:lpstr>DLL Hell: пример</vt:lpstr>
      <vt:lpstr>DLL Hell</vt:lpstr>
      <vt:lpstr>DLL Hell: решение</vt:lpstr>
      <vt:lpstr>Принципы работы динамических библиотек</vt:lpstr>
      <vt:lpstr>Общие принципы работы DLL</vt:lpstr>
      <vt:lpstr>Общие принципы работы DLL</vt:lpstr>
      <vt:lpstr>Общие принципы работы DLL</vt:lpstr>
      <vt:lpstr>Общие принципы работы DLL</vt:lpstr>
      <vt:lpstr>Общие принципы работы DLL</vt:lpstr>
      <vt:lpstr>Общие принципы работы DLL</vt:lpstr>
      <vt:lpstr>Общие принципы работы DLL</vt:lpstr>
      <vt:lpstr>Динамический загрузчик</vt:lpstr>
      <vt:lpstr>Процесс загрузки DLL</vt:lpstr>
      <vt:lpstr>Процесс загрузки DLL</vt:lpstr>
      <vt:lpstr>Релокация библиотек: пример</vt:lpstr>
      <vt:lpstr>Релокация библиотек: пример</vt:lpstr>
      <vt:lpstr>Релокация библиотек: пример</vt:lpstr>
      <vt:lpstr>Релокация библиотек</vt:lpstr>
      <vt:lpstr>Релокация библиотек: пример</vt:lpstr>
      <vt:lpstr>Релокация библиотек: позиционно-независимый код</vt:lpstr>
      <vt:lpstr>Релокация библиотек: оптимизация в Windows</vt:lpstr>
      <vt:lpstr>Процесс загрузки DLL</vt:lpstr>
      <vt:lpstr>Разрешение имён (symbol resolution)</vt:lpstr>
      <vt:lpstr>Перехват символов в Linux (runtime interposition)</vt:lpstr>
      <vt:lpstr>PowerPoint Presentation</vt:lpstr>
      <vt:lpstr>Связывание символов (symbol binding)</vt:lpstr>
      <vt:lpstr>Ленивое связывание в Linux (lazy binding)</vt:lpstr>
      <vt:lpstr>Ускорение работы динамических библиотек</vt:lpstr>
      <vt:lpstr>Накладные расходы при использовании DLL</vt:lpstr>
      <vt:lpstr>Накладные расходы при использовании DLL</vt:lpstr>
      <vt:lpstr>Ускорение загрузки DLL: отключение неиспользуемых библиотек</vt:lpstr>
      <vt:lpstr>Ускорение загрузки DLL: отложенная загрузка библиотек</vt:lpstr>
      <vt:lpstr>Implib.so</vt:lpstr>
      <vt:lpstr>Implib.so</vt:lpstr>
      <vt:lpstr>Накладные расходы при использовании DLL</vt:lpstr>
      <vt:lpstr>Ускорение загрузки DLL: link-time relocation</vt:lpstr>
      <vt:lpstr>Ускорение загрузки DLL: link-time relocation</vt:lpstr>
      <vt:lpstr>Накладные расходы при использовании DLL</vt:lpstr>
      <vt:lpstr>Ускорение работы DLL: prelinking</vt:lpstr>
      <vt:lpstr>Ускорение работы DLL: оптимизация таблиц символов</vt:lpstr>
      <vt:lpstr>Ускорение работы DLL: отключение ленивого связывания</vt:lpstr>
      <vt:lpstr>Ускорение работы DLL: отключение ленивого связывания</vt:lpstr>
      <vt:lpstr>Ускорение работы DLL: отключение ленивого связывания</vt:lpstr>
      <vt:lpstr>Накладные расходы при использовании DLL</vt:lpstr>
      <vt:lpstr>Проблема с экспортируемыми символами</vt:lpstr>
      <vt:lpstr>Пример отмены оптимизаций</vt:lpstr>
      <vt:lpstr>Ускорение работы DLL: отключение перехвата функций</vt:lpstr>
      <vt:lpstr>Ускорение работы DLL: отключение перехвата функций</vt:lpstr>
      <vt:lpstr>Ускорение работы DLL: сокращение интерфейса библиотеки</vt:lpstr>
      <vt:lpstr>Сокращение интерфейса библиотек в дистрибутивах</vt:lpstr>
      <vt:lpstr>ShlibVisibilityChecker</vt:lpstr>
      <vt:lpstr>Пример использования ShlibVisibilityChecker</vt:lpstr>
      <vt:lpstr>Резюме</vt:lpstr>
      <vt:lpstr>Резюме</vt:lpstr>
      <vt:lpstr>Резюме</vt:lpstr>
      <vt:lpstr>Резюме</vt:lpstr>
      <vt:lpstr>Что почитать?</vt:lpstr>
      <vt:lpstr>Спасибо за внимание!</vt:lpstr>
      <vt:lpstr>Проверка экономии памяти</vt:lpstr>
      <vt:lpstr>Анализ экономии диска</vt:lpstr>
      <vt:lpstr>Проверка -Wl,-O1</vt:lpstr>
      <vt:lpstr>Проверка -fno-plt</vt:lpstr>
      <vt:lpstr>Проверка -Bsymbolic-functions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Как правильно писать компараторы</dc:title>
  <dc:creator>Asus</dc:creator>
  <cp:lastModifiedBy>Asus</cp:lastModifiedBy>
  <cp:revision>760</cp:revision>
  <dcterms:created xsi:type="dcterms:W3CDTF">2023-04-09T09:43:52Z</dcterms:created>
  <dcterms:modified xsi:type="dcterms:W3CDTF">2024-05-19T12:13:29Z</dcterms:modified>
</cp:coreProperties>
</file>