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11" r:id="rId14"/>
    <p:sldId id="266" r:id="rId15"/>
    <p:sldId id="267" r:id="rId16"/>
    <p:sldId id="268" r:id="rId17"/>
    <p:sldId id="269" r:id="rId18"/>
    <p:sldId id="306" r:id="rId19"/>
    <p:sldId id="270" r:id="rId20"/>
    <p:sldId id="271" r:id="rId21"/>
    <p:sldId id="272" r:id="rId22"/>
    <p:sldId id="309" r:id="rId23"/>
    <p:sldId id="274" r:id="rId24"/>
    <p:sldId id="275" r:id="rId25"/>
    <p:sldId id="302" r:id="rId26"/>
    <p:sldId id="277" r:id="rId27"/>
    <p:sldId id="279" r:id="rId28"/>
    <p:sldId id="280" r:id="rId29"/>
    <p:sldId id="281" r:id="rId30"/>
    <p:sldId id="282" r:id="rId31"/>
    <p:sldId id="283" r:id="rId32"/>
    <p:sldId id="284" r:id="rId33"/>
    <p:sldId id="313" r:id="rId34"/>
    <p:sldId id="314" r:id="rId35"/>
    <p:sldId id="315" r:id="rId36"/>
    <p:sldId id="286" r:id="rId37"/>
    <p:sldId id="285" r:id="rId38"/>
    <p:sldId id="312" r:id="rId39"/>
    <p:sldId id="289" r:id="rId40"/>
    <p:sldId id="290" r:id="rId41"/>
    <p:sldId id="291" r:id="rId42"/>
    <p:sldId id="307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276" r:id="rId52"/>
    <p:sldId id="278" r:id="rId53"/>
    <p:sldId id="303" r:id="rId54"/>
    <p:sldId id="305" r:id="rId55"/>
    <p:sldId id="30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Compar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1VN01X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0z4tMv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it.ly/3NpcO2v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 доклад посвящен тому </a:t>
            </a:r>
            <a:r>
              <a:rPr lang="en-US" dirty="0"/>
              <a:t>(</a:t>
            </a:r>
            <a:r>
              <a:rPr lang="ru-RU" dirty="0"/>
              <a:t>мы поговорим о том) как правильно писать компараторы</a:t>
            </a:r>
            <a:r>
              <a:rPr lang="en-US" dirty="0"/>
              <a:t>: </a:t>
            </a:r>
            <a:r>
              <a:rPr lang="ru-RU" dirty="0"/>
              <a:t>как не допускать в них ошибок и быстро находить их и исправлять.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избежать подобных ошибок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Компараторы должны удовлетворять набору правил, называемых аксиомами.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 сути эти правила задают минимальные требования, при которых можно непротиворечиво и эффективно упорядочить элементы множества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https://en.cppreference.com/w/cpp/named_req/Compare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же это за правила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Можно обойтись двумя аксиомами, но обычно для ясности выписывают все три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Каждая аксиома имеет довольно естественную интерпретацию в реальном мире. Если они не выполняются, то сортировка просто не имеет смысла.</a:t>
            </a:r>
          </a:p>
          <a:p>
            <a:endParaRPr lang="ru-RU" dirty="0"/>
          </a:p>
          <a:p>
            <a:r>
              <a:rPr lang="ru-RU" dirty="0"/>
              <a:t>Например третья аксиома говорит что нельзя отсортировать элементы в игре камень-ножницы-бумага</a:t>
            </a:r>
            <a:r>
              <a:rPr lang="en-US" dirty="0"/>
              <a:t> (</a:t>
            </a:r>
            <a:r>
              <a:rPr lang="ru-RU" dirty="0"/>
              <a:t>там невозможно сформировать возрастающую последовательность элементов)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9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ввести четвертую аксиому введём ещё одно понятние – отношение эквивалентности, связанное с компаратором. Два элемента считаются эквивалентными, если ни один их ниъ не меньше другого.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Оператор эквивалентности ведёт себя схожим образом с оператором сравнения </a:t>
            </a:r>
            <a:r>
              <a:rPr lang="en-US" dirty="0"/>
              <a:t>(operator==), </a:t>
            </a:r>
            <a:r>
              <a:rPr lang="ru-RU" dirty="0"/>
              <a:t>но вообще говоря отличается от него. Например компаратор может сравнивать только подмножество полей класса или сравнивать производные атрибуты класса.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5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Физический смысл отношения эквивалентности не столь очевиден.</a:t>
            </a:r>
          </a:p>
          <a:p>
            <a:endParaRPr lang="ru-RU" dirty="0"/>
          </a:p>
          <a:p>
            <a:r>
              <a:rPr lang="ru-RU" dirty="0"/>
              <a:t>Как мы увидим в дальнейшем, транзитивность эквивалентности легко нарушить на практике.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4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https://stackoverflow.com/questions/75970396/why-do-we-need-transitivity-of-equivalence (</a:t>
            </a:r>
            <a:r>
              <a:rPr lang="en-US" dirty="0">
                <a:hlinkClick r:id="rId3"/>
              </a:rPr>
              <a:t>bit.ly/41VN01X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0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Объединение всех четырех аксиом называется строгим слабым порядком</a:t>
            </a:r>
            <a:r>
              <a:rPr lang="en-US" dirty="0"/>
              <a:t>.</a:t>
            </a:r>
            <a:r>
              <a:rPr lang="ru-RU" dirty="0"/>
              <a:t> На него и даются ссылки в стандарте языка при описании требований к компараторам.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4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ещё стоит добавить про аксиоматику компараторов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9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https://stackoverflow.com/questions/75770367/implied-meaning-of-ordering-types-in-c20 (</a:t>
            </a:r>
            <a:r>
              <a:rPr lang="en-US" dirty="0">
                <a:hlinkClick r:id="rId3"/>
              </a:rPr>
              <a:t>bit.ly/40z4tMv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7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Теперь, познакомившись с формальными требованиями к компараторам, давайте разберём наиболее частые ошибки при их написании.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0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Ошибка в том что переходить к сравнению второго поля можно только если первые поля равны.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Иногда эта ошибка может быть скрытой как в следующем примере.</a:t>
            </a:r>
            <a:endParaRPr lang="en-US" dirty="0"/>
          </a:p>
          <a:p>
            <a:endParaRPr lang="en-US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hlinkClick r:id="rId3"/>
              </a:rPr>
              <a:t>https://schneide.blog/2010/11/01/bug-hunting-fun-with-stdsort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bit.ly/3NpcO2v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4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одной частой ошибкой является сортировка массивов чисел с плавающей точкой, содержащих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4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мы видим нарушение четвертой аксиомы на практике это приводит к неправильной сортировке массивов содержащих NaNs.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6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</a:t>
            </a:r>
            <a:r>
              <a:rPr lang="en-US" dirty="0"/>
              <a:t> </a:t>
            </a:r>
            <a:r>
              <a:rPr lang="ru-RU" dirty="0"/>
              <a:t>в более завуалированной форме.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7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</a:t>
            </a:r>
            <a:r>
              <a:rPr lang="en-US" dirty="0"/>
              <a:t> </a:t>
            </a:r>
            <a:r>
              <a:rPr lang="ru-RU" dirty="0"/>
              <a:t>в более завуалированной форме.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5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, </a:t>
            </a:r>
            <a:r>
              <a:rPr lang="ru-RU" dirty="0"/>
              <a:t>т.к. comp_special и comp_</a:t>
            </a:r>
            <a:r>
              <a:rPr lang="en-US" dirty="0"/>
              <a:t>default</a:t>
            </a:r>
            <a:r>
              <a:rPr lang="ru-RU" dirty="0"/>
              <a:t> как правило логически (и алгоритмически) никак не связаны между собой. Обычно они сравнивают совершенно разные поля объектов.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0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Поговорив о столь многочисленных ошибках, давайте обсудим средства их обнаружения, предлагаемые современными тулчейнами.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9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как соотносятся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40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более глубокой проверки можно использовать динамический анализатор </a:t>
            </a:r>
            <a:r>
              <a:rPr lang="en-US" dirty="0" err="1"/>
              <a:t>SortChecker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3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Рандомизация также помогает находить больше ошибок в компараторах за счёт расширения покрытия тестируемых элементов.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 чём мы будет говорить в этом докладе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ru-RU" dirty="0"/>
              <a:t>Вспомним что такое компаратор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пример типичной ошибки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аксиомы которым должны удовлетворять корректные компараторов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Посмотрим на типичные нарушения этих аксиом</a:t>
            </a:r>
            <a:r>
              <a:rPr lang="en-US" dirty="0"/>
              <a:t>, </a:t>
            </a:r>
            <a:r>
              <a:rPr lang="ru-RU" dirty="0"/>
              <a:t>встречающиеся в реальном коде</a:t>
            </a:r>
          </a:p>
          <a:p>
            <a:pPr marL="171450" indent="-171450">
              <a:buFontTx/>
              <a:buChar char="-"/>
            </a:pPr>
            <a:r>
              <a:rPr lang="ru-RU" dirty="0"/>
              <a:t>Коснёмся способов обнаружения этих нарушений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 что же такое компаратор</a:t>
            </a:r>
            <a:r>
              <a:rPr lang="en-US" dirty="0"/>
              <a:t>? </a:t>
            </a:r>
            <a:r>
              <a:rPr lang="ru-RU" dirty="0"/>
              <a:t>Это обобщение </a:t>
            </a:r>
            <a:r>
              <a:rPr lang="en-US" dirty="0"/>
              <a:t>operator&lt;, </a:t>
            </a:r>
            <a:r>
              <a:rPr lang="ru-RU" dirty="0"/>
              <a:t>т.е. некоторая функция, позволяющая сравнивать объекты классов.</a:t>
            </a:r>
          </a:p>
          <a:p>
            <a:endParaRPr lang="ru-RU" dirty="0"/>
          </a:p>
          <a:p>
            <a:r>
              <a:rPr lang="ru-RU" dirty="0"/>
              <a:t>Компараторы используются алгоритмами и контейнерами </a:t>
            </a:r>
            <a:r>
              <a:rPr lang="en-US" dirty="0"/>
              <a:t>STL </a:t>
            </a:r>
            <a:r>
              <a:rPr lang="ru-RU" dirty="0"/>
              <a:t>для сортировки и поиска</a:t>
            </a:r>
            <a:r>
              <a:rPr lang="en-US" dirty="0"/>
              <a:t> </a:t>
            </a:r>
            <a:r>
              <a:rPr lang="ru-RU" dirty="0"/>
              <a:t>объектов того или иного типа.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простую программу. Может быть кто-то заметил ошибку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Только не говорите, что использовать </a:t>
            </a:r>
            <a:r>
              <a:rPr lang="en-US" dirty="0"/>
              <a:t>rand </a:t>
            </a:r>
            <a:r>
              <a:rPr lang="ru-RU" dirty="0"/>
              <a:t>небезопасно, это правда, но доклад не об этом.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если мы запустим программу по санитайзером, то обнаружим источник проблемы – функцию </a:t>
            </a:r>
            <a:r>
              <a:rPr lang="en-US" dirty="0" err="1"/>
              <a:t>unguarded_paritition</a:t>
            </a:r>
            <a:r>
              <a:rPr lang="en-US" dirty="0"/>
              <a:t> </a:t>
            </a:r>
            <a:r>
              <a:rPr lang="ru-RU" dirty="0"/>
              <a:t>в недрах </a:t>
            </a:r>
            <a:r>
              <a:rPr lang="en-US" dirty="0"/>
              <a:t>std::sort.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 – </a:t>
            </a:r>
            <a:r>
              <a:rPr lang="ru-RU" dirty="0"/>
              <a:t>разбиение по опорному элементу </a:t>
            </a:r>
            <a:r>
              <a:rPr lang="en-US" dirty="0"/>
              <a:t>pivot.</a:t>
            </a:r>
          </a:p>
          <a:p>
            <a:endParaRPr lang="en-US" dirty="0"/>
          </a:p>
          <a:p>
            <a:r>
              <a:rPr lang="ru-RU" dirty="0"/>
              <a:t>Проблема в красном цикле</a:t>
            </a:r>
            <a:r>
              <a:rPr lang="en-US" dirty="0"/>
              <a:t>, </a:t>
            </a:r>
            <a:r>
              <a:rPr lang="ru-RU" dirty="0"/>
              <a:t>у которого нет явной верхней границы – он корректно завершается только если найдётся элемент массива, не меньший опорного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такого элемента на найдётся, то произойдёт переполнение буфера.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же цикл должен отработать корректно</a:t>
            </a:r>
            <a:r>
              <a:rPr lang="en-US" dirty="0"/>
              <a:t> </a:t>
            </a:r>
            <a:r>
              <a:rPr lang="ru-RU" dirty="0"/>
              <a:t>т.е. такой элемент должен найтись</a:t>
            </a:r>
            <a:r>
              <a:rPr lang="en-US" dirty="0"/>
              <a:t>? </a:t>
            </a:r>
            <a:r>
              <a:rPr lang="ru-RU" dirty="0"/>
              <a:t>Дело в том что опорный элемент выбирается как среднее трех элементов массива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Поэтому на входе и в процессе выполнения функции всегда выполняется указанное условие.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Из него по идее должно следовать ещё одно вспомогательное условие, которое и позволит гарантировать корректность цикла из предыдущего слайда</a:t>
            </a:r>
            <a:r>
              <a:rPr lang="en-US" dirty="0"/>
              <a:t>. </a:t>
            </a:r>
            <a:r>
              <a:rPr lang="ru-RU" dirty="0"/>
              <a:t>Раз у нас есть </a:t>
            </a:r>
            <a:r>
              <a:rPr lang="en-US" dirty="0"/>
              <a:t>b, </a:t>
            </a:r>
            <a:r>
              <a:rPr lang="ru-RU" dirty="0"/>
              <a:t>для которого …, то цикл всегда будет завершен</a:t>
            </a:r>
            <a:r>
              <a:rPr lang="en-US" dirty="0"/>
              <a:t> (</a:t>
            </a:r>
            <a:r>
              <a:rPr lang="ru-RU" dirty="0"/>
              <a:t>мы выйдем из него дойдя до элемента </a:t>
            </a:r>
            <a:r>
              <a:rPr lang="en-US" dirty="0"/>
              <a:t>b).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мы видим что компаратор не может быть совсем произвольной функцией. Какие же к нему предъявляются требования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Array/sort" TargetMode="External"/><Relationship Id="rId3" Type="http://schemas.openxmlformats.org/officeDocument/2006/relationships/hyperlink" Target="https://bit.ly/3LpH5Nc" TargetMode="External"/><Relationship Id="rId7" Type="http://schemas.openxmlformats.org/officeDocument/2006/relationships/hyperlink" Target="https://developer.apple.com/documentation/swift/contiguousarray/sort(by: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9625463/lua-sort-array-by-key-values/49625819#49625819" TargetMode="External"/><Relationship Id="rId5" Type="http://schemas.openxmlformats.org/officeDocument/2006/relationships/hyperlink" Target="https://docs.oracle.com/javase/8/docs/api/java/lang/Comparable.html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ubs.opengroup.org/onlinepubs/009696899/functions/qsort.html" TargetMode="External"/><Relationship Id="rId9" Type="http://schemas.openxmlformats.org/officeDocument/2006/relationships/hyperlink" Target="https://doc.rust-lang.org/std/primitive.slice.html#method.sort_b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970396/why-do-we-need-transitivity-of-equivalenc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gram.me/the_real_yug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770367/implied-meaning-of-ordering-types-in-c2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bit.ly/3NpcO2v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cc.gnu.org/bugzilla/show_bug.cgi?id=6898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ortcheckx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sortcheck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lark1/quadratic_strict_weak_ordering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nathan.net/2018/06/equivalence-relations" TargetMode="External"/><Relationship Id="rId2" Type="http://schemas.openxmlformats.org/officeDocument/2006/relationships/hyperlink" Target="https://danlark.org/2022/04/20/changing-stdsort-at-googles-scale-and-beyond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operator-in-c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Разбиение массива по опорному элементу </a:t>
            </a:r>
            <a:r>
              <a:rPr lang="en-US" dirty="0"/>
              <a:t>(</a:t>
            </a:r>
            <a:r>
              <a:rPr lang="ru-RU" dirty="0"/>
              <a:t>основной шаг быстрой сортировки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715332"/>
            <a:ext cx="10309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T __pivot, _Compare __comp)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(true)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(__comp(*__first, __pivot))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(__comp(__pivot, *__last))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(!(__first &lt; 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/>
              <a:t> </a:t>
            </a:r>
            <a:r>
              <a:rPr lang="ru-RU" dirty="0"/>
              <a:t>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Поэтому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__comp(a, __pivot) &amp;&amp; __comp(__pivot, b)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!__comp(__pivot, a) &amp;&amp; !__comp(b, __pivot)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9565" y="2778578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40794" y="2678570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comp = [](int l, int r) { return l &lt;= r;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comp(__pivot, b)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!comp(b, __pivot)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 == 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Нарушается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E7CB-8E77-4D17-940A-3972F686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015A5-EA18-454A-A682-9FF9F1AF8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правил (аксиом)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bit.ly/3LpH5Nc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Нарушение аксиом приводит к </a:t>
            </a:r>
            <a:r>
              <a:rPr lang="en-US" dirty="0"/>
              <a:t>Undefined Behavior (</a:t>
            </a:r>
            <a:r>
              <a:rPr lang="ru-RU" dirty="0"/>
              <a:t>аварийные завершения, некорректные результаты, зависания)</a:t>
            </a:r>
            <a:endParaRPr lang="en-US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en-US" dirty="0">
                <a:hlinkClick r:id="rId4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Rust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761EF-3819-47CF-B425-7BE5691E91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3135085"/>
            <a:ext cx="1709057" cy="17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строгого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!comp(a, a)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⇒ !comp(b, a)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&amp;&amp; comp(b, c) ⇒ comp(a, c)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В алгебре такие компараторы называют </a:t>
            </a:r>
            <a:r>
              <a:rPr lang="ru-RU" i="1" dirty="0"/>
              <a:t>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</a:t>
            </a:r>
            <a:r>
              <a:rPr lang="ru-RU" i="1" dirty="0"/>
              <a:t>частично упорядоченными </a:t>
            </a:r>
            <a:r>
              <a:rPr lang="en-US" dirty="0"/>
              <a:t>(partially ordered)</a:t>
            </a:r>
          </a:p>
          <a:p>
            <a:pPr lvl="1"/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ЧУМ или </a:t>
            </a:r>
            <a:r>
              <a:rPr lang="en-US" dirty="0" err="1"/>
              <a:t>poset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a, T b)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!comp(a, b) &amp;&amp; !comp(b, a);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c) 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c)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E04B-F955-47DB-A675-08249B72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CC59-B00F-466A-9C3E-4B35362C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00457" cy="4351338"/>
          </a:xfrm>
        </p:spPr>
        <p:txBody>
          <a:bodyPr/>
          <a:lstStyle/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Why do we need transitivity of equivalence</a:t>
            </a:r>
            <a:endParaRPr lang="en-US" dirty="0"/>
          </a:p>
          <a:p>
            <a:r>
              <a:rPr lang="ru-RU" dirty="0"/>
              <a:t>Не всем алгоритмам </a:t>
            </a:r>
            <a:r>
              <a:rPr lang="en-US" dirty="0"/>
              <a:t>STL </a:t>
            </a:r>
            <a:r>
              <a:rPr lang="ru-RU" dirty="0"/>
              <a:t>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Но Стандарт требует выполнения четырёх аксиом для всех алгоритмов (вероятно для упрощения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AEB1A-5122-4471-9B5C-4F7B3E476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29" y="2228395"/>
            <a:ext cx="1023258" cy="10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Строгий слабый порядок</a:t>
            </a:r>
            <a:r>
              <a:rPr lang="en-US" dirty="0"/>
              <a:t> (strict weak ordering)</a:t>
            </a:r>
          </a:p>
          <a:p>
            <a:pPr lvl="1"/>
            <a:r>
              <a:rPr lang="ru-RU" dirty="0"/>
              <a:t>Частичный порядок + транзитивность эквивалентности</a:t>
            </a:r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strict weak ordering 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strict weak ordering 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/>
              <a:t>TG </a:t>
            </a:r>
            <a:r>
              <a:rPr lang="en-US" dirty="0">
                <a:hlinkClick r:id="rId3"/>
              </a:rPr>
              <a:t>@the_real_yugr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0" y="1192552"/>
            <a:ext cx="2904446" cy="2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другие виды порядков в </a:t>
            </a:r>
            <a:r>
              <a:rPr lang="en-US" dirty="0"/>
              <a:t>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</a:t>
            </a:r>
            <a:r>
              <a:rPr lang="ru-RU" dirty="0"/>
              <a:t>первые три аксиомы)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(то же + транзитивность эквивалентности)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strong_ordering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(то же + подстановка </a:t>
            </a:r>
            <a:r>
              <a:rPr lang="en-US" dirty="0"/>
              <a:t>“</a:t>
            </a:r>
            <a:r>
              <a:rPr lang="ru-RU" dirty="0"/>
              <a:t>равных</a:t>
            </a:r>
            <a:r>
              <a:rPr lang="en-US" dirty="0"/>
              <a:t>”</a:t>
            </a:r>
            <a:r>
              <a:rPr lang="ru-RU" dirty="0"/>
              <a:t>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/>
              <a:t> </a:t>
            </a:r>
            <a:r>
              <a:rPr lang="ru-RU" dirty="0"/>
              <a:t>– класс является ЧУМ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en-US" dirty="0"/>
              <a:t> </a:t>
            </a:r>
            <a:r>
              <a:rPr lang="ru-RU" dirty="0"/>
              <a:t>– то же + транзитивность эквивалентности</a:t>
            </a:r>
            <a:endParaRPr lang="en-US" dirty="0"/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Implied meaning of ordering types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2B069-EE32-47BF-9374-63FB21A48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8" y="4859792"/>
            <a:ext cx="1317171" cy="13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E7F5-CFC9-4482-AD61-CF177C1E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FA6B-5402-4E2B-8125-7CF016BA7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4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неправильный 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" y="1901827"/>
            <a:ext cx="5127173" cy="4401004"/>
          </a:xfrm>
        </p:spPr>
        <p:txBody>
          <a:bodyPr/>
          <a:lstStyle/>
          <a:p>
            <a:r>
              <a:rPr lang="ru-RU" dirty="0"/>
              <a:t>Самая частая ошибка при написании компараторов</a:t>
            </a:r>
            <a:endParaRPr lang="en-US" dirty="0"/>
          </a:p>
          <a:p>
            <a:r>
              <a:rPr lang="ru-RU" dirty="0"/>
              <a:t>Нарушена аксиома антисимметричности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A(100, 2) &lt; A(200, 1) &amp;&amp; A(200, 1) &lt; A(100, 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8BD51-50A5-421D-9272-B6445CFB0B3F}"/>
              </a:ext>
            </a:extLst>
          </p:cNvPr>
          <p:cNvSpPr txBox="1">
            <a:spLocks/>
          </p:cNvSpPr>
          <p:nvPr/>
        </p:nvSpPr>
        <p:spPr>
          <a:xfrm>
            <a:off x="6096000" y="1777776"/>
            <a:ext cx="5878286" cy="410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operator&lt;(const A &amp;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(first 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(second 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Простое исправление</a:t>
            </a:r>
            <a:r>
              <a:rPr lang="en-US" dirty="0"/>
              <a:t>:</a:t>
            </a:r>
          </a:p>
          <a:p>
            <a:endParaRPr lang="en-US" sz="200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(first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(first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second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Но лучше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ru-RU" dirty="0"/>
              <a:t> и встроенный оператор сравнения кортежей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использовать реализацию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  <a:r>
              <a:rPr lang="ru-RU" dirty="0"/>
              <a:t> по умолчанию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operator&lt;=&gt;(const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&amp;) const = default;</a:t>
            </a:r>
          </a:p>
        </p:txBody>
      </p:sp>
    </p:spTree>
    <p:extLst>
      <p:ext uri="{BB962C8B-B14F-4D97-AF65-F5344CB8AC3E}">
        <p14:creationId xmlns:p14="http://schemas.microsoft.com/office/powerpoint/2010/main" val="941950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отрицание строгого порядка не является строгим порядком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Другая вариация той же ошибки: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std::less&lt;int&gt;();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std::not2(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std::sort(..., 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Отрицание строгого порядка является </a:t>
            </a:r>
            <a:r>
              <a:rPr lang="ru-RU" i="1" dirty="0"/>
              <a:t>нестрогим</a:t>
            </a:r>
            <a:r>
              <a:rPr lang="ru-RU" dirty="0"/>
              <a:t> порядком</a:t>
            </a:r>
            <a:r>
              <a:rPr lang="en-US" dirty="0"/>
              <a:t> (</a:t>
            </a:r>
            <a:r>
              <a:rPr lang="ru-RU" dirty="0"/>
              <a:t>и нарушает аксиому антисимметричности</a:t>
            </a:r>
            <a:r>
              <a:rPr lang="en-US" dirty="0"/>
              <a:t>)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Bug hunting fun with std::sort</a:t>
            </a:r>
            <a:endParaRPr lang="en-US" dirty="0"/>
          </a:p>
          <a:p>
            <a:pPr lvl="1"/>
            <a:endParaRPr lang="en-US" dirty="0">
              <a:hlinkClick r:id="rId4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219CD-F64C-4D44-B480-4823C65199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7" y="4424363"/>
            <a:ext cx="1469571" cy="14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 5, 3, NAN, 200,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std::sort(&amp;a[0], &amp;a[std::size(a)]);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x : 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же такое компаратор</a:t>
            </a:r>
          </a:p>
          <a:p>
            <a:r>
              <a:rPr lang="ru-RU" dirty="0"/>
              <a:t>Пример </a:t>
            </a:r>
            <a:r>
              <a:rPr lang="en-US" dirty="0"/>
              <a:t>UB</a:t>
            </a:r>
            <a:endParaRPr lang="ru-RU" dirty="0"/>
          </a:p>
          <a:p>
            <a:r>
              <a:rPr lang="ru-RU" dirty="0"/>
              <a:t>Аксиоматика компараторов</a:t>
            </a:r>
          </a:p>
          <a:p>
            <a:r>
              <a:rPr lang="ru-RU" dirty="0"/>
              <a:t>Самые частые ошибки</a:t>
            </a:r>
          </a:p>
          <a:p>
            <a:r>
              <a:rPr lang="ru-RU" dirty="0"/>
              <a:t>И средства их обнаружения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Типы с плавающей точкой поддерживают специальные значения NaN,</a:t>
            </a:r>
            <a:r>
              <a:rPr lang="en-US" dirty="0"/>
              <a:t> </a:t>
            </a:r>
            <a:r>
              <a:rPr lang="ru-RU" dirty="0"/>
              <a:t>которые возникают в результате некорректных вычислений</a:t>
            </a:r>
          </a:p>
          <a:p>
            <a:pPr lvl="1"/>
            <a:r>
              <a:rPr lang="ru-RU" dirty="0"/>
              <a:t>например извлечения корня из отрицательного числа или деления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ru-RU" dirty="0"/>
              <a:t>Сравнение с NaN всегда возвращает false, поэтому NaN эквивалентен всем остальным числам</a:t>
            </a:r>
            <a:endParaRPr lang="en-US" dirty="0"/>
          </a:p>
          <a:p>
            <a:r>
              <a:rPr lang="ru-RU" dirty="0"/>
              <a:t>Это приводит к нарушению транзитивности эквивалентности (4 аксиома):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Но НЕ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1.0 ~ 2.0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перед сортировкой</a:t>
            </a:r>
            <a:r>
              <a:rPr lang="en-US" dirty="0"/>
              <a:t> </a:t>
            </a:r>
            <a:r>
              <a:rPr lang="ru-RU" dirty="0"/>
              <a:t>избавиться от </a:t>
            </a:r>
            <a:r>
              <a:rPr lang="en-US" dirty="0" err="1"/>
              <a:t>NaN</a:t>
            </a:r>
            <a:r>
              <a:rPr lang="en-US" dirty="0"/>
              <a:t>'</a:t>
            </a:r>
            <a:r>
              <a:rPr lang="ru-RU" dirty="0"/>
              <a:t>ов с помощью </a:t>
            </a:r>
            <a:r>
              <a:rPr lang="en-US" dirty="0"/>
              <a:t>std::partition: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end = std::partition(&amp;a[0],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&amp;a[std::size(a)],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[](double x)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return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(x); });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std::sort(&amp;a[0], end);</a:t>
            </a:r>
          </a:p>
          <a:p>
            <a:r>
              <a:rPr lang="ru-RU" dirty="0"/>
              <a:t>В случае </a:t>
            </a:r>
            <a:r>
              <a:rPr lang="en-US" dirty="0"/>
              <a:t>std::map </a:t>
            </a:r>
            <a:r>
              <a:rPr lang="ru-RU" dirty="0"/>
              <a:t>сделать классс-обёртку над </a:t>
            </a:r>
            <a:r>
              <a:rPr lang="en-US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4" y="19235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a,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(!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*a &lt; *b;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FEC94-8D09-4A6E-A1A2-472C761ADA7D}"/>
              </a:ext>
            </a:extLst>
          </p:cNvPr>
          <p:cNvSpPr txBox="1"/>
          <p:nvPr/>
        </p:nvSpPr>
        <p:spPr>
          <a:xfrm>
            <a:off x="8186057" y="2242457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r>
              <a:rPr lang="en-US" dirty="0"/>
              <a:t> </a:t>
            </a:r>
            <a:r>
              <a:rPr lang="ru-RU" dirty="0"/>
              <a:t>если оба операнда нулевые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3" y="2892427"/>
            <a:ext cx="6596743" cy="2572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[](A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(predicate(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B17C6-D01F-4315-BE03-49586B6D82A7}"/>
              </a:ext>
            </a:extLst>
          </p:cNvPr>
          <p:cNvSpPr txBox="1"/>
          <p:nvPr/>
        </p:nvSpPr>
        <p:spPr>
          <a:xfrm>
            <a:off x="870857" y="1981202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Общий паттерн ошибки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20453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733E-D82D-47D2-9079-A9C225D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7498-8028-4E15-8383-9AF8BE96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7396"/>
            <a:ext cx="4811486" cy="4351338"/>
          </a:xfrm>
        </p:spPr>
        <p:txBody>
          <a:bodyPr/>
          <a:lstStyle/>
          <a:p>
            <a:r>
              <a:rPr lang="ru-RU" dirty="0"/>
              <a:t>Нарушена транзитивность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A(true, 1, 2) &lt; A(true, 2, 1)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A(true, 2, 1) &lt; A(false, 1, 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 A(true, 1, 2) &lt; A(false, 1, 2)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GCC Bugzilla #68988</a:t>
            </a:r>
            <a:endParaRPr lang="ru-RU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E43806-8DD8-471C-8E72-4EEE34929A59}"/>
              </a:ext>
            </a:extLst>
          </p:cNvPr>
          <p:cNvSpPr txBox="1">
            <a:spLocks/>
          </p:cNvSpPr>
          <p:nvPr/>
        </p:nvSpPr>
        <p:spPr>
          <a:xfrm>
            <a:off x="5812972" y="1847396"/>
            <a:ext cx="6248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special;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x,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operator&lt;(A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(special &amp;&amp;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x 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y 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1EA25-0B2C-4EF5-B639-CEEB6BC70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6" y="445225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94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733E-D82D-47D2-9079-A9C225D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E43806-8DD8-471C-8E72-4EEE34929A59}"/>
              </a:ext>
            </a:extLst>
          </p:cNvPr>
          <p:cNvSpPr txBox="1">
            <a:spLocks/>
          </p:cNvSpPr>
          <p:nvPr/>
        </p:nvSpPr>
        <p:spPr>
          <a:xfrm>
            <a:off x="1338943" y="1858282"/>
            <a:ext cx="8229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special;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x,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operator&lt;(A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(special !=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special &lt;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(special &amp;&amp;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x 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y 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6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comp = [](Object a, Object b)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 &amp;&amp;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4FFE5-4F27-41FF-8A45-33B8796CA465}"/>
              </a:ext>
            </a:extLst>
          </p:cNvPr>
          <p:cNvSpPr txBox="1"/>
          <p:nvPr/>
        </p:nvSpPr>
        <p:spPr>
          <a:xfrm>
            <a:off x="838200" y="1882989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Общий паттерн ошибки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a, double b)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(abs(a - b) &lt; eps) return false;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&lt; b;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Программист хотел чтобы "близкие" элементы рассматривались как эквивалентные</a:t>
            </a:r>
          </a:p>
          <a:p>
            <a:r>
              <a:rPr lang="ru-RU" dirty="0"/>
              <a:t>Но при этом нарушил аксиому транзитивности эквивалентности:</a:t>
            </a: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equiv(0, 0.5 *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equiv(0.5 * eps,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cmp(0, eps) ==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C1D-74B1-43B6-9285-943AA873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F0C72-B3D0-49D2-B84B-FEA8654EE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64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7C5-26C8-417A-B322-BAD4ADCD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C1B-4E2F-4E54-9737-BE0C2AC9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D_GLIBCXX_DEBUG</a:t>
            </a:r>
            <a:r>
              <a:rPr lang="en-US" dirty="0"/>
              <a:t> </a:t>
            </a:r>
            <a:r>
              <a:rPr lang="ru-RU" dirty="0"/>
              <a:t>можно включить дополнительную проверку</a:t>
            </a:r>
            <a:r>
              <a:rPr lang="en-US" dirty="0"/>
              <a:t> </a:t>
            </a:r>
            <a:r>
              <a:rPr lang="ru-RU" dirty="0"/>
              <a:t>иррефлексивности</a:t>
            </a:r>
          </a:p>
          <a:p>
            <a:r>
              <a:rPr lang="ru-RU" dirty="0"/>
              <a:t>Она бы нашла ошибку из начала презентации</a:t>
            </a:r>
            <a:endParaRPr lang="en-US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/10/bits/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stl_algo.h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_Compare __comp)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glibcxx_requires_irreflexive_pred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__last, __comp);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std::__sort(__first, __last,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(__comp));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Функторы-предикаты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</a:t>
            </a:r>
            <a:r>
              <a:rPr lang="en-US" dirty="0"/>
              <a:t>/</a:t>
            </a:r>
            <a:r>
              <a:rPr lang="ru-RU" dirty="0"/>
              <a:t>поиска объектов</a:t>
            </a:r>
            <a:endParaRPr lang="en-US" dirty="0"/>
          </a:p>
          <a:p>
            <a:endParaRPr lang="ru-RU" sz="1200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comp);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C42-A8FB-49B7-B3E9-A85A270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A8E-5784-4609-B17E-EC6BDA0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en-US" dirty="0"/>
              <a:t>-D_LIBCPP_ENABLE_DEBUG_MODE </a:t>
            </a:r>
            <a:r>
              <a:rPr lang="ru-RU" dirty="0"/>
              <a:t>можно включить проверку асимметричности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E61B-B82C-4D3F-96D4-FBDFFA5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2814"/>
            <a:ext cx="10363200" cy="12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8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ED-1F29-4D30-B331-C340027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BFF-6BB7-4FB9-989A-8FA4CD7D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опции имеют существенные (2</a:t>
            </a:r>
            <a:r>
              <a:rPr lang="en-US" dirty="0"/>
              <a:t>x) </a:t>
            </a:r>
            <a:r>
              <a:rPr lang="ru-RU" dirty="0"/>
              <a:t>накладные расходы</a:t>
            </a:r>
            <a:endParaRPr lang="en-US" dirty="0"/>
          </a:p>
          <a:p>
            <a:r>
              <a:rPr lang="ru-RU" dirty="0"/>
              <a:t>Рекомендуется использовать только для тестирования</a:t>
            </a:r>
            <a:endParaRPr lang="en-US" dirty="0"/>
          </a:p>
          <a:p>
            <a:r>
              <a:rPr lang="ru-RU" dirty="0"/>
              <a:t>Чекеры компараторов не должны менять алгоритмическую сложность алгоритма O(N*logN)</a:t>
            </a:r>
            <a:endParaRPr lang="en-US" dirty="0"/>
          </a:p>
          <a:p>
            <a:r>
              <a:rPr lang="ru-RU" dirty="0"/>
              <a:t>И поэтому не могут провести полную проверку корректности</a:t>
            </a:r>
          </a:p>
          <a:p>
            <a:pPr lvl="1"/>
            <a:r>
              <a:rPr lang="ru-RU" dirty="0"/>
              <a:t>Например проверку аксиом транзитивности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4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r>
              <a:rPr lang="ru-RU" dirty="0"/>
              <a:t>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3"/>
              </a:rPr>
              <a:t>https://github.com/yugr/sortcheckxx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</a:t>
            </a:r>
            <a:r>
              <a:rPr lang="en-US" dirty="0"/>
              <a:t>C++</a:t>
            </a:r>
          </a:p>
          <a:p>
            <a:r>
              <a:rPr lang="ru-RU" dirty="0"/>
              <a:t>Перехватывает и проверяет </a:t>
            </a:r>
            <a:r>
              <a:rPr lang="en-US" dirty="0"/>
              <a:t>STL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ru-RU" dirty="0"/>
              <a:t> и контейнеры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</a:p>
          <a:p>
            <a:r>
              <a:rPr lang="ru-RU" dirty="0"/>
              <a:t>Основан на source-to-source инструментации (Clang-based)</a:t>
            </a:r>
          </a:p>
          <a:p>
            <a:r>
              <a:rPr lang="ru-RU" dirty="0"/>
              <a:t>5 ошибок в различных OSS проектах</a:t>
            </a:r>
          </a:p>
          <a:p>
            <a:r>
              <a:rPr lang="ru-RU" dirty="0"/>
              <a:t>TODO: поддержать все релевантные алгоритмы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ru-RU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10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https://github.com/yugr/sortcheck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Си</a:t>
            </a:r>
            <a:endParaRPr lang="en-US" dirty="0"/>
          </a:p>
          <a:p>
            <a:r>
              <a:rPr lang="ru-RU" dirty="0"/>
              <a:t>Перехватывает и проверяет </a:t>
            </a:r>
            <a:r>
              <a:rPr lang="en-US" dirty="0" err="1"/>
              <a:t>libc</a:t>
            </a:r>
            <a:r>
              <a:rPr lang="en-US" dirty="0"/>
              <a:t>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</a:p>
          <a:p>
            <a:r>
              <a:rPr lang="ru-RU" dirty="0"/>
              <a:t>Основан на динамической инструментации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</a:t>
            </a:r>
            <a:r>
              <a:rPr lang="ru-RU" dirty="0"/>
              <a:t>)</a:t>
            </a:r>
          </a:p>
          <a:p>
            <a:r>
              <a:rPr lang="ru-RU" dirty="0"/>
              <a:t>Нашёл 15 ошибок в различных OSS проектах (GCC, Harfbuzz, etc.)</a:t>
            </a:r>
          </a:p>
        </p:txBody>
      </p:sp>
    </p:spTree>
    <p:extLst>
      <p:ext uri="{BB962C8B-B14F-4D97-AF65-F5344CB8AC3E}">
        <p14:creationId xmlns:p14="http://schemas.microsoft.com/office/powerpoint/2010/main" val="2659528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E828-D233-4535-B53B-9502F54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619-1CBE-4348-961B-BD3FDC8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Вначале инструментируем код: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tmp.cc -- -DSIZE=50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Скомпилируем и запустим инструментированный код из начала презентации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 tmp.cc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tmp.cc:14: irreflexive comparator at position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23AAB-C400-4176-BD21-92E392527EA3}"/>
              </a:ext>
            </a:extLst>
          </p:cNvPr>
          <p:cNvSpPr txBox="1"/>
          <p:nvPr/>
        </p:nvSpPr>
        <p:spPr>
          <a:xfrm flipH="1">
            <a:off x="655319" y="2847987"/>
            <a:ext cx="415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8FD20-2DDE-44DA-87D2-6696BE10DA53}"/>
              </a:ext>
            </a:extLst>
          </p:cNvPr>
          <p:cNvSpPr txBox="1"/>
          <p:nvPr/>
        </p:nvSpPr>
        <p:spPr>
          <a:xfrm>
            <a:off x="6235342" y="2709487"/>
            <a:ext cx="612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(begin, end,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__FILE__, __LINE__);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7634EB-80E1-4865-ABAC-777D70A2C39D}"/>
              </a:ext>
            </a:extLst>
          </p:cNvPr>
          <p:cNvSpPr/>
          <p:nvPr/>
        </p:nvSpPr>
        <p:spPr>
          <a:xfrm>
            <a:off x="5181602" y="2955475"/>
            <a:ext cx="914398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6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E62-A92A-47BA-9EF6-78B1008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89"/>
            <a:ext cx="10515600" cy="1325563"/>
          </a:xfrm>
        </p:spPr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0025-EBC3-45D0-9B0B-DAA951A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04887"/>
            <a:ext cx="11261272" cy="54503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Каждый запуск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</a:t>
            </a:r>
            <a:r>
              <a:rPr lang="ru-RU" dirty="0"/>
              <a:t>и аналогичных </a:t>
            </a:r>
            <a:r>
              <a:rPr lang="en-US" dirty="0"/>
              <a:t>API </a:t>
            </a:r>
            <a:r>
              <a:rPr lang="ru-RU" dirty="0"/>
              <a:t>предваряется проверками: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!= comp(y,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&amp;&amp; comp(y, z) &amp;&amp; !comp(x,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z) &amp;&amp;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Сложность проверок составляет </a:t>
            </a:r>
            <a:r>
              <a:rPr lang="en-US" dirty="0"/>
              <a:t>O(N^3)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ущественно превосходит даже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, </a:t>
            </a:r>
            <a:r>
              <a:rPr lang="ru-RU" dirty="0"/>
              <a:t>не говоря о более быстрых алгоритмах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/>
              <a:t>, etc.)</a:t>
            </a:r>
          </a:p>
          <a:p>
            <a:r>
              <a:rPr lang="ru-RU" dirty="0"/>
              <a:t>На практике обходится не весь массив, а его небольшое подмножество (20-30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E8-2F63-4ED5-8119-3DA4F4C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Быстрый алгоритм проверки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B0C-7980-480B-978A-B6586553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https://github.com/danlark1/quadratic_strict_weak_ordering</a:t>
            </a:r>
            <a:r>
              <a:rPr lang="ru-RU" dirty="0"/>
              <a:t> </a:t>
            </a:r>
          </a:p>
          <a:p>
            <a:r>
              <a:rPr lang="ru-RU" dirty="0"/>
              <a:t>Предложен Д. Кутениным в начале 2023 года</a:t>
            </a:r>
          </a:p>
          <a:p>
            <a:r>
              <a:rPr lang="ru-RU" dirty="0"/>
              <a:t>Идея алгоритма:</a:t>
            </a:r>
          </a:p>
          <a:p>
            <a:pPr lvl="1"/>
            <a:r>
              <a:rPr lang="ru-RU" dirty="0"/>
              <a:t>Предварительно отсортировать массив устойчивым алгоритмом</a:t>
            </a:r>
          </a:p>
          <a:p>
            <a:pPr lvl="1"/>
            <a:r>
              <a:rPr lang="ru-RU" dirty="0"/>
              <a:t>Выделять в отсортированном массиве префиксы эквивалентных элементов</a:t>
            </a:r>
          </a:p>
          <a:p>
            <a:pPr lvl="1"/>
            <a:r>
              <a:rPr lang="ru-RU" dirty="0"/>
              <a:t>И проверять их на транзитивность с оставшейся частью массива</a:t>
            </a:r>
          </a:p>
          <a:p>
            <a:r>
              <a:rPr lang="ru-RU" dirty="0"/>
              <a:t>Снижает сложность до O(N^2) (по прежнему превосходит сложность проверяемых алгоритмов)</a:t>
            </a:r>
            <a:endParaRPr lang="en-US" dirty="0"/>
          </a:p>
          <a:p>
            <a:r>
              <a:rPr lang="ru-RU" dirty="0"/>
              <a:t>Возможно будет интегрирован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 err="1"/>
              <a:t>SortChecker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08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C8A-F603-42F7-AC33-9EBA279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0C-DEB6-403A-A327-A9DABD7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Kutenin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Changing std::sort at Google’s Scale and Beyond</a:t>
            </a:r>
            <a:endParaRPr lang="en-US" dirty="0"/>
          </a:p>
          <a:p>
            <a:r>
              <a:rPr lang="en-US" dirty="0"/>
              <a:t>Jonathan Müller </a:t>
            </a:r>
            <a:r>
              <a:rPr lang="en-US" dirty="0">
                <a:hlinkClick r:id="rId3"/>
              </a:rPr>
              <a:t>Mathematics behind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66-F1FD-4880-B503-F75FA2A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3D4-600E-41B8-800A-B2AF297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Избегайте типичных ошибок в работе</a:t>
            </a:r>
            <a:endParaRPr lang="en-US" dirty="0"/>
          </a:p>
          <a:p>
            <a:r>
              <a:rPr lang="ru-RU" dirty="0"/>
              <a:t>Включите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LIBCXX_DEBUG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_LIBCPP_ENABLE_DEBUG_MODE</a:t>
            </a:r>
            <a:r>
              <a:rPr lang="ru-RU" dirty="0"/>
              <a:t> в своём CI</a:t>
            </a:r>
          </a:p>
          <a:p>
            <a:r>
              <a:rPr lang="ru-RU" dirty="0"/>
              <a:t>Примените Sort</a:t>
            </a:r>
            <a:r>
              <a:rPr lang="en-US" dirty="0"/>
              <a:t>C</a:t>
            </a:r>
            <a:r>
              <a:rPr lang="ru-RU" dirty="0"/>
              <a:t>hecker и Sort</a:t>
            </a:r>
            <a:r>
              <a:rPr lang="en-US" dirty="0"/>
              <a:t>C</a:t>
            </a:r>
            <a:r>
              <a:rPr lang="ru-RU" dirty="0"/>
              <a:t>hecker++ к своему коду</a:t>
            </a:r>
          </a:p>
          <a:p>
            <a:pPr lvl="1"/>
            <a:r>
              <a:rPr lang="ru-RU" dirty="0"/>
              <a:t>Сообщения об ошибках и дополнения приветствуются!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4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95D-7F53-4AE1-BCD3-E31732F4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ошибок в компараторных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7CD4-DE96-4DD8-81A3-3E6458D8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Неотсортированные массивы в </a:t>
            </a:r>
            <a:r>
              <a:rPr lang="en-US" dirty="0"/>
              <a:t>API </a:t>
            </a:r>
            <a:r>
              <a:rPr lang="ru-RU" dirty="0"/>
              <a:t>типа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поддерживается в </a:t>
            </a:r>
            <a:r>
              <a:rPr lang="en-US" dirty="0" err="1"/>
              <a:t>SortChecker</a:t>
            </a:r>
            <a:r>
              <a:rPr lang="en-US" dirty="0"/>
              <a:t>/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  <a:p>
            <a:r>
              <a:rPr lang="ru-RU" dirty="0"/>
              <a:t>Расчёт на определённый порядок сортировки эквивалентных элементов</a:t>
            </a:r>
          </a:p>
          <a:p>
            <a:pPr lvl="1"/>
            <a:r>
              <a:rPr lang="ru-RU" dirty="0"/>
              <a:t>проверяется в отладочной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(-</a:t>
            </a:r>
            <a:r>
              <a:rPr lang="en-US" dirty="0"/>
              <a:t>D_LIBCPP_ENABLE_DEBUG_MODE) </a:t>
            </a:r>
            <a:r>
              <a:rPr lang="ru-RU" dirty="0"/>
              <a:t>с помощью рандомизации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Примеры со stackoverflow:</a:t>
            </a:r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https://stackoverflow.com/questions/33547566/strict-weak-ordering-operator-in-c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4954-6504-41DD-8948-DC3D99FD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7E1B-CF95-4F6A-94BA-64AE9895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Примеры со stackoverflow: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81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331-FB0D-46E1-97C7-91D2F53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8A3B-A71D-4E65-8E79-44C3B3EC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из жизни: </a:t>
            </a:r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643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C08D-3506-4563-9DEB-5C4F962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B051-C0E7-4698-9BFE-6554AC06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компаратора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((double)rand() / RAND_MAX * 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[](int l, int r) { return l &lt;= r;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v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4569</Words>
  <Application>Microsoft Office PowerPoint</Application>
  <PresentationFormat>Widescreen</PresentationFormat>
  <Paragraphs>535</Paragraphs>
  <Slides>55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Office Theme</vt:lpstr>
      <vt:lpstr>Как правильно писать компараторы</vt:lpstr>
      <vt:lpstr>Обо мне</vt:lpstr>
      <vt:lpstr>План доклада</vt:lpstr>
      <vt:lpstr>Компараторы</vt:lpstr>
      <vt:lpstr>Использование компараторов</vt:lpstr>
      <vt:lpstr>Пример использования компаратора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Требования к компараторам</vt:lpstr>
      <vt:lpstr>Аксиомы строгого частичного порядка</vt:lpstr>
      <vt:lpstr>Отношение эквивалентности</vt:lpstr>
      <vt:lpstr>Транзитивность эквивалентности</vt:lpstr>
      <vt:lpstr>Транзитивность эквивалентности</vt:lpstr>
      <vt:lpstr>Strict weak ordering</vt:lpstr>
      <vt:lpstr>Spaceship-оператор и другие виды порядков в C++20</vt:lpstr>
      <vt:lpstr>Семантика comparison categories?</vt:lpstr>
      <vt:lpstr>Частые ошибки</vt:lpstr>
      <vt:lpstr>Частые ошибки: неправильный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нестрогий порядок</vt:lpstr>
      <vt:lpstr>Частые ошибки: отрицание строгого порядка не является строгим порядком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некорректная обработка специального случая</vt:lpstr>
      <vt:lpstr>Частые ошибки: некорректная обработка специального случая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приближенные сравнения</vt:lpstr>
      <vt:lpstr>Инструменты</vt:lpstr>
      <vt:lpstr>Отладочные средства в тулчейнах: libstdc++</vt:lpstr>
      <vt:lpstr>Отладочные средства в тулчейнах: libc++</vt:lpstr>
      <vt:lpstr>Отладочные средства в тулчейнах</vt:lpstr>
      <vt:lpstr>SortChecker++</vt:lpstr>
      <vt:lpstr>SortChecker</vt:lpstr>
      <vt:lpstr>Как использовать SortChecker++</vt:lpstr>
      <vt:lpstr>Псевдокод</vt:lpstr>
      <vt:lpstr>Быстрый алгоритм проверки</vt:lpstr>
      <vt:lpstr>Что почитать</vt:lpstr>
      <vt:lpstr>Рекомендации</vt:lpstr>
      <vt:lpstr>Другие типы ошибок в компараторных API</vt:lpstr>
      <vt:lpstr>Спасибо за внимание!</vt:lpstr>
      <vt:lpstr>Частые ошибки: лексикографический порядок</vt:lpstr>
      <vt:lpstr>Частые ошибки: нестрогий порядок</vt:lpstr>
      <vt:lpstr>Частые ошибки: некорректная обработка специального случая</vt:lpstr>
      <vt:lpstr>Частые ошибки: NaN</vt:lpstr>
      <vt:lpstr>Частые ошибки: приближенные сравнения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127</cp:revision>
  <dcterms:created xsi:type="dcterms:W3CDTF">2023-04-09T09:43:52Z</dcterms:created>
  <dcterms:modified xsi:type="dcterms:W3CDTF">2023-05-07T06:05:27Z</dcterms:modified>
</cp:coreProperties>
</file>