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309" r:id="rId21"/>
    <p:sldId id="274" r:id="rId22"/>
    <p:sldId id="275" r:id="rId23"/>
    <p:sldId id="302" r:id="rId24"/>
    <p:sldId id="277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313" r:id="rId33"/>
    <p:sldId id="286" r:id="rId34"/>
    <p:sldId id="317" r:id="rId35"/>
    <p:sldId id="314" r:id="rId36"/>
    <p:sldId id="316" r:id="rId37"/>
    <p:sldId id="312" r:id="rId38"/>
    <p:sldId id="289" r:id="rId39"/>
    <p:sldId id="290" r:id="rId40"/>
    <p:sldId id="291" r:id="rId41"/>
    <p:sldId id="307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271" r:id="rId51"/>
    <p:sldId id="272" r:id="rId52"/>
    <p:sldId id="276" r:id="rId53"/>
    <p:sldId id="278" r:id="rId54"/>
    <p:sldId id="303" r:id="rId55"/>
    <p:sldId id="305" r:id="rId56"/>
    <p:sldId id="30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3NpcO2v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bit.ly/3NpcO2v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Рандомизация также помогает находить больше ошибок в компараторах за счёт расширения покрытия тестируемых элементов.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несколько слов про </a:t>
            </a:r>
            <a:r>
              <a:rPr lang="en-US" dirty="0"/>
              <a:t>C++20.</a:t>
            </a:r>
          </a:p>
          <a:p>
            <a:endParaRPr lang="en-US" dirty="0"/>
          </a:p>
          <a:p>
            <a:r>
              <a:rPr lang="ru-RU" dirty="0"/>
              <a:t>В нём ввели новый тип оператора сравнения, который в отличие от обычного </a:t>
            </a:r>
            <a:r>
              <a:rPr lang="en-US" dirty="0"/>
              <a:t>operator&lt; </a:t>
            </a:r>
            <a:r>
              <a:rPr lang="ru-RU" dirty="0"/>
              <a:t>может возвращать значение одного из трёх типов (т.н. </a:t>
            </a:r>
            <a:r>
              <a:rPr lang="en-US" dirty="0"/>
              <a:t>comparison categories).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быстрого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выбор категории накладывает ограничения на реализацию соответствующего класса.</a:t>
            </a:r>
          </a:p>
          <a:p>
            <a:endParaRPr lang="ru-RU" dirty="0"/>
          </a:p>
          <a:p>
            <a:r>
              <a:rPr lang="ru-RU" dirty="0"/>
              <a:t>Например если </a:t>
            </a:r>
            <a:r>
              <a:rPr lang="en-US" dirty="0"/>
              <a:t>&lt;=&gt;</a:t>
            </a:r>
            <a:r>
              <a:rPr lang="ru-RU" dirty="0"/>
              <a:t> возвращает </a:t>
            </a:r>
            <a:r>
              <a:rPr lang="en-US" dirty="0" err="1"/>
              <a:t>weak_ordering</a:t>
            </a:r>
            <a:r>
              <a:rPr lang="en-US" dirty="0"/>
              <a:t>, </a:t>
            </a:r>
            <a:r>
              <a:rPr lang="ru-RU" dirty="0"/>
              <a:t>то класс обязан удовлетворять 4 рассмотренным нами аксиомам.</a:t>
            </a:r>
            <a:endParaRPr lang="en-US" dirty="0"/>
          </a:p>
          <a:p>
            <a:endParaRPr lang="en-US" dirty="0"/>
          </a:p>
          <a:p>
            <a:r>
              <a:rPr lang="ru-RU" dirty="0"/>
              <a:t>К сожалению эти категории на данный момент не имеют прямой связи с рассмотренными нами понятиями.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https://stackoverflow.com/questions/75770367/implied-meaning-of-ordering-types-in-c20 (</a:t>
            </a:r>
            <a:r>
              <a:rPr lang="en-US" dirty="0">
                <a:hlinkClick r:id="rId3"/>
              </a:rPr>
              <a:t>bit.ly/40z4tMv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видим что компаратор не может быть совсем произвольной функцией. Какие же к нему предъявляются требования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it.ly/3NpcO2v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150264" TargetMode="External"/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_Compare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6916A-7147-4B34-B109-1CB7EEA28391}"/>
              </a:ext>
            </a:extLst>
          </p:cNvPr>
          <p:cNvSpPr/>
          <p:nvPr/>
        </p:nvSpPr>
        <p:spPr>
          <a:xfrm>
            <a:off x="1213436" y="3151109"/>
            <a:ext cx="6297706" cy="85997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Why do we need transitivity of equivalence</a:t>
            </a:r>
            <a:endParaRPr lang="en-US" dirty="0"/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для простоты требует выполнения четырёх аксиом для всех алгоритмов (кроме </a:t>
            </a:r>
            <a:r>
              <a:rPr lang="en-US" dirty="0"/>
              <a:t>std::</a:t>
            </a:r>
            <a:r>
              <a:rPr lang="en-US" dirty="0" err="1"/>
              <a:t>binary_search</a:t>
            </a:r>
            <a:r>
              <a:rPr lang="en-US" dirty="0"/>
              <a:t> and friends)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228395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</a:t>
            </a:r>
            <a:r>
              <a:rPr lang="en-US" b="1" dirty="0"/>
              <a:t>strict weak ordering </a:t>
            </a:r>
            <a:r>
              <a:rPr lang="en-US" dirty="0"/>
              <a:t>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</a:t>
            </a:r>
            <a:r>
              <a:rPr lang="en-US" b="1" dirty="0"/>
              <a:t>strict weak ordering </a:t>
            </a:r>
            <a:r>
              <a:rPr lang="en-US" dirty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901827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777776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240AC-C2EE-4458-9504-088827197C07}"/>
              </a:ext>
            </a:extLst>
          </p:cNvPr>
          <p:cNvSpPr/>
          <p:nvPr/>
        </p:nvSpPr>
        <p:spPr>
          <a:xfrm>
            <a:off x="6340608" y="3085795"/>
            <a:ext cx="3924621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CCDD4-E7BA-4526-8265-7BCEF58C5E77}"/>
              </a:ext>
            </a:extLst>
          </p:cNvPr>
          <p:cNvSpPr/>
          <p:nvPr/>
        </p:nvSpPr>
        <p:spPr>
          <a:xfrm>
            <a:off x="1246094" y="3228216"/>
            <a:ext cx="3924621" cy="81038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612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Нарушена иррефлексивность и антисимметричность</a:t>
            </a:r>
            <a:endParaRPr lang="en-US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2EF218-A98E-4A87-AC8E-77B4C9A68D8A}"/>
              </a:ext>
            </a:extLst>
          </p:cNvPr>
          <p:cNvCxnSpPr/>
          <p:nvPr/>
        </p:nvCxnSpPr>
        <p:spPr>
          <a:xfrm>
            <a:off x="2547257" y="4180114"/>
            <a:ext cx="1502229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std::not2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(..., ...,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В случае </a:t>
            </a:r>
            <a:r>
              <a:rPr lang="en-US" dirty="0"/>
              <a:t>std::map </a:t>
            </a:r>
            <a:r>
              <a:rPr lang="ru-RU" dirty="0"/>
              <a:t>сделать классс-обёртку над </a:t>
            </a:r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(0, 0.5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(0.5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017AB-B1D5-4C80-B60F-131F78A2DA84}"/>
              </a:ext>
            </a:extLst>
          </p:cNvPr>
          <p:cNvSpPr/>
          <p:nvPr/>
        </p:nvSpPr>
        <p:spPr>
          <a:xfrm>
            <a:off x="1550894" y="2222693"/>
            <a:ext cx="7288306" cy="5096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6" y="2242457"/>
            <a:ext cx="3167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Нарушена иррефлексивность и антисимметричность</a:t>
            </a:r>
            <a:r>
              <a:rPr lang="en-US" sz="2400" dirty="0"/>
              <a:t> </a:t>
            </a:r>
            <a:r>
              <a:rPr lang="ru-RU" sz="2400" dirty="0"/>
              <a:t>если оба операнда нулевые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B0A27-C25B-4D5E-9417-69CA187BC6A3}"/>
              </a:ext>
            </a:extLst>
          </p:cNvPr>
          <p:cNvSpPr/>
          <p:nvPr/>
        </p:nvSpPr>
        <p:spPr>
          <a:xfrm>
            <a:off x="1398494" y="2788751"/>
            <a:ext cx="28904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4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892427"/>
            <a:ext cx="6596743" cy="257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B17C6-D01F-4315-BE03-49586B6D82A7}"/>
              </a:ext>
            </a:extLst>
          </p:cNvPr>
          <p:cNvSpPr txBox="1"/>
          <p:nvPr/>
        </p:nvSpPr>
        <p:spPr>
          <a:xfrm>
            <a:off x="870857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1A8C2-937D-4C77-8FC2-90ED4147D559}"/>
              </a:ext>
            </a:extLst>
          </p:cNvPr>
          <p:cNvSpPr txBox="1"/>
          <p:nvPr/>
        </p:nvSpPr>
        <p:spPr>
          <a:xfrm>
            <a:off x="6096000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Исправление</a:t>
            </a:r>
            <a:r>
              <a:rPr lang="en-US" sz="2800" dirty="0"/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EABB42-C94C-453F-A7A8-8C8A5E2D252B}"/>
              </a:ext>
            </a:extLst>
          </p:cNvPr>
          <p:cNvSpPr txBox="1">
            <a:spLocks/>
          </p:cNvSpPr>
          <p:nvPr/>
        </p:nvSpPr>
        <p:spPr>
          <a:xfrm>
            <a:off x="5459185" y="2900620"/>
            <a:ext cx="6498771" cy="25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217248-410A-4D19-9ACB-872A1023B007}"/>
              </a:ext>
            </a:extLst>
          </p:cNvPr>
          <p:cNvSpPr/>
          <p:nvPr/>
        </p:nvSpPr>
        <p:spPr>
          <a:xfrm>
            <a:off x="4544787" y="3624546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3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D3BB1E-4735-49F4-898C-1AB02AF36CF1}"/>
              </a:ext>
            </a:extLst>
          </p:cNvPr>
          <p:cNvSpPr/>
          <p:nvPr/>
        </p:nvSpPr>
        <p:spPr>
          <a:xfrm>
            <a:off x="7141029" y="3973286"/>
            <a:ext cx="4212771" cy="1894114"/>
          </a:xfrm>
          <a:prstGeom prst="ellipse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50325E-21F0-4505-A1DB-564AD6E00D8F}"/>
              </a:ext>
            </a:extLst>
          </p:cNvPr>
          <p:cNvSpPr/>
          <p:nvPr/>
        </p:nvSpPr>
        <p:spPr>
          <a:xfrm>
            <a:off x="7587343" y="4648200"/>
            <a:ext cx="1643743" cy="78377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0121A-CD5E-4CE4-B381-4F9C78EE1089}"/>
              </a:ext>
            </a:extLst>
          </p:cNvPr>
          <p:cNvSpPr txBox="1"/>
          <p:nvPr/>
        </p:nvSpPr>
        <p:spPr>
          <a:xfrm>
            <a:off x="9906000" y="4833257"/>
            <a:ext cx="11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Default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83951-B854-431B-9450-F9C9B44E2AB3}"/>
              </a:ext>
            </a:extLst>
          </p:cNvPr>
          <p:cNvSpPr txBox="1"/>
          <p:nvPr/>
        </p:nvSpPr>
        <p:spPr>
          <a:xfrm>
            <a:off x="7935686" y="4833257"/>
            <a:ext cx="16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Special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F693E7-378D-4A27-BB26-E6D2907BDEA9}"/>
              </a:ext>
            </a:extLst>
          </p:cNvPr>
          <p:cNvSpPr/>
          <p:nvPr/>
        </p:nvSpPr>
        <p:spPr>
          <a:xfrm>
            <a:off x="1246094" y="2871398"/>
            <a:ext cx="6526306" cy="9494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AF51-2EA5-4631-BFEE-793BA901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7C0B-8FB7-4494-A16A-E54FED46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44541" cy="4351338"/>
          </a:xfrm>
        </p:spPr>
        <p:txBody>
          <a:bodyPr/>
          <a:lstStyle/>
          <a:p>
            <a:r>
              <a:rPr lang="ru-RU" dirty="0"/>
              <a:t>Аксиома транзитивности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Раскроем выражение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/>
              <a:t>Comp_special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comp_default</a:t>
            </a:r>
            <a:r>
              <a:rPr lang="en-US" dirty="0"/>
              <a:t> </a:t>
            </a:r>
            <a:r>
              <a:rPr lang="ru-RU" dirty="0"/>
              <a:t>обычно логически и алгоритмически не связаны</a:t>
            </a:r>
            <a:r>
              <a:rPr lang="en-US" dirty="0"/>
              <a:t> </a:t>
            </a:r>
            <a:r>
              <a:rPr lang="ru-RU" dirty="0"/>
              <a:t>и следствие не выполняется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AC83F6-A8FB-44C0-9A9D-2091373C34F3}"/>
              </a:ext>
            </a:extLst>
          </p:cNvPr>
          <p:cNvSpPr/>
          <p:nvPr/>
        </p:nvSpPr>
        <p:spPr>
          <a:xfrm>
            <a:off x="8153400" y="2481943"/>
            <a:ext cx="3102429" cy="1894114"/>
          </a:xfrm>
          <a:prstGeom prst="ellipse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52AE37-4CAC-4E53-8E61-640D9E5066EB}"/>
              </a:ext>
            </a:extLst>
          </p:cNvPr>
          <p:cNvSpPr/>
          <p:nvPr/>
        </p:nvSpPr>
        <p:spPr>
          <a:xfrm>
            <a:off x="8534398" y="3047997"/>
            <a:ext cx="1643743" cy="78377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C9A2E-F408-4031-96D0-2BD26917461F}"/>
              </a:ext>
            </a:extLst>
          </p:cNvPr>
          <p:cNvSpPr txBox="1"/>
          <p:nvPr/>
        </p:nvSpPr>
        <p:spPr>
          <a:xfrm>
            <a:off x="8833754" y="3233054"/>
            <a:ext cx="24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sp1   &lt;    sp2     </a:t>
            </a:r>
            <a:r>
              <a:rPr lang="en-US" dirty="0">
                <a:solidFill>
                  <a:schemeClr val="accent6"/>
                </a:solidFill>
              </a:rPr>
              <a:t>&lt;   def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A9274F2-E4AB-44A3-978E-E50B7C90E180}"/>
              </a:ext>
            </a:extLst>
          </p:cNvPr>
          <p:cNvSpPr/>
          <p:nvPr/>
        </p:nvSpPr>
        <p:spPr>
          <a:xfrm>
            <a:off x="9116789" y="2851202"/>
            <a:ext cx="1458682" cy="783772"/>
          </a:xfrm>
          <a:prstGeom prst="arc">
            <a:avLst>
              <a:gd name="adj1" fmla="val 10721190"/>
              <a:gd name="adj2" fmla="val 110858"/>
            </a:avLst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0D5A8-40D1-4E53-9DA2-8876D2B17A91}"/>
              </a:ext>
            </a:extLst>
          </p:cNvPr>
          <p:cNvSpPr txBox="1"/>
          <p:nvPr/>
        </p:nvSpPr>
        <p:spPr>
          <a:xfrm>
            <a:off x="9459683" y="2507912"/>
            <a:ext cx="2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5750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7498-8028-4E15-8383-9AF8BE9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396"/>
            <a:ext cx="4811486" cy="4351338"/>
          </a:xfrm>
        </p:spPr>
        <p:txBody>
          <a:bodyPr/>
          <a:lstStyle/>
          <a:p>
            <a:r>
              <a:rPr lang="ru-RU" dirty="0"/>
              <a:t>Нарушена транзитивность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3)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3)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GCC Bugzilla #68988</a:t>
            </a:r>
            <a:endParaRPr lang="ru-RU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5812972" y="1847396"/>
            <a:ext cx="624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EA25-0B2C-4EF5-B639-CEEB6BC70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6" y="4452257"/>
            <a:ext cx="1371600" cy="137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502F8C-3182-4C4B-BEAD-95A4003DFB85}"/>
              </a:ext>
            </a:extLst>
          </p:cNvPr>
          <p:cNvSpPr/>
          <p:nvPr/>
        </p:nvSpPr>
        <p:spPr>
          <a:xfrm>
            <a:off x="6525666" y="3648722"/>
            <a:ext cx="51002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4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Исправление</a:t>
            </a:r>
            <a:r>
              <a:rPr lang="en-US" sz="2800" dirty="0"/>
              <a:t>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030AB-969C-427E-B2F9-1E94D7873000}"/>
              </a:ext>
            </a:extLst>
          </p:cNvPr>
          <p:cNvSpPr/>
          <p:nvPr/>
        </p:nvSpPr>
        <p:spPr>
          <a:xfrm>
            <a:off x="1246094" y="2871398"/>
            <a:ext cx="7299192" cy="9494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1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>
            <a:normAutofit fontScale="70000" lnSpcReduction="20000"/>
          </a:bodyPr>
          <a:lstStyle/>
          <a:p>
            <a:r>
              <a:rPr lang="ru-RU" sz="4000" dirty="0"/>
              <a:t>В </a:t>
            </a:r>
            <a:r>
              <a:rPr lang="en-US" sz="4000" dirty="0" err="1"/>
              <a:t>libstdc</a:t>
            </a:r>
            <a:r>
              <a:rPr lang="en-US" sz="4000" dirty="0"/>
              <a:t>++ </a:t>
            </a:r>
            <a:r>
              <a:rPr lang="ru-RU" sz="4000" dirty="0"/>
              <a:t>с помощью макроса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sz="4000" dirty="0"/>
              <a:t> </a:t>
            </a:r>
            <a:r>
              <a:rPr lang="ru-RU" sz="4000" dirty="0"/>
              <a:t>можно включить дополнительную проверку</a:t>
            </a:r>
            <a:r>
              <a:rPr lang="en-US" sz="4000" dirty="0"/>
              <a:t> </a:t>
            </a:r>
            <a:r>
              <a:rPr lang="ru-RU" sz="4000" dirty="0"/>
              <a:t>иррефлексивности</a:t>
            </a:r>
          </a:p>
          <a:p>
            <a:r>
              <a:rPr lang="ru-RU" sz="4000" dirty="0"/>
              <a:t>Она бы нашла ошибку из начала презентации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-D_LIBCPP_ENABLE_DEBUG_MODE</a:t>
            </a:r>
            <a:r>
              <a:rPr lang="en-US" dirty="0"/>
              <a:t> </a:t>
            </a:r>
            <a:r>
              <a:rPr lang="ru-RU" dirty="0"/>
              <a:t>можно включить проверку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ru-RU" dirty="0"/>
              <a:t>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3377997"/>
            <a:ext cx="1133073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Функторы-предикаты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bad.cc -- -DSIZE=50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bad.cc:14: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__LINE__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6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</a:t>
            </a:r>
            <a:r>
              <a:rPr lang="en-US" baseline="30000" dirty="0"/>
              <a:t>2</a:t>
            </a:r>
            <a:r>
              <a:rPr lang="ru-RU" dirty="0"/>
              <a:t>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en-US" dirty="0">
                <a:hlinkClick r:id="rId3"/>
              </a:rPr>
              <a:t>D150264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40649-238D-47A3-B432-74746BE5B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43" y="5055961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Расчёт на 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отладочной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D_LIBCPP_ENABLE_DEBUG_MODE</a:t>
            </a:r>
            <a:r>
              <a:rPr lang="en-US" dirty="0"/>
              <a:t>) </a:t>
            </a:r>
            <a:r>
              <a:rPr lang="ru-RU" dirty="0"/>
              <a:t>с помощью рандомизации</a:t>
            </a:r>
            <a:endParaRPr lang="en-US" dirty="0"/>
          </a:p>
          <a:p>
            <a:pPr lvl="1"/>
            <a:r>
              <a:rPr lang="ru-RU" dirty="0"/>
              <a:t>Рандомизация также помогает провоцировать и диагностировать другие виды ошибок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lower,upper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}_bound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min,max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}_element,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alibri (Body)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</a:t>
            </a:r>
            <a:r>
              <a:rPr lang="en-US" dirty="0"/>
              <a:t>comparison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pPr lvl="1"/>
            <a:r>
              <a:rPr lang="ru-RU" dirty="0"/>
              <a:t>Позволяет писать более эффективный код</a:t>
            </a:r>
            <a:endParaRPr lang="en-US" dirty="0"/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частичным порядком 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класс является слабым порядком</a:t>
            </a:r>
            <a:r>
              <a:rPr lang="en-US" dirty="0"/>
              <a:t> ?</a:t>
            </a:r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859792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Примеры: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4844</Words>
  <Application>Microsoft Office PowerPoint</Application>
  <PresentationFormat>Widescreen</PresentationFormat>
  <Paragraphs>568</Paragraphs>
  <Slides>56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(Body)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использования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Частые ошибки</vt:lpstr>
      <vt:lpstr>Частые ошибки: неправильный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приближенные сравнения</vt:lpstr>
      <vt:lpstr>Частые ошибки: некорректная обработка специального случая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Spaceship-оператор и comparison categories</vt:lpstr>
      <vt:lpstr>Семантика comparison categories?</vt:lpstr>
      <vt:lpstr>Частые ошибки: неправильный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202</cp:revision>
  <dcterms:created xsi:type="dcterms:W3CDTF">2023-04-09T09:43:52Z</dcterms:created>
  <dcterms:modified xsi:type="dcterms:W3CDTF">2023-05-26T20:09:08Z</dcterms:modified>
</cp:coreProperties>
</file>