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00" r:id="rId3"/>
    <p:sldId id="301" r:id="rId4"/>
    <p:sldId id="302" r:id="rId5"/>
    <p:sldId id="339" r:id="rId6"/>
    <p:sldId id="303" r:id="rId7"/>
    <p:sldId id="304" r:id="rId8"/>
    <p:sldId id="314" r:id="rId9"/>
    <p:sldId id="305" r:id="rId10"/>
    <p:sldId id="354" r:id="rId11"/>
    <p:sldId id="358" r:id="rId12"/>
    <p:sldId id="359" r:id="rId13"/>
    <p:sldId id="360" r:id="rId14"/>
    <p:sldId id="340" r:id="rId15"/>
    <p:sldId id="309" r:id="rId16"/>
    <p:sldId id="341" r:id="rId17"/>
    <p:sldId id="310" r:id="rId18"/>
    <p:sldId id="311" r:id="rId19"/>
    <p:sldId id="312" r:id="rId20"/>
    <p:sldId id="342" r:id="rId21"/>
    <p:sldId id="313" r:id="rId22"/>
    <p:sldId id="315" r:id="rId23"/>
    <p:sldId id="343" r:id="rId24"/>
    <p:sldId id="316" r:id="rId25"/>
    <p:sldId id="317" r:id="rId26"/>
    <p:sldId id="318" r:id="rId27"/>
    <p:sldId id="321" r:id="rId28"/>
    <p:sldId id="322" r:id="rId29"/>
    <p:sldId id="334" r:id="rId30"/>
    <p:sldId id="320" r:id="rId31"/>
    <p:sldId id="348" r:id="rId32"/>
    <p:sldId id="335" r:id="rId33"/>
    <p:sldId id="344" r:id="rId34"/>
    <p:sldId id="323" r:id="rId35"/>
    <p:sldId id="345" r:id="rId36"/>
    <p:sldId id="351" r:id="rId37"/>
    <p:sldId id="336" r:id="rId38"/>
    <p:sldId id="324" r:id="rId39"/>
    <p:sldId id="326" r:id="rId40"/>
    <p:sldId id="327" r:id="rId41"/>
    <p:sldId id="347" r:id="rId42"/>
    <p:sldId id="328" r:id="rId43"/>
    <p:sldId id="330" r:id="rId44"/>
    <p:sldId id="338" r:id="rId45"/>
    <p:sldId id="319" r:id="rId46"/>
    <p:sldId id="299" r:id="rId47"/>
    <p:sldId id="337" r:id="rId48"/>
    <p:sldId id="349" r:id="rId49"/>
    <p:sldId id="350" r:id="rId50"/>
    <p:sldId id="346" r:id="rId51"/>
    <p:sldId id="352" r:id="rId52"/>
    <p:sldId id="35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2174" autoAdjust="0"/>
  </p:normalViewPr>
  <p:slideViewPr>
    <p:cSldViewPr snapToGrid="0">
      <p:cViewPr varScale="1">
        <p:scale>
          <a:sx n="70" d="100"/>
          <a:sy n="70"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38</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39</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42</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43</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44</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2/17/2024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2/17/2024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2/17/2024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2/17/2024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/39</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2/17/2024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2/17/2024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2/17/2024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2/17/2024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2/17/2024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2/17/2024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2/17/2024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2/17/2024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3646715"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Tree>
    <p:extLst>
      <p:ext uri="{BB962C8B-B14F-4D97-AF65-F5344CB8AC3E}">
        <p14:creationId xmlns:p14="http://schemas.microsoft.com/office/powerpoint/2010/main" val="222058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13" name="Straight Arrow Connector 12">
            <a:extLst>
              <a:ext uri="{FF2B5EF4-FFF2-40B4-BE49-F238E27FC236}">
                <a16:creationId xmlns:a16="http://schemas.microsoft.com/office/drawing/2014/main" id="{FFA3F985-13EC-4777-B82F-50668AF7CEE2}"/>
              </a:ext>
            </a:extLst>
          </p:cNvPr>
          <p:cNvCxnSpPr>
            <a:cxnSpLocks/>
          </p:cNvCxnSpPr>
          <p:nvPr/>
        </p:nvCxnSpPr>
        <p:spPr>
          <a:xfrm>
            <a:off x="2394857" y="4996543"/>
            <a:ext cx="3570514" cy="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a:t>
            </a:r>
            <a:r>
              <a:rPr lang="en-US" dirty="0" err="1"/>
              <a:t>Foo_addr</a:t>
            </a:r>
            <a:r>
              <a:rPr lang="en-US" dirty="0"/>
              <a:t>]</a:t>
            </a:r>
          </a:p>
          <a:p>
            <a:r>
              <a:rPr lang="en-US" dirty="0"/>
              <a:t>  …</a:t>
            </a:r>
          </a:p>
          <a:p>
            <a:r>
              <a:rPr lang="en-US" dirty="0"/>
              <a:t>  call [</a:t>
            </a:r>
            <a:r>
              <a:rPr lang="en-US" dirty="0" err="1"/>
              <a:t>Foo_addr</a:t>
            </a:r>
            <a:r>
              <a:rPr lang="en-US" dirty="0"/>
              <a:t>]</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25381" y="5434438"/>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
        <p:nvSpPr>
          <p:cNvPr id="3" name="Rectangle 2">
            <a:extLst>
              <a:ext uri="{FF2B5EF4-FFF2-40B4-BE49-F238E27FC236}">
                <a16:creationId xmlns:a16="http://schemas.microsoft.com/office/drawing/2014/main" id="{CF8DF84C-3335-48B9-884B-11D3D219D245}"/>
              </a:ext>
            </a:extLst>
          </p:cNvPr>
          <p:cNvSpPr/>
          <p:nvPr/>
        </p:nvSpPr>
        <p:spPr>
          <a:xfrm>
            <a:off x="1725381" y="4539575"/>
            <a:ext cx="3145974" cy="6531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Dispatch section</a:t>
            </a:r>
          </a:p>
          <a:p>
            <a:r>
              <a:rPr lang="en-US" dirty="0"/>
              <a:t>  </a:t>
            </a:r>
            <a:r>
              <a:rPr lang="en-US" dirty="0" err="1"/>
              <a:t>Foo_addr</a:t>
            </a:r>
            <a:r>
              <a:rPr lang="en-US" dirty="0"/>
              <a:t>: 0x200</a:t>
            </a:r>
          </a:p>
        </p:txBody>
      </p:sp>
      <p:sp>
        <p:nvSpPr>
          <p:cNvPr id="9" name="Freeform: Shape 8">
            <a:extLst>
              <a:ext uri="{FF2B5EF4-FFF2-40B4-BE49-F238E27FC236}">
                <a16:creationId xmlns:a16="http://schemas.microsoft.com/office/drawing/2014/main" id="{89EC5480-B077-48F2-875F-718E6B88010B}"/>
              </a:ext>
            </a:extLst>
          </p:cNvPr>
          <p:cNvSpPr/>
          <p:nvPr/>
        </p:nvSpPr>
        <p:spPr>
          <a:xfrm>
            <a:off x="3341914" y="3820885"/>
            <a:ext cx="340143" cy="1066800"/>
          </a:xfrm>
          <a:custGeom>
            <a:avLst/>
            <a:gdLst>
              <a:gd name="connsiteX0" fmla="*/ 0 w 340143"/>
              <a:gd name="connsiteY0" fmla="*/ 0 h 1066800"/>
              <a:gd name="connsiteX1" fmla="*/ 337457 w 340143"/>
              <a:gd name="connsiteY1" fmla="*/ 315685 h 1066800"/>
              <a:gd name="connsiteX2" fmla="*/ 130629 w 340143"/>
              <a:gd name="connsiteY2" fmla="*/ 1066800 h 1066800"/>
            </a:gdLst>
            <a:ahLst/>
            <a:cxnLst>
              <a:cxn ang="0">
                <a:pos x="connsiteX0" y="connsiteY0"/>
              </a:cxn>
              <a:cxn ang="0">
                <a:pos x="connsiteX1" y="connsiteY1"/>
              </a:cxn>
              <a:cxn ang="0">
                <a:pos x="connsiteX2" y="connsiteY2"/>
              </a:cxn>
            </a:cxnLst>
            <a:rect l="l" t="t" r="r" b="b"/>
            <a:pathLst>
              <a:path w="340143" h="1066800">
                <a:moveTo>
                  <a:pt x="0" y="0"/>
                </a:moveTo>
                <a:cubicBezTo>
                  <a:pt x="157843" y="68942"/>
                  <a:pt x="315686" y="137885"/>
                  <a:pt x="337457" y="315685"/>
                </a:cubicBezTo>
                <a:cubicBezTo>
                  <a:pt x="359228" y="493485"/>
                  <a:pt x="244928" y="780142"/>
                  <a:pt x="130629" y="1066800"/>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D95CC33-8DA7-40FD-890B-BB996FAFC42A}"/>
              </a:ext>
            </a:extLst>
          </p:cNvPr>
          <p:cNvCxnSpPr/>
          <p:nvPr/>
        </p:nvCxnSpPr>
        <p:spPr>
          <a:xfrm flipV="1">
            <a:off x="3682057" y="3733800"/>
            <a:ext cx="2174457" cy="129540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0D8A5F8D-4A3E-4F5C-8078-93A4B249FBA7}"/>
              </a:ext>
            </a:extLst>
          </p:cNvPr>
          <p:cNvSpPr/>
          <p:nvPr/>
        </p:nvSpPr>
        <p:spPr>
          <a:xfrm>
            <a:off x="3352800" y="3222171"/>
            <a:ext cx="874097" cy="1709058"/>
          </a:xfrm>
          <a:custGeom>
            <a:avLst/>
            <a:gdLst>
              <a:gd name="connsiteX0" fmla="*/ 0 w 874097"/>
              <a:gd name="connsiteY0" fmla="*/ 0 h 1709058"/>
              <a:gd name="connsiteX1" fmla="*/ 870857 w 874097"/>
              <a:gd name="connsiteY1" fmla="*/ 576943 h 1709058"/>
              <a:gd name="connsiteX2" fmla="*/ 239486 w 874097"/>
              <a:gd name="connsiteY2" fmla="*/ 1709058 h 1709058"/>
            </a:gdLst>
            <a:ahLst/>
            <a:cxnLst>
              <a:cxn ang="0">
                <a:pos x="connsiteX0" y="connsiteY0"/>
              </a:cxn>
              <a:cxn ang="0">
                <a:pos x="connsiteX1" y="connsiteY1"/>
              </a:cxn>
              <a:cxn ang="0">
                <a:pos x="connsiteX2" y="connsiteY2"/>
              </a:cxn>
            </a:cxnLst>
            <a:rect l="l" t="t" r="r" b="b"/>
            <a:pathLst>
              <a:path w="874097" h="1709058">
                <a:moveTo>
                  <a:pt x="0" y="0"/>
                </a:moveTo>
                <a:cubicBezTo>
                  <a:pt x="415471" y="146050"/>
                  <a:pt x="830943" y="292100"/>
                  <a:pt x="870857" y="576943"/>
                </a:cubicBezTo>
                <a:cubicBezTo>
                  <a:pt x="910771" y="861786"/>
                  <a:pt x="575128" y="1285422"/>
                  <a:pt x="239486" y="1709058"/>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76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lnSpcReduction="10000"/>
          </a:bodyPr>
          <a:lstStyle/>
          <a:p>
            <a:r>
              <a:rPr lang="ru-RU" dirty="0"/>
              <a:t>Загрузку библиотек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ядро ОС размещает загрузчик в памяти процесса и передаёт ему управление</a:t>
            </a:r>
            <a:endParaRPr lang="en-US" dirty="0"/>
          </a:p>
          <a:p>
            <a:r>
              <a:rPr lang="ru-RU" dirty="0"/>
              <a:t>Загрузчик</a:t>
            </a:r>
          </a:p>
          <a:p>
            <a:pPr lvl="1"/>
            <a:r>
              <a:rPr lang="ru-RU" dirty="0"/>
              <a:t>Грузит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гибко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r>
              <a:rPr lang="en-US" dirty="0"/>
              <a:t> (</a:t>
            </a:r>
            <a:r>
              <a:rPr lang="en-US" dirty="0" err="1">
                <a:hlinkClick r:id="rId2"/>
              </a:rPr>
              <a:t>PythonNoSemanticInterpositionSpeedup</a:t>
            </a:r>
            <a:r>
              <a:rPr lang="en-US" dirty="0"/>
              <a:t>)</a:t>
            </a:r>
          </a:p>
          <a:p>
            <a:pPr lvl="1"/>
            <a:r>
              <a:rPr lang="ru-RU" dirty="0"/>
              <a:t>Использование </a:t>
            </a:r>
            <a:r>
              <a:rPr lang="en-US" dirty="0"/>
              <a:t>-</a:t>
            </a:r>
            <a:r>
              <a:rPr lang="en-US" dirty="0" err="1"/>
              <a:t>Bsymbolic</a:t>
            </a:r>
            <a:r>
              <a:rPr lang="en-US" dirty="0"/>
              <a:t>-functions </a:t>
            </a:r>
            <a:r>
              <a:rPr lang="ru-RU" dirty="0"/>
              <a:t>в </a:t>
            </a:r>
            <a:r>
              <a:rPr lang="en-US" dirty="0"/>
              <a:t>Clang </a:t>
            </a:r>
            <a:r>
              <a:rPr lang="ru-RU" dirty="0"/>
              <a:t>даёт до </a:t>
            </a:r>
            <a:r>
              <a:rPr lang="en-US" dirty="0"/>
              <a:t>10% </a:t>
            </a:r>
            <a:r>
              <a:rPr lang="ru-RU" dirty="0"/>
              <a:t>прироста производительности</a:t>
            </a:r>
            <a:endParaRPr lang="en-US" dirty="0"/>
          </a:p>
        </p:txBody>
      </p:sp>
    </p:spTree>
    <p:extLst>
      <p:ext uri="{BB962C8B-B14F-4D97-AF65-F5344CB8AC3E}">
        <p14:creationId xmlns:p14="http://schemas.microsoft.com/office/powerpoint/2010/main" val="3385942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a:p>
            <a:pPr lvl="1"/>
            <a:r>
              <a:rPr lang="ru-RU" dirty="0"/>
              <a:t>Таких функций очень немного по сравнению со всеми функциями библиотеки</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Проблема отсутствующего </a:t>
            </a:r>
            <a:r>
              <a:rPr lang="en-US" dirty="0" err="1"/>
              <a:t>dllimport</a:t>
            </a:r>
            <a:endParaRPr lang="ru-RU" dirty="0"/>
          </a:p>
          <a:p>
            <a:r>
              <a:rPr lang="en-US" dirty="0"/>
              <a:t>--as-needed</a:t>
            </a:r>
          </a:p>
          <a:p>
            <a:r>
              <a:rPr lang="en-US" dirty="0"/>
              <a:t>DLL versioning, </a:t>
            </a:r>
            <a:r>
              <a:rPr lang="en-US" dirty="0" err="1"/>
              <a:t>symver</a:t>
            </a:r>
            <a:r>
              <a:rPr lang="en-US" dirty="0"/>
              <a:t> (?)</a:t>
            </a:r>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38B6-88BB-47D5-AECF-F1AEB00015C7}"/>
              </a:ext>
            </a:extLst>
          </p:cNvPr>
          <p:cNvSpPr>
            <a:spLocks noGrp="1"/>
          </p:cNvSpPr>
          <p:nvPr>
            <p:ph type="title"/>
          </p:nvPr>
        </p:nvSpPr>
        <p:spPr/>
        <p:txBody>
          <a:bodyPr/>
          <a:lstStyle/>
          <a:p>
            <a:r>
              <a:rPr lang="ru-RU" dirty="0"/>
              <a:t>Проверка экономии памяти</a:t>
            </a:r>
            <a:endParaRPr lang="en-US" dirty="0"/>
          </a:p>
        </p:txBody>
      </p:sp>
      <p:sp>
        <p:nvSpPr>
          <p:cNvPr id="3" name="Content Placeholder 2">
            <a:extLst>
              <a:ext uri="{FF2B5EF4-FFF2-40B4-BE49-F238E27FC236}">
                <a16:creationId xmlns:a16="http://schemas.microsoft.com/office/drawing/2014/main" id="{EB72A63E-B5E1-4193-A82F-B3B0576B1822}"/>
              </a:ext>
            </a:extLst>
          </p:cNvPr>
          <p:cNvSpPr>
            <a:spLocks noGrp="1"/>
          </p:cNvSpPr>
          <p:nvPr>
            <p:ph idx="1"/>
          </p:nvPr>
        </p:nvSpPr>
        <p:spPr/>
        <p:txBody>
          <a:bodyPr/>
          <a:lstStyle/>
          <a:p>
            <a:r>
              <a:rPr lang="ru-RU" dirty="0"/>
              <a:t>Собрать сканнер</a:t>
            </a:r>
            <a:endParaRPr lang="en-US" dirty="0"/>
          </a:p>
          <a:p>
            <a:pPr lvl="1"/>
            <a:r>
              <a:rPr lang="en-US" dirty="0" err="1"/>
              <a:t>gcc</a:t>
            </a:r>
            <a:r>
              <a:rPr lang="en-US" dirty="0"/>
              <a:t> -Wall -</a:t>
            </a:r>
            <a:r>
              <a:rPr lang="en-US" dirty="0" err="1"/>
              <a:t>Wextra</a:t>
            </a:r>
            <a:r>
              <a:rPr lang="en-US" dirty="0"/>
              <a:t> scripts/ram-</a:t>
            </a:r>
            <a:r>
              <a:rPr lang="en-US" dirty="0" err="1"/>
              <a:t>savings.c</a:t>
            </a:r>
            <a:endParaRPr lang="en-US" dirty="0"/>
          </a:p>
          <a:p>
            <a:r>
              <a:rPr lang="ru-RU" dirty="0"/>
              <a:t>Запустить под </a:t>
            </a:r>
            <a:r>
              <a:rPr lang="en-US" dirty="0" err="1"/>
              <a:t>sudo</a:t>
            </a:r>
            <a:r>
              <a:rPr lang="en-US" dirty="0"/>
              <a:t>:</a:t>
            </a:r>
          </a:p>
          <a:p>
            <a:pPr lvl="1"/>
            <a:r>
              <a:rPr lang="en-US" dirty="0" err="1"/>
              <a:t>sudo</a:t>
            </a:r>
            <a:r>
              <a:rPr lang="en-US" dirty="0"/>
              <a:t> ./</a:t>
            </a:r>
            <a:r>
              <a:rPr lang="en-US" dirty="0" err="1"/>
              <a:t>a.out</a:t>
            </a:r>
            <a:endParaRPr lang="en-US" dirty="0"/>
          </a:p>
        </p:txBody>
      </p:sp>
    </p:spTree>
    <p:extLst>
      <p:ext uri="{BB962C8B-B14F-4D97-AF65-F5344CB8AC3E}">
        <p14:creationId xmlns:p14="http://schemas.microsoft.com/office/powerpoint/2010/main" val="458418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E884-F784-4417-BF2B-03646842341A}"/>
              </a:ext>
            </a:extLst>
          </p:cNvPr>
          <p:cNvSpPr>
            <a:spLocks noGrp="1"/>
          </p:cNvSpPr>
          <p:nvPr>
            <p:ph type="title"/>
          </p:nvPr>
        </p:nvSpPr>
        <p:spPr/>
        <p:txBody>
          <a:bodyPr/>
          <a:lstStyle/>
          <a:p>
            <a:r>
              <a:rPr lang="ru-RU" dirty="0"/>
              <a:t>Анализ экономии диска</a:t>
            </a:r>
            <a:endParaRPr lang="en-US" dirty="0"/>
          </a:p>
        </p:txBody>
      </p:sp>
      <p:sp>
        <p:nvSpPr>
          <p:cNvPr id="3" name="Content Placeholder 2">
            <a:extLst>
              <a:ext uri="{FF2B5EF4-FFF2-40B4-BE49-F238E27FC236}">
                <a16:creationId xmlns:a16="http://schemas.microsoft.com/office/drawing/2014/main" id="{E04AF023-58A8-450D-A198-B852C2288198}"/>
              </a:ext>
            </a:extLst>
          </p:cNvPr>
          <p:cNvSpPr>
            <a:spLocks noGrp="1"/>
          </p:cNvSpPr>
          <p:nvPr>
            <p:ph idx="1"/>
          </p:nvPr>
        </p:nvSpPr>
        <p:spPr/>
        <p:txBody>
          <a:bodyPr/>
          <a:lstStyle/>
          <a:p>
            <a:r>
              <a:rPr lang="ru-RU" dirty="0"/>
              <a:t>Запустить</a:t>
            </a:r>
            <a:endParaRPr lang="en-US" dirty="0"/>
          </a:p>
          <a:p>
            <a:pPr lvl="1"/>
            <a:r>
              <a:rPr lang="en-US" dirty="0"/>
              <a:t>scripts/disk-savings.pl</a:t>
            </a:r>
          </a:p>
        </p:txBody>
      </p:sp>
    </p:spTree>
    <p:extLst>
      <p:ext uri="{BB962C8B-B14F-4D97-AF65-F5344CB8AC3E}">
        <p14:creationId xmlns:p14="http://schemas.microsoft.com/office/powerpoint/2010/main" val="405743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~1.1G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program.obj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13151</TotalTime>
  <Words>4721</Words>
  <Application>Microsoft Office PowerPoint</Application>
  <PresentationFormat>Widescreen</PresentationFormat>
  <Paragraphs>589</Paragraphs>
  <Slides>52</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lpstr>Проверка –O1</vt:lpstr>
      <vt:lpstr>Проверка –fno-plt</vt:lpstr>
      <vt:lpstr>Проверка –Bsymbolic-functions</vt:lpstr>
      <vt:lpstr>Проверка экономии памяти</vt:lpstr>
      <vt:lpstr>Анализ экономии диска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480</cp:revision>
  <dcterms:created xsi:type="dcterms:W3CDTF">2023-04-09T09:43:52Z</dcterms:created>
  <dcterms:modified xsi:type="dcterms:W3CDTF">2024-02-17T16:23:30Z</dcterms:modified>
</cp:coreProperties>
</file>