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00" r:id="rId3"/>
    <p:sldId id="301" r:id="rId4"/>
    <p:sldId id="302" r:id="rId5"/>
    <p:sldId id="339" r:id="rId6"/>
    <p:sldId id="303" r:id="rId7"/>
    <p:sldId id="304" r:id="rId8"/>
    <p:sldId id="314" r:id="rId9"/>
    <p:sldId id="305" r:id="rId10"/>
    <p:sldId id="354" r:id="rId11"/>
    <p:sldId id="358" r:id="rId12"/>
    <p:sldId id="359" r:id="rId13"/>
    <p:sldId id="361" r:id="rId14"/>
    <p:sldId id="360" r:id="rId15"/>
    <p:sldId id="340" r:id="rId16"/>
    <p:sldId id="309" r:id="rId17"/>
    <p:sldId id="341" r:id="rId18"/>
    <p:sldId id="310" r:id="rId19"/>
    <p:sldId id="311" r:id="rId20"/>
    <p:sldId id="312" r:id="rId21"/>
    <p:sldId id="342" r:id="rId22"/>
    <p:sldId id="313" r:id="rId23"/>
    <p:sldId id="315" r:id="rId24"/>
    <p:sldId id="343" r:id="rId25"/>
    <p:sldId id="316" r:id="rId26"/>
    <p:sldId id="317" r:id="rId27"/>
    <p:sldId id="318" r:id="rId28"/>
    <p:sldId id="363" r:id="rId29"/>
    <p:sldId id="362" r:id="rId30"/>
    <p:sldId id="321" r:id="rId31"/>
    <p:sldId id="322" r:id="rId32"/>
    <p:sldId id="334" r:id="rId33"/>
    <p:sldId id="320" r:id="rId34"/>
    <p:sldId id="348" r:id="rId35"/>
    <p:sldId id="335" r:id="rId36"/>
    <p:sldId id="344" r:id="rId37"/>
    <p:sldId id="323" r:id="rId38"/>
    <p:sldId id="345" r:id="rId39"/>
    <p:sldId id="351" r:id="rId40"/>
    <p:sldId id="336" r:id="rId41"/>
    <p:sldId id="324" r:id="rId42"/>
    <p:sldId id="326" r:id="rId43"/>
    <p:sldId id="327" r:id="rId44"/>
    <p:sldId id="347" r:id="rId45"/>
    <p:sldId id="328" r:id="rId46"/>
    <p:sldId id="330" r:id="rId47"/>
    <p:sldId id="364" r:id="rId48"/>
    <p:sldId id="338" r:id="rId49"/>
    <p:sldId id="319" r:id="rId50"/>
    <p:sldId id="299" r:id="rId51"/>
    <p:sldId id="337" r:id="rId52"/>
    <p:sldId id="349" r:id="rId53"/>
    <p:sldId id="350" r:id="rId54"/>
    <p:sldId id="346" r:id="rId55"/>
    <p:sldId id="352" r:id="rId56"/>
    <p:sldId id="35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2174" autoAdjust="0"/>
  </p:normalViewPr>
  <p:slideViewPr>
    <p:cSldViewPr snapToGrid="0">
      <p:cViewPr varScale="1">
        <p:scale>
          <a:sx n="70" d="100"/>
          <a:sy n="70" d="100"/>
        </p:scale>
        <p:origin x="45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A2EB4-42A0-4A9F-94AC-04D10C1F231A}" type="datetimeFigureOut">
              <a:rPr lang="en-US" smtClean="0"/>
              <a:t>3/31/2024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94D10-082F-46D7-A834-266F9222130F}" type="slidenum">
              <a:rPr lang="en-US" smtClean="0"/>
              <a:t>‹#›</a:t>
            </a:fld>
            <a:endParaRPr lang="en-US"/>
          </a:p>
        </p:txBody>
      </p:sp>
    </p:spTree>
    <p:extLst>
      <p:ext uri="{BB962C8B-B14F-4D97-AF65-F5344CB8AC3E}">
        <p14:creationId xmlns:p14="http://schemas.microsoft.com/office/powerpoint/2010/main" val="170017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a:t>
            </a:fld>
            <a:endParaRPr lang="en-US"/>
          </a:p>
        </p:txBody>
      </p:sp>
    </p:spTree>
    <p:extLst>
      <p:ext uri="{BB962C8B-B14F-4D97-AF65-F5344CB8AC3E}">
        <p14:creationId xmlns:p14="http://schemas.microsoft.com/office/powerpoint/2010/main" val="278594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загрузке </a:t>
            </a:r>
            <a:r>
              <a:rPr lang="en-US" dirty="0"/>
              <a:t>DLL </a:t>
            </a:r>
            <a:r>
              <a:rPr lang="ru-RU" dirty="0"/>
              <a:t>мы сопоставляем таблицы импорта и экспорта и определяем адреса нужных функций.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10</a:t>
            </a:fld>
            <a:endParaRPr lang="en-US"/>
          </a:p>
        </p:txBody>
      </p:sp>
    </p:spTree>
    <p:extLst>
      <p:ext uri="{BB962C8B-B14F-4D97-AF65-F5344CB8AC3E}">
        <p14:creationId xmlns:p14="http://schemas.microsoft.com/office/powerpoint/2010/main" val="3376527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11</a:t>
            </a:fld>
            <a:endParaRPr lang="en-US"/>
          </a:p>
        </p:txBody>
      </p:sp>
    </p:spTree>
    <p:extLst>
      <p:ext uri="{BB962C8B-B14F-4D97-AF65-F5344CB8AC3E}">
        <p14:creationId xmlns:p14="http://schemas.microsoft.com/office/powerpoint/2010/main" val="2508113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Обнаруженные адреса используются в вызываемом файле</a:t>
            </a:r>
            <a:r>
              <a:rPr lang="en-US" dirty="0"/>
              <a:t> (symbol binding)</a:t>
            </a:r>
            <a:r>
              <a:rPr lang="ru-RU" dirty="0"/>
              <a:t>.</a:t>
            </a:r>
          </a:p>
          <a:p>
            <a:endParaRPr lang="ru-RU" dirty="0"/>
          </a:p>
          <a:p>
            <a:r>
              <a:rPr lang="ru-RU" dirty="0"/>
              <a:t>Можно было бы предположить что модифицируется сами инструкции вызова.</a:t>
            </a:r>
            <a:r>
              <a:rPr lang="en-US" dirty="0"/>
              <a:t> </a:t>
            </a:r>
            <a:r>
              <a:rPr lang="ru-RU" dirty="0"/>
              <a:t>Но это было бы слишком расточительно, т.к. функции могут вызываться во множестве мест и модификация загруженного кода программы была бы очень медленной.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12</a:t>
            </a:fld>
            <a:endParaRPr lang="en-US"/>
          </a:p>
        </p:txBody>
      </p:sp>
    </p:spTree>
    <p:extLst>
      <p:ext uri="{BB962C8B-B14F-4D97-AF65-F5344CB8AC3E}">
        <p14:creationId xmlns:p14="http://schemas.microsoft.com/office/powerpoint/2010/main" val="790927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Поэтому повсеместно используется другой подход.</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13</a:t>
            </a:fld>
            <a:endParaRPr lang="en-US"/>
          </a:p>
        </p:txBody>
      </p:sp>
    </p:spTree>
    <p:extLst>
      <p:ext uri="{BB962C8B-B14F-4D97-AF65-F5344CB8AC3E}">
        <p14:creationId xmlns:p14="http://schemas.microsoft.com/office/powerpoint/2010/main" val="982937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создаём специальную таблицу</a:t>
            </a:r>
            <a:r>
              <a:rPr lang="en-US" dirty="0"/>
              <a:t> (</a:t>
            </a:r>
            <a:r>
              <a:rPr lang="ru-RU" dirty="0"/>
              <a:t>таблица диспетчеризации, </a:t>
            </a:r>
            <a:r>
              <a:rPr lang="en-US" dirty="0"/>
              <a:t>jump table)</a:t>
            </a:r>
            <a:r>
              <a:rPr lang="ru-RU" dirty="0"/>
              <a:t>, которая заполняется адресами импортированных функций. Вызовы импортируемых функций осуществляются косвенно – по адресу, загруженному из таблицы.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14</a:t>
            </a:fld>
            <a:endParaRPr lang="en-US"/>
          </a:p>
        </p:txBody>
      </p:sp>
    </p:spTree>
    <p:extLst>
      <p:ext uri="{BB962C8B-B14F-4D97-AF65-F5344CB8AC3E}">
        <p14:creationId xmlns:p14="http://schemas.microsoft.com/office/powerpoint/2010/main" val="2374747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Описанный процесс выполняется специальным компонентом ОС, называемым динамическим загрузчиком.</a:t>
            </a:r>
          </a:p>
          <a:p>
            <a:endParaRPr lang="ru-RU" dirty="0"/>
          </a:p>
          <a:p>
            <a:r>
              <a:rPr lang="ru-RU" dirty="0"/>
              <a:t>Динамический загрузчик работает в </a:t>
            </a:r>
            <a:r>
              <a:rPr lang="en-US" dirty="0" err="1"/>
              <a:t>userspace</a:t>
            </a:r>
            <a:r>
              <a:rPr lang="en-US" dirty="0"/>
              <a:t> </a:t>
            </a:r>
            <a:r>
              <a:rPr lang="ru-RU" dirty="0"/>
              <a:t>и именно на него передаёт управление ОС при старте приложения.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15</a:t>
            </a:fld>
            <a:endParaRPr lang="en-US"/>
          </a:p>
        </p:txBody>
      </p:sp>
    </p:spTree>
    <p:extLst>
      <p:ext uri="{BB962C8B-B14F-4D97-AF65-F5344CB8AC3E}">
        <p14:creationId xmlns:p14="http://schemas.microsoft.com/office/powerpoint/2010/main" val="1938988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Процесс загрузки </a:t>
            </a:r>
            <a:r>
              <a:rPr lang="en-US" dirty="0"/>
              <a:t>DLL </a:t>
            </a:r>
            <a:r>
              <a:rPr lang="ru-RU" dirty="0"/>
              <a:t>для использования в исполняемом файле состоит из нескольких этапов, о которых мы сейчас поговорим. В начале происходит загрузка файла в память, затем его релокация (т.е. модификация адресов в зависимости от адреса загрузки), поиск соответствия символов друг другу (т.н. разрешение имён) и инициализация таблиц, которые хранят адреса символов (т.н. связывание символов или биндинг).</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16</a:t>
            </a:fld>
            <a:endParaRPr lang="en-US"/>
          </a:p>
        </p:txBody>
      </p:sp>
    </p:spTree>
    <p:extLst>
      <p:ext uri="{BB962C8B-B14F-4D97-AF65-F5344CB8AC3E}">
        <p14:creationId xmlns:p14="http://schemas.microsoft.com/office/powerpoint/2010/main" val="3799268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 загрузкой файла в память всё понятно, поэтому перейдём сразу к процессу релокации.</a:t>
            </a:r>
          </a:p>
        </p:txBody>
      </p:sp>
      <p:sp>
        <p:nvSpPr>
          <p:cNvPr id="4" name="Slide Number Placeholder 3"/>
          <p:cNvSpPr>
            <a:spLocks noGrp="1"/>
          </p:cNvSpPr>
          <p:nvPr>
            <p:ph type="sldNum" sz="quarter" idx="5"/>
          </p:nvPr>
        </p:nvSpPr>
        <p:spPr/>
        <p:txBody>
          <a:bodyPr/>
          <a:lstStyle/>
          <a:p>
            <a:fld id="{3AC94D10-082F-46D7-A834-266F9222130F}" type="slidenum">
              <a:rPr lang="en-US" smtClean="0"/>
              <a:t>17</a:t>
            </a:fld>
            <a:endParaRPr lang="en-US"/>
          </a:p>
        </p:txBody>
      </p:sp>
    </p:spTree>
    <p:extLst>
      <p:ext uri="{BB962C8B-B14F-4D97-AF65-F5344CB8AC3E}">
        <p14:creationId xmlns:p14="http://schemas.microsoft.com/office/powerpoint/2010/main" val="2609403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сборке библиотека линкуется в предположении что она будет загружена по какому-то фиксированному адресу</a:t>
            </a:r>
            <a:r>
              <a:rPr lang="en-US" dirty="0"/>
              <a:t> (0x140000000 </a:t>
            </a:r>
            <a:r>
              <a:rPr lang="ru-RU" dirty="0"/>
              <a:t>для </a:t>
            </a:r>
            <a:r>
              <a:rPr lang="en-US" dirty="0"/>
              <a:t>Windows).</a:t>
            </a:r>
            <a:endParaRPr lang="ru-RU" dirty="0"/>
          </a:p>
          <a:p>
            <a:endParaRPr lang="ru-RU" dirty="0"/>
          </a:p>
          <a:p>
            <a:r>
              <a:rPr lang="ru-RU" dirty="0"/>
              <a:t>При загрузке библиотеки в адресное пространство процесса она вообще говоря будет загружена по другому (как правило случайному) адресу и все абсолютные адреса в нём должны быть модифицированы</a:t>
            </a:r>
            <a:r>
              <a:rPr lang="en-US" dirty="0"/>
              <a:t> </a:t>
            </a:r>
            <a:r>
              <a:rPr lang="ru-RU" dirty="0"/>
              <a:t>в соответствии с адресом загрузки.</a:t>
            </a:r>
            <a:r>
              <a:rPr lang="en-US" dirty="0"/>
              <a:t> </a:t>
            </a:r>
            <a:r>
              <a:rPr lang="ru-RU" dirty="0"/>
              <a:t>Эта модификация называется релокацией.</a:t>
            </a:r>
            <a:endParaRPr lang="en-US" dirty="0"/>
          </a:p>
          <a:p>
            <a:endParaRPr lang="en-US" dirty="0"/>
          </a:p>
          <a:p>
            <a:r>
              <a:rPr lang="ru-RU" dirty="0"/>
              <a:t>Подходы к релокации на </a:t>
            </a:r>
            <a:r>
              <a:rPr lang="en-US" dirty="0"/>
              <a:t>Windows </a:t>
            </a:r>
            <a:r>
              <a:rPr lang="ru-RU" dirty="0"/>
              <a:t>и </a:t>
            </a:r>
            <a:r>
              <a:rPr lang="en-US" dirty="0"/>
              <a:t>Linux </a:t>
            </a:r>
            <a:r>
              <a:rPr lang="ru-RU" dirty="0"/>
              <a:t>существенно отличаются.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18</a:t>
            </a:fld>
            <a:endParaRPr lang="en-US"/>
          </a:p>
        </p:txBody>
      </p:sp>
    </p:spTree>
    <p:extLst>
      <p:ext uri="{BB962C8B-B14F-4D97-AF65-F5344CB8AC3E}">
        <p14:creationId xmlns:p14="http://schemas.microsoft.com/office/powerpoint/2010/main" val="1228320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Linux </a:t>
            </a:r>
            <a:r>
              <a:rPr lang="ru-RU" dirty="0"/>
              <a:t>библиотеки собираются со специальным ключом, который запрещает использование абсолютных адресов, поэтому при загрузке библиотеки не надо релоцировать код.</a:t>
            </a:r>
          </a:p>
          <a:p>
            <a:endParaRPr lang="ru-RU" dirty="0"/>
          </a:p>
          <a:p>
            <a:r>
              <a:rPr lang="ru-RU" dirty="0"/>
              <a:t>Это сильно ускоряет загрузку.</a:t>
            </a:r>
            <a:endParaRPr lang="en-US" dirty="0"/>
          </a:p>
          <a:p>
            <a:endParaRPr lang="en-US" dirty="0"/>
          </a:p>
          <a:p>
            <a:r>
              <a:rPr lang="ru-RU" dirty="0"/>
              <a:t>Указатели на внутренние данные библиотеки во внутренних структурах данных по-прежнему надо релоцировать, но их как правило на порядки меньше</a:t>
            </a:r>
            <a:r>
              <a:rPr lang="en-US" dirty="0"/>
              <a:t> </a:t>
            </a:r>
            <a:r>
              <a:rPr lang="ru-RU" dirty="0"/>
              <a:t>и на производительность они влияют слабо.</a:t>
            </a:r>
          </a:p>
        </p:txBody>
      </p:sp>
      <p:sp>
        <p:nvSpPr>
          <p:cNvPr id="4" name="Slide Number Placeholder 3"/>
          <p:cNvSpPr>
            <a:spLocks noGrp="1"/>
          </p:cNvSpPr>
          <p:nvPr>
            <p:ph type="sldNum" sz="quarter" idx="5"/>
          </p:nvPr>
        </p:nvSpPr>
        <p:spPr/>
        <p:txBody>
          <a:bodyPr/>
          <a:lstStyle/>
          <a:p>
            <a:fld id="{3AC94D10-082F-46D7-A834-266F9222130F}" type="slidenum">
              <a:rPr lang="en-US" smtClean="0"/>
              <a:t>19</a:t>
            </a:fld>
            <a:endParaRPr lang="en-US"/>
          </a:p>
        </p:txBody>
      </p:sp>
    </p:spTree>
    <p:extLst>
      <p:ext uri="{BB962C8B-B14F-4D97-AF65-F5344CB8AC3E}">
        <p14:creationId xmlns:p14="http://schemas.microsoft.com/office/powerpoint/2010/main" val="32636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обязательный слайд. Меня зовут Юрий, я много лет занимаюсь компиляторами и всем что с ними связано.</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a:t>
            </a:fld>
            <a:endParaRPr lang="en-US"/>
          </a:p>
        </p:txBody>
      </p:sp>
    </p:spTree>
    <p:extLst>
      <p:ext uri="{BB962C8B-B14F-4D97-AF65-F5344CB8AC3E}">
        <p14:creationId xmlns:p14="http://schemas.microsoft.com/office/powerpoint/2010/main" val="880199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Windows</a:t>
            </a:r>
            <a:r>
              <a:rPr lang="ru-RU" dirty="0"/>
              <a:t> абсолютные адреса в коде могут встречаться, поэтому релокация необходима.</a:t>
            </a:r>
          </a:p>
          <a:p>
            <a:endParaRPr lang="ru-RU" dirty="0"/>
          </a:p>
          <a:p>
            <a:r>
              <a:rPr lang="ru-RU" dirty="0"/>
              <a:t>Чтобы как-то ускорить этот процесс в современных версиях </a:t>
            </a:r>
            <a:r>
              <a:rPr lang="en-US" dirty="0"/>
              <a:t>Windows </a:t>
            </a:r>
            <a:r>
              <a:rPr lang="ru-RU" dirty="0"/>
              <a:t>библиотеки в разных процессах принудительно загружаются по одному и тому же адресу, это позволяет переиспользовать результаты первой релокации повторно</a:t>
            </a:r>
            <a:r>
              <a:rPr lang="en-US" dirty="0"/>
              <a:t> </a:t>
            </a:r>
            <a:r>
              <a:rPr lang="ru-RU" dirty="0"/>
              <a:t>и не тратить ресурсы.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20</a:t>
            </a:fld>
            <a:endParaRPr lang="en-US"/>
          </a:p>
        </p:txBody>
      </p:sp>
    </p:spTree>
    <p:extLst>
      <p:ext uri="{BB962C8B-B14F-4D97-AF65-F5344CB8AC3E}">
        <p14:creationId xmlns:p14="http://schemas.microsoft.com/office/powerpoint/2010/main" val="2691948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Далее рассмотрим следующий этап загрузки – поиск соответствия имён или как его ещё называют “разрешение имён”.</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21</a:t>
            </a:fld>
            <a:endParaRPr lang="en-US"/>
          </a:p>
        </p:txBody>
      </p:sp>
    </p:spTree>
    <p:extLst>
      <p:ext uri="{BB962C8B-B14F-4D97-AF65-F5344CB8AC3E}">
        <p14:creationId xmlns:p14="http://schemas.microsoft.com/office/powerpoint/2010/main" val="858336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подходы </a:t>
            </a:r>
            <a:r>
              <a:rPr lang="en-US" dirty="0"/>
              <a:t>Windows </a:t>
            </a:r>
            <a:r>
              <a:rPr lang="ru-RU" dirty="0"/>
              <a:t>и </a:t>
            </a:r>
            <a:r>
              <a:rPr lang="en-US" dirty="0"/>
              <a:t>Linux </a:t>
            </a:r>
            <a:r>
              <a:rPr lang="ru-RU" dirty="0"/>
              <a:t>также различаются.</a:t>
            </a:r>
          </a:p>
          <a:p>
            <a:endParaRPr lang="ru-RU" dirty="0"/>
          </a:p>
          <a:p>
            <a:r>
              <a:rPr lang="ru-RU" dirty="0"/>
              <a:t>Дело в том что на </a:t>
            </a:r>
            <a:r>
              <a:rPr lang="en-US" dirty="0"/>
              <a:t>Windows </a:t>
            </a:r>
            <a:r>
              <a:rPr lang="ru-RU" dirty="0"/>
              <a:t>в исполняемый файл ещё на этапе линковки записывается информация в какой библиотеке надо искать тот или иной символ.</a:t>
            </a:r>
          </a:p>
          <a:p>
            <a:endParaRPr lang="ru-RU" dirty="0"/>
          </a:p>
          <a:p>
            <a:r>
              <a:rPr lang="ru-RU" dirty="0"/>
              <a:t>На </a:t>
            </a:r>
            <a:r>
              <a:rPr lang="en-US" dirty="0"/>
              <a:t>Linux </a:t>
            </a:r>
            <a:r>
              <a:rPr lang="ru-RU" dirty="0"/>
              <a:t>такой привязки не делается и загрузчик ищет каждый импортируемый во всех загруженных библиотеках. Это делает возможной специальную технику перехвата символов, о которой мы сейчас поговорим.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22</a:t>
            </a:fld>
            <a:endParaRPr lang="en-US"/>
          </a:p>
        </p:txBody>
      </p:sp>
    </p:spTree>
    <p:extLst>
      <p:ext uri="{BB962C8B-B14F-4D97-AF65-F5344CB8AC3E}">
        <p14:creationId xmlns:p14="http://schemas.microsoft.com/office/powerpoint/2010/main" val="2125730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Суть заключается в том, что с помощью разных техник мы можем управлять тем из какой библиотеки будет импортирован нужный символ.</a:t>
            </a:r>
            <a:endParaRPr lang="en-US" dirty="0"/>
          </a:p>
          <a:p>
            <a:endParaRPr lang="en-US" dirty="0"/>
          </a:p>
          <a:p>
            <a:r>
              <a:rPr lang="ru-RU" dirty="0"/>
              <a:t>Чаще всего используется подход, использующий переменную </a:t>
            </a:r>
            <a:r>
              <a:rPr lang="en-US" dirty="0"/>
              <a:t>LD_PRELOAD. </a:t>
            </a:r>
            <a:r>
              <a:rPr lang="ru-RU" dirty="0"/>
              <a:t>Он подгружает заданную библиотеку в начало цепочки поиска и соответственно заставляет программу использовать функции, определённые в этой библиотеке, вместо стандартных.</a:t>
            </a:r>
          </a:p>
          <a:p>
            <a:endParaRPr lang="ru-RU" dirty="0"/>
          </a:p>
          <a:p>
            <a:r>
              <a:rPr lang="ru-RU" dirty="0"/>
              <a:t>На слайде приведён пример этой техники.</a:t>
            </a:r>
          </a:p>
          <a:p>
            <a:endParaRPr lang="ru-RU" dirty="0"/>
          </a:p>
          <a:p>
            <a:r>
              <a:rPr lang="ru-RU" dirty="0"/>
              <a:t>Перехват символов обычно используется для отладки и применяется в частности в </a:t>
            </a:r>
            <a:r>
              <a:rPr lang="en-US" dirty="0"/>
              <a:t>Asan, </a:t>
            </a:r>
            <a:r>
              <a:rPr lang="en-US" dirty="0" err="1"/>
              <a:t>efence</a:t>
            </a:r>
            <a:r>
              <a:rPr lang="en-US" dirty="0"/>
              <a:t> </a:t>
            </a:r>
            <a:r>
              <a:rPr lang="ru-RU" dirty="0"/>
              <a:t>и других отладчиках памяти.</a:t>
            </a:r>
            <a:endParaRPr lang="en-US" dirty="0"/>
          </a:p>
          <a:p>
            <a:endParaRPr lang="en-US" dirty="0"/>
          </a:p>
          <a:p>
            <a:r>
              <a:rPr lang="ru-RU" dirty="0"/>
              <a:t>Перехват символов нетривиальным образом влияет на возможности компилятора по оптимизации кода, мы поговорим об этом в части доклада, посвященной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23</a:t>
            </a:fld>
            <a:endParaRPr lang="en-US"/>
          </a:p>
        </p:txBody>
      </p:sp>
    </p:spTree>
    <p:extLst>
      <p:ext uri="{BB962C8B-B14F-4D97-AF65-F5344CB8AC3E}">
        <p14:creationId xmlns:p14="http://schemas.microsoft.com/office/powerpoint/2010/main" val="1375370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теперь к последнему этапу загрузки DLL – связыванию символов.</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24</a:t>
            </a:fld>
            <a:endParaRPr lang="en-US"/>
          </a:p>
        </p:txBody>
      </p:sp>
    </p:spTree>
    <p:extLst>
      <p:ext uri="{BB962C8B-B14F-4D97-AF65-F5344CB8AC3E}">
        <p14:creationId xmlns:p14="http://schemas.microsoft.com/office/powerpoint/2010/main" val="2611400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(или биндинг) эта механизм, который собственно обеспечивает вызов импортированных функций, найденных на предыдущем этапе разрешения символов.</a:t>
            </a:r>
          </a:p>
          <a:p>
            <a:endParaRPr lang="ru-RU" dirty="0"/>
          </a:p>
          <a:p>
            <a:r>
              <a:rPr lang="ru-RU" dirty="0"/>
              <a:t>Вызов функций в обеих ОС осуществляется через специальные таблицы импорта (</a:t>
            </a:r>
            <a:r>
              <a:rPr lang="en-US" dirty="0"/>
              <a:t>IAT, GOT).</a:t>
            </a:r>
            <a:endParaRPr lang="ru-RU" dirty="0"/>
          </a:p>
          <a:p>
            <a:endParaRPr lang="ru-RU" dirty="0"/>
          </a:p>
          <a:p>
            <a:r>
              <a:rPr lang="ru-RU" dirty="0"/>
              <a:t>Т.е. для вызова функции из библиотеки надо сначала загрузить её адрес из таблицы, а затем осуществить косвенный вызов по этом адресу. Это влечёт накладные расходы, похожие на расходы на вызов виртуальных функцих</a:t>
            </a:r>
            <a:r>
              <a:rPr lang="en-US" dirty="0"/>
              <a:t> </a:t>
            </a:r>
            <a:r>
              <a:rPr lang="ru-RU" dirty="0"/>
              <a:t>в </a:t>
            </a:r>
            <a:r>
              <a:rPr lang="en-US" dirty="0"/>
              <a:t>C++.</a:t>
            </a:r>
          </a:p>
        </p:txBody>
      </p:sp>
      <p:sp>
        <p:nvSpPr>
          <p:cNvPr id="4" name="Slide Number Placeholder 3"/>
          <p:cNvSpPr>
            <a:spLocks noGrp="1"/>
          </p:cNvSpPr>
          <p:nvPr>
            <p:ph type="sldNum" sz="quarter" idx="5"/>
          </p:nvPr>
        </p:nvSpPr>
        <p:spPr/>
        <p:txBody>
          <a:bodyPr/>
          <a:lstStyle/>
          <a:p>
            <a:fld id="{3AC94D10-082F-46D7-A834-266F9222130F}" type="slidenum">
              <a:rPr lang="en-US" smtClean="0"/>
              <a:t>25</a:t>
            </a:fld>
            <a:endParaRPr lang="en-US"/>
          </a:p>
        </p:txBody>
      </p:sp>
    </p:spTree>
    <p:extLst>
      <p:ext uri="{BB962C8B-B14F-4D97-AF65-F5344CB8AC3E}">
        <p14:creationId xmlns:p14="http://schemas.microsoft.com/office/powerpoint/2010/main" val="1091385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символов имеет интересную особенность на </a:t>
            </a:r>
            <a:r>
              <a:rPr lang="en-US" dirty="0"/>
              <a:t>Linux.</a:t>
            </a:r>
            <a:endParaRPr lang="ru-RU" dirty="0"/>
          </a:p>
          <a:p>
            <a:endParaRPr lang="ru-RU" dirty="0"/>
          </a:p>
          <a:p>
            <a:r>
              <a:rPr lang="ru-RU" dirty="0"/>
              <a:t>Дело в том что там загрузка адреса осуществляется не напрямую в вызывающем коде, а через специальную заглушку </a:t>
            </a:r>
            <a:r>
              <a:rPr lang="en-US" dirty="0"/>
              <a:t>PLT stub. </a:t>
            </a:r>
            <a:r>
              <a:rPr lang="ru-RU" dirty="0"/>
              <a:t>Эта заглушка нужна для того, чтобы отложить поиск адреса функции до его первого использования. Поэтому связывание символов на </a:t>
            </a:r>
            <a:r>
              <a:rPr lang="en-US" dirty="0"/>
              <a:t>Linux </a:t>
            </a:r>
            <a:r>
              <a:rPr lang="ru-RU" dirty="0"/>
              <a:t>называется ленивым.</a:t>
            </a:r>
          </a:p>
          <a:p>
            <a:endParaRPr lang="ru-RU" dirty="0"/>
          </a:p>
          <a:p>
            <a:r>
              <a:rPr lang="ru-RU" dirty="0"/>
              <a:t>Дополнительный вызов функции добавляет накладных расходов на </a:t>
            </a:r>
            <a:r>
              <a:rPr lang="en-US" dirty="0"/>
              <a:t>Linux, </a:t>
            </a:r>
            <a:r>
              <a:rPr lang="ru-RU" dirty="0"/>
              <a:t>но его можно отключить и мы поговорим об этом в секции оптимизаций.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26</a:t>
            </a:fld>
            <a:endParaRPr lang="en-US"/>
          </a:p>
        </p:txBody>
      </p:sp>
    </p:spTree>
    <p:extLst>
      <p:ext uri="{BB962C8B-B14F-4D97-AF65-F5344CB8AC3E}">
        <p14:creationId xmlns:p14="http://schemas.microsoft.com/office/powerpoint/2010/main" val="1527714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Посмотрев на основные этапы загрузки </a:t>
            </a:r>
            <a:r>
              <a:rPr lang="en-US" dirty="0"/>
              <a:t>DLL </a:t>
            </a:r>
            <a:r>
              <a:rPr lang="ru-RU" dirty="0"/>
              <a:t>мы можем теперь более чётко перечислить накладные расходы, которые возникают при их использовании</a:t>
            </a:r>
            <a:r>
              <a:rPr lang="en-US" dirty="0"/>
              <a:t>: </a:t>
            </a:r>
            <a:r>
              <a:rPr lang="ru-RU" dirty="0"/>
              <a:t>это релокация кода, разрешение</a:t>
            </a:r>
            <a:r>
              <a:rPr lang="en-US" dirty="0"/>
              <a:t>/</a:t>
            </a:r>
            <a:r>
              <a:rPr lang="ru-RU" dirty="0"/>
              <a:t>связывание символов и косвенные вызовы библиотечных функций.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27</a:t>
            </a:fld>
            <a:endParaRPr lang="en-US"/>
          </a:p>
        </p:txBody>
      </p:sp>
    </p:spTree>
    <p:extLst>
      <p:ext uri="{BB962C8B-B14F-4D97-AF65-F5344CB8AC3E}">
        <p14:creationId xmlns:p14="http://schemas.microsoft.com/office/powerpoint/2010/main" val="1974605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Самой простой оптимизацией является отключение загрузки ненужных библиотек.</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28</a:t>
            </a:fld>
            <a:endParaRPr lang="en-US"/>
          </a:p>
        </p:txBody>
      </p:sp>
    </p:spTree>
    <p:extLst>
      <p:ext uri="{BB962C8B-B14F-4D97-AF65-F5344CB8AC3E}">
        <p14:creationId xmlns:p14="http://schemas.microsoft.com/office/powerpoint/2010/main" val="41883263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первый способ ускорения </a:t>
            </a:r>
            <a:r>
              <a:rPr lang="en-US" dirty="0"/>
              <a:t>DLL, </a:t>
            </a:r>
            <a:r>
              <a:rPr lang="ru-RU" dirty="0"/>
              <a:t>который</a:t>
            </a:r>
            <a:r>
              <a:rPr lang="en-US" dirty="0"/>
              <a:t> </a:t>
            </a:r>
            <a:r>
              <a:rPr lang="ru-RU" dirty="0"/>
              <a:t>заключается в том чтобы просто не загружать их без явной необходимости.</a:t>
            </a:r>
          </a:p>
          <a:p>
            <a:endParaRPr lang="ru-RU" dirty="0"/>
          </a:p>
          <a:p>
            <a:r>
              <a:rPr lang="ru-RU" dirty="0"/>
              <a:t>В самом деле если библиотека используется редко или только в специфических сценариях, то нам нет особого смысла загружать её на старте программы и лучше отложить это до первого использования.</a:t>
            </a:r>
          </a:p>
          <a:p>
            <a:endParaRPr lang="ru-RU" dirty="0"/>
          </a:p>
          <a:p>
            <a:r>
              <a:rPr lang="en-US" dirty="0"/>
              <a:t>Windows </a:t>
            </a:r>
            <a:r>
              <a:rPr lang="ru-RU" dirty="0"/>
              <a:t>и </a:t>
            </a:r>
            <a:r>
              <a:rPr lang="en-US" dirty="0"/>
              <a:t>macOS </a:t>
            </a:r>
            <a:r>
              <a:rPr lang="ru-RU" dirty="0"/>
              <a:t>предоставляют встроенные механизмы для этого. </a:t>
            </a:r>
            <a:r>
              <a:rPr lang="en-US" dirty="0"/>
              <a:t>Linux, </a:t>
            </a:r>
            <a:r>
              <a:rPr lang="ru-RU" dirty="0"/>
              <a:t>хотя и унаследовал свои </a:t>
            </a:r>
            <a:r>
              <a:rPr lang="en-US" dirty="0"/>
              <a:t>DLL</a:t>
            </a:r>
            <a:r>
              <a:rPr lang="ru-RU" dirty="0"/>
              <a:t> от </a:t>
            </a:r>
            <a:r>
              <a:rPr lang="en-US" dirty="0"/>
              <a:t>Solaris, </a:t>
            </a:r>
            <a:r>
              <a:rPr lang="ru-RU" dirty="0"/>
              <a:t>где была аналогичная возможность, не предоставляет встроенной поддежки для отложенной загрузки.</a:t>
            </a:r>
          </a:p>
          <a:p>
            <a:endParaRPr lang="ru-RU" dirty="0"/>
          </a:p>
          <a:p>
            <a:r>
              <a:rPr lang="ru-RU" dirty="0"/>
              <a:t>Но можно воспользоваться </a:t>
            </a:r>
            <a:r>
              <a:rPr lang="en-US" dirty="0"/>
              <a:t>open-source </a:t>
            </a:r>
            <a:r>
              <a:rPr lang="ru-RU" dirty="0"/>
              <a:t>утилитой </a:t>
            </a:r>
            <a:r>
              <a:rPr lang="en-US" dirty="0"/>
              <a:t>Implib.so.</a:t>
            </a:r>
          </a:p>
        </p:txBody>
      </p:sp>
      <p:sp>
        <p:nvSpPr>
          <p:cNvPr id="4" name="Slide Number Placeholder 3"/>
          <p:cNvSpPr>
            <a:spLocks noGrp="1"/>
          </p:cNvSpPr>
          <p:nvPr>
            <p:ph type="sldNum" sz="quarter" idx="5"/>
          </p:nvPr>
        </p:nvSpPr>
        <p:spPr/>
        <p:txBody>
          <a:bodyPr/>
          <a:lstStyle/>
          <a:p>
            <a:fld id="{3AC94D10-082F-46D7-A834-266F9222130F}" type="slidenum">
              <a:rPr lang="en-US" smtClean="0"/>
              <a:t>30</a:t>
            </a:fld>
            <a:endParaRPr lang="en-US"/>
          </a:p>
        </p:txBody>
      </p:sp>
    </p:spTree>
    <p:extLst>
      <p:ext uri="{BB962C8B-B14F-4D97-AF65-F5344CB8AC3E}">
        <p14:creationId xmlns:p14="http://schemas.microsoft.com/office/powerpoint/2010/main" val="2313320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3</a:t>
            </a:fld>
            <a:endParaRPr lang="en-US"/>
          </a:p>
        </p:txBody>
      </p:sp>
    </p:spTree>
    <p:extLst>
      <p:ext uri="{BB962C8B-B14F-4D97-AF65-F5344CB8AC3E}">
        <p14:creationId xmlns:p14="http://schemas.microsoft.com/office/powerpoint/2010/main" val="1370706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теперь поочерёдно перечисленные нами накладные расходы</a:t>
            </a:r>
            <a:r>
              <a:rPr lang="en-US" dirty="0"/>
              <a:t>. </a:t>
            </a:r>
            <a:r>
              <a:rPr lang="ru-RU" dirty="0"/>
              <a:t>Начнём с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32</a:t>
            </a:fld>
            <a:endParaRPr lang="en-US"/>
          </a:p>
        </p:txBody>
      </p:sp>
    </p:spTree>
    <p:extLst>
      <p:ext uri="{BB962C8B-B14F-4D97-AF65-F5344CB8AC3E}">
        <p14:creationId xmlns:p14="http://schemas.microsoft.com/office/powerpoint/2010/main" val="940538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33</a:t>
            </a:fld>
            <a:endParaRPr lang="en-US"/>
          </a:p>
        </p:txBody>
      </p:sp>
    </p:spTree>
    <p:extLst>
      <p:ext uri="{BB962C8B-B14F-4D97-AF65-F5344CB8AC3E}">
        <p14:creationId xmlns:p14="http://schemas.microsoft.com/office/powerpoint/2010/main" val="3043525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34</a:t>
            </a:fld>
            <a:endParaRPr lang="en-US"/>
          </a:p>
        </p:txBody>
      </p:sp>
    </p:spTree>
    <p:extLst>
      <p:ext uri="{BB962C8B-B14F-4D97-AF65-F5344CB8AC3E}">
        <p14:creationId xmlns:p14="http://schemas.microsoft.com/office/powerpoint/2010/main" val="19981255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Обратимся теперь к накладным расходам на связывание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35</a:t>
            </a:fld>
            <a:endParaRPr lang="en-US"/>
          </a:p>
        </p:txBody>
      </p:sp>
    </p:spTree>
    <p:extLst>
      <p:ext uri="{BB962C8B-B14F-4D97-AF65-F5344CB8AC3E}">
        <p14:creationId xmlns:p14="http://schemas.microsoft.com/office/powerpoint/2010/main" val="3397731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простой подход к связыванию символов</a:t>
            </a:r>
            <a:r>
              <a:rPr lang="en-US" dirty="0"/>
              <a:t>: </a:t>
            </a:r>
            <a:r>
              <a:rPr lang="ru-RU" dirty="0"/>
              <a:t>оптимизация размера соответсвующих таблиц поиска. Обычно рекомендуется использовать две опции</a:t>
            </a:r>
            <a:r>
              <a:rPr lang="en-US" dirty="0"/>
              <a:t>: hash-style </a:t>
            </a:r>
            <a:r>
              <a:rPr lang="ru-RU" dirty="0"/>
              <a:t>и </a:t>
            </a:r>
            <a:r>
              <a:rPr lang="en-US" dirty="0"/>
              <a:t>O1. </a:t>
            </a:r>
            <a:r>
              <a:rPr lang="ru-RU" dirty="0"/>
              <a:t>Первая из них уже по умолчанию включена в современных дистрибутивах (</a:t>
            </a:r>
            <a:r>
              <a:rPr lang="en-US" dirty="0"/>
              <a:t>RHEL </a:t>
            </a:r>
            <a:r>
              <a:rPr lang="ru-RU" dirty="0"/>
              <a:t>и </a:t>
            </a:r>
            <a:r>
              <a:rPr lang="en-US" dirty="0"/>
              <a:t>Ubuntu)</a:t>
            </a:r>
            <a:r>
              <a:rPr lang="ru-RU" dirty="0"/>
              <a:t>, а вторая по моим замерам не оказывает существенного влияния на производительность.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36</a:t>
            </a:fld>
            <a:endParaRPr lang="en-US"/>
          </a:p>
        </p:txBody>
      </p:sp>
    </p:spTree>
    <p:extLst>
      <p:ext uri="{BB962C8B-B14F-4D97-AF65-F5344CB8AC3E}">
        <p14:creationId xmlns:p14="http://schemas.microsoft.com/office/powerpoint/2010/main" val="1118954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уже упоминали что ленивое связывание на </a:t>
            </a:r>
            <a:r>
              <a:rPr lang="en-US" dirty="0"/>
              <a:t>Linux </a:t>
            </a:r>
            <a:r>
              <a:rPr lang="ru-RU" dirty="0"/>
              <a:t>добавляет лишний вызов заглушки при вызове библиотечной функции.</a:t>
            </a:r>
          </a:p>
          <a:p>
            <a:endParaRPr lang="ru-RU" dirty="0"/>
          </a:p>
          <a:p>
            <a:r>
              <a:rPr lang="ru-RU" dirty="0"/>
              <a:t>Современные </a:t>
            </a:r>
            <a:r>
              <a:rPr lang="en-US" dirty="0" err="1"/>
              <a:t>gcc</a:t>
            </a:r>
            <a:r>
              <a:rPr lang="en-US" dirty="0"/>
              <a:t> </a:t>
            </a:r>
            <a:r>
              <a:rPr lang="ru-RU" dirty="0"/>
              <a:t>и </a:t>
            </a:r>
            <a:r>
              <a:rPr lang="en-US" dirty="0"/>
              <a:t>clang </a:t>
            </a:r>
            <a:r>
              <a:rPr lang="ru-RU" dirty="0"/>
              <a:t>позволяют избежать этого с помощью специальной опции компиляции</a:t>
            </a:r>
            <a:r>
              <a:rPr lang="en-US" dirty="0"/>
              <a:t> –</a:t>
            </a:r>
            <a:r>
              <a:rPr lang="en-US" dirty="0" err="1"/>
              <a:t>fno-plt</a:t>
            </a:r>
            <a:r>
              <a:rPr lang="en-US" dirty="0"/>
              <a:t>.</a:t>
            </a:r>
          </a:p>
          <a:p>
            <a:endParaRPr lang="en-US" dirty="0"/>
          </a:p>
          <a:p>
            <a:r>
              <a:rPr lang="ru-RU" dirty="0"/>
              <a:t>Её использование замедлит загрузку </a:t>
            </a:r>
            <a:r>
              <a:rPr lang="en-US" dirty="0"/>
              <a:t>DLL</a:t>
            </a:r>
            <a:r>
              <a:rPr lang="ru-RU" dirty="0"/>
              <a:t>, т.к. теперь все функции потребуется разрешить и связать на старте программы, но с другой стороны ускорит работу программы в дальнейшем, т.к. избавится от </a:t>
            </a:r>
            <a:r>
              <a:rPr lang="en-US" dirty="0"/>
              <a:t>PLT-</a:t>
            </a:r>
            <a:r>
              <a:rPr lang="ru-RU" dirty="0"/>
              <a:t>заглушки</a:t>
            </a:r>
            <a:r>
              <a:rPr lang="en-US" dirty="0"/>
              <a:t>.</a:t>
            </a:r>
          </a:p>
          <a:p>
            <a:endParaRPr lang="en-US" dirty="0"/>
          </a:p>
          <a:p>
            <a:r>
              <a:rPr lang="ru-RU" dirty="0"/>
              <a:t>Также этот флаг позволит загружать адрес функции из таблицы </a:t>
            </a:r>
            <a:r>
              <a:rPr lang="en-US" dirty="0"/>
              <a:t>GOT </a:t>
            </a:r>
            <a:r>
              <a:rPr lang="ru-RU" dirty="0"/>
              <a:t>только один раз на несколько вызовов одной и той же функции</a:t>
            </a:r>
            <a:r>
              <a:rPr lang="en-US" dirty="0"/>
              <a:t>, </a:t>
            </a:r>
            <a:r>
              <a:rPr lang="ru-RU" dirty="0"/>
              <a:t>т.е. сократит количество обращений в память.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37</a:t>
            </a:fld>
            <a:endParaRPr lang="en-US"/>
          </a:p>
        </p:txBody>
      </p:sp>
    </p:spTree>
    <p:extLst>
      <p:ext uri="{BB962C8B-B14F-4D97-AF65-F5344CB8AC3E}">
        <p14:creationId xmlns:p14="http://schemas.microsoft.com/office/powerpoint/2010/main" val="305821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38</a:t>
            </a:fld>
            <a:endParaRPr lang="en-US"/>
          </a:p>
        </p:txBody>
      </p:sp>
    </p:spTree>
    <p:extLst>
      <p:ext uri="{BB962C8B-B14F-4D97-AF65-F5344CB8AC3E}">
        <p14:creationId xmlns:p14="http://schemas.microsoft.com/office/powerpoint/2010/main" val="3696372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39</a:t>
            </a:fld>
            <a:endParaRPr lang="en-US"/>
          </a:p>
        </p:txBody>
      </p:sp>
    </p:spTree>
    <p:extLst>
      <p:ext uri="{BB962C8B-B14F-4D97-AF65-F5344CB8AC3E}">
        <p14:creationId xmlns:p14="http://schemas.microsoft.com/office/powerpoint/2010/main" val="18635946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наконец к последнему пункту в списке накладных расходов. А именно рассмотрим как можно ускорить косвенные вызовы библиотечных функций.</a:t>
            </a:r>
            <a:endParaRPr lang="en-US" dirty="0"/>
          </a:p>
          <a:p>
            <a:endParaRPr lang="en-US" dirty="0"/>
          </a:p>
          <a:p>
            <a:r>
              <a:rPr lang="ru-RU" dirty="0"/>
              <a:t>Эта часть в основном будет посвящена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40</a:t>
            </a:fld>
            <a:endParaRPr lang="en-US"/>
          </a:p>
        </p:txBody>
      </p:sp>
    </p:spTree>
    <p:extLst>
      <p:ext uri="{BB962C8B-B14F-4D97-AF65-F5344CB8AC3E}">
        <p14:creationId xmlns:p14="http://schemas.microsoft.com/office/powerpoint/2010/main" val="3270444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Дело в том что на </a:t>
            </a:r>
            <a:r>
              <a:rPr lang="en-US" dirty="0"/>
              <a:t>Linux </a:t>
            </a:r>
            <a:r>
              <a:rPr lang="ru-RU" dirty="0"/>
              <a:t>все функции по умолчанию являются экспортируемыми (для того чтобы </a:t>
            </a:r>
            <a:r>
              <a:rPr lang="en-US" dirty="0"/>
              <a:t>DLL </a:t>
            </a:r>
            <a:r>
              <a:rPr lang="ru-RU" dirty="0"/>
              <a:t>были более похожи на статические библиотеки).</a:t>
            </a:r>
            <a:endParaRPr lang="en-US" dirty="0"/>
          </a:p>
          <a:p>
            <a:endParaRPr lang="ru-RU" dirty="0"/>
          </a:p>
          <a:p>
            <a:r>
              <a:rPr lang="ru-RU" dirty="0"/>
              <a:t>Это приводит к тому что вызовы функций даже внутри библиотеки делаются не напрямую, а через таблицу диспетчеризации, с соответствующими накладными расходами</a:t>
            </a:r>
            <a:r>
              <a:rPr lang="en-US" dirty="0"/>
              <a:t> </a:t>
            </a:r>
            <a:r>
              <a:rPr lang="ru-RU" dirty="0"/>
              <a:t>на косвенные вызовы.</a:t>
            </a:r>
          </a:p>
          <a:p>
            <a:endParaRPr lang="ru-RU" dirty="0"/>
          </a:p>
          <a:p>
            <a:r>
              <a:rPr lang="ru-RU" dirty="0"/>
              <a:t>Кроме того из-за того что функции экспортируются возникает возможность их перехвата и компилятору приходится это учитывать и существенно ограничивать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41</a:t>
            </a:fld>
            <a:endParaRPr lang="en-US"/>
          </a:p>
        </p:txBody>
      </p:sp>
    </p:spTree>
    <p:extLst>
      <p:ext uri="{BB962C8B-B14F-4D97-AF65-F5344CB8AC3E}">
        <p14:creationId xmlns:p14="http://schemas.microsoft.com/office/powerpoint/2010/main" val="1185757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такое библиотека</a:t>
            </a:r>
            <a:r>
              <a:rPr lang="en-US" dirty="0"/>
              <a:t>?</a:t>
            </a:r>
          </a:p>
          <a:p>
            <a:endParaRPr lang="en-US" dirty="0"/>
          </a:p>
          <a:p>
            <a:r>
              <a:rPr lang="ru-RU" dirty="0"/>
              <a:t>В зависимости от того на каком этапе происходит связывание библиотеки и исполняемого файла …</a:t>
            </a:r>
          </a:p>
          <a:p>
            <a:endParaRPr lang="ru-RU" dirty="0"/>
          </a:p>
          <a:p>
            <a:r>
              <a:rPr lang="ru-RU" dirty="0"/>
              <a:t>Мы будет в-основном говорить о</a:t>
            </a:r>
            <a:r>
              <a:rPr lang="en-US" dirty="0"/>
              <a:t> Linux </a:t>
            </a:r>
            <a:r>
              <a:rPr lang="ru-RU" dirty="0"/>
              <a:t>и </a:t>
            </a:r>
            <a:r>
              <a:rPr lang="en-US" dirty="0"/>
              <a:t>Windows, </a:t>
            </a:r>
            <a:r>
              <a:rPr lang="ru-RU" dirty="0"/>
              <a:t>но в целом библиотеки на </a:t>
            </a:r>
            <a:r>
              <a:rPr lang="en-US" dirty="0"/>
              <a:t>macOS </a:t>
            </a:r>
            <a:r>
              <a:rPr lang="ru-RU" dirty="0"/>
              <a:t>очень похожи на библиотеки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a:t>
            </a:fld>
            <a:endParaRPr lang="en-US"/>
          </a:p>
        </p:txBody>
      </p:sp>
    </p:spTree>
    <p:extLst>
      <p:ext uri="{BB962C8B-B14F-4D97-AF65-F5344CB8AC3E}">
        <p14:creationId xmlns:p14="http://schemas.microsoft.com/office/powerpoint/2010/main" val="542450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данном слайде можно видеть пример отмены оптимизации</a:t>
            </a:r>
            <a:r>
              <a:rPr lang="en-US" dirty="0"/>
              <a:t>: </a:t>
            </a:r>
            <a:r>
              <a:rPr lang="ru-RU" dirty="0"/>
              <a:t>компилятор не может</a:t>
            </a:r>
            <a:r>
              <a:rPr lang="en-US" dirty="0"/>
              <a:t> </a:t>
            </a:r>
            <a:r>
              <a:rPr lang="ru-RU" dirty="0"/>
              <a:t>встроить вызов </a:t>
            </a:r>
            <a:r>
              <a:rPr lang="en-US" dirty="0"/>
              <a:t>foo </a:t>
            </a:r>
            <a:r>
              <a:rPr lang="ru-RU" dirty="0"/>
              <a:t>в </a:t>
            </a:r>
            <a:r>
              <a:rPr lang="en-US" dirty="0"/>
              <a:t>bar </a:t>
            </a:r>
            <a:r>
              <a:rPr lang="ru-RU" dirty="0"/>
              <a:t>из-за того что </a:t>
            </a:r>
            <a:r>
              <a:rPr lang="en-US" dirty="0"/>
              <a:t>foo </a:t>
            </a:r>
            <a:r>
              <a:rPr lang="ru-RU" dirty="0"/>
              <a:t>может быть перехвачена в рантайме</a:t>
            </a:r>
            <a:r>
              <a:rPr lang="en-US" dirty="0"/>
              <a:t> (</a:t>
            </a:r>
            <a:r>
              <a:rPr lang="ru-RU" dirty="0"/>
              <a:t>и соответственно её семантика может быть изменена).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42</a:t>
            </a:fld>
            <a:endParaRPr lang="en-US"/>
          </a:p>
        </p:txBody>
      </p:sp>
    </p:spTree>
    <p:extLst>
      <p:ext uri="{BB962C8B-B14F-4D97-AF65-F5344CB8AC3E}">
        <p14:creationId xmlns:p14="http://schemas.microsoft.com/office/powerpoint/2010/main" val="2752840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Бороться с таким неэффективным поведением можно несколькими способами.</a:t>
            </a:r>
          </a:p>
          <a:p>
            <a:endParaRPr lang="ru-RU" dirty="0"/>
          </a:p>
          <a:p>
            <a:r>
              <a:rPr lang="ru-RU" dirty="0"/>
              <a:t>Во-первых есть специальные флаги компиляции</a:t>
            </a:r>
            <a:r>
              <a:rPr lang="en-US" dirty="0"/>
              <a:t>: </a:t>
            </a:r>
            <a:r>
              <a:rPr lang="ru-RU" dirty="0"/>
              <a:t>один, </a:t>
            </a:r>
            <a:r>
              <a:rPr lang="en-US" dirty="0"/>
              <a:t>-</a:t>
            </a:r>
            <a:r>
              <a:rPr lang="en-US" dirty="0" err="1"/>
              <a:t>Bsymbolic</a:t>
            </a:r>
            <a:r>
              <a:rPr lang="ru-RU" dirty="0"/>
              <a:t>, для линковки, чтобы вместо косвенных вызовы внутренних функций </a:t>
            </a:r>
            <a:r>
              <a:rPr lang="en-US" dirty="0"/>
              <a:t>DLL </a:t>
            </a:r>
            <a:r>
              <a:rPr lang="ru-RU" dirty="0"/>
              <a:t>использовать прямые. А второй</a:t>
            </a:r>
            <a:r>
              <a:rPr lang="en-US" dirty="0"/>
              <a:t>, -</a:t>
            </a:r>
            <a:r>
              <a:rPr lang="en-US" dirty="0" err="1"/>
              <a:t>fno</a:t>
            </a:r>
            <a:r>
              <a:rPr lang="en-US" dirty="0"/>
              <a:t>-semantic-interposition, </a:t>
            </a:r>
            <a:r>
              <a:rPr lang="ru-RU" dirty="0"/>
              <a:t>чтобы позволить компилятору при оптимизации игнорировать возможность перехвата функций.</a:t>
            </a:r>
            <a:endParaRPr lang="en-US" dirty="0"/>
          </a:p>
          <a:p>
            <a:endParaRPr lang="en-US" dirty="0"/>
          </a:p>
          <a:p>
            <a:r>
              <a:rPr lang="ru-RU" dirty="0"/>
              <a:t>Для оптимальной производительности требуется включить оба флага.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43</a:t>
            </a:fld>
            <a:endParaRPr lang="en-US"/>
          </a:p>
        </p:txBody>
      </p:sp>
    </p:spTree>
    <p:extLst>
      <p:ext uri="{BB962C8B-B14F-4D97-AF65-F5344CB8AC3E}">
        <p14:creationId xmlns:p14="http://schemas.microsoft.com/office/powerpoint/2010/main" val="37336410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Помимо использования флагов есть второй, более традиционный способ, который заключается в сокращении интерфейса библиотеки, т.е. уменьшении количества функций, которые она экспортирует.</a:t>
            </a:r>
          </a:p>
          <a:p>
            <a:endParaRPr lang="ru-RU" dirty="0"/>
          </a:p>
          <a:p>
            <a:r>
              <a:rPr lang="ru-RU" dirty="0"/>
              <a:t>Суть его заключается в том, что мы явно помечаем экспортируемые функции специальным атрибутом </a:t>
            </a:r>
            <a:r>
              <a:rPr lang="en-US" dirty="0"/>
              <a:t>visibility</a:t>
            </a:r>
            <a:r>
              <a:rPr lang="ru-RU" dirty="0"/>
              <a:t>, а все остальные символы делаем внутренними</a:t>
            </a:r>
            <a:r>
              <a:rPr lang="en-US" dirty="0"/>
              <a:t> </a:t>
            </a:r>
            <a:r>
              <a:rPr lang="ru-RU" dirty="0"/>
              <a:t>с помощью флага. Соответственно для всех скрытых, неэкспортируемых символов </a:t>
            </a:r>
            <a:r>
              <a:rPr lang="en-US" dirty="0"/>
              <a:t>(</a:t>
            </a:r>
            <a:r>
              <a:rPr lang="ru-RU" dirty="0"/>
              <a:t>которых гораздо больше</a:t>
            </a:r>
            <a:r>
              <a:rPr lang="en-US" dirty="0"/>
              <a:t>) </a:t>
            </a:r>
            <a:r>
              <a:rPr lang="ru-RU" dirty="0"/>
              <a:t>компилятор сможет применять более агрессивные оптимизации и при генерации кода использовать прямые вызовы.</a:t>
            </a:r>
            <a:endParaRPr lang="en-US" dirty="0"/>
          </a:p>
          <a:p>
            <a:endParaRPr lang="en-US" dirty="0"/>
          </a:p>
          <a:p>
            <a:r>
              <a:rPr lang="ru-RU" dirty="0"/>
              <a:t>Помимо оптимизации у этого подхода есть ещё одно преимущество</a:t>
            </a:r>
            <a:r>
              <a:rPr lang="en-US" dirty="0"/>
              <a:t>: </a:t>
            </a:r>
            <a:r>
              <a:rPr lang="ru-RU" dirty="0"/>
              <a:t>мы скрываем от пользователя внутренние детали реализации библиотеки и не даём возможности использовать её недокументированным образом.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45</a:t>
            </a:fld>
            <a:endParaRPr lang="en-US"/>
          </a:p>
        </p:txBody>
      </p:sp>
    </p:spTree>
    <p:extLst>
      <p:ext uri="{BB962C8B-B14F-4D97-AF65-F5344CB8AC3E}">
        <p14:creationId xmlns:p14="http://schemas.microsoft.com/office/powerpoint/2010/main" val="1530341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вы захотите применить оптимизацию сокрытия символов к большой кодовой базе, например к дистрибутиву </a:t>
            </a:r>
            <a:r>
              <a:rPr lang="en-US" dirty="0"/>
              <a:t>Linux, </a:t>
            </a:r>
            <a:r>
              <a:rPr lang="ru-RU" dirty="0"/>
              <a:t>то придётся анализировать по очереди каждую библиотеку вручную на предмет того экспортируются ли из неё ненужные символы и если да, то какие.</a:t>
            </a:r>
          </a:p>
          <a:p>
            <a:endParaRPr lang="ru-RU" dirty="0"/>
          </a:p>
          <a:p>
            <a:r>
              <a:rPr lang="ru-RU" dirty="0"/>
              <a:t>Эту задачу можно упростить с помощью автоматизации. Утилита </a:t>
            </a:r>
            <a:r>
              <a:rPr lang="en-US" dirty="0" err="1"/>
              <a:t>ShlibVisibilityChecker</a:t>
            </a:r>
            <a:r>
              <a:rPr lang="en-US" dirty="0"/>
              <a:t> </a:t>
            </a:r>
            <a:r>
              <a:rPr lang="ru-RU" dirty="0"/>
              <a:t>по бинарному файлу библиотеки</a:t>
            </a:r>
            <a:r>
              <a:rPr lang="en-US" dirty="0"/>
              <a:t> </a:t>
            </a:r>
            <a:r>
              <a:rPr lang="ru-RU" dirty="0"/>
              <a:t>и заголовочному файлу скажет какие символы нужно скрыть. Я успешно применял эту утилиту для поиска проблемных библиотек в </a:t>
            </a:r>
            <a:r>
              <a:rPr lang="en-US" dirty="0"/>
              <a:t>Ubuntu.</a:t>
            </a:r>
            <a:endParaRPr lang="ru-RU" dirty="0"/>
          </a:p>
          <a:p>
            <a:endParaRPr lang="ru-RU" dirty="0"/>
          </a:p>
          <a:p>
            <a:r>
              <a:rPr lang="ru-RU" dirty="0"/>
              <a:t>На слайде приведён пример анализа популярной библиотеки</a:t>
            </a:r>
            <a:r>
              <a:rPr lang="en-US" dirty="0"/>
              <a:t> </a:t>
            </a:r>
            <a:r>
              <a:rPr lang="en-US" dirty="0" err="1"/>
              <a:t>libgmp</a:t>
            </a:r>
            <a:r>
              <a:rPr lang="en-US" dirty="0"/>
              <a:t> </a:t>
            </a:r>
            <a:r>
              <a:rPr lang="ru-RU" dirty="0"/>
              <a:t>для вычислений произвольной точности.</a:t>
            </a:r>
            <a:r>
              <a:rPr lang="en-US" dirty="0"/>
              <a:t> </a:t>
            </a:r>
            <a:r>
              <a:rPr lang="ru-RU" dirty="0"/>
              <a:t>Можно видеть что библиотека экспортирует большое количество ненужных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46</a:t>
            </a:fld>
            <a:endParaRPr lang="en-US"/>
          </a:p>
        </p:txBody>
      </p:sp>
    </p:spTree>
    <p:extLst>
      <p:ext uri="{BB962C8B-B14F-4D97-AF65-F5344CB8AC3E}">
        <p14:creationId xmlns:p14="http://schemas.microsoft.com/office/powerpoint/2010/main" val="36878633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вы захотите применить оптимизацию сокрытия символов к большой кодовой базе, например к дистрибутиву </a:t>
            </a:r>
            <a:r>
              <a:rPr lang="en-US" dirty="0"/>
              <a:t>Linux, </a:t>
            </a:r>
            <a:r>
              <a:rPr lang="ru-RU" dirty="0"/>
              <a:t>то придётся анализировать по очереди каждую библиотеку вручную на предмет того экспортируются ли из неё ненужные символы и если да, то какие.</a:t>
            </a:r>
          </a:p>
          <a:p>
            <a:endParaRPr lang="ru-RU" dirty="0"/>
          </a:p>
          <a:p>
            <a:r>
              <a:rPr lang="ru-RU" dirty="0"/>
              <a:t>Эту задачу можно упростить с помощью автоматизации. Утилита </a:t>
            </a:r>
            <a:r>
              <a:rPr lang="en-US" dirty="0" err="1"/>
              <a:t>ShlibVisibilityChecker</a:t>
            </a:r>
            <a:r>
              <a:rPr lang="en-US" dirty="0"/>
              <a:t> </a:t>
            </a:r>
            <a:r>
              <a:rPr lang="ru-RU" dirty="0"/>
              <a:t>по бинарному файлу библиотеки</a:t>
            </a:r>
            <a:r>
              <a:rPr lang="en-US" dirty="0"/>
              <a:t> </a:t>
            </a:r>
            <a:r>
              <a:rPr lang="ru-RU" dirty="0"/>
              <a:t>и заголовочному файлу скажет какие символы нужно скрыть. Я успешно применял эту утилиту для поиска проблемных библиотек в </a:t>
            </a:r>
            <a:r>
              <a:rPr lang="en-US" dirty="0"/>
              <a:t>Ubuntu.</a:t>
            </a:r>
            <a:endParaRPr lang="ru-RU" dirty="0"/>
          </a:p>
          <a:p>
            <a:endParaRPr lang="ru-RU" dirty="0"/>
          </a:p>
          <a:p>
            <a:r>
              <a:rPr lang="ru-RU" dirty="0"/>
              <a:t>На слайде приведён пример анализа популярной библиотеки</a:t>
            </a:r>
            <a:r>
              <a:rPr lang="en-US" dirty="0"/>
              <a:t> </a:t>
            </a:r>
            <a:r>
              <a:rPr lang="en-US" dirty="0" err="1"/>
              <a:t>libgmp</a:t>
            </a:r>
            <a:r>
              <a:rPr lang="en-US" dirty="0"/>
              <a:t> </a:t>
            </a:r>
            <a:r>
              <a:rPr lang="ru-RU" dirty="0"/>
              <a:t>для вычислений произвольной точности.</a:t>
            </a:r>
            <a:r>
              <a:rPr lang="en-US" dirty="0"/>
              <a:t> </a:t>
            </a:r>
            <a:r>
              <a:rPr lang="ru-RU" dirty="0"/>
              <a:t>Можно видеть что библиотека экспортирует большое количество ненужных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47</a:t>
            </a:fld>
            <a:endParaRPr lang="en-US"/>
          </a:p>
        </p:txBody>
      </p:sp>
    </p:spTree>
    <p:extLst>
      <p:ext uri="{BB962C8B-B14F-4D97-AF65-F5344CB8AC3E}">
        <p14:creationId xmlns:p14="http://schemas.microsoft.com/office/powerpoint/2010/main" val="4929886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48</a:t>
            </a:fld>
            <a:endParaRPr lang="en-US"/>
          </a:p>
        </p:txBody>
      </p:sp>
    </p:spTree>
    <p:extLst>
      <p:ext uri="{BB962C8B-B14F-4D97-AF65-F5344CB8AC3E}">
        <p14:creationId xmlns:p14="http://schemas.microsoft.com/office/powerpoint/2010/main" val="1220552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a:t>
            </a:fld>
            <a:endParaRPr lang="en-US"/>
          </a:p>
        </p:txBody>
      </p:sp>
    </p:spTree>
    <p:extLst>
      <p:ext uri="{BB962C8B-B14F-4D97-AF65-F5344CB8AC3E}">
        <p14:creationId xmlns:p14="http://schemas.microsoft.com/office/powerpoint/2010/main" val="91042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Какие же есть преимущества у </a:t>
            </a:r>
            <a:r>
              <a:rPr lang="en-US" dirty="0"/>
              <a:t>DLL?</a:t>
            </a:r>
          </a:p>
          <a:p>
            <a:endParaRPr lang="en-US" dirty="0"/>
          </a:p>
          <a:p>
            <a:r>
              <a:rPr lang="ru-RU" dirty="0"/>
              <a:t>Во-первых это упрощение системных обновлений. Благодаря тому что динамические библиотеки отвязаны от исполняемых файлов, при исправлении бага в библиотеке достаточно обновить только её файл и не модифицировать зависимые от неё исполняемые файлы. Благодаря этому регулярные апдейты Убунты занимают несколько МБ вместо десятков МБ.</a:t>
            </a:r>
            <a:endParaRPr lang="en-US" dirty="0"/>
          </a:p>
          <a:p>
            <a:endParaRPr lang="en-US" dirty="0"/>
          </a:p>
          <a:p>
            <a:r>
              <a:rPr lang="ru-RU" dirty="0"/>
              <a:t>Кроме того библиотеки экономят пространство оперативной памяти, т.к. один и тот же файл библиотеки шарится несколькими процессами.</a:t>
            </a:r>
            <a:endParaRPr lang="en-US" dirty="0"/>
          </a:p>
          <a:p>
            <a:endParaRPr lang="en-US" dirty="0"/>
          </a:p>
          <a:p>
            <a:r>
              <a:rPr lang="ru-RU" dirty="0"/>
              <a:t>В частности третий сценарий используется библиотекой </a:t>
            </a:r>
            <a:r>
              <a:rPr lang="en-US" dirty="0"/>
              <a:t>Intel MKL </a:t>
            </a:r>
            <a:r>
              <a:rPr lang="ru-RU" dirty="0"/>
              <a:t>для загрузки реализации, которая наиболее полно использует возможности доступного процессора.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6</a:t>
            </a:fld>
            <a:endParaRPr lang="en-US"/>
          </a:p>
        </p:txBody>
      </p:sp>
    </p:spTree>
    <p:extLst>
      <p:ext uri="{BB962C8B-B14F-4D97-AF65-F5344CB8AC3E}">
        <p14:creationId xmlns:p14="http://schemas.microsoft.com/office/powerpoint/2010/main" val="279559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DLL </a:t>
            </a:r>
            <a:r>
              <a:rPr lang="ru-RU" dirty="0"/>
              <a:t>не</a:t>
            </a:r>
            <a:r>
              <a:rPr lang="en-US" dirty="0"/>
              <a:t> </a:t>
            </a:r>
            <a:r>
              <a:rPr lang="ru-RU" dirty="0"/>
              <a:t>свободны от недостатков. К ним относятся прежде всего накладные расходы при загрузке библиотек и их использовании.</a:t>
            </a:r>
            <a:endParaRPr lang="en-US" dirty="0"/>
          </a:p>
          <a:p>
            <a:endParaRPr lang="en-US" dirty="0"/>
          </a:p>
          <a:p>
            <a:r>
              <a:rPr lang="ru-RU" dirty="0"/>
              <a:t>Также важным является то, что инфраструктура </a:t>
            </a:r>
            <a:r>
              <a:rPr lang="en-US" dirty="0"/>
              <a:t>DLL </a:t>
            </a:r>
            <a:r>
              <a:rPr lang="ru-RU" dirty="0"/>
              <a:t>гораздо более уязвима к неправильному использованию. Например если при очередном обновлении автор случайно изменит интерфейс библиотеки несовместимым образом, то он сломает все зависимые от неё исполняемые файлы (в пределе всю систему). Это было большой проблемой в старых версиях </a:t>
            </a:r>
            <a:r>
              <a:rPr lang="en-US" dirty="0"/>
              <a:t>Windows, </a:t>
            </a:r>
            <a:r>
              <a:rPr lang="ru-RU" dirty="0"/>
              <a:t>в которых отсутствовал контроль над установкой несовместимых версий библиотек в системные папки.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7</a:t>
            </a:fld>
            <a:endParaRPr lang="en-US"/>
          </a:p>
        </p:txBody>
      </p:sp>
    </p:spTree>
    <p:extLst>
      <p:ext uri="{BB962C8B-B14F-4D97-AF65-F5344CB8AC3E}">
        <p14:creationId xmlns:p14="http://schemas.microsoft.com/office/powerpoint/2010/main" val="298461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 тем как двигаться дальше рассмотрим как происходит линковка исполняемого файла и </a:t>
            </a:r>
            <a:r>
              <a:rPr lang="en-US" dirty="0"/>
              <a:t>DLL.</a:t>
            </a:r>
          </a:p>
          <a:p>
            <a:endParaRPr lang="en-US" dirty="0"/>
          </a:p>
          <a:p>
            <a:r>
              <a:rPr lang="ru-RU" dirty="0"/>
              <a:t>Есть два основных способа</a:t>
            </a:r>
            <a:r>
              <a:rPr lang="en-US" dirty="0"/>
              <a:t>: </a:t>
            </a:r>
            <a:r>
              <a:rPr lang="ru-RU" dirty="0"/>
              <a:t>традиционный, при котором связывание происходит на этапе линковки</a:t>
            </a:r>
            <a:r>
              <a:rPr lang="en-US" dirty="0"/>
              <a:t> (</a:t>
            </a:r>
            <a:r>
              <a:rPr lang="ru-RU" dirty="0"/>
              <a:t>т.е. мы явно указываем при сборке что потребуется загрузить ту или иную </a:t>
            </a:r>
            <a:r>
              <a:rPr lang="en-US" dirty="0"/>
              <a:t>DLL)</a:t>
            </a:r>
            <a:r>
              <a:rPr lang="ru-RU" dirty="0"/>
              <a:t>, и связывание на этапе исполнения (когда мы явно подгружаем библиотеку в уже запущенный процесс</a:t>
            </a:r>
            <a:r>
              <a:rPr lang="en-US" dirty="0"/>
              <a:t> </a:t>
            </a:r>
            <a:r>
              <a:rPr lang="ru-RU" dirty="0"/>
              <a:t>в произвольный момент исполнения программы).</a:t>
            </a:r>
          </a:p>
          <a:p>
            <a:endParaRPr lang="ru-RU" dirty="0"/>
          </a:p>
          <a:p>
            <a:r>
              <a:rPr lang="ru-RU" dirty="0"/>
              <a:t>Зачем нужен второй способ и какие дополнительные возможности он предоставляет скоро обсудим.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8</a:t>
            </a:fld>
            <a:endParaRPr lang="en-US"/>
          </a:p>
        </p:txBody>
      </p:sp>
    </p:spTree>
    <p:extLst>
      <p:ext uri="{BB962C8B-B14F-4D97-AF65-F5344CB8AC3E}">
        <p14:creationId xmlns:p14="http://schemas.microsoft.com/office/powerpoint/2010/main" val="112051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же в целом устроены </a:t>
            </a:r>
            <a:r>
              <a:rPr lang="en-US" dirty="0"/>
              <a:t>DLL? DLL </a:t>
            </a:r>
            <a:r>
              <a:rPr lang="ru-RU" dirty="0"/>
              <a:t>это файл, имеющий формат исполняемого файла, т.е. </a:t>
            </a:r>
            <a:r>
              <a:rPr lang="en-US" dirty="0"/>
              <a:t>PE/ELF.</a:t>
            </a:r>
          </a:p>
          <a:p>
            <a:endParaRPr lang="en-US" dirty="0"/>
          </a:p>
          <a:p>
            <a:r>
              <a:rPr lang="ru-RU" dirty="0"/>
              <a:t>Единственным отличием от </a:t>
            </a:r>
            <a:r>
              <a:rPr lang="en-US" dirty="0"/>
              <a:t>EXE </a:t>
            </a:r>
            <a:r>
              <a:rPr lang="ru-RU" dirty="0"/>
              <a:t>является наличие специальной секции, хранящей информацию о предоставляемых этой библиотекой функциях. Симметричная секция есть и в </a:t>
            </a:r>
            <a:r>
              <a:rPr lang="en-US" dirty="0"/>
              <a:t>EXE</a:t>
            </a:r>
            <a:r>
              <a:rPr lang="ru-RU" dirty="0"/>
              <a:t> файле, где объявляется какие функции и из каких библиотек нужно импортировать.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9</a:t>
            </a:fld>
            <a:endParaRPr lang="en-US"/>
          </a:p>
        </p:txBody>
      </p:sp>
    </p:spTree>
    <p:extLst>
      <p:ext uri="{BB962C8B-B14F-4D97-AF65-F5344CB8AC3E}">
        <p14:creationId xmlns:p14="http://schemas.microsoft.com/office/powerpoint/2010/main" val="11454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EDD0-DDD4-4631-A9AE-6802E9A6D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3BA0B-E0EC-4F4A-828B-888D10D14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7307E7-16C7-4ABB-BCEA-0BFBFF445357}"/>
              </a:ext>
            </a:extLst>
          </p:cNvPr>
          <p:cNvSpPr>
            <a:spLocks noGrp="1"/>
          </p:cNvSpPr>
          <p:nvPr>
            <p:ph type="dt" sz="half" idx="10"/>
          </p:nvPr>
        </p:nvSpPr>
        <p:spPr/>
        <p:txBody>
          <a:bodyPr/>
          <a:lstStyle/>
          <a:p>
            <a:fld id="{83D30A23-1FB6-43A1-891F-95145083C4E9}" type="datetime1">
              <a:rPr lang="en-US" smtClean="0"/>
              <a:t>3/31/2024</a:t>
            </a:fld>
            <a:endParaRPr lang="en-US"/>
          </a:p>
        </p:txBody>
      </p:sp>
      <p:sp>
        <p:nvSpPr>
          <p:cNvPr id="5" name="Footer Placeholder 4">
            <a:extLst>
              <a:ext uri="{FF2B5EF4-FFF2-40B4-BE49-F238E27FC236}">
                <a16:creationId xmlns:a16="http://schemas.microsoft.com/office/drawing/2014/main" id="{495DD512-3811-4263-9679-87A4CD75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3BBBF-83C0-49DF-8AEC-EA2BEA8860C8}"/>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68568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D240-6712-41F8-82AD-60601C8FD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80E01-4481-40AF-A018-2F582DC53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39B03-1C84-4687-9F63-218EA9893223}"/>
              </a:ext>
            </a:extLst>
          </p:cNvPr>
          <p:cNvSpPr>
            <a:spLocks noGrp="1"/>
          </p:cNvSpPr>
          <p:nvPr>
            <p:ph type="dt" sz="half" idx="10"/>
          </p:nvPr>
        </p:nvSpPr>
        <p:spPr/>
        <p:txBody>
          <a:bodyPr/>
          <a:lstStyle/>
          <a:p>
            <a:fld id="{A4B03399-60D8-4226-8AC7-3F159D57E860}" type="datetime1">
              <a:rPr lang="en-US" smtClean="0"/>
              <a:t>3/31/2024</a:t>
            </a:fld>
            <a:endParaRPr lang="en-US"/>
          </a:p>
        </p:txBody>
      </p:sp>
      <p:sp>
        <p:nvSpPr>
          <p:cNvPr id="5" name="Footer Placeholder 4">
            <a:extLst>
              <a:ext uri="{FF2B5EF4-FFF2-40B4-BE49-F238E27FC236}">
                <a16:creationId xmlns:a16="http://schemas.microsoft.com/office/drawing/2014/main" id="{159B3048-9C44-4014-A9F6-51DE7127E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7148B-73C7-4B73-9445-F62A1C7B9270}"/>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4669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9635F-CCE1-43A4-AA89-35783C3E8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06393-CD17-416E-9236-EDF7B4733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1E984-21AD-45CB-9783-681053A85890}"/>
              </a:ext>
            </a:extLst>
          </p:cNvPr>
          <p:cNvSpPr>
            <a:spLocks noGrp="1"/>
          </p:cNvSpPr>
          <p:nvPr>
            <p:ph type="dt" sz="half" idx="10"/>
          </p:nvPr>
        </p:nvSpPr>
        <p:spPr/>
        <p:txBody>
          <a:bodyPr/>
          <a:lstStyle/>
          <a:p>
            <a:fld id="{1A646459-A066-416D-8E21-9D451FB1CBED}" type="datetime1">
              <a:rPr lang="en-US" smtClean="0"/>
              <a:t>3/31/2024</a:t>
            </a:fld>
            <a:endParaRPr lang="en-US"/>
          </a:p>
        </p:txBody>
      </p:sp>
      <p:sp>
        <p:nvSpPr>
          <p:cNvPr id="5" name="Footer Placeholder 4">
            <a:extLst>
              <a:ext uri="{FF2B5EF4-FFF2-40B4-BE49-F238E27FC236}">
                <a16:creationId xmlns:a16="http://schemas.microsoft.com/office/drawing/2014/main" id="{3A551C1B-DE01-4F7B-8A6A-411D125B1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09F1B-ADF4-480E-8DA0-BB9DAB4E2496}"/>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69566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CC1B-EA45-4045-AB7A-68F015F6C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5B3D5-8259-4F91-B2E6-95B715C3B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A009D-523B-48ED-B259-E70AB698440B}"/>
              </a:ext>
            </a:extLst>
          </p:cNvPr>
          <p:cNvSpPr>
            <a:spLocks noGrp="1"/>
          </p:cNvSpPr>
          <p:nvPr>
            <p:ph type="dt" sz="half" idx="10"/>
          </p:nvPr>
        </p:nvSpPr>
        <p:spPr/>
        <p:txBody>
          <a:bodyPr/>
          <a:lstStyle/>
          <a:p>
            <a:fld id="{0636B939-1A2A-498F-9013-EEF28820D750}" type="datetime1">
              <a:rPr lang="en-US" smtClean="0"/>
              <a:t>3/31/2024</a:t>
            </a:fld>
            <a:endParaRPr lang="en-US"/>
          </a:p>
        </p:txBody>
      </p:sp>
      <p:sp>
        <p:nvSpPr>
          <p:cNvPr id="5" name="Footer Placeholder 4">
            <a:extLst>
              <a:ext uri="{FF2B5EF4-FFF2-40B4-BE49-F238E27FC236}">
                <a16:creationId xmlns:a16="http://schemas.microsoft.com/office/drawing/2014/main" id="{AAAA9866-6A2A-472E-98BF-71FA88F55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FE13B-AB60-4A9A-AE1E-8FA0AE0ECF34}"/>
              </a:ext>
            </a:extLst>
          </p:cNvPr>
          <p:cNvSpPr>
            <a:spLocks noGrp="1"/>
          </p:cNvSpPr>
          <p:nvPr>
            <p:ph type="sldNum" sz="quarter" idx="12"/>
          </p:nvPr>
        </p:nvSpPr>
        <p:spPr/>
        <p:txBody>
          <a:bodyPr/>
          <a:lstStyle/>
          <a:p>
            <a:fld id="{34B7B035-5BBD-47A4-964E-62E0DBD447D7}" type="slidenum">
              <a:rPr lang="en-US" smtClean="0"/>
              <a:t>‹#›</a:t>
            </a:fld>
            <a:endParaRPr lang="en-US"/>
          </a:p>
        </p:txBody>
      </p:sp>
      <p:sp>
        <p:nvSpPr>
          <p:cNvPr id="7" name="TextBox 6">
            <a:extLst>
              <a:ext uri="{FF2B5EF4-FFF2-40B4-BE49-F238E27FC236}">
                <a16:creationId xmlns:a16="http://schemas.microsoft.com/office/drawing/2014/main" id="{A2525F05-BA3E-4084-9413-EBDC06C1014A}"/>
              </a:ext>
            </a:extLst>
          </p:cNvPr>
          <p:cNvSpPr txBox="1"/>
          <p:nvPr userDrawn="1"/>
        </p:nvSpPr>
        <p:spPr>
          <a:xfrm>
            <a:off x="10963182" y="6324985"/>
            <a:ext cx="1695635" cy="369332"/>
          </a:xfrm>
          <a:prstGeom prst="rect">
            <a:avLst/>
          </a:prstGeom>
          <a:noFill/>
        </p:spPr>
        <p:txBody>
          <a:bodyPr wrap="square" rtlCol="0">
            <a:spAutoFit/>
          </a:bodyPr>
          <a:lstStyle/>
          <a:p>
            <a:fld id="{D16C8CCC-6CA8-47D8-A68B-03DB65638617}" type="slidenum">
              <a:rPr lang="en-US" smtClean="0"/>
              <a:t>‹#›</a:t>
            </a:fld>
            <a:r>
              <a:rPr lang="en-US" dirty="0"/>
              <a:t>/47</a:t>
            </a:r>
          </a:p>
        </p:txBody>
      </p:sp>
    </p:spTree>
    <p:extLst>
      <p:ext uri="{BB962C8B-B14F-4D97-AF65-F5344CB8AC3E}">
        <p14:creationId xmlns:p14="http://schemas.microsoft.com/office/powerpoint/2010/main" val="20858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082A-EA93-47F6-A44D-48CFAF12F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4BF80F-3E7E-4D0B-BA75-D06557F8C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4AD61-9CA0-44A5-83A7-FA23A422271B}"/>
              </a:ext>
            </a:extLst>
          </p:cNvPr>
          <p:cNvSpPr>
            <a:spLocks noGrp="1"/>
          </p:cNvSpPr>
          <p:nvPr>
            <p:ph type="dt" sz="half" idx="10"/>
          </p:nvPr>
        </p:nvSpPr>
        <p:spPr/>
        <p:txBody>
          <a:bodyPr/>
          <a:lstStyle/>
          <a:p>
            <a:fld id="{97D3760A-E884-42F2-A44C-F32FAA030BF6}" type="datetime1">
              <a:rPr lang="en-US" smtClean="0"/>
              <a:t>3/31/2024</a:t>
            </a:fld>
            <a:endParaRPr lang="en-US"/>
          </a:p>
        </p:txBody>
      </p:sp>
      <p:sp>
        <p:nvSpPr>
          <p:cNvPr id="5" name="Footer Placeholder 4">
            <a:extLst>
              <a:ext uri="{FF2B5EF4-FFF2-40B4-BE49-F238E27FC236}">
                <a16:creationId xmlns:a16="http://schemas.microsoft.com/office/drawing/2014/main" id="{AEF8E11F-F685-4254-8A94-6B988C2CC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E36CC-CDC9-440B-B6AF-DE77BE23760B}"/>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92602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9D62-F17E-404C-B6A6-2F4D166D8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89A1F5-808E-4079-8CC5-88D14EAC3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733AAC-BCE9-4764-899C-2EEAD52C1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3A72E-C1D4-40C1-986B-D4787241470C}"/>
              </a:ext>
            </a:extLst>
          </p:cNvPr>
          <p:cNvSpPr>
            <a:spLocks noGrp="1"/>
          </p:cNvSpPr>
          <p:nvPr>
            <p:ph type="dt" sz="half" idx="10"/>
          </p:nvPr>
        </p:nvSpPr>
        <p:spPr/>
        <p:txBody>
          <a:bodyPr/>
          <a:lstStyle/>
          <a:p>
            <a:fld id="{4FC7535E-ABF1-4A69-B09E-251EF8B13143}" type="datetime1">
              <a:rPr lang="en-US" smtClean="0"/>
              <a:t>3/31/2024</a:t>
            </a:fld>
            <a:endParaRPr lang="en-US"/>
          </a:p>
        </p:txBody>
      </p:sp>
      <p:sp>
        <p:nvSpPr>
          <p:cNvPr id="6" name="Footer Placeholder 5">
            <a:extLst>
              <a:ext uri="{FF2B5EF4-FFF2-40B4-BE49-F238E27FC236}">
                <a16:creationId xmlns:a16="http://schemas.microsoft.com/office/drawing/2014/main" id="{72BBC913-4E1D-406E-B0D8-B6B147B7E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FC7FE-8327-4FD3-B9B4-09DE70A82F91}"/>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7253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9BE0-05DE-4402-8CFE-9652CAAAA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0BCCC-A752-4C38-9D5A-8F60FF8F2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82991-2FDE-444C-B9D9-1D997BF67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46EAD-42EA-44C4-8EF2-198673501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9D360-D4C9-4528-983F-0C30D1C7C8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9E4770-EEF9-43E7-B6A8-FC87F7404F75}"/>
              </a:ext>
            </a:extLst>
          </p:cNvPr>
          <p:cNvSpPr>
            <a:spLocks noGrp="1"/>
          </p:cNvSpPr>
          <p:nvPr>
            <p:ph type="dt" sz="half" idx="10"/>
          </p:nvPr>
        </p:nvSpPr>
        <p:spPr/>
        <p:txBody>
          <a:bodyPr/>
          <a:lstStyle/>
          <a:p>
            <a:fld id="{CE54BCFC-68A7-4C68-9600-D4AAA16CF9A6}" type="datetime1">
              <a:rPr lang="en-US" smtClean="0"/>
              <a:t>3/31/2024</a:t>
            </a:fld>
            <a:endParaRPr lang="en-US"/>
          </a:p>
        </p:txBody>
      </p:sp>
      <p:sp>
        <p:nvSpPr>
          <p:cNvPr id="8" name="Footer Placeholder 7">
            <a:extLst>
              <a:ext uri="{FF2B5EF4-FFF2-40B4-BE49-F238E27FC236}">
                <a16:creationId xmlns:a16="http://schemas.microsoft.com/office/drawing/2014/main" id="{746FB009-1934-4160-8E6E-DDF5680A8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D0BEE-839A-4228-945E-000B0E7842B5}"/>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356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211C-C15E-43F3-A371-299EBEE55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5E595-7CBC-4467-8176-EAF2F6FCDF86}"/>
              </a:ext>
            </a:extLst>
          </p:cNvPr>
          <p:cNvSpPr>
            <a:spLocks noGrp="1"/>
          </p:cNvSpPr>
          <p:nvPr>
            <p:ph type="dt" sz="half" idx="10"/>
          </p:nvPr>
        </p:nvSpPr>
        <p:spPr/>
        <p:txBody>
          <a:bodyPr/>
          <a:lstStyle/>
          <a:p>
            <a:fld id="{0F981744-C4F3-4F58-9E0E-AF6C4E78D03B}" type="datetime1">
              <a:rPr lang="en-US" smtClean="0"/>
              <a:t>3/31/2024</a:t>
            </a:fld>
            <a:endParaRPr lang="en-US"/>
          </a:p>
        </p:txBody>
      </p:sp>
      <p:sp>
        <p:nvSpPr>
          <p:cNvPr id="4" name="Footer Placeholder 3">
            <a:extLst>
              <a:ext uri="{FF2B5EF4-FFF2-40B4-BE49-F238E27FC236}">
                <a16:creationId xmlns:a16="http://schemas.microsoft.com/office/drawing/2014/main" id="{02E40829-9AFB-44EE-AC3E-14747BDED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B2FAE-3285-4B48-B9B1-77D5546EC7D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8872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E2DDA-78AB-47C2-8840-B7416DBB661C}"/>
              </a:ext>
            </a:extLst>
          </p:cNvPr>
          <p:cNvSpPr>
            <a:spLocks noGrp="1"/>
          </p:cNvSpPr>
          <p:nvPr>
            <p:ph type="dt" sz="half" idx="10"/>
          </p:nvPr>
        </p:nvSpPr>
        <p:spPr/>
        <p:txBody>
          <a:bodyPr/>
          <a:lstStyle/>
          <a:p>
            <a:fld id="{98ED47E1-EA96-4683-9629-E838295B20BC}" type="datetime1">
              <a:rPr lang="en-US" smtClean="0"/>
              <a:t>3/31/2024</a:t>
            </a:fld>
            <a:endParaRPr lang="en-US"/>
          </a:p>
        </p:txBody>
      </p:sp>
      <p:sp>
        <p:nvSpPr>
          <p:cNvPr id="3" name="Footer Placeholder 2">
            <a:extLst>
              <a:ext uri="{FF2B5EF4-FFF2-40B4-BE49-F238E27FC236}">
                <a16:creationId xmlns:a16="http://schemas.microsoft.com/office/drawing/2014/main" id="{6C87EB21-7C41-4F95-9908-8C7DA83EB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B3A207-2F52-441C-84E7-9D8924E7A999}"/>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2967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C3D2-B207-41AA-A454-766CCED81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884CF8-64AA-4037-ADB1-994BDB630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99384-11E5-44E9-9644-ED016E72F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DCA2B-DDB3-4005-8B86-9D0254E4E6FD}"/>
              </a:ext>
            </a:extLst>
          </p:cNvPr>
          <p:cNvSpPr>
            <a:spLocks noGrp="1"/>
          </p:cNvSpPr>
          <p:nvPr>
            <p:ph type="dt" sz="half" idx="10"/>
          </p:nvPr>
        </p:nvSpPr>
        <p:spPr/>
        <p:txBody>
          <a:bodyPr/>
          <a:lstStyle/>
          <a:p>
            <a:fld id="{2F2A1627-B435-455B-A0CA-0808E5748D61}" type="datetime1">
              <a:rPr lang="en-US" smtClean="0"/>
              <a:t>3/31/2024</a:t>
            </a:fld>
            <a:endParaRPr lang="en-US"/>
          </a:p>
        </p:txBody>
      </p:sp>
      <p:sp>
        <p:nvSpPr>
          <p:cNvPr id="6" name="Footer Placeholder 5">
            <a:extLst>
              <a:ext uri="{FF2B5EF4-FFF2-40B4-BE49-F238E27FC236}">
                <a16:creationId xmlns:a16="http://schemas.microsoft.com/office/drawing/2014/main" id="{27639445-1CA2-468B-A6AB-D507C4887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6F361-C7D6-4759-9B6B-2B6804B14863}"/>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669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1979-FB44-4290-8979-4E5D532AA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22FBE-5B3D-4E01-AF63-ADC69C72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BDDDF5-82AB-4F24-A188-0C40CA34F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2B60A-726D-4FA2-9073-24F904B421C7}"/>
              </a:ext>
            </a:extLst>
          </p:cNvPr>
          <p:cNvSpPr>
            <a:spLocks noGrp="1"/>
          </p:cNvSpPr>
          <p:nvPr>
            <p:ph type="dt" sz="half" idx="10"/>
          </p:nvPr>
        </p:nvSpPr>
        <p:spPr/>
        <p:txBody>
          <a:bodyPr/>
          <a:lstStyle/>
          <a:p>
            <a:fld id="{FE11CB43-EB9E-4C41-ACD2-0EC61FB429F2}" type="datetime1">
              <a:rPr lang="en-US" smtClean="0"/>
              <a:t>3/31/2024</a:t>
            </a:fld>
            <a:endParaRPr lang="en-US"/>
          </a:p>
        </p:txBody>
      </p:sp>
      <p:sp>
        <p:nvSpPr>
          <p:cNvPr id="6" name="Footer Placeholder 5">
            <a:extLst>
              <a:ext uri="{FF2B5EF4-FFF2-40B4-BE49-F238E27FC236}">
                <a16:creationId xmlns:a16="http://schemas.microsoft.com/office/drawing/2014/main" id="{F6B05D22-DDD2-4B41-A2E7-477733C8B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2A851-7670-4C06-AF8B-7223B35AB77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03846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8F47B-E9E9-4B3B-ADD3-876C56721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CB8F8-2707-4CE6-8C3B-6EF7F3573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56C5A-9D32-4524-9C87-1B246B466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B8F92-0932-40E4-878B-3E2E4AAA6810}" type="datetime1">
              <a:rPr lang="en-US" smtClean="0"/>
              <a:t>3/31/2024</a:t>
            </a:fld>
            <a:endParaRPr lang="en-US"/>
          </a:p>
        </p:txBody>
      </p:sp>
      <p:sp>
        <p:nvSpPr>
          <p:cNvPr id="5" name="Footer Placeholder 4">
            <a:extLst>
              <a:ext uri="{FF2B5EF4-FFF2-40B4-BE49-F238E27FC236}">
                <a16:creationId xmlns:a16="http://schemas.microsoft.com/office/drawing/2014/main" id="{2A443A1F-E37A-4374-A824-18BB26653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5E0938-5A71-4790-9F6B-D20DE7964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B035-5BBD-47A4-964E-62E0DBD447D7}" type="slidenum">
              <a:rPr lang="en-US" smtClean="0"/>
              <a:t>‹#›</a:t>
            </a:fld>
            <a:endParaRPr lang="en-US"/>
          </a:p>
        </p:txBody>
      </p:sp>
    </p:spTree>
    <p:extLst>
      <p:ext uri="{BB962C8B-B14F-4D97-AF65-F5344CB8AC3E}">
        <p14:creationId xmlns:p14="http://schemas.microsoft.com/office/powerpoint/2010/main" val="101193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me/the_real_yu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linkedin.com/in/yugr/" TargetMode="External"/><Relationship Id="rId4" Type="http://schemas.openxmlformats.org/officeDocument/2006/relationships/hyperlink" Target="https://github.com/yug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inux.die.net/man/3/efenc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yugr/Implib.so"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fedoraproject.org/wiki/Changes/PythonNoSemanticInterpositionSpeedup"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yugr/ShlibVisibilityChecker"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akkadia.org/drepper/dsohowto.pdf" TargetMode="External"/><Relationship Id="rId2" Type="http://schemas.openxmlformats.org/officeDocument/2006/relationships/hyperlink" Target="https://www.youtube.com/watch?v=_enXuIxuNV4" TargetMode="External"/><Relationship Id="rId1" Type="http://schemas.openxmlformats.org/officeDocument/2006/relationships/slideLayout" Target="../slideLayouts/slideLayout2.xml"/><Relationship Id="rId5" Type="http://schemas.openxmlformats.org/officeDocument/2006/relationships/hyperlink" Target="https://maskray.me/blog" TargetMode="External"/><Relationship Id="rId4" Type="http://schemas.openxmlformats.org/officeDocument/2006/relationships/hyperlink" Target="https://www.youtube.com/watch?v=JPQWQfDhIC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vrba.net/articles/solib-memory-saving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00EB-2185-49D3-ADEB-34EEEC7F4C15}"/>
              </a:ext>
            </a:extLst>
          </p:cNvPr>
          <p:cNvSpPr>
            <a:spLocks noGrp="1"/>
          </p:cNvSpPr>
          <p:nvPr>
            <p:ph type="ctrTitle"/>
          </p:nvPr>
        </p:nvSpPr>
        <p:spPr/>
        <p:txBody>
          <a:bodyPr/>
          <a:lstStyle/>
          <a:p>
            <a:r>
              <a:rPr lang="ru-RU" dirty="0"/>
              <a:t>Динамические библиотеки и способы их ускорения</a:t>
            </a:r>
            <a:endParaRPr lang="en-US" dirty="0"/>
          </a:p>
        </p:txBody>
      </p:sp>
      <p:sp>
        <p:nvSpPr>
          <p:cNvPr id="3" name="Subtitle 2">
            <a:extLst>
              <a:ext uri="{FF2B5EF4-FFF2-40B4-BE49-F238E27FC236}">
                <a16:creationId xmlns:a16="http://schemas.microsoft.com/office/drawing/2014/main" id="{54E495BF-7821-4F82-B340-A821057D7C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113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3646715"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0x0  # Foo</a:t>
            </a:r>
          </a:p>
          <a:p>
            <a:r>
              <a:rPr lang="en-US" dirty="0"/>
              <a:t>  …</a:t>
            </a:r>
          </a:p>
          <a:p>
            <a:r>
              <a:rPr lang="en-US" dirty="0"/>
              <a:t>  call 0x0  # Foo</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spTree>
    <p:extLst>
      <p:ext uri="{BB962C8B-B14F-4D97-AF65-F5344CB8AC3E}">
        <p14:creationId xmlns:p14="http://schemas.microsoft.com/office/powerpoint/2010/main" val="222058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0x0  # Foo</a:t>
            </a:r>
          </a:p>
          <a:p>
            <a:r>
              <a:rPr lang="en-US" dirty="0"/>
              <a:t>  …</a:t>
            </a:r>
          </a:p>
          <a:p>
            <a:r>
              <a:rPr lang="en-US" dirty="0"/>
              <a:t>  call 0x0  # Foo</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13" name="Straight Arrow Connector 12">
            <a:extLst>
              <a:ext uri="{FF2B5EF4-FFF2-40B4-BE49-F238E27FC236}">
                <a16:creationId xmlns:a16="http://schemas.microsoft.com/office/drawing/2014/main" id="{FFA3F985-13EC-4777-B82F-50668AF7CEE2}"/>
              </a:ext>
            </a:extLst>
          </p:cNvPr>
          <p:cNvCxnSpPr>
            <a:cxnSpLocks/>
          </p:cNvCxnSpPr>
          <p:nvPr/>
        </p:nvCxnSpPr>
        <p:spPr>
          <a:xfrm>
            <a:off x="2394857" y="4996543"/>
            <a:ext cx="3570514" cy="0"/>
          </a:xfrm>
          <a:prstGeom prst="straightConnector1">
            <a:avLst/>
          </a:prstGeom>
          <a:ln w="508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64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0x200</a:t>
            </a:r>
          </a:p>
          <a:p>
            <a:r>
              <a:rPr lang="en-US" dirty="0"/>
              <a:t>  …</a:t>
            </a:r>
          </a:p>
          <a:p>
            <a:r>
              <a:rPr lang="en-US" dirty="0"/>
              <a:t>  call 0x200</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8" name="Straight Arrow Connector 7">
            <a:extLst>
              <a:ext uri="{FF2B5EF4-FFF2-40B4-BE49-F238E27FC236}">
                <a16:creationId xmlns:a16="http://schemas.microsoft.com/office/drawing/2014/main" id="{F14372F5-1329-43BC-B22F-DE983134B48B}"/>
              </a:ext>
            </a:extLst>
          </p:cNvPr>
          <p:cNvCxnSpPr/>
          <p:nvPr/>
        </p:nvCxnSpPr>
        <p:spPr>
          <a:xfrm>
            <a:off x="3015343" y="3265714"/>
            <a:ext cx="2710543" cy="25037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C1D61A-7825-4F25-871E-3C33CA5C5A53}"/>
              </a:ext>
            </a:extLst>
          </p:cNvPr>
          <p:cNvCxnSpPr>
            <a:cxnSpLocks/>
          </p:cNvCxnSpPr>
          <p:nvPr/>
        </p:nvCxnSpPr>
        <p:spPr>
          <a:xfrm flipV="1">
            <a:off x="2917376" y="3582816"/>
            <a:ext cx="2808510" cy="20682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4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0x200</a:t>
            </a:r>
          </a:p>
          <a:p>
            <a:r>
              <a:rPr lang="en-US" dirty="0"/>
              <a:t>  …</a:t>
            </a:r>
          </a:p>
          <a:p>
            <a:r>
              <a:rPr lang="en-US" dirty="0"/>
              <a:t>  call 0x200</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8" name="Straight Arrow Connector 7">
            <a:extLst>
              <a:ext uri="{FF2B5EF4-FFF2-40B4-BE49-F238E27FC236}">
                <a16:creationId xmlns:a16="http://schemas.microsoft.com/office/drawing/2014/main" id="{F14372F5-1329-43BC-B22F-DE983134B48B}"/>
              </a:ext>
            </a:extLst>
          </p:cNvPr>
          <p:cNvCxnSpPr/>
          <p:nvPr/>
        </p:nvCxnSpPr>
        <p:spPr>
          <a:xfrm>
            <a:off x="3015343" y="3265714"/>
            <a:ext cx="2710543" cy="25037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C1D61A-7825-4F25-871E-3C33CA5C5A53}"/>
              </a:ext>
            </a:extLst>
          </p:cNvPr>
          <p:cNvCxnSpPr>
            <a:cxnSpLocks/>
          </p:cNvCxnSpPr>
          <p:nvPr/>
        </p:nvCxnSpPr>
        <p:spPr>
          <a:xfrm flipV="1">
            <a:off x="2917376" y="3582816"/>
            <a:ext cx="2808510" cy="20682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990E60-476B-481F-A3A0-615BD1B12538}"/>
              </a:ext>
            </a:extLst>
          </p:cNvPr>
          <p:cNvCxnSpPr/>
          <p:nvPr/>
        </p:nvCxnSpPr>
        <p:spPr>
          <a:xfrm>
            <a:off x="1654626" y="2028260"/>
            <a:ext cx="3298373" cy="2524679"/>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6369D1C-8CE7-4AE3-A98F-E9BCA6D8AE96}"/>
              </a:ext>
            </a:extLst>
          </p:cNvPr>
          <p:cNvCxnSpPr>
            <a:cxnSpLocks/>
          </p:cNvCxnSpPr>
          <p:nvPr/>
        </p:nvCxnSpPr>
        <p:spPr>
          <a:xfrm flipV="1">
            <a:off x="1654626" y="1993111"/>
            <a:ext cx="3222174" cy="2455119"/>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372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a:t>
            </a:r>
            <a:r>
              <a:rPr lang="en-US" dirty="0" err="1"/>
              <a:t>Foo_addr</a:t>
            </a:r>
            <a:r>
              <a:rPr lang="en-US" dirty="0"/>
              <a:t>]</a:t>
            </a:r>
          </a:p>
          <a:p>
            <a:r>
              <a:rPr lang="en-US" dirty="0"/>
              <a:t>  …</a:t>
            </a:r>
          </a:p>
          <a:p>
            <a:r>
              <a:rPr lang="en-US" dirty="0"/>
              <a:t>  call [</a:t>
            </a:r>
            <a:r>
              <a:rPr lang="en-US" dirty="0" err="1"/>
              <a:t>Foo_addr</a:t>
            </a:r>
            <a:r>
              <a:rPr lang="en-US" dirty="0"/>
              <a:t>]</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25381" y="5434438"/>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sp>
        <p:nvSpPr>
          <p:cNvPr id="3" name="Rectangle 2">
            <a:extLst>
              <a:ext uri="{FF2B5EF4-FFF2-40B4-BE49-F238E27FC236}">
                <a16:creationId xmlns:a16="http://schemas.microsoft.com/office/drawing/2014/main" id="{CF8DF84C-3335-48B9-884B-11D3D219D245}"/>
              </a:ext>
            </a:extLst>
          </p:cNvPr>
          <p:cNvSpPr/>
          <p:nvPr/>
        </p:nvSpPr>
        <p:spPr>
          <a:xfrm>
            <a:off x="1725381" y="4539575"/>
            <a:ext cx="3145974" cy="6531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Dispatch section</a:t>
            </a:r>
          </a:p>
          <a:p>
            <a:r>
              <a:rPr lang="en-US" dirty="0"/>
              <a:t>  </a:t>
            </a:r>
            <a:r>
              <a:rPr lang="en-US" dirty="0" err="1"/>
              <a:t>Foo_addr</a:t>
            </a:r>
            <a:r>
              <a:rPr lang="en-US" dirty="0"/>
              <a:t>: 0x200</a:t>
            </a:r>
          </a:p>
        </p:txBody>
      </p:sp>
      <p:sp>
        <p:nvSpPr>
          <p:cNvPr id="9" name="Freeform: Shape 8">
            <a:extLst>
              <a:ext uri="{FF2B5EF4-FFF2-40B4-BE49-F238E27FC236}">
                <a16:creationId xmlns:a16="http://schemas.microsoft.com/office/drawing/2014/main" id="{89EC5480-B077-48F2-875F-718E6B88010B}"/>
              </a:ext>
            </a:extLst>
          </p:cNvPr>
          <p:cNvSpPr/>
          <p:nvPr/>
        </p:nvSpPr>
        <p:spPr>
          <a:xfrm>
            <a:off x="3341914" y="3820885"/>
            <a:ext cx="340143" cy="1066800"/>
          </a:xfrm>
          <a:custGeom>
            <a:avLst/>
            <a:gdLst>
              <a:gd name="connsiteX0" fmla="*/ 0 w 340143"/>
              <a:gd name="connsiteY0" fmla="*/ 0 h 1066800"/>
              <a:gd name="connsiteX1" fmla="*/ 337457 w 340143"/>
              <a:gd name="connsiteY1" fmla="*/ 315685 h 1066800"/>
              <a:gd name="connsiteX2" fmla="*/ 130629 w 340143"/>
              <a:gd name="connsiteY2" fmla="*/ 1066800 h 1066800"/>
            </a:gdLst>
            <a:ahLst/>
            <a:cxnLst>
              <a:cxn ang="0">
                <a:pos x="connsiteX0" y="connsiteY0"/>
              </a:cxn>
              <a:cxn ang="0">
                <a:pos x="connsiteX1" y="connsiteY1"/>
              </a:cxn>
              <a:cxn ang="0">
                <a:pos x="connsiteX2" y="connsiteY2"/>
              </a:cxn>
            </a:cxnLst>
            <a:rect l="l" t="t" r="r" b="b"/>
            <a:pathLst>
              <a:path w="340143" h="1066800">
                <a:moveTo>
                  <a:pt x="0" y="0"/>
                </a:moveTo>
                <a:cubicBezTo>
                  <a:pt x="157843" y="68942"/>
                  <a:pt x="315686" y="137885"/>
                  <a:pt x="337457" y="315685"/>
                </a:cubicBezTo>
                <a:cubicBezTo>
                  <a:pt x="359228" y="493485"/>
                  <a:pt x="244928" y="780142"/>
                  <a:pt x="130629" y="1066800"/>
                </a:cubicBezTo>
              </a:path>
            </a:pathLst>
          </a:custGeom>
          <a:noFill/>
          <a:ln w="635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D95CC33-8DA7-40FD-890B-BB996FAFC42A}"/>
              </a:ext>
            </a:extLst>
          </p:cNvPr>
          <p:cNvCxnSpPr/>
          <p:nvPr/>
        </p:nvCxnSpPr>
        <p:spPr>
          <a:xfrm flipV="1">
            <a:off x="3682057" y="3733800"/>
            <a:ext cx="2174457" cy="1295400"/>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0D8A5F8D-4A3E-4F5C-8078-93A4B249FBA7}"/>
              </a:ext>
            </a:extLst>
          </p:cNvPr>
          <p:cNvSpPr/>
          <p:nvPr/>
        </p:nvSpPr>
        <p:spPr>
          <a:xfrm>
            <a:off x="3352800" y="3222171"/>
            <a:ext cx="874097" cy="1709058"/>
          </a:xfrm>
          <a:custGeom>
            <a:avLst/>
            <a:gdLst>
              <a:gd name="connsiteX0" fmla="*/ 0 w 874097"/>
              <a:gd name="connsiteY0" fmla="*/ 0 h 1709058"/>
              <a:gd name="connsiteX1" fmla="*/ 870857 w 874097"/>
              <a:gd name="connsiteY1" fmla="*/ 576943 h 1709058"/>
              <a:gd name="connsiteX2" fmla="*/ 239486 w 874097"/>
              <a:gd name="connsiteY2" fmla="*/ 1709058 h 1709058"/>
            </a:gdLst>
            <a:ahLst/>
            <a:cxnLst>
              <a:cxn ang="0">
                <a:pos x="connsiteX0" y="connsiteY0"/>
              </a:cxn>
              <a:cxn ang="0">
                <a:pos x="connsiteX1" y="connsiteY1"/>
              </a:cxn>
              <a:cxn ang="0">
                <a:pos x="connsiteX2" y="connsiteY2"/>
              </a:cxn>
            </a:cxnLst>
            <a:rect l="l" t="t" r="r" b="b"/>
            <a:pathLst>
              <a:path w="874097" h="1709058">
                <a:moveTo>
                  <a:pt x="0" y="0"/>
                </a:moveTo>
                <a:cubicBezTo>
                  <a:pt x="415471" y="146050"/>
                  <a:pt x="830943" y="292100"/>
                  <a:pt x="870857" y="576943"/>
                </a:cubicBezTo>
                <a:cubicBezTo>
                  <a:pt x="910771" y="861786"/>
                  <a:pt x="575128" y="1285422"/>
                  <a:pt x="239486" y="1709058"/>
                </a:cubicBezTo>
              </a:path>
            </a:pathLst>
          </a:custGeom>
          <a:noFill/>
          <a:ln w="635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767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Динамический загрузчик</a:t>
            </a:r>
            <a:endParaRPr lang="en-US" dirty="0"/>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lnSpcReduction="10000"/>
          </a:bodyPr>
          <a:lstStyle/>
          <a:p>
            <a:r>
              <a:rPr lang="ru-RU" dirty="0"/>
              <a:t>Загрузку библиотек осуществляет динамический загрузчик</a:t>
            </a:r>
            <a:r>
              <a:rPr lang="en-US" dirty="0"/>
              <a:t> (dynamic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p>
          <a:p>
            <a:r>
              <a:rPr lang="ru-RU" dirty="0"/>
              <a:t>При запуске приложения ядро ОС размещает загрузчик в памяти процесса и передаёт ему управление</a:t>
            </a:r>
            <a:endParaRPr lang="en-US" dirty="0"/>
          </a:p>
          <a:p>
            <a:r>
              <a:rPr lang="ru-RU" dirty="0"/>
              <a:t>Загрузчик</a:t>
            </a:r>
          </a:p>
          <a:p>
            <a:pPr lvl="1"/>
            <a:r>
              <a:rPr lang="ru-RU" dirty="0"/>
              <a:t>Грузит в память файлы программы и импортируемых библиотек</a:t>
            </a:r>
          </a:p>
          <a:p>
            <a:pPr lvl="1"/>
            <a:r>
              <a:rPr lang="ru-RU" dirty="0"/>
              <a:t>Находит </a:t>
            </a:r>
            <a:r>
              <a:rPr lang="en-US" dirty="0"/>
              <a:t>(resolves) </a:t>
            </a:r>
            <a:r>
              <a:rPr lang="ru-RU" dirty="0"/>
              <a:t>и связывает </a:t>
            </a:r>
            <a:r>
              <a:rPr lang="en-US" dirty="0"/>
              <a:t>(binds) </a:t>
            </a:r>
            <a:r>
              <a:rPr lang="ru-RU" dirty="0"/>
              <a:t>экспортируемые и импортируемые символы</a:t>
            </a:r>
            <a:endParaRPr lang="en-US" dirty="0"/>
          </a:p>
          <a:p>
            <a:pPr lvl="1"/>
            <a:r>
              <a:rPr lang="ru-RU" dirty="0"/>
              <a:t>Передаёт управление программе</a:t>
            </a:r>
            <a:endParaRPr lang="en-US" dirty="0"/>
          </a:p>
          <a:p>
            <a:endParaRPr lang="ru-RU" dirty="0"/>
          </a:p>
        </p:txBody>
      </p:sp>
    </p:spTree>
    <p:extLst>
      <p:ext uri="{BB962C8B-B14F-4D97-AF65-F5344CB8AC3E}">
        <p14:creationId xmlns:p14="http://schemas.microsoft.com/office/powerpoint/2010/main" val="2825502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3032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2562776" y="3106956"/>
            <a:ext cx="2375908"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3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7FD-2BDB-439B-967E-2F3E0CA9A10A}"/>
              </a:ext>
            </a:extLst>
          </p:cNvPr>
          <p:cNvSpPr>
            <a:spLocks noGrp="1"/>
          </p:cNvSpPr>
          <p:nvPr>
            <p:ph type="title"/>
          </p:nvPr>
        </p:nvSpPr>
        <p:spPr/>
        <p:txBody>
          <a:bodyPr/>
          <a:lstStyle/>
          <a:p>
            <a:r>
              <a:rPr lang="ru-RU" dirty="0"/>
              <a:t>Релокация библиотек</a:t>
            </a:r>
            <a:endParaRPr lang="en-US" dirty="0"/>
          </a:p>
        </p:txBody>
      </p:sp>
      <p:sp>
        <p:nvSpPr>
          <p:cNvPr id="3" name="Content Placeholder 2">
            <a:extLst>
              <a:ext uri="{FF2B5EF4-FFF2-40B4-BE49-F238E27FC236}">
                <a16:creationId xmlns:a16="http://schemas.microsoft.com/office/drawing/2014/main" id="{CC6CA40E-E1BC-4375-999F-FE29F61B2F80}"/>
              </a:ext>
            </a:extLst>
          </p:cNvPr>
          <p:cNvSpPr>
            <a:spLocks noGrp="1"/>
          </p:cNvSpPr>
          <p:nvPr>
            <p:ph idx="1"/>
          </p:nvPr>
        </p:nvSpPr>
        <p:spPr/>
        <p:txBody>
          <a:bodyPr>
            <a:normAutofit lnSpcReduction="10000"/>
          </a:bodyPr>
          <a:lstStyle/>
          <a:p>
            <a:r>
              <a:rPr lang="ru-RU" dirty="0"/>
              <a:t>Библиотека загружается в произвольное место в адресном пространстве процесса</a:t>
            </a:r>
          </a:p>
          <a:p>
            <a:pPr lvl="1"/>
            <a:r>
              <a:rPr lang="ru-RU" dirty="0"/>
              <a:t>Из-за </a:t>
            </a:r>
            <a:r>
              <a:rPr lang="en-US" dirty="0"/>
              <a:t>ASLR </a:t>
            </a:r>
            <a:r>
              <a:rPr lang="ru-RU" dirty="0"/>
              <a:t>адрес загрузки выбирается случайно</a:t>
            </a:r>
            <a:endParaRPr lang="en-US" dirty="0"/>
          </a:p>
          <a:p>
            <a:r>
              <a:rPr lang="ru-RU" dirty="0"/>
              <a:t>Что делать с кодом (или данными), использующим абсолютные адреса</a:t>
            </a:r>
            <a:r>
              <a:rPr lang="en-US" dirty="0"/>
              <a:t>?</a:t>
            </a:r>
          </a:p>
          <a:p>
            <a:pPr marL="457200" lvl="1" indent="0">
              <a:buNone/>
            </a:pPr>
            <a:r>
              <a:rPr lang="en-US" sz="2800" dirty="0">
                <a:solidFill>
                  <a:prstClr val="black"/>
                </a:solidFill>
                <a:latin typeface="Courier New" panose="02070309020205020404" pitchFamily="49" charset="0"/>
                <a:cs typeface="Courier New" panose="02070309020205020404" pitchFamily="49" charset="0"/>
              </a:rPr>
              <a:t># </a:t>
            </a:r>
            <a:r>
              <a:rPr lang="ru-RU" sz="2800" dirty="0">
                <a:solidFill>
                  <a:prstClr val="black"/>
                </a:solidFill>
                <a:latin typeface="Courier New" panose="02070309020205020404" pitchFamily="49" charset="0"/>
                <a:cs typeface="Courier New" panose="02070309020205020404" pitchFamily="49" charset="0"/>
              </a:rPr>
              <a:t>Вызов функции </a:t>
            </a:r>
            <a:r>
              <a:rPr lang="en-US" sz="2800" dirty="0">
                <a:solidFill>
                  <a:prstClr val="black"/>
                </a:solidFill>
                <a:latin typeface="Courier New" panose="02070309020205020404" pitchFamily="49" charset="0"/>
                <a:cs typeface="Courier New" panose="02070309020205020404" pitchFamily="49" charset="0"/>
              </a:rPr>
              <a:t>DLL </a:t>
            </a:r>
            <a:r>
              <a:rPr lang="ru-RU" sz="2800" dirty="0">
                <a:solidFill>
                  <a:prstClr val="black"/>
                </a:solidFill>
                <a:latin typeface="Courier New" panose="02070309020205020404" pitchFamily="49" charset="0"/>
                <a:cs typeface="Courier New" panose="02070309020205020404" pitchFamily="49" charset="0"/>
              </a:rPr>
              <a:t>по абсолютному адресу</a:t>
            </a:r>
            <a:endParaRPr lang="en-US" sz="2800" dirty="0">
              <a:solidFill>
                <a:prstClr val="black"/>
              </a:solidFill>
              <a:latin typeface="Courier New" panose="02070309020205020404" pitchFamily="49" charset="0"/>
              <a:cs typeface="Courier New" panose="02070309020205020404" pitchFamily="49" charset="0"/>
            </a:endParaRPr>
          </a:p>
          <a:p>
            <a:pPr marL="457200" lvl="1" indent="0">
              <a:buNone/>
            </a:pPr>
            <a:r>
              <a:rPr lang="ru-RU" sz="2800" dirty="0">
                <a:solidFill>
                  <a:prstClr val="black"/>
                </a:solidFill>
                <a:latin typeface="Courier New" panose="02070309020205020404" pitchFamily="49" charset="0"/>
                <a:cs typeface="Courier New" panose="02070309020205020404" pitchFamily="49" charset="0"/>
              </a:rPr>
              <a:t>с</a:t>
            </a:r>
            <a:r>
              <a:rPr lang="en-US" sz="2800" dirty="0">
                <a:solidFill>
                  <a:prstClr val="black"/>
                </a:solidFill>
                <a:latin typeface="Courier New" panose="02070309020205020404" pitchFamily="49" charset="0"/>
                <a:cs typeface="Courier New" panose="02070309020205020404" pitchFamily="49" charset="0"/>
              </a:rPr>
              <a:t>all</a:t>
            </a:r>
            <a:r>
              <a:rPr lang="ru-RU" sz="2800" dirty="0">
                <a:solidFill>
                  <a:prstClr val="black"/>
                </a:solidFill>
                <a:latin typeface="Courier New" panose="02070309020205020404" pitchFamily="49" charset="0"/>
                <a:cs typeface="Courier New" panose="02070309020205020404" pitchFamily="49" charset="0"/>
              </a:rPr>
              <a:t>   </a:t>
            </a:r>
            <a:r>
              <a:rPr lang="en-US" sz="2800" dirty="0">
                <a:solidFill>
                  <a:prstClr val="black"/>
                </a:solidFill>
                <a:latin typeface="Courier New" panose="02070309020205020404" pitchFamily="49" charset="0"/>
                <a:cs typeface="Courier New" panose="02070309020205020404" pitchFamily="49" charset="0"/>
              </a:rPr>
              <a:t>523e11060 &lt;puts&gt;</a:t>
            </a:r>
            <a:endParaRPr lang="en-US" sz="4400" dirty="0">
              <a:latin typeface="Courier New" panose="02070309020205020404" pitchFamily="49" charset="0"/>
              <a:cs typeface="Courier New" panose="02070309020205020404" pitchFamily="49" charset="0"/>
            </a:endParaRPr>
          </a:p>
          <a:p>
            <a:r>
              <a:rPr lang="ru-RU" dirty="0"/>
              <a:t>Такой код должен быть </a:t>
            </a:r>
            <a:r>
              <a:rPr lang="ru-RU" i="1" dirty="0"/>
              <a:t>релоцирован</a:t>
            </a:r>
            <a:r>
              <a:rPr lang="ru-RU" dirty="0"/>
              <a:t> </a:t>
            </a:r>
            <a:r>
              <a:rPr lang="en-US" dirty="0"/>
              <a:t>(</a:t>
            </a:r>
            <a:r>
              <a:rPr lang="ru-RU" dirty="0"/>
              <a:t>пропатчен</a:t>
            </a:r>
            <a:r>
              <a:rPr lang="en-US" dirty="0"/>
              <a:t>), </a:t>
            </a:r>
            <a:r>
              <a:rPr lang="ru-RU" dirty="0"/>
              <a:t>чтобы соответствовать адресу загрузки</a:t>
            </a:r>
            <a:endParaRPr lang="en-US" dirty="0"/>
          </a:p>
          <a:p>
            <a:r>
              <a:rPr lang="ru-RU" dirty="0"/>
              <a:t>Подходы </a:t>
            </a:r>
            <a:r>
              <a:rPr lang="en-US" dirty="0"/>
              <a:t>Windows </a:t>
            </a:r>
            <a:r>
              <a:rPr lang="ru-RU" dirty="0"/>
              <a:t>и </a:t>
            </a:r>
            <a:r>
              <a:rPr lang="en-US" dirty="0"/>
              <a:t>Linux </a:t>
            </a:r>
            <a:r>
              <a:rPr lang="ru-RU" dirty="0"/>
              <a:t>различается</a:t>
            </a:r>
            <a:endParaRPr lang="en-US" dirty="0"/>
          </a:p>
        </p:txBody>
      </p:sp>
    </p:spTree>
    <p:extLst>
      <p:ext uri="{BB962C8B-B14F-4D97-AF65-F5344CB8AC3E}">
        <p14:creationId xmlns:p14="http://schemas.microsoft.com/office/powerpoint/2010/main" val="2608817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9741-2513-4B2F-B0A4-95BFAFCD1C07}"/>
              </a:ext>
            </a:extLst>
          </p:cNvPr>
          <p:cNvSpPr>
            <a:spLocks noGrp="1"/>
          </p:cNvSpPr>
          <p:nvPr>
            <p:ph type="title"/>
          </p:nvPr>
        </p:nvSpPr>
        <p:spPr/>
        <p:txBody>
          <a:bodyPr/>
          <a:lstStyle/>
          <a:p>
            <a:r>
              <a:rPr lang="ru-RU" dirty="0"/>
              <a:t>Релокация библиотек</a:t>
            </a:r>
            <a:r>
              <a:rPr lang="en-US" dirty="0"/>
              <a:t>: Linux</a:t>
            </a:r>
          </a:p>
        </p:txBody>
      </p:sp>
      <p:sp>
        <p:nvSpPr>
          <p:cNvPr id="3" name="Content Placeholder 2">
            <a:extLst>
              <a:ext uri="{FF2B5EF4-FFF2-40B4-BE49-F238E27FC236}">
                <a16:creationId xmlns:a16="http://schemas.microsoft.com/office/drawing/2014/main" id="{60356360-F08A-4B04-9D9E-666B5ABB1DF9}"/>
              </a:ext>
            </a:extLst>
          </p:cNvPr>
          <p:cNvSpPr>
            <a:spLocks noGrp="1"/>
          </p:cNvSpPr>
          <p:nvPr>
            <p:ph idx="1"/>
          </p:nvPr>
        </p:nvSpPr>
        <p:spPr/>
        <p:txBody>
          <a:bodyPr>
            <a:normAutofit fontScale="92500" lnSpcReduction="20000"/>
          </a:bodyPr>
          <a:lstStyle/>
          <a:p>
            <a:r>
              <a:rPr lang="ru-RU" dirty="0"/>
              <a:t>Все библиотеки компилируются в позиционно-независимый код (флаг </a:t>
            </a:r>
            <a:r>
              <a:rPr lang="en-US" dirty="0"/>
              <a:t>-</a:t>
            </a:r>
            <a:r>
              <a:rPr lang="en-US" dirty="0" err="1"/>
              <a:t>fPIC</a:t>
            </a:r>
            <a:r>
              <a:rPr lang="en-US" dirty="0"/>
              <a:t>)</a:t>
            </a:r>
          </a:p>
          <a:p>
            <a:pPr lvl="1"/>
            <a:r>
              <a:rPr lang="ru-RU" dirty="0"/>
              <a:t>В коде отсутствуют абсолютные адреса функций</a:t>
            </a:r>
            <a:r>
              <a:rPr lang="en-US" dirty="0"/>
              <a:t> </a:t>
            </a:r>
            <a:r>
              <a:rPr lang="ru-RU" dirty="0"/>
              <a:t>и глобальных переменных</a:t>
            </a:r>
          </a:p>
          <a:p>
            <a:pPr lvl="1"/>
            <a:r>
              <a:rPr lang="ru-RU" dirty="0"/>
              <a:t>Вся адресация идёт относительно </a:t>
            </a:r>
            <a:r>
              <a:rPr lang="en-US" dirty="0"/>
              <a:t>Program Counter</a:t>
            </a:r>
          </a:p>
          <a:p>
            <a:endParaRPr lang="en-US" dirty="0"/>
          </a:p>
          <a:p>
            <a:endParaRPr lang="en-US" dirty="0"/>
          </a:p>
          <a:p>
            <a:r>
              <a:rPr lang="ru-RU" dirty="0"/>
              <a:t>Код не нужно релоцировать при загрузке</a:t>
            </a:r>
            <a:endParaRPr lang="en-US" dirty="0"/>
          </a:p>
          <a:p>
            <a:r>
              <a:rPr lang="ru-RU" dirty="0"/>
              <a:t>Данные по-прежнему нужно релоцировать</a:t>
            </a:r>
            <a:endParaRPr lang="en-US" dirty="0"/>
          </a:p>
          <a:p>
            <a:pPr lvl="1"/>
            <a:r>
              <a:rPr lang="ru-RU" dirty="0"/>
              <a:t>Например в случае</a:t>
            </a:r>
            <a:endParaRPr lang="en-US" dirty="0"/>
          </a:p>
          <a:p>
            <a:pPr marL="457200" lvl="1" indent="0">
              <a:buNone/>
            </a:pPr>
            <a:r>
              <a:rPr lang="en-US" dirty="0">
                <a:latin typeface="Courier New" panose="02070309020205020404" pitchFamily="49" charset="0"/>
                <a:cs typeface="Courier New" panose="02070309020205020404" pitchFamily="49" charset="0"/>
              </a:rPr>
              <a:t>int data;</a:t>
            </a:r>
          </a:p>
          <a:p>
            <a:pPr marL="457200" lvl="1"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 &amp;data;  // Relocation needed</a:t>
            </a:r>
            <a:endParaRPr lang="en-US" dirty="0"/>
          </a:p>
          <a:p>
            <a:pPr lvl="1"/>
            <a:r>
              <a:rPr lang="ru-RU" dirty="0"/>
              <a:t>Но таких релокаций гораздо меньше</a:t>
            </a:r>
          </a:p>
          <a:p>
            <a:pPr lvl="1"/>
            <a:endParaRPr lang="en-US" dirty="0"/>
          </a:p>
        </p:txBody>
      </p:sp>
      <p:sp>
        <p:nvSpPr>
          <p:cNvPr id="4" name="TextBox 3">
            <a:extLst>
              <a:ext uri="{FF2B5EF4-FFF2-40B4-BE49-F238E27FC236}">
                <a16:creationId xmlns:a16="http://schemas.microsoft.com/office/drawing/2014/main" id="{C8FDE8C1-D2E9-42AE-9B35-3EBD2D3374A9}"/>
              </a:ext>
            </a:extLst>
          </p:cNvPr>
          <p:cNvSpPr txBox="1"/>
          <p:nvPr/>
        </p:nvSpPr>
        <p:spPr>
          <a:xfrm>
            <a:off x="1600200" y="3244334"/>
            <a:ext cx="3211286"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mov </a:t>
            </a:r>
            <a:r>
              <a:rPr lang="en-US" dirty="0" err="1">
                <a:latin typeface="Courier New" panose="02070309020205020404" pitchFamily="49" charset="0"/>
                <a:cs typeface="Courier New" panose="02070309020205020404" pitchFamily="49" charset="0"/>
              </a:rPr>
              <a:t>global_var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rdi</a:t>
            </a:r>
            <a:r>
              <a:rPr lang="en-US"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20436F11-679E-4472-8F94-635B88843433}"/>
              </a:ext>
            </a:extLst>
          </p:cNvPr>
          <p:cNvSpPr txBox="1"/>
          <p:nvPr/>
        </p:nvSpPr>
        <p:spPr>
          <a:xfrm>
            <a:off x="6215742" y="3244334"/>
            <a:ext cx="400594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mov </a:t>
            </a:r>
            <a:r>
              <a:rPr lang="en-US" dirty="0" err="1">
                <a:latin typeface="Courier New" panose="02070309020205020404" pitchFamily="49" charset="0"/>
                <a:cs typeface="Courier New" panose="02070309020205020404" pitchFamily="49" charset="0"/>
              </a:rPr>
              <a:t>global_var</a:t>
            </a:r>
            <a:r>
              <a:rPr lang="en-US" dirty="0">
                <a:latin typeface="Courier New" panose="02070309020205020404" pitchFamily="49" charset="0"/>
                <a:cs typeface="Courier New" panose="02070309020205020404" pitchFamily="49" charset="0"/>
              </a:rPr>
              <a:t>(%rip), %</a:t>
            </a:r>
            <a:r>
              <a:rPr lang="en-US" dirty="0" err="1">
                <a:latin typeface="Courier New" panose="02070309020205020404" pitchFamily="49" charset="0"/>
                <a:cs typeface="Courier New" panose="02070309020205020404" pitchFamily="49" charset="0"/>
              </a:rPr>
              <a:t>rdi</a:t>
            </a:r>
            <a:r>
              <a:rPr lang="en-US" dirty="0">
                <a:latin typeface="Courier New" panose="02070309020205020404" pitchFamily="49" charset="0"/>
                <a:cs typeface="Courier New" panose="02070309020205020404" pitchFamily="49" charset="0"/>
              </a:rPr>
              <a:t> </a:t>
            </a:r>
          </a:p>
        </p:txBody>
      </p:sp>
      <p:cxnSp>
        <p:nvCxnSpPr>
          <p:cNvPr id="7" name="Straight Arrow Connector 6">
            <a:extLst>
              <a:ext uri="{FF2B5EF4-FFF2-40B4-BE49-F238E27FC236}">
                <a16:creationId xmlns:a16="http://schemas.microsoft.com/office/drawing/2014/main" id="{14AECB82-DF9E-4375-96FE-844EC0EEFE32}"/>
              </a:ext>
            </a:extLst>
          </p:cNvPr>
          <p:cNvCxnSpPr>
            <a:cxnSpLocks/>
            <a:stCxn id="4" idx="3"/>
          </p:cNvCxnSpPr>
          <p:nvPr/>
        </p:nvCxnSpPr>
        <p:spPr>
          <a:xfrm>
            <a:off x="4811486" y="3429000"/>
            <a:ext cx="115388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28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r>
              <a:rPr lang="ru-RU" dirty="0"/>
              <a:t>Юрий Грибов</a:t>
            </a:r>
          </a:p>
          <a:p>
            <a:r>
              <a:rPr lang="ru-RU" dirty="0"/>
              <a:t>Инженер-компиляторщик</a:t>
            </a:r>
            <a:endParaRPr lang="en-US" dirty="0"/>
          </a:p>
          <a:p>
            <a:r>
              <a:rPr lang="en-US" dirty="0"/>
              <a:t>Gmail: tetra2005</a:t>
            </a:r>
          </a:p>
          <a:p>
            <a:r>
              <a:rPr lang="en-US" dirty="0">
                <a:hlinkClick r:id="rId3"/>
              </a:rPr>
              <a:t>t.me/</a:t>
            </a:r>
            <a:r>
              <a:rPr lang="en-US" dirty="0" err="1">
                <a:hlinkClick r:id="rId3"/>
              </a:rPr>
              <a:t>the_real_yugr</a:t>
            </a:r>
            <a:endParaRPr lang="en-US" dirty="0"/>
          </a:p>
          <a:p>
            <a:r>
              <a:rPr lang="en-US" dirty="0">
                <a:hlinkClick r:id="rId4"/>
              </a:rPr>
              <a:t>https://github.com/yugr</a:t>
            </a:r>
            <a:endParaRPr lang="en-US" dirty="0">
              <a:hlinkClick r:id="rId5"/>
            </a:endParaRPr>
          </a:p>
          <a:p>
            <a:r>
              <a:rPr lang="en-US" dirty="0">
                <a:hlinkClick r:id="rId5"/>
              </a:rPr>
              <a:t>https://www.linkedin.com/in/yugr/</a:t>
            </a:r>
            <a:endParaRPr lang="en-US" dirty="0"/>
          </a:p>
        </p:txBody>
      </p:sp>
      <p:pic>
        <p:nvPicPr>
          <p:cNvPr id="5" name="Picture 4">
            <a:extLst>
              <a:ext uri="{FF2B5EF4-FFF2-40B4-BE49-F238E27FC236}">
                <a16:creationId xmlns:a16="http://schemas.microsoft.com/office/drawing/2014/main" id="{0540D9AE-4012-42E8-83D2-366080AEAC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1640" y="1192552"/>
            <a:ext cx="2904446" cy="2904446"/>
          </a:xfrm>
          <a:prstGeom prst="rect">
            <a:avLst/>
          </a:prstGeom>
        </p:spPr>
      </p:pic>
    </p:spTree>
    <p:extLst>
      <p:ext uri="{BB962C8B-B14F-4D97-AF65-F5344CB8AC3E}">
        <p14:creationId xmlns:p14="http://schemas.microsoft.com/office/powerpoint/2010/main" val="287985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284C-309D-4DD7-B27E-CCE6D5FDB715}"/>
              </a:ext>
            </a:extLst>
          </p:cNvPr>
          <p:cNvSpPr>
            <a:spLocks noGrp="1"/>
          </p:cNvSpPr>
          <p:nvPr>
            <p:ph type="title"/>
          </p:nvPr>
        </p:nvSpPr>
        <p:spPr/>
        <p:txBody>
          <a:bodyPr/>
          <a:lstStyle/>
          <a:p>
            <a:r>
              <a:rPr lang="ru-RU" dirty="0"/>
              <a:t>Релокация библиотек</a:t>
            </a:r>
            <a:r>
              <a:rPr lang="en-US" dirty="0"/>
              <a:t>: Windows</a:t>
            </a:r>
          </a:p>
        </p:txBody>
      </p:sp>
      <p:sp>
        <p:nvSpPr>
          <p:cNvPr id="3" name="Content Placeholder 2">
            <a:extLst>
              <a:ext uri="{FF2B5EF4-FFF2-40B4-BE49-F238E27FC236}">
                <a16:creationId xmlns:a16="http://schemas.microsoft.com/office/drawing/2014/main" id="{736E5C5C-CDCA-4CF2-B8CA-A72F4957F083}"/>
              </a:ext>
            </a:extLst>
          </p:cNvPr>
          <p:cNvSpPr>
            <a:spLocks noGrp="1"/>
          </p:cNvSpPr>
          <p:nvPr>
            <p:ph idx="1"/>
          </p:nvPr>
        </p:nvSpPr>
        <p:spPr/>
        <p:txBody>
          <a:bodyPr/>
          <a:lstStyle/>
          <a:p>
            <a:r>
              <a:rPr lang="ru-RU" dirty="0"/>
              <a:t>В коде могут быть использованы абсолютные адреса</a:t>
            </a:r>
            <a:endParaRPr lang="en-US" dirty="0"/>
          </a:p>
          <a:p>
            <a:r>
              <a:rPr lang="ru-RU" dirty="0"/>
              <a:t>При загрузке требуется релокация кода</a:t>
            </a:r>
            <a:endParaRPr lang="en-US" dirty="0"/>
          </a:p>
          <a:p>
            <a:r>
              <a:rPr lang="ru-RU" dirty="0"/>
              <a:t>Для ускорения работы библиотека во всех процессах загружается по одному и тому же адресу</a:t>
            </a:r>
          </a:p>
          <a:p>
            <a:pPr lvl="1"/>
            <a:r>
              <a:rPr lang="ru-RU" dirty="0"/>
              <a:t>Накладные расходы возникают только при первой загрузке</a:t>
            </a:r>
          </a:p>
          <a:p>
            <a:pPr lvl="1"/>
            <a:r>
              <a:rPr lang="ru-RU" dirty="0"/>
              <a:t>Работает только в современных версиях </a:t>
            </a:r>
            <a:r>
              <a:rPr lang="en-US" dirty="0"/>
              <a:t>Windows</a:t>
            </a:r>
          </a:p>
        </p:txBody>
      </p:sp>
    </p:spTree>
    <p:extLst>
      <p:ext uri="{BB962C8B-B14F-4D97-AF65-F5344CB8AC3E}">
        <p14:creationId xmlns:p14="http://schemas.microsoft.com/office/powerpoint/2010/main" val="3230384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4952999" y="3048841"/>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86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Разрешение имён </a:t>
            </a:r>
            <a:r>
              <a:rPr lang="en-US" dirty="0"/>
              <a:t>(symbol resolution)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200" y="1847397"/>
            <a:ext cx="10515600" cy="4351338"/>
          </a:xfrm>
        </p:spPr>
        <p:txBody>
          <a:bodyPr/>
          <a:lstStyle/>
          <a:p>
            <a:r>
              <a:rPr lang="ru-RU" dirty="0"/>
              <a:t>Поиск соответствия между экспортируемыми символами библиотек и импортируемыми символами исполняемых файлов</a:t>
            </a:r>
          </a:p>
          <a:p>
            <a:r>
              <a:rPr lang="en-US" dirty="0"/>
              <a:t>Windows </a:t>
            </a:r>
            <a:r>
              <a:rPr lang="ru-RU" dirty="0"/>
              <a:t>и </a:t>
            </a:r>
            <a:r>
              <a:rPr lang="en-US" dirty="0"/>
              <a:t>Linux </a:t>
            </a:r>
            <a:r>
              <a:rPr lang="ru-RU" dirty="0"/>
              <a:t>используют разные подходы</a:t>
            </a:r>
            <a:r>
              <a:rPr lang="en-US" dirty="0"/>
              <a:t>:</a:t>
            </a:r>
            <a:endParaRPr lang="ru-RU" dirty="0"/>
          </a:p>
          <a:p>
            <a:pPr lvl="1"/>
            <a:r>
              <a:rPr lang="en-US" dirty="0"/>
              <a:t>Windows: </a:t>
            </a:r>
            <a:r>
              <a:rPr lang="ru-RU" dirty="0"/>
              <a:t>на этапе линковки символ связывается с конкретной библиотекой</a:t>
            </a:r>
            <a:r>
              <a:rPr lang="en-US" dirty="0"/>
              <a:t> </a:t>
            </a:r>
            <a:r>
              <a:rPr lang="ru-RU" dirty="0"/>
              <a:t>и может быть загружен только из неё</a:t>
            </a:r>
          </a:p>
          <a:p>
            <a:pPr lvl="1"/>
            <a:r>
              <a:rPr lang="en-US" dirty="0"/>
              <a:t>Linux:</a:t>
            </a:r>
            <a:r>
              <a:rPr lang="ru-RU" dirty="0"/>
              <a:t> символ ищется во всех загруженных библиотеках</a:t>
            </a:r>
            <a:endParaRPr lang="en-US" dirty="0"/>
          </a:p>
          <a:p>
            <a:pPr lvl="2"/>
            <a:r>
              <a:rPr lang="ru-RU" dirty="0"/>
              <a:t>Это делает возможным динамический перехват символов (</a:t>
            </a:r>
            <a:r>
              <a:rPr lang="en-US" dirty="0"/>
              <a:t>runtime interposition)</a:t>
            </a:r>
          </a:p>
        </p:txBody>
      </p:sp>
    </p:spTree>
    <p:extLst>
      <p:ext uri="{BB962C8B-B14F-4D97-AF65-F5344CB8AC3E}">
        <p14:creationId xmlns:p14="http://schemas.microsoft.com/office/powerpoint/2010/main" val="3894009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Перехват символов в </a:t>
            </a:r>
            <a:r>
              <a:rPr lang="en-US" dirty="0"/>
              <a:t>Linux</a:t>
            </a:r>
            <a:r>
              <a:rPr lang="ru-RU" dirty="0"/>
              <a:t> (</a:t>
            </a:r>
            <a:r>
              <a:rPr lang="en-US" dirty="0"/>
              <a:t>runtime interposition)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199" y="1690687"/>
            <a:ext cx="10853057" cy="4802187"/>
          </a:xfrm>
        </p:spPr>
        <p:txBody>
          <a:bodyPr>
            <a:normAutofit/>
          </a:bodyPr>
          <a:lstStyle/>
          <a:p>
            <a:r>
              <a:rPr lang="ru-RU" dirty="0"/>
              <a:t>Можно заставить загрузчик найти символ не в исходной библиотеке</a:t>
            </a:r>
            <a:r>
              <a:rPr lang="en-US" dirty="0"/>
              <a:t>, </a:t>
            </a:r>
            <a:r>
              <a:rPr lang="ru-RU" dirty="0"/>
              <a:t>а в библиотеке-перехватчике</a:t>
            </a:r>
          </a:p>
          <a:p>
            <a:r>
              <a:rPr lang="ru-RU" dirty="0"/>
              <a:t>Обычно перехват символов осуществляется с помощью переменной окружения </a:t>
            </a:r>
            <a:r>
              <a:rPr lang="en-US" dirty="0"/>
              <a:t>LD_PRELOAD:</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prog.c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fr-FR" sz="1800" dirty="0" err="1">
                <a:solidFill>
                  <a:prstClr val="black"/>
                </a:solidFill>
                <a:latin typeface="Courier New" panose="02070309020205020404" pitchFamily="49" charset="0"/>
                <a:cs typeface="Courier New" panose="02070309020205020404" pitchFamily="49" charset="0"/>
              </a:rPr>
              <a:t>int</a:t>
            </a:r>
            <a:r>
              <a:rPr lang="fr-FR" sz="1800" dirty="0">
                <a:solidFill>
                  <a:prstClr val="black"/>
                </a:solidFill>
                <a:latin typeface="Courier New" panose="02070309020205020404" pitchFamily="49" charset="0"/>
                <a:cs typeface="Courier New" panose="02070309020205020404" pitchFamily="49" charset="0"/>
              </a:rPr>
              <a:t> main() { printf("%d\n", 1);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lib.c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en-US" sz="1800" dirty="0">
                <a:solidFill>
                  <a:prstClr val="black"/>
                </a:solidFill>
                <a:latin typeface="Courier New" panose="02070309020205020404" pitchFamily="49" charset="0"/>
                <a:cs typeface="Courier New" panose="02070309020205020404" pitchFamily="49" charset="0"/>
              </a:rPr>
              <a:t>int </a:t>
            </a:r>
            <a:r>
              <a:rPr lang="en-US" sz="1800" dirty="0" err="1">
                <a:solidFill>
                  <a:prstClr val="black"/>
                </a:solidFill>
                <a:latin typeface="Courier New" panose="02070309020205020404" pitchFamily="49" charset="0"/>
                <a:cs typeface="Courier New" panose="02070309020205020404" pitchFamily="49" charset="0"/>
              </a:rPr>
              <a:t>printf</a:t>
            </a:r>
            <a:r>
              <a:rPr lang="en-US" sz="1800" dirty="0">
                <a:solidFill>
                  <a:prstClr val="black"/>
                </a:solidFill>
                <a:latin typeface="Courier New" panose="02070309020205020404" pitchFamily="49" charset="0"/>
                <a:cs typeface="Courier New" panose="02070309020205020404" pitchFamily="49" charset="0"/>
              </a:rPr>
              <a:t>(char *</a:t>
            </a:r>
            <a:r>
              <a:rPr lang="en-US" sz="1800" dirty="0" err="1">
                <a:solidFill>
                  <a:prstClr val="black"/>
                </a:solidFill>
                <a:latin typeface="Courier New" panose="02070309020205020404" pitchFamily="49" charset="0"/>
                <a:cs typeface="Courier New" panose="02070309020205020404" pitchFamily="49" charset="0"/>
              </a:rPr>
              <a:t>fmt</a:t>
            </a:r>
            <a:r>
              <a:rPr lang="en-US" sz="1800" dirty="0">
                <a:solidFill>
                  <a:prstClr val="black"/>
                </a:solidFill>
                <a:latin typeface="Courier New" panose="02070309020205020404" pitchFamily="49" charset="0"/>
                <a:cs typeface="Courier New" panose="02070309020205020404" pitchFamily="49" charset="0"/>
              </a:rPr>
              <a:t>, ...) { puts("Hello from interceptor\n");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LD_PRELOAD=./lib.so ./prog</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Hello from interceptor</a:t>
            </a:r>
          </a:p>
          <a:p>
            <a:r>
              <a:rPr lang="ru-RU" dirty="0"/>
              <a:t>Частно используется в отладочных инструментах типа </a:t>
            </a:r>
            <a:r>
              <a:rPr lang="en-US" dirty="0" err="1">
                <a:hlinkClick r:id="rId3"/>
              </a:rPr>
              <a:t>efence</a:t>
            </a:r>
            <a:r>
              <a:rPr lang="en-US" dirty="0"/>
              <a:t> </a:t>
            </a:r>
            <a:r>
              <a:rPr lang="ru-RU" dirty="0"/>
              <a:t>или </a:t>
            </a:r>
            <a:r>
              <a:rPr lang="en-US" dirty="0" err="1"/>
              <a:t>AddressSanitizer</a:t>
            </a:r>
            <a:r>
              <a:rPr lang="en-US" dirty="0"/>
              <a:t> </a:t>
            </a:r>
            <a:r>
              <a:rPr lang="ru-RU" dirty="0"/>
              <a:t>для перехвата операций с памятью (</a:t>
            </a:r>
            <a:r>
              <a:rPr lang="en-US" dirty="0"/>
              <a:t>malloc </a:t>
            </a:r>
            <a:r>
              <a:rPr lang="ru-RU" dirty="0"/>
              <a:t>и пр.)</a:t>
            </a:r>
          </a:p>
          <a:p>
            <a:pPr marL="0" indent="0">
              <a:buNone/>
            </a:pPr>
            <a:endParaRPr lang="en-US" dirty="0"/>
          </a:p>
        </p:txBody>
      </p:sp>
    </p:spTree>
    <p:extLst>
      <p:ext uri="{BB962C8B-B14F-4D97-AF65-F5344CB8AC3E}">
        <p14:creationId xmlns:p14="http://schemas.microsoft.com/office/powerpoint/2010/main" val="345441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7562750" y="3074298"/>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786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BD7C-DE14-4983-A724-D868BE7B976C}"/>
              </a:ext>
            </a:extLst>
          </p:cNvPr>
          <p:cNvSpPr>
            <a:spLocks noGrp="1"/>
          </p:cNvSpPr>
          <p:nvPr>
            <p:ph type="title"/>
          </p:nvPr>
        </p:nvSpPr>
        <p:spPr/>
        <p:txBody>
          <a:bodyPr/>
          <a:lstStyle/>
          <a:p>
            <a:r>
              <a:rPr lang="ru-RU" dirty="0"/>
              <a:t>Связывание символов </a:t>
            </a:r>
            <a:r>
              <a:rPr lang="en-US" dirty="0"/>
              <a:t>(symbol binding)</a:t>
            </a:r>
          </a:p>
        </p:txBody>
      </p:sp>
      <p:sp>
        <p:nvSpPr>
          <p:cNvPr id="3" name="Content Placeholder 2">
            <a:extLst>
              <a:ext uri="{FF2B5EF4-FFF2-40B4-BE49-F238E27FC236}">
                <a16:creationId xmlns:a16="http://schemas.microsoft.com/office/drawing/2014/main" id="{0032CE76-5223-4C6A-A885-5FCE53593804}"/>
              </a:ext>
            </a:extLst>
          </p:cNvPr>
          <p:cNvSpPr>
            <a:spLocks noGrp="1"/>
          </p:cNvSpPr>
          <p:nvPr>
            <p:ph idx="1"/>
          </p:nvPr>
        </p:nvSpPr>
        <p:spPr>
          <a:xfrm>
            <a:off x="838200" y="1825624"/>
            <a:ext cx="10820400" cy="4716689"/>
          </a:xfrm>
        </p:spPr>
        <p:txBody>
          <a:bodyPr>
            <a:normAutofit fontScale="85000" lnSpcReduction="10000"/>
          </a:bodyPr>
          <a:lstStyle/>
          <a:p>
            <a:r>
              <a:rPr lang="ru-RU" dirty="0"/>
              <a:t>Механизм связывания </a:t>
            </a:r>
            <a:r>
              <a:rPr lang="en-US" dirty="0"/>
              <a:t>(binding)</a:t>
            </a:r>
            <a:r>
              <a:rPr lang="ru-RU" dirty="0"/>
              <a:t> вызовов функций в исполняемом файле с адресами импортируемых функций, найденными в процессе разрешения имён (</a:t>
            </a:r>
            <a:r>
              <a:rPr lang="en-US" dirty="0"/>
              <a:t>symbol resolution)</a:t>
            </a:r>
          </a:p>
          <a:p>
            <a:r>
              <a:rPr lang="ru-RU" dirty="0"/>
              <a:t>Импортируемые функции вызываются через специальную таблицу импорта</a:t>
            </a:r>
            <a:endParaRPr lang="en-US" dirty="0"/>
          </a:p>
          <a:p>
            <a:pPr lvl="1"/>
            <a:r>
              <a:rPr lang="en-US" dirty="0"/>
              <a:t>Import Address Table</a:t>
            </a:r>
            <a:r>
              <a:rPr lang="ru-RU" dirty="0"/>
              <a:t> на </a:t>
            </a:r>
            <a:r>
              <a:rPr lang="en-US" dirty="0"/>
              <a:t>Windows, Global Offset Table </a:t>
            </a:r>
            <a:r>
              <a:rPr lang="ru-RU" dirty="0"/>
              <a:t>на </a:t>
            </a:r>
            <a:r>
              <a:rPr lang="en-US" dirty="0"/>
              <a:t>Linux</a:t>
            </a:r>
          </a:p>
          <a:p>
            <a:pPr lvl="1"/>
            <a:r>
              <a:rPr lang="ru-RU" dirty="0"/>
              <a:t>Инициализируется загрузчиком</a:t>
            </a:r>
            <a:r>
              <a:rPr lang="en-US" dirty="0"/>
              <a:t> (loader) </a:t>
            </a:r>
            <a:r>
              <a:rPr lang="ru-RU" dirty="0"/>
              <a:t>на старте программы</a:t>
            </a:r>
            <a:endParaRPr lang="en-US" dirty="0"/>
          </a:p>
          <a:p>
            <a:r>
              <a:rPr lang="ru-RU" dirty="0"/>
              <a:t>Вызов импортируемой функции осуществляется через загрузку адреса из этой таблицы</a:t>
            </a:r>
            <a:r>
              <a:rPr lang="en-US" dirty="0"/>
              <a:t>:</a:t>
            </a:r>
          </a:p>
          <a:p>
            <a:pPr marL="457200" lvl="1" indent="0">
              <a:buNone/>
            </a:pPr>
            <a:r>
              <a:rPr lang="en-US" dirty="0">
                <a:latin typeface="Courier New" panose="02070309020205020404" pitchFamily="49" charset="0"/>
                <a:cs typeface="Courier New" panose="02070309020205020404" pitchFamily="49" charset="0"/>
              </a:rPr>
              <a:t># Windows</a:t>
            </a:r>
          </a:p>
          <a:p>
            <a:pPr marL="457200" lvl="1" indent="0">
              <a:buNone/>
            </a:pPr>
            <a:r>
              <a:rPr lang="en-US" dirty="0">
                <a:latin typeface="Courier New" panose="02070309020205020404" pitchFamily="49" charset="0"/>
                <a:cs typeface="Courier New" panose="02070309020205020404" pitchFamily="49" charset="0"/>
              </a:rPr>
              <a:t>call qword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[__</a:t>
            </a:r>
            <a:r>
              <a:rPr lang="en-US" dirty="0" err="1">
                <a:latin typeface="Courier New" panose="02070309020205020404" pitchFamily="49" charset="0"/>
                <a:cs typeface="Courier New" panose="02070309020205020404" pitchFamily="49" charset="0"/>
              </a:rPr>
              <a:t>imp_foo</a:t>
            </a: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Linux</a:t>
            </a:r>
          </a:p>
          <a:p>
            <a:pPr marL="457200" lvl="1" indent="0">
              <a:buNone/>
            </a:pPr>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foo@GOTPCREL</a:t>
            </a:r>
            <a:r>
              <a:rPr lang="en-US" dirty="0">
                <a:latin typeface="Courier New" panose="02070309020205020404" pitchFamily="49" charset="0"/>
                <a:cs typeface="Courier New" panose="02070309020205020404" pitchFamily="49" charset="0"/>
              </a:rPr>
              <a:t>(%rip)</a:t>
            </a:r>
          </a:p>
          <a:p>
            <a:r>
              <a:rPr lang="ru-RU" dirty="0"/>
              <a:t>Вызов функции из библиотеки является косвенным (</a:t>
            </a:r>
            <a:r>
              <a:rPr lang="en-US" dirty="0"/>
              <a:t>indirect)</a:t>
            </a:r>
          </a:p>
        </p:txBody>
      </p:sp>
    </p:spTree>
    <p:extLst>
      <p:ext uri="{BB962C8B-B14F-4D97-AF65-F5344CB8AC3E}">
        <p14:creationId xmlns:p14="http://schemas.microsoft.com/office/powerpoint/2010/main" val="1519460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A84-D286-4541-957B-73B6D3C5CA85}"/>
              </a:ext>
            </a:extLst>
          </p:cNvPr>
          <p:cNvSpPr>
            <a:spLocks noGrp="1"/>
          </p:cNvSpPr>
          <p:nvPr>
            <p:ph type="title"/>
          </p:nvPr>
        </p:nvSpPr>
        <p:spPr/>
        <p:txBody>
          <a:bodyPr/>
          <a:lstStyle/>
          <a:p>
            <a:r>
              <a:rPr lang="ru-RU" dirty="0"/>
              <a:t>Ленивое связывание в </a:t>
            </a:r>
            <a:r>
              <a:rPr lang="en-US" dirty="0"/>
              <a:t>Linux</a:t>
            </a:r>
            <a:r>
              <a:rPr lang="ru-RU" dirty="0"/>
              <a:t> (</a:t>
            </a:r>
            <a:r>
              <a:rPr lang="en-US" dirty="0"/>
              <a:t>lazy binding)</a:t>
            </a:r>
          </a:p>
        </p:txBody>
      </p:sp>
      <p:sp>
        <p:nvSpPr>
          <p:cNvPr id="3" name="Content Placeholder 2">
            <a:extLst>
              <a:ext uri="{FF2B5EF4-FFF2-40B4-BE49-F238E27FC236}">
                <a16:creationId xmlns:a16="http://schemas.microsoft.com/office/drawing/2014/main" id="{065AF591-5BBB-43E2-BF57-19FD1821268F}"/>
              </a:ext>
            </a:extLst>
          </p:cNvPr>
          <p:cNvSpPr>
            <a:spLocks noGrp="1"/>
          </p:cNvSpPr>
          <p:nvPr>
            <p:ph idx="1"/>
          </p:nvPr>
        </p:nvSpPr>
        <p:spPr/>
        <p:txBody>
          <a:bodyPr>
            <a:normAutofit fontScale="92500" lnSpcReduction="10000"/>
          </a:bodyPr>
          <a:lstStyle/>
          <a:p>
            <a:r>
              <a:rPr lang="ru-RU" dirty="0"/>
              <a:t>Загрузка символа из таблицы импорта осуществляется не напрямую, а через заглушку </a:t>
            </a:r>
            <a:r>
              <a:rPr lang="en-US" dirty="0"/>
              <a:t>(PLT stub)</a:t>
            </a:r>
          </a:p>
          <a:p>
            <a:r>
              <a:rPr lang="ru-RU" dirty="0"/>
              <a:t>Откладывает поиск символа до первого его использования</a:t>
            </a:r>
            <a:endParaRPr lang="en-US" dirty="0"/>
          </a:p>
          <a:p>
            <a:pPr marL="457200" lvl="1" indent="0">
              <a:buNone/>
            </a:pPr>
            <a:r>
              <a:rPr lang="en-US" dirty="0">
                <a:latin typeface="Courier New" panose="02070309020205020404" pitchFamily="49" charset="0"/>
                <a:cs typeface="Courier New" panose="02070309020205020404" pitchFamily="49" charset="0"/>
              </a:rPr>
              <a:t>.text:</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call foo</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plt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foo:   # PLT</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stub pseudocode</a:t>
            </a:r>
          </a:p>
          <a:p>
            <a:pPr marL="457200" lvl="1" indent="0">
              <a:buNone/>
            </a:pPr>
            <a:r>
              <a:rPr lang="en-US" dirty="0">
                <a:latin typeface="Courier New" panose="02070309020205020404" pitchFamily="49" charset="0"/>
                <a:cs typeface="Courier New" panose="02070309020205020404" pitchFamily="49" charset="0"/>
              </a:rPr>
              <a:t>  if (first call)</a:t>
            </a:r>
          </a:p>
          <a:p>
            <a:pPr marL="457200" lvl="1" indent="0">
              <a:buNone/>
            </a:pPr>
            <a:r>
              <a:rPr lang="en-US" dirty="0">
                <a:latin typeface="Courier New" panose="02070309020205020404" pitchFamily="49" charset="0"/>
                <a:cs typeface="Courier New" panose="02070309020205020404" pitchFamily="49" charset="0"/>
              </a:rPr>
              <a:t>    GOT[foo] = resolve address of foo</a:t>
            </a:r>
          </a:p>
          <a:p>
            <a:pPr marL="457200" lvl="1" indent="0">
              <a:buNone/>
            </a:pPr>
            <a:r>
              <a:rPr lang="en-US" dirty="0">
                <a:latin typeface="Courier New" panose="02070309020205020404" pitchFamily="49" charset="0"/>
                <a:cs typeface="Courier New" panose="02070309020205020404" pitchFamily="49" charset="0"/>
              </a:rPr>
              <a:t>  call GOT[foo]</a:t>
            </a:r>
          </a:p>
        </p:txBody>
      </p:sp>
    </p:spTree>
    <p:extLst>
      <p:ext uri="{BB962C8B-B14F-4D97-AF65-F5344CB8AC3E}">
        <p14:creationId xmlns:p14="http://schemas.microsoft.com/office/powerpoint/2010/main" val="708043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713884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b="1" dirty="0"/>
              <a:t>Загрузка</a:t>
            </a:r>
            <a:r>
              <a:rPr lang="en-US" b="1" dirty="0"/>
              <a:t> </a:t>
            </a:r>
            <a:r>
              <a:rPr lang="ru-RU" b="1" dirty="0"/>
              <a:t>библиотеки</a:t>
            </a:r>
            <a:endParaRPr lang="en-US" b="1"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3456458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9818-C119-4C4F-A02D-FD8FDD74BB07}"/>
              </a:ext>
            </a:extLst>
          </p:cNvPr>
          <p:cNvSpPr>
            <a:spLocks noGrp="1"/>
          </p:cNvSpPr>
          <p:nvPr>
            <p:ph type="title"/>
          </p:nvPr>
        </p:nvSpPr>
        <p:spPr/>
        <p:txBody>
          <a:bodyPr/>
          <a:lstStyle/>
          <a:p>
            <a:r>
              <a:rPr lang="ru-RU" dirty="0"/>
              <a:t>Ускорение загрузки </a:t>
            </a:r>
            <a:r>
              <a:rPr lang="en-US" dirty="0"/>
              <a:t>DLL: </a:t>
            </a:r>
            <a:r>
              <a:rPr lang="ru-RU" dirty="0"/>
              <a:t>отключение неиспользуемых библиотек</a:t>
            </a:r>
            <a:endParaRPr lang="en-US" dirty="0"/>
          </a:p>
        </p:txBody>
      </p:sp>
      <p:sp>
        <p:nvSpPr>
          <p:cNvPr id="3" name="Content Placeholder 2">
            <a:extLst>
              <a:ext uri="{FF2B5EF4-FFF2-40B4-BE49-F238E27FC236}">
                <a16:creationId xmlns:a16="http://schemas.microsoft.com/office/drawing/2014/main" id="{6B66DA0D-EF7A-4D19-8949-113744F62AD6}"/>
              </a:ext>
            </a:extLst>
          </p:cNvPr>
          <p:cNvSpPr>
            <a:spLocks noGrp="1"/>
          </p:cNvSpPr>
          <p:nvPr>
            <p:ph idx="1"/>
          </p:nvPr>
        </p:nvSpPr>
        <p:spPr/>
        <p:txBody>
          <a:bodyPr/>
          <a:lstStyle/>
          <a:p>
            <a:r>
              <a:rPr lang="ru-RU" dirty="0"/>
              <a:t>Часто в больших программах можно случайно указать лишние библиотеки при сборке</a:t>
            </a:r>
            <a:endParaRPr lang="en-US" dirty="0"/>
          </a:p>
          <a:p>
            <a:r>
              <a:rPr lang="ru-RU" dirty="0"/>
              <a:t>Их загрузка замедлит работу приложения даже если не будут использоваться</a:t>
            </a:r>
          </a:p>
          <a:p>
            <a:r>
              <a:rPr lang="ru-RU" dirty="0"/>
              <a:t>Флаг </a:t>
            </a:r>
            <a:r>
              <a:rPr lang="en-US" dirty="0"/>
              <a:t>-</a:t>
            </a:r>
            <a:r>
              <a:rPr lang="en-US" dirty="0" err="1"/>
              <a:t>Wl</a:t>
            </a:r>
            <a:r>
              <a:rPr lang="en-US" dirty="0"/>
              <a:t>,--as-needed </a:t>
            </a:r>
            <a:r>
              <a:rPr lang="ru-RU" dirty="0"/>
              <a:t>позволит линкеру проигнорировать такие библиотеки</a:t>
            </a:r>
            <a:endParaRPr lang="en-US" dirty="0"/>
          </a:p>
          <a:p>
            <a:r>
              <a:rPr lang="ru-RU" dirty="0"/>
              <a:t>Флаг включен по умолчанию в некоторых дистрибутивах</a:t>
            </a:r>
            <a:r>
              <a:rPr lang="en-US" dirty="0"/>
              <a:t> (Ubuntu, </a:t>
            </a:r>
            <a:r>
              <a:rPr lang="ru-RU" dirty="0"/>
              <a:t>но не </a:t>
            </a:r>
            <a:r>
              <a:rPr lang="en-US" dirty="0"/>
              <a:t>Fedora/RHEL)</a:t>
            </a:r>
          </a:p>
        </p:txBody>
      </p:sp>
    </p:spTree>
    <p:extLst>
      <p:ext uri="{BB962C8B-B14F-4D97-AF65-F5344CB8AC3E}">
        <p14:creationId xmlns:p14="http://schemas.microsoft.com/office/powerpoint/2010/main" val="115963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pPr lvl="1"/>
            <a:r>
              <a:rPr lang="ru-RU" dirty="0"/>
              <a:t>Отличия от статических библиотек</a:t>
            </a:r>
            <a:endParaRPr lang="en-US" dirty="0"/>
          </a:p>
          <a:p>
            <a:pPr lvl="1"/>
            <a:r>
              <a:rPr lang="ru-RU" dirty="0"/>
              <a:t>Принципы работы</a:t>
            </a:r>
          </a:p>
          <a:p>
            <a:pPr lvl="1"/>
            <a:r>
              <a:rPr lang="ru-RU" dirty="0"/>
              <a:t>Преимущества и недостатки</a:t>
            </a:r>
          </a:p>
          <a:p>
            <a:r>
              <a:rPr lang="ru-RU" dirty="0"/>
              <a:t>Сравнение реализаций в </a:t>
            </a:r>
            <a:r>
              <a:rPr lang="en-US" dirty="0"/>
              <a:t>Linux </a:t>
            </a:r>
            <a:r>
              <a:rPr lang="ru-RU" dirty="0"/>
              <a:t>и </a:t>
            </a:r>
            <a:r>
              <a:rPr lang="en-US" dirty="0"/>
              <a:t>Windows</a:t>
            </a:r>
          </a:p>
          <a:p>
            <a:r>
              <a:rPr lang="ru-RU" dirty="0"/>
              <a:t>Ускорение работы динамических библиотек</a:t>
            </a:r>
          </a:p>
          <a:p>
            <a:pPr lvl="1"/>
            <a:r>
              <a:rPr lang="ru-RU" dirty="0"/>
              <a:t>Причины накладных расходов</a:t>
            </a:r>
          </a:p>
          <a:p>
            <a:pPr lvl="1"/>
            <a:r>
              <a:rPr lang="ru-RU" dirty="0"/>
              <a:t>Способы уменьшения накладных расходов в современных тулчейнах</a:t>
            </a:r>
            <a:endParaRPr lang="en-US" dirty="0"/>
          </a:p>
        </p:txBody>
      </p:sp>
    </p:spTree>
    <p:extLst>
      <p:ext uri="{BB962C8B-B14F-4D97-AF65-F5344CB8AC3E}">
        <p14:creationId xmlns:p14="http://schemas.microsoft.com/office/powerpoint/2010/main" val="89344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6581-FDA7-4089-A163-7CB8363A9132}"/>
              </a:ext>
            </a:extLst>
          </p:cNvPr>
          <p:cNvSpPr>
            <a:spLocks noGrp="1"/>
          </p:cNvSpPr>
          <p:nvPr>
            <p:ph type="title"/>
          </p:nvPr>
        </p:nvSpPr>
        <p:spPr/>
        <p:txBody>
          <a:bodyPr/>
          <a:lstStyle/>
          <a:p>
            <a:r>
              <a:rPr lang="ru-RU" dirty="0"/>
              <a:t>Ускорение загрузки </a:t>
            </a:r>
            <a:r>
              <a:rPr lang="en-US" dirty="0"/>
              <a:t>DLL: </a:t>
            </a:r>
            <a:r>
              <a:rPr lang="ru-RU" dirty="0"/>
              <a:t>отложенная</a:t>
            </a:r>
            <a:r>
              <a:rPr lang="en-US" dirty="0"/>
              <a:t> (</a:t>
            </a:r>
            <a:r>
              <a:rPr lang="ru-RU" dirty="0"/>
              <a:t>ленивая) загрузка</a:t>
            </a:r>
            <a:r>
              <a:rPr lang="en-US" dirty="0"/>
              <a:t> </a:t>
            </a:r>
            <a:r>
              <a:rPr lang="ru-RU" dirty="0"/>
              <a:t>библиотек</a:t>
            </a:r>
            <a:endParaRPr lang="en-US" dirty="0"/>
          </a:p>
        </p:txBody>
      </p:sp>
      <p:sp>
        <p:nvSpPr>
          <p:cNvPr id="3" name="Content Placeholder 2">
            <a:extLst>
              <a:ext uri="{FF2B5EF4-FFF2-40B4-BE49-F238E27FC236}">
                <a16:creationId xmlns:a16="http://schemas.microsoft.com/office/drawing/2014/main" id="{1342F495-A77A-453E-8C9B-995559B98E09}"/>
              </a:ext>
            </a:extLst>
          </p:cNvPr>
          <p:cNvSpPr>
            <a:spLocks noGrp="1"/>
          </p:cNvSpPr>
          <p:nvPr>
            <p:ph idx="1"/>
          </p:nvPr>
        </p:nvSpPr>
        <p:spPr/>
        <p:txBody>
          <a:bodyPr/>
          <a:lstStyle/>
          <a:p>
            <a:r>
              <a:rPr lang="ru-RU" dirty="0"/>
              <a:t>Часто библиотека используется только в редких случаях или особых режимах работы приложения</a:t>
            </a:r>
          </a:p>
          <a:p>
            <a:r>
              <a:rPr lang="ru-RU" dirty="0"/>
              <a:t>Вместо загрузки на старте было бы выгодно загружать её при первом использовании</a:t>
            </a:r>
            <a:r>
              <a:rPr lang="en-US" dirty="0"/>
              <a:t> (</a:t>
            </a:r>
            <a:r>
              <a:rPr lang="ru-RU" dirty="0"/>
              <a:t>ленивая загрузка</a:t>
            </a:r>
            <a:r>
              <a:rPr lang="en-US" dirty="0"/>
              <a:t>, lazy loading)</a:t>
            </a:r>
          </a:p>
          <a:p>
            <a:r>
              <a:rPr lang="ru-RU" dirty="0"/>
              <a:t>Многие платформы предоставляют такую возможность</a:t>
            </a:r>
            <a:r>
              <a:rPr lang="en-US" dirty="0"/>
              <a:t>:</a:t>
            </a:r>
          </a:p>
          <a:p>
            <a:pPr lvl="1"/>
            <a:r>
              <a:rPr lang="en-US" dirty="0"/>
              <a:t>Windows: </a:t>
            </a:r>
            <a:r>
              <a:rPr lang="ru-RU" dirty="0"/>
              <a:t>флаг </a:t>
            </a:r>
            <a:r>
              <a:rPr lang="en-US" dirty="0"/>
              <a:t>/DELAYLOAD</a:t>
            </a:r>
          </a:p>
          <a:p>
            <a:pPr lvl="1"/>
            <a:r>
              <a:rPr lang="en-US" dirty="0"/>
              <a:t>macOS: </a:t>
            </a:r>
            <a:r>
              <a:rPr lang="ru-RU" dirty="0"/>
              <a:t>флаг </a:t>
            </a:r>
            <a:r>
              <a:rPr lang="en-US" dirty="0"/>
              <a:t>-</a:t>
            </a:r>
            <a:r>
              <a:rPr lang="en-US" dirty="0" err="1"/>
              <a:t>Wl</a:t>
            </a:r>
            <a:r>
              <a:rPr lang="en-US" dirty="0"/>
              <a:t>,-z,-lazy-l</a:t>
            </a:r>
          </a:p>
          <a:p>
            <a:r>
              <a:rPr lang="ru-RU" dirty="0"/>
              <a:t>Для </a:t>
            </a:r>
            <a:r>
              <a:rPr lang="en-US" dirty="0"/>
              <a:t>Linux </a:t>
            </a:r>
            <a:r>
              <a:rPr lang="ru-RU" dirty="0"/>
              <a:t>стандартного решения нет, но можно использовать</a:t>
            </a:r>
            <a:r>
              <a:rPr lang="en-US" dirty="0"/>
              <a:t> </a:t>
            </a:r>
            <a:r>
              <a:rPr lang="ru-RU" dirty="0"/>
              <a:t>утилиту </a:t>
            </a:r>
            <a:r>
              <a:rPr lang="en-US" dirty="0">
                <a:hlinkClick r:id="rId3"/>
              </a:rPr>
              <a:t>Implib.so</a:t>
            </a:r>
            <a:endParaRPr lang="en-US" dirty="0"/>
          </a:p>
        </p:txBody>
      </p:sp>
    </p:spTree>
    <p:extLst>
      <p:ext uri="{BB962C8B-B14F-4D97-AF65-F5344CB8AC3E}">
        <p14:creationId xmlns:p14="http://schemas.microsoft.com/office/powerpoint/2010/main" val="1966528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p:txBody>
          <a:bodyPr>
            <a:normAutofit fontScale="92500" lnSpcReduction="10000"/>
          </a:bodyPr>
          <a:lstStyle/>
          <a:p>
            <a:r>
              <a:rPr lang="ru-RU" dirty="0"/>
              <a:t>Для заданной </a:t>
            </a:r>
            <a:r>
              <a:rPr lang="en-US" dirty="0"/>
              <a:t>DLL </a:t>
            </a:r>
            <a:r>
              <a:rPr lang="ru-RU" dirty="0"/>
              <a:t>генерирует небольшую статическую библиотеку </a:t>
            </a:r>
            <a:r>
              <a:rPr lang="en-US" dirty="0"/>
              <a:t>c </a:t>
            </a:r>
            <a:r>
              <a:rPr lang="ru-RU" dirty="0"/>
              <a:t>функциями-заглушками (</a:t>
            </a:r>
            <a:r>
              <a:rPr lang="en-US" dirty="0"/>
              <a:t>trampolines)</a:t>
            </a:r>
          </a:p>
          <a:p>
            <a:r>
              <a:rPr lang="ru-RU" dirty="0"/>
              <a:t>Вместо </a:t>
            </a:r>
            <a:r>
              <a:rPr lang="en-US" dirty="0"/>
              <a:t>DLL </a:t>
            </a:r>
            <a:r>
              <a:rPr lang="ru-RU" dirty="0"/>
              <a:t>программа линкуется с этой статической библиотекой</a:t>
            </a:r>
          </a:p>
          <a:p>
            <a:r>
              <a:rPr lang="ru-RU" dirty="0"/>
              <a:t>Во время работы вызов функции-заглушки приведёт к загрузке библиотеки</a:t>
            </a:r>
            <a:r>
              <a:rPr lang="en-US" dirty="0"/>
              <a:t> </a:t>
            </a:r>
            <a:r>
              <a:rPr lang="ru-RU" dirty="0"/>
              <a:t>и передаче управления в неё</a:t>
            </a:r>
            <a:endParaRPr lang="en-US" dirty="0"/>
          </a:p>
          <a:p>
            <a:r>
              <a:rPr lang="ru-RU" dirty="0"/>
              <a:t>Пример использования</a:t>
            </a:r>
            <a:r>
              <a:rPr lang="en-US" dirty="0"/>
              <a:t>:</a:t>
            </a:r>
          </a:p>
          <a:p>
            <a:pPr marL="457200" lvl="1" indent="0">
              <a:buNone/>
            </a:pPr>
            <a:r>
              <a:rPr lang="en-US" dirty="0">
                <a:latin typeface="Courier New" panose="02070309020205020404" pitchFamily="49" charset="0"/>
                <a:cs typeface="Courier New" panose="02070309020205020404" pitchFamily="49" charset="0"/>
              </a:rPr>
              <a:t>$ implib-gen.py libxyz.so</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myprog.c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libxyz.so.tramp.S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libxyz.so.init.c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ldl</a:t>
            </a:r>
            <a:endParaRPr lang="en-US" dirty="0">
              <a:latin typeface="Courier New" panose="02070309020205020404" pitchFamily="49" charset="0"/>
              <a:cs typeface="Courier New" panose="02070309020205020404" pitchFamily="49" charset="0"/>
            </a:endParaRPr>
          </a:p>
          <a:p>
            <a:r>
              <a:rPr lang="ru-RU" dirty="0"/>
              <a:t>Реализована с помощью </a:t>
            </a:r>
            <a:r>
              <a:rPr lang="en-US" dirty="0"/>
              <a:t>API </a:t>
            </a:r>
            <a:r>
              <a:rPr lang="ru-RU" dirty="0"/>
              <a:t>динамической загрузки (</a:t>
            </a:r>
            <a:r>
              <a:rPr lang="en-US" dirty="0" err="1"/>
              <a:t>dlopen</a:t>
            </a:r>
            <a:r>
              <a:rPr lang="en-US" dirty="0"/>
              <a:t>, </a:t>
            </a:r>
            <a:r>
              <a:rPr lang="en-US" dirty="0" err="1"/>
              <a:t>dlsym</a:t>
            </a:r>
            <a:r>
              <a:rPr lang="en-US" dirty="0"/>
              <a:t>)</a:t>
            </a:r>
          </a:p>
          <a:p>
            <a:r>
              <a:rPr lang="ru-RU" dirty="0"/>
              <a:t>Поддерживает большое количество платформ (</a:t>
            </a:r>
            <a:r>
              <a:rPr lang="en-US" dirty="0"/>
              <a:t>x86, ARM, AArch64, RISC-V, e2k, etc.)</a:t>
            </a:r>
          </a:p>
        </p:txBody>
      </p:sp>
    </p:spTree>
    <p:extLst>
      <p:ext uri="{BB962C8B-B14F-4D97-AF65-F5344CB8AC3E}">
        <p14:creationId xmlns:p14="http://schemas.microsoft.com/office/powerpoint/2010/main" val="2978459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b="1" dirty="0"/>
              <a:t>Релокация кода</a:t>
            </a:r>
            <a:endParaRPr lang="en-US" b="1"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1022637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a:bodyPr>
          <a:lstStyle/>
          <a:p>
            <a:r>
              <a:rPr lang="ru-RU" dirty="0"/>
              <a:t>Релокацию можно ускорить если зафиксировать адрес загрузки </a:t>
            </a:r>
            <a:r>
              <a:rPr lang="en-US" dirty="0"/>
              <a:t>DLL </a:t>
            </a:r>
            <a:r>
              <a:rPr lang="ru-RU" dirty="0"/>
              <a:t>и пре-релоцировать библиотеку на этапе линковки</a:t>
            </a:r>
            <a:endParaRPr lang="en-US" dirty="0"/>
          </a:p>
          <a:p>
            <a:pPr lvl="1"/>
            <a:r>
              <a:rPr lang="ru-RU" dirty="0"/>
              <a:t>Просканировать все установленные программы и библиотеки</a:t>
            </a:r>
            <a:endParaRPr lang="en-US" dirty="0"/>
          </a:p>
          <a:p>
            <a:pPr lvl="1"/>
            <a:r>
              <a:rPr lang="ru-RU" dirty="0"/>
              <a:t>Статически распределить адресное пространство между всеми библиотеками</a:t>
            </a:r>
          </a:p>
          <a:p>
            <a:r>
              <a:rPr lang="ru-RU" dirty="0"/>
              <a:t>После этого адреса всех символов можно предварительно разрешить исходя из адреса загрузки</a:t>
            </a:r>
            <a:endParaRPr lang="en-US" dirty="0"/>
          </a:p>
          <a:p>
            <a:r>
              <a:rPr lang="ru-RU" dirty="0"/>
              <a:t>Решение</a:t>
            </a:r>
            <a:r>
              <a:rPr lang="en-US" dirty="0"/>
              <a:t> </a:t>
            </a:r>
            <a:r>
              <a:rPr lang="ru-RU" dirty="0"/>
              <a:t>для </a:t>
            </a:r>
            <a:r>
              <a:rPr lang="en-US" dirty="0"/>
              <a:t>Windows: preferred load address (</a:t>
            </a:r>
            <a:r>
              <a:rPr lang="ru-RU" dirty="0"/>
              <a:t>параметр </a:t>
            </a:r>
            <a:r>
              <a:rPr lang="en-US" dirty="0"/>
              <a:t>/BASE) + DLL binding</a:t>
            </a:r>
          </a:p>
          <a:p>
            <a:r>
              <a:rPr lang="ru-RU" dirty="0"/>
              <a:t>Решение для </a:t>
            </a:r>
            <a:r>
              <a:rPr lang="en-US" dirty="0"/>
              <a:t>Linux: </a:t>
            </a:r>
            <a:r>
              <a:rPr lang="en-US" dirty="0" err="1"/>
              <a:t>Prelink</a:t>
            </a:r>
            <a:endParaRPr lang="ru-RU" dirty="0"/>
          </a:p>
          <a:p>
            <a:endParaRPr lang="en-US" dirty="0"/>
          </a:p>
        </p:txBody>
      </p:sp>
    </p:spTree>
    <p:extLst>
      <p:ext uri="{BB962C8B-B14F-4D97-AF65-F5344CB8AC3E}">
        <p14:creationId xmlns:p14="http://schemas.microsoft.com/office/powerpoint/2010/main" val="3216698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a:bodyPr>
          <a:lstStyle/>
          <a:p>
            <a:r>
              <a:rPr lang="ru-RU" dirty="0"/>
              <a:t>Оптимизация нерелевантна из-за современных требований к безопасности</a:t>
            </a:r>
            <a:r>
              <a:rPr lang="en-US" dirty="0"/>
              <a:t>:</a:t>
            </a:r>
          </a:p>
          <a:p>
            <a:pPr lvl="1"/>
            <a:r>
              <a:rPr lang="ru-RU" dirty="0"/>
              <a:t>Механизм </a:t>
            </a:r>
            <a:r>
              <a:rPr lang="en-US" dirty="0"/>
              <a:t>ASLR</a:t>
            </a:r>
            <a:r>
              <a:rPr lang="ru-RU" dirty="0"/>
              <a:t> требует загружать </a:t>
            </a:r>
            <a:r>
              <a:rPr lang="en-US" dirty="0"/>
              <a:t>DLL </a:t>
            </a:r>
            <a:r>
              <a:rPr lang="ru-RU" dirty="0"/>
              <a:t>по случайным адресам (для усложнения подбора адресов хакерами)</a:t>
            </a:r>
            <a:endParaRPr lang="en-US" dirty="0"/>
          </a:p>
          <a:p>
            <a:pPr lvl="1"/>
            <a:r>
              <a:rPr lang="en-US" dirty="0"/>
              <a:t>/DYNAMICBASE </a:t>
            </a:r>
            <a:r>
              <a:rPr lang="ru-RU" dirty="0"/>
              <a:t>включен по умолчанию в новых версиях </a:t>
            </a:r>
            <a:r>
              <a:rPr lang="en-US" dirty="0"/>
              <a:t>Windows, -</a:t>
            </a:r>
            <a:r>
              <a:rPr lang="en-US" dirty="0" err="1"/>
              <a:t>fPIE</a:t>
            </a:r>
            <a:r>
              <a:rPr lang="en-US" dirty="0"/>
              <a:t> </a:t>
            </a:r>
            <a:r>
              <a:rPr lang="ru-RU" dirty="0"/>
              <a:t>в дистрибутивах </a:t>
            </a:r>
            <a:r>
              <a:rPr lang="en-US" dirty="0"/>
              <a:t>Linux</a:t>
            </a:r>
          </a:p>
        </p:txBody>
      </p:sp>
    </p:spTree>
    <p:extLst>
      <p:ext uri="{BB962C8B-B14F-4D97-AF65-F5344CB8AC3E}">
        <p14:creationId xmlns:p14="http://schemas.microsoft.com/office/powerpoint/2010/main" val="3621633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b="1" dirty="0"/>
              <a:t>Разрешение и </a:t>
            </a:r>
            <a:r>
              <a:rPr lang="en-US" b="1" dirty="0"/>
              <a:t>c</a:t>
            </a:r>
            <a:r>
              <a:rPr lang="ru-RU" b="1" dirty="0"/>
              <a:t>вязывание символов</a:t>
            </a:r>
            <a:endParaRPr lang="en-US" b="1"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2436921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8AB3-1D15-4521-A8DE-3E17788A428F}"/>
              </a:ext>
            </a:extLst>
          </p:cNvPr>
          <p:cNvSpPr>
            <a:spLocks noGrp="1"/>
          </p:cNvSpPr>
          <p:nvPr>
            <p:ph type="title"/>
          </p:nvPr>
        </p:nvSpPr>
        <p:spPr/>
        <p:txBody>
          <a:bodyPr/>
          <a:lstStyle/>
          <a:p>
            <a:r>
              <a:rPr lang="ru-RU" dirty="0"/>
              <a:t>Ускорение работы </a:t>
            </a:r>
            <a:r>
              <a:rPr lang="en-US" dirty="0"/>
              <a:t>DLL: </a:t>
            </a:r>
            <a:r>
              <a:rPr lang="ru-RU" dirty="0"/>
              <a:t>оптимизация таблиц символов</a:t>
            </a:r>
            <a:endParaRPr lang="en-US" dirty="0"/>
          </a:p>
        </p:txBody>
      </p:sp>
      <p:sp>
        <p:nvSpPr>
          <p:cNvPr id="3" name="Content Placeholder 2">
            <a:extLst>
              <a:ext uri="{FF2B5EF4-FFF2-40B4-BE49-F238E27FC236}">
                <a16:creationId xmlns:a16="http://schemas.microsoft.com/office/drawing/2014/main" id="{0CFC98EF-8A0E-4555-8157-8ACA61A524AE}"/>
              </a:ext>
            </a:extLst>
          </p:cNvPr>
          <p:cNvSpPr>
            <a:spLocks noGrp="1"/>
          </p:cNvSpPr>
          <p:nvPr>
            <p:ph idx="1"/>
          </p:nvPr>
        </p:nvSpPr>
        <p:spPr/>
        <p:txBody>
          <a:bodyPr>
            <a:normAutofit lnSpcReduction="10000"/>
          </a:bodyPr>
          <a:lstStyle/>
          <a:p>
            <a:r>
              <a:rPr lang="ru-RU" dirty="0"/>
              <a:t>Поиск символов в </a:t>
            </a:r>
            <a:r>
              <a:rPr lang="en-US" dirty="0"/>
              <a:t>Linux </a:t>
            </a:r>
            <a:r>
              <a:rPr lang="ru-RU" dirty="0"/>
              <a:t>осуществляется по хэштаблицам, хранящимся в файлах</a:t>
            </a:r>
            <a:r>
              <a:rPr lang="en-US" dirty="0"/>
              <a:t> </a:t>
            </a:r>
            <a:r>
              <a:rPr lang="ru-RU" dirty="0"/>
              <a:t>динамических библиотек</a:t>
            </a:r>
          </a:p>
          <a:p>
            <a:r>
              <a:rPr lang="ru-RU" dirty="0"/>
              <a:t>Линкеры позволяют гибко управлять размером и форматом этих хэштаблиц</a:t>
            </a:r>
            <a:endParaRPr lang="en-US" dirty="0"/>
          </a:p>
          <a:p>
            <a:r>
              <a:rPr lang="ru-RU" dirty="0"/>
              <a:t>Обычно рекомендуемая конфигурация опций</a:t>
            </a:r>
            <a:r>
              <a:rPr lang="en-US" dirty="0"/>
              <a:t>:</a:t>
            </a:r>
          </a:p>
          <a:p>
            <a:pPr lvl="1"/>
            <a:r>
              <a:rPr lang="en-US" dirty="0"/>
              <a:t>-</a:t>
            </a:r>
            <a:r>
              <a:rPr lang="en-US" dirty="0" err="1"/>
              <a:t>Wl</a:t>
            </a:r>
            <a:r>
              <a:rPr lang="en-US" dirty="0"/>
              <a:t>,--hash-style=both -Wl,-O1</a:t>
            </a:r>
          </a:p>
          <a:p>
            <a:r>
              <a:rPr lang="en-US" dirty="0"/>
              <a:t>-</a:t>
            </a:r>
            <a:r>
              <a:rPr lang="en-US" dirty="0" err="1"/>
              <a:t>Wl</a:t>
            </a:r>
            <a:r>
              <a:rPr lang="en-US" dirty="0"/>
              <a:t>,--hash-style </a:t>
            </a:r>
            <a:r>
              <a:rPr lang="ru-RU" dirty="0"/>
              <a:t>уже включена по умолчанию во всех современных дистрибутивах</a:t>
            </a:r>
            <a:endParaRPr lang="en-US" dirty="0"/>
          </a:p>
          <a:p>
            <a:r>
              <a:rPr lang="en-US" dirty="0"/>
              <a:t>-Wl,-O1 </a:t>
            </a:r>
            <a:r>
              <a:rPr lang="ru-RU" dirty="0"/>
              <a:t>не оказывает существенного влияния на производительность</a:t>
            </a:r>
            <a:endParaRPr lang="en-US" dirty="0"/>
          </a:p>
        </p:txBody>
      </p:sp>
    </p:spTree>
    <p:extLst>
      <p:ext uri="{BB962C8B-B14F-4D97-AF65-F5344CB8AC3E}">
        <p14:creationId xmlns:p14="http://schemas.microsoft.com/office/powerpoint/2010/main" val="3957192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Ленивое связывание в </a:t>
            </a:r>
            <a:r>
              <a:rPr lang="en-US" dirty="0"/>
              <a:t>Linux </a:t>
            </a:r>
            <a:r>
              <a:rPr lang="ru-RU" dirty="0"/>
              <a:t>ускоряет начальную загрузку библиотек ценой накладных расходов в процессе работы</a:t>
            </a:r>
          </a:p>
          <a:p>
            <a:r>
              <a:rPr lang="ru-RU" dirty="0"/>
              <a:t>К загрузке адреса и косвенному вызову функции добавляется вызов </a:t>
            </a:r>
            <a:r>
              <a:rPr lang="en-US" dirty="0"/>
              <a:t>PLT-</a:t>
            </a:r>
            <a:r>
              <a:rPr lang="ru-RU" dirty="0"/>
              <a:t>заглушки</a:t>
            </a:r>
          </a:p>
          <a:p>
            <a:pPr lvl="1"/>
            <a:r>
              <a:rPr lang="ru-RU" dirty="0"/>
              <a:t>Загрузка адреса приходится осуществлять при каждом вызове</a:t>
            </a:r>
          </a:p>
          <a:p>
            <a:r>
              <a:rPr lang="ru-RU" dirty="0"/>
              <a:t>Ленивая загрузка и связанные с ней накладные расходы могут быть отключены</a:t>
            </a:r>
            <a:r>
              <a:rPr lang="en-US" dirty="0"/>
              <a:t> </a:t>
            </a:r>
            <a:r>
              <a:rPr lang="ru-RU" dirty="0"/>
              <a:t>флагом </a:t>
            </a:r>
            <a:r>
              <a:rPr lang="en-US" dirty="0"/>
              <a:t>-</a:t>
            </a:r>
            <a:r>
              <a:rPr lang="en-US" dirty="0" err="1"/>
              <a:t>fno-plt</a:t>
            </a:r>
            <a:endParaRPr lang="en-US" dirty="0"/>
          </a:p>
          <a:p>
            <a:endParaRPr lang="en-US" dirty="0"/>
          </a:p>
        </p:txBody>
      </p:sp>
    </p:spTree>
    <p:extLst>
      <p:ext uri="{BB962C8B-B14F-4D97-AF65-F5344CB8AC3E}">
        <p14:creationId xmlns:p14="http://schemas.microsoft.com/office/powerpoint/2010/main" val="225035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Использование </a:t>
            </a:r>
            <a:r>
              <a:rPr lang="en-US" dirty="0"/>
              <a:t>-</a:t>
            </a:r>
            <a:r>
              <a:rPr lang="en-US" dirty="0" err="1"/>
              <a:t>fno-plt</a:t>
            </a:r>
            <a:endParaRPr lang="en-US" dirty="0"/>
          </a:p>
          <a:p>
            <a:pPr lvl="1"/>
            <a:r>
              <a:rPr lang="ru-RU" dirty="0"/>
              <a:t>Ускоряет вызовы библиотечных функций</a:t>
            </a:r>
          </a:p>
          <a:p>
            <a:pPr lvl="1"/>
            <a:r>
              <a:rPr lang="ru-RU" dirty="0"/>
              <a:t>Замедляет загрузку</a:t>
            </a:r>
            <a:r>
              <a:rPr lang="en-US" dirty="0"/>
              <a:t> </a:t>
            </a:r>
            <a:r>
              <a:rPr lang="ru-RU" dirty="0"/>
              <a:t>библиотеки (т.к. все адреса надо разрешить и связать на старте</a:t>
            </a:r>
            <a:r>
              <a:rPr lang="en-US" dirty="0"/>
              <a:t> </a:t>
            </a:r>
            <a:r>
              <a:rPr lang="ru-RU" dirty="0"/>
              <a:t>программы)</a:t>
            </a:r>
          </a:p>
          <a:p>
            <a:r>
              <a:rPr lang="ru-RU" dirty="0"/>
              <a:t>Современные требования к безопасности и так рекомендуют разрешать все функции на старте программы</a:t>
            </a:r>
          </a:p>
          <a:p>
            <a:pPr lvl="1"/>
            <a:r>
              <a:rPr lang="ru-RU" dirty="0"/>
              <a:t>Позволяет использовать технологию </a:t>
            </a:r>
            <a:r>
              <a:rPr lang="en-US" dirty="0"/>
              <a:t>Full </a:t>
            </a:r>
            <a:r>
              <a:rPr lang="en-US" dirty="0" err="1"/>
              <a:t>Relro</a:t>
            </a:r>
            <a:r>
              <a:rPr lang="en-US" dirty="0"/>
              <a:t> </a:t>
            </a:r>
            <a:r>
              <a:rPr lang="ru-RU" dirty="0"/>
              <a:t>для защиты от непреднамеренных модификаций </a:t>
            </a:r>
            <a:r>
              <a:rPr lang="en-US" dirty="0"/>
              <a:t>GOT</a:t>
            </a:r>
          </a:p>
          <a:p>
            <a:pPr lvl="1"/>
            <a:r>
              <a:rPr lang="en-US" dirty="0"/>
              <a:t>Full </a:t>
            </a:r>
            <a:r>
              <a:rPr lang="en-US" dirty="0" err="1"/>
              <a:t>Relro</a:t>
            </a:r>
            <a:r>
              <a:rPr lang="en-US" dirty="0"/>
              <a:t> </a:t>
            </a:r>
            <a:r>
              <a:rPr lang="ru-RU" dirty="0"/>
              <a:t>используется по умолчанию в </a:t>
            </a:r>
            <a:r>
              <a:rPr lang="en-US" dirty="0"/>
              <a:t>RHEL/Fedora </a:t>
            </a:r>
            <a:r>
              <a:rPr lang="ru-RU" dirty="0"/>
              <a:t>и </a:t>
            </a:r>
            <a:r>
              <a:rPr lang="en-US" dirty="0"/>
              <a:t>Ubuntu</a:t>
            </a:r>
          </a:p>
        </p:txBody>
      </p:sp>
    </p:spTree>
    <p:extLst>
      <p:ext uri="{BB962C8B-B14F-4D97-AF65-F5344CB8AC3E}">
        <p14:creationId xmlns:p14="http://schemas.microsoft.com/office/powerpoint/2010/main" val="1232306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Примеры</a:t>
            </a:r>
            <a:r>
              <a:rPr lang="en-US" dirty="0"/>
              <a:t>:</a:t>
            </a:r>
          </a:p>
          <a:p>
            <a:pPr lvl="1"/>
            <a:r>
              <a:rPr lang="ru-RU" dirty="0"/>
              <a:t>Использование </a:t>
            </a:r>
            <a:r>
              <a:rPr lang="en-US" dirty="0"/>
              <a:t>-</a:t>
            </a:r>
            <a:r>
              <a:rPr lang="en-US" dirty="0" err="1"/>
              <a:t>fno-plt</a:t>
            </a:r>
            <a:r>
              <a:rPr lang="en-US" dirty="0"/>
              <a:t> </a:t>
            </a:r>
            <a:r>
              <a:rPr lang="ru-RU" dirty="0"/>
              <a:t>в </a:t>
            </a:r>
            <a:r>
              <a:rPr lang="en-US" dirty="0"/>
              <a:t>Clang </a:t>
            </a:r>
            <a:r>
              <a:rPr lang="ru-RU" dirty="0"/>
              <a:t>даёт до </a:t>
            </a:r>
            <a:r>
              <a:rPr lang="en-US" dirty="0"/>
              <a:t>10% </a:t>
            </a:r>
            <a:r>
              <a:rPr lang="ru-RU" dirty="0"/>
              <a:t>прироста производительности</a:t>
            </a:r>
            <a:endParaRPr lang="en-US" dirty="0"/>
          </a:p>
          <a:p>
            <a:endParaRPr lang="en-US" dirty="0"/>
          </a:p>
          <a:p>
            <a:endParaRPr lang="en-US" dirty="0"/>
          </a:p>
        </p:txBody>
      </p:sp>
    </p:spTree>
    <p:extLst>
      <p:ext uri="{BB962C8B-B14F-4D97-AF65-F5344CB8AC3E}">
        <p14:creationId xmlns:p14="http://schemas.microsoft.com/office/powerpoint/2010/main" val="128272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3237-4D45-47EA-9E2F-7A55EAFFE739}"/>
              </a:ext>
            </a:extLst>
          </p:cNvPr>
          <p:cNvSpPr>
            <a:spLocks noGrp="1"/>
          </p:cNvSpPr>
          <p:nvPr>
            <p:ph type="title"/>
          </p:nvPr>
        </p:nvSpPr>
        <p:spPr/>
        <p:txBody>
          <a:bodyPr/>
          <a:lstStyle/>
          <a:p>
            <a:r>
              <a:rPr lang="ru-RU" dirty="0"/>
              <a:t>Библиотеки</a:t>
            </a:r>
            <a:endParaRPr lang="en-US" dirty="0"/>
          </a:p>
        </p:txBody>
      </p:sp>
      <p:sp>
        <p:nvSpPr>
          <p:cNvPr id="3" name="Content Placeholder 2">
            <a:extLst>
              <a:ext uri="{FF2B5EF4-FFF2-40B4-BE49-F238E27FC236}">
                <a16:creationId xmlns:a16="http://schemas.microsoft.com/office/drawing/2014/main" id="{D01852DB-A568-42F1-985E-C5B94CB71CC4}"/>
              </a:ext>
            </a:extLst>
          </p:cNvPr>
          <p:cNvSpPr>
            <a:spLocks noGrp="1"/>
          </p:cNvSpPr>
          <p:nvPr>
            <p:ph idx="1"/>
          </p:nvPr>
        </p:nvSpPr>
        <p:spPr/>
        <p:txBody>
          <a:bodyPr/>
          <a:lstStyle/>
          <a:p>
            <a:r>
              <a:rPr lang="ru-RU" dirty="0"/>
              <a:t>Архивы переиспользуемого кода</a:t>
            </a:r>
          </a:p>
          <a:p>
            <a:r>
              <a:rPr lang="ru-RU" dirty="0"/>
              <a:t>Могут быть использованы в нескольких программах</a:t>
            </a:r>
          </a:p>
          <a:p>
            <a:r>
              <a:rPr lang="ru-RU" dirty="0"/>
              <a:t>В зависимости от времени связывания </a:t>
            </a:r>
            <a:r>
              <a:rPr lang="en-US" dirty="0"/>
              <a:t>(link time) </a:t>
            </a:r>
            <a:r>
              <a:rPr lang="ru-RU" dirty="0"/>
              <a:t>могут быть</a:t>
            </a:r>
          </a:p>
          <a:p>
            <a:pPr lvl="1"/>
            <a:r>
              <a:rPr lang="ru-RU" dirty="0"/>
              <a:t>Статическими</a:t>
            </a:r>
            <a:r>
              <a:rPr lang="en-US" dirty="0"/>
              <a:t> (.a, .lib)</a:t>
            </a:r>
            <a:endParaRPr lang="ru-RU" dirty="0"/>
          </a:p>
          <a:p>
            <a:pPr lvl="1"/>
            <a:r>
              <a:rPr lang="ru-RU" dirty="0"/>
              <a:t>Динамическими</a:t>
            </a:r>
            <a:r>
              <a:rPr lang="en-US" dirty="0"/>
              <a:t> (.so, .</a:t>
            </a:r>
            <a:r>
              <a:rPr lang="en-US" dirty="0" err="1"/>
              <a:t>dll</a:t>
            </a:r>
            <a:r>
              <a:rPr lang="en-US" dirty="0"/>
              <a:t>, .</a:t>
            </a:r>
            <a:r>
              <a:rPr lang="en-US" dirty="0" err="1"/>
              <a:t>dylib</a:t>
            </a:r>
            <a:r>
              <a:rPr lang="en-US" dirty="0"/>
              <a:t>)</a:t>
            </a:r>
            <a:endParaRPr lang="ru-RU" dirty="0"/>
          </a:p>
          <a:p>
            <a:r>
              <a:rPr lang="ru-RU" dirty="0"/>
              <a:t>Популярные платформы поддерживают оба вида библиотек</a:t>
            </a:r>
          </a:p>
          <a:p>
            <a:pPr lvl="1"/>
            <a:r>
              <a:rPr lang="en-US" dirty="0"/>
              <a:t>Windows, Linux, macOS</a:t>
            </a:r>
          </a:p>
        </p:txBody>
      </p:sp>
    </p:spTree>
    <p:extLst>
      <p:ext uri="{BB962C8B-B14F-4D97-AF65-F5344CB8AC3E}">
        <p14:creationId xmlns:p14="http://schemas.microsoft.com/office/powerpoint/2010/main" val="1155664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endParaRPr lang="en-US" dirty="0"/>
          </a:p>
          <a:p>
            <a:pPr lvl="1"/>
            <a:r>
              <a:rPr lang="ru-RU" b="1" dirty="0"/>
              <a:t>Косвенные вызовы (</a:t>
            </a:r>
            <a:r>
              <a:rPr lang="en-US" b="1" dirty="0"/>
              <a:t>indirect calls) </a:t>
            </a:r>
            <a:r>
              <a:rPr lang="ru-RU" b="1" dirty="0"/>
              <a:t>функций</a:t>
            </a:r>
            <a:r>
              <a:rPr lang="en-US" b="1" dirty="0"/>
              <a:t> </a:t>
            </a:r>
            <a:r>
              <a:rPr lang="ru-RU" b="1" dirty="0"/>
              <a:t>в рантайме</a:t>
            </a:r>
            <a:endParaRPr lang="en-US" b="1" dirty="0"/>
          </a:p>
        </p:txBody>
      </p:sp>
    </p:spTree>
    <p:extLst>
      <p:ext uri="{BB962C8B-B14F-4D97-AF65-F5344CB8AC3E}">
        <p14:creationId xmlns:p14="http://schemas.microsoft.com/office/powerpoint/2010/main" val="30257776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4025-5B63-47B1-ACD7-A498A81AE42A}"/>
              </a:ext>
            </a:extLst>
          </p:cNvPr>
          <p:cNvSpPr>
            <a:spLocks noGrp="1"/>
          </p:cNvSpPr>
          <p:nvPr>
            <p:ph type="title"/>
          </p:nvPr>
        </p:nvSpPr>
        <p:spPr/>
        <p:txBody>
          <a:bodyPr/>
          <a:lstStyle/>
          <a:p>
            <a:r>
              <a:rPr lang="ru-RU" dirty="0"/>
              <a:t>Проблемы с экспортируемыми символами</a:t>
            </a:r>
            <a:endParaRPr lang="en-US" dirty="0"/>
          </a:p>
        </p:txBody>
      </p:sp>
      <p:sp>
        <p:nvSpPr>
          <p:cNvPr id="3" name="Content Placeholder 2">
            <a:extLst>
              <a:ext uri="{FF2B5EF4-FFF2-40B4-BE49-F238E27FC236}">
                <a16:creationId xmlns:a16="http://schemas.microsoft.com/office/drawing/2014/main" id="{37862244-1BB6-4E07-B31C-F099E59591B4}"/>
              </a:ext>
            </a:extLst>
          </p:cNvPr>
          <p:cNvSpPr>
            <a:spLocks noGrp="1"/>
          </p:cNvSpPr>
          <p:nvPr>
            <p:ph idx="1"/>
          </p:nvPr>
        </p:nvSpPr>
        <p:spPr/>
        <p:txBody>
          <a:bodyPr/>
          <a:lstStyle/>
          <a:p>
            <a:r>
              <a:rPr lang="ru-RU" dirty="0"/>
              <a:t>По умолчанию на </a:t>
            </a:r>
            <a:r>
              <a:rPr lang="en-US" dirty="0"/>
              <a:t>Linux </a:t>
            </a:r>
            <a:r>
              <a:rPr lang="ru-RU" dirty="0"/>
              <a:t>все функции библиотеки экспортируются</a:t>
            </a:r>
          </a:p>
          <a:p>
            <a:pPr lvl="1"/>
            <a:r>
              <a:rPr lang="ru-RU" dirty="0"/>
              <a:t>Для совместимости со статическими библиотеками</a:t>
            </a:r>
          </a:p>
          <a:p>
            <a:r>
              <a:rPr lang="ru-RU" dirty="0"/>
              <a:t>Из-за возможного перехвата функций вызов экспортируемой функции внутри библиотеки происходит через таблицу адресов</a:t>
            </a:r>
            <a:r>
              <a:rPr lang="en-US" dirty="0"/>
              <a:t> GOT</a:t>
            </a:r>
          </a:p>
          <a:p>
            <a:r>
              <a:rPr lang="ru-RU" dirty="0"/>
              <a:t>Накладные расходы</a:t>
            </a:r>
            <a:r>
              <a:rPr lang="en-US" dirty="0"/>
              <a:t>:</a:t>
            </a:r>
          </a:p>
          <a:p>
            <a:pPr lvl="1"/>
            <a:r>
              <a:rPr lang="ru-RU" dirty="0"/>
              <a:t>Косвенные вызовы функций</a:t>
            </a:r>
          </a:p>
          <a:p>
            <a:pPr lvl="1"/>
            <a:r>
              <a:rPr lang="ru-RU" dirty="0"/>
              <a:t>Отмена оптимизаций в компиляторе</a:t>
            </a:r>
            <a:r>
              <a:rPr lang="en-US" dirty="0"/>
              <a:t> (</a:t>
            </a:r>
            <a:r>
              <a:rPr lang="en-US" dirty="0" err="1"/>
              <a:t>inlining</a:t>
            </a:r>
            <a:r>
              <a:rPr lang="en-US" dirty="0"/>
              <a:t>, cloning, etc.)</a:t>
            </a:r>
          </a:p>
          <a:p>
            <a:endParaRPr lang="en-US" dirty="0"/>
          </a:p>
        </p:txBody>
      </p:sp>
    </p:spTree>
    <p:extLst>
      <p:ext uri="{BB962C8B-B14F-4D97-AF65-F5344CB8AC3E}">
        <p14:creationId xmlns:p14="http://schemas.microsoft.com/office/powerpoint/2010/main" val="653850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4916-01E9-4F42-B603-B05283CC4616}"/>
              </a:ext>
            </a:extLst>
          </p:cNvPr>
          <p:cNvSpPr>
            <a:spLocks noGrp="1"/>
          </p:cNvSpPr>
          <p:nvPr>
            <p:ph type="title"/>
          </p:nvPr>
        </p:nvSpPr>
        <p:spPr/>
        <p:txBody>
          <a:bodyPr/>
          <a:lstStyle/>
          <a:p>
            <a:r>
              <a:rPr lang="ru-RU" dirty="0"/>
              <a:t>Пример отмены оптимизаций</a:t>
            </a:r>
            <a:endParaRPr lang="en-US" dirty="0"/>
          </a:p>
        </p:txBody>
      </p:sp>
      <p:sp>
        <p:nvSpPr>
          <p:cNvPr id="3" name="Content Placeholder 2">
            <a:extLst>
              <a:ext uri="{FF2B5EF4-FFF2-40B4-BE49-F238E27FC236}">
                <a16:creationId xmlns:a16="http://schemas.microsoft.com/office/drawing/2014/main" id="{6770FDB2-1A82-4929-A1E6-E0FB79342368}"/>
              </a:ext>
            </a:extLst>
          </p:cNvPr>
          <p:cNvSpPr>
            <a:spLocks noGrp="1"/>
          </p:cNvSpPr>
          <p:nvPr>
            <p:ph idx="1"/>
          </p:nvPr>
        </p:nvSpPr>
        <p:spPr/>
        <p:txBody>
          <a:bodyPr>
            <a:normAutofit/>
          </a:bodyPr>
          <a:lstStyle/>
          <a:p>
            <a:r>
              <a:rPr lang="ru-RU" dirty="0"/>
              <a:t>Компилятор не встраивает вызов функции из-за возможности перехвата</a:t>
            </a:r>
            <a:endParaRPr lang="en-US" dirty="0"/>
          </a:p>
          <a:p>
            <a:pPr marL="457200" lvl="1" indent="0">
              <a:buNone/>
            </a:pP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tmp.c</a:t>
            </a:r>
            <a:endParaRPr lang="en-US" dirty="0">
              <a:latin typeface="Courier New" panose="02070309020205020404" pitchFamily="49" charset="0"/>
              <a:cs typeface="Courier New" panose="02070309020205020404" pitchFamily="49" charset="0"/>
            </a:endParaRPr>
          </a:p>
          <a:p>
            <a:pPr marL="457200" lvl="1" indent="0">
              <a:buNone/>
            </a:pPr>
            <a:r>
              <a:rPr lang="en-US" dirty="0">
                <a:solidFill>
                  <a:prstClr val="black"/>
                </a:solidFill>
                <a:latin typeface="Courier New" panose="02070309020205020404" pitchFamily="49" charset="0"/>
                <a:cs typeface="Courier New" panose="02070309020205020404" pitchFamily="49" charset="0"/>
              </a:rPr>
              <a:t>void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void bar() {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gcc</a:t>
            </a:r>
            <a:r>
              <a:rPr lang="en-US" dirty="0">
                <a:solidFill>
                  <a:prstClr val="black"/>
                </a:solidFill>
                <a:latin typeface="Courier New" panose="02070309020205020404" pitchFamily="49" charset="0"/>
                <a:cs typeface="Courier New" panose="02070309020205020404" pitchFamily="49" charset="0"/>
              </a:rPr>
              <a:t> –O3 -</a:t>
            </a:r>
            <a:r>
              <a:rPr lang="en-US" dirty="0" err="1">
                <a:solidFill>
                  <a:prstClr val="black"/>
                </a:solidFill>
                <a:latin typeface="Courier New" panose="02070309020205020404" pitchFamily="49" charset="0"/>
                <a:cs typeface="Courier New" panose="02070309020205020404" pitchFamily="49" charset="0"/>
              </a:rPr>
              <a:t>fPIC</a:t>
            </a:r>
            <a:r>
              <a:rPr lang="en-US" dirty="0">
                <a:solidFill>
                  <a:prstClr val="black"/>
                </a:solidFill>
                <a:latin typeface="Courier New" panose="02070309020205020404" pitchFamily="49" charset="0"/>
                <a:cs typeface="Courier New" panose="02070309020205020404" pitchFamily="49" charset="0"/>
              </a:rPr>
              <a:t> -S </a:t>
            </a:r>
            <a:r>
              <a:rPr lang="en-US" dirty="0" err="1">
                <a:solidFill>
                  <a:prstClr val="black"/>
                </a:solidFill>
                <a:latin typeface="Courier New" panose="02070309020205020404" pitchFamily="49" charset="0"/>
                <a:cs typeface="Courier New" panose="02070309020205020404" pitchFamily="49" charset="0"/>
              </a:rPr>
              <a:t>tmp.c</a:t>
            </a:r>
            <a:r>
              <a:rPr lang="en-US" dirty="0">
                <a:solidFill>
                  <a:prstClr val="black"/>
                </a:solidFill>
                <a:latin typeface="Courier New" panose="02070309020205020404" pitchFamily="49" charset="0"/>
                <a:cs typeface="Courier New" panose="02070309020205020404" pitchFamily="49" charset="0"/>
              </a:rPr>
              <a:t> -o-</a:t>
            </a:r>
          </a:p>
          <a:p>
            <a:pPr marL="457200" lvl="1" indent="0">
              <a:buNone/>
            </a:pPr>
            <a:r>
              <a:rPr lang="en-US" dirty="0">
                <a:solidFill>
                  <a:prstClr val="black"/>
                </a:solidFill>
                <a:latin typeface="Courier New" panose="02070309020205020404" pitchFamily="49" charset="0"/>
                <a:cs typeface="Courier New" panose="02070309020205020404" pitchFamily="49" charset="0"/>
              </a:rPr>
              <a:t>...</a:t>
            </a:r>
          </a:p>
          <a:p>
            <a:pPr marL="457200" lvl="1" indent="0">
              <a:buNone/>
            </a:pPr>
            <a:r>
              <a:rPr lang="en-US" dirty="0">
                <a:solidFill>
                  <a:prstClr val="black"/>
                </a:solidFill>
                <a:latin typeface="Courier New" panose="02070309020205020404" pitchFamily="49" charset="0"/>
                <a:cs typeface="Courier New" panose="02070309020205020404" pitchFamily="49" charset="0"/>
              </a:rPr>
              <a:t>bar:</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jmp</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foo@PLT</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2239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p:txBody>
          <a:bodyPr/>
          <a:lstStyle/>
          <a:p>
            <a:r>
              <a:rPr lang="ru-RU" dirty="0"/>
              <a:t>Флаги компилятора позволяют отключить учёт перехвата</a:t>
            </a:r>
          </a:p>
          <a:p>
            <a:r>
              <a:rPr lang="en-US" dirty="0"/>
              <a:t>-</a:t>
            </a:r>
            <a:r>
              <a:rPr lang="en-US" dirty="0" err="1"/>
              <a:t>Bsymbolic</a:t>
            </a:r>
            <a:r>
              <a:rPr lang="en-US" dirty="0"/>
              <a:t>/-</a:t>
            </a:r>
            <a:r>
              <a:rPr lang="en-US" dirty="0" err="1"/>
              <a:t>Bsymbolic</a:t>
            </a:r>
            <a:r>
              <a:rPr lang="en-US" dirty="0"/>
              <a:t>-functions – </a:t>
            </a:r>
            <a:r>
              <a:rPr lang="ru-RU" dirty="0"/>
              <a:t>заменяет внутренние вызовы экспортируемых функций на прямые на этапе линковки</a:t>
            </a:r>
            <a:endParaRPr lang="en-US" dirty="0"/>
          </a:p>
          <a:p>
            <a:pPr lvl="1"/>
            <a:r>
              <a:rPr lang="ru-RU" dirty="0"/>
              <a:t>Опция включена по умолчанию в некоторых дистрибутивах (</a:t>
            </a:r>
            <a:r>
              <a:rPr lang="en-US" dirty="0"/>
              <a:t>Ubuntu, </a:t>
            </a:r>
            <a:r>
              <a:rPr lang="ru-RU" dirty="0"/>
              <a:t>но не </a:t>
            </a:r>
            <a:r>
              <a:rPr lang="en-US" dirty="0"/>
              <a:t>Debian)</a:t>
            </a:r>
            <a:endParaRPr lang="ru-RU" dirty="0"/>
          </a:p>
          <a:p>
            <a:r>
              <a:rPr lang="en-US" dirty="0"/>
              <a:t>-</a:t>
            </a:r>
            <a:r>
              <a:rPr lang="en-US" dirty="0" err="1"/>
              <a:t>fno</a:t>
            </a:r>
            <a:r>
              <a:rPr lang="en-US" dirty="0"/>
              <a:t>-semantic-interposition – </a:t>
            </a:r>
            <a:r>
              <a:rPr lang="ru-RU" dirty="0"/>
              <a:t>отключает возможность перехвата на этапе компиляции</a:t>
            </a:r>
          </a:p>
          <a:p>
            <a:pPr lvl="1"/>
            <a:r>
              <a:rPr lang="ru-RU" dirty="0"/>
              <a:t>Включена по умолчанию в </a:t>
            </a:r>
            <a:r>
              <a:rPr lang="en-US" dirty="0"/>
              <a:t>clang, </a:t>
            </a:r>
            <a:r>
              <a:rPr lang="ru-RU" dirty="0"/>
              <a:t>но не в </a:t>
            </a:r>
            <a:r>
              <a:rPr lang="en-US" dirty="0"/>
              <a:t>GCC</a:t>
            </a:r>
          </a:p>
          <a:p>
            <a:pPr lvl="1"/>
            <a:r>
              <a:rPr lang="ru-RU" dirty="0"/>
              <a:t>Включается в </a:t>
            </a:r>
            <a:r>
              <a:rPr lang="en-US" dirty="0"/>
              <a:t>GCC </a:t>
            </a:r>
            <a:r>
              <a:rPr lang="ru-RU" dirty="0"/>
              <a:t>под </a:t>
            </a:r>
            <a:r>
              <a:rPr lang="en-US" dirty="0"/>
              <a:t>-</a:t>
            </a:r>
            <a:r>
              <a:rPr lang="en-US" dirty="0" err="1"/>
              <a:t>Ofast</a:t>
            </a:r>
            <a:endParaRPr lang="en-US" dirty="0"/>
          </a:p>
          <a:p>
            <a:r>
              <a:rPr lang="ru-RU" dirty="0"/>
              <a:t>Для оптимальной производительности требуются оба флага</a:t>
            </a:r>
            <a:endParaRPr lang="en-US" dirty="0"/>
          </a:p>
        </p:txBody>
      </p:sp>
    </p:spTree>
    <p:extLst>
      <p:ext uri="{BB962C8B-B14F-4D97-AF65-F5344CB8AC3E}">
        <p14:creationId xmlns:p14="http://schemas.microsoft.com/office/powerpoint/2010/main" val="2993641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7C55-3A07-4A92-B7C9-EE076B659002}"/>
              </a:ext>
            </a:extLst>
          </p:cNvPr>
          <p:cNvSpPr>
            <a:spLocks noGrp="1"/>
          </p:cNvSpPr>
          <p:nvPr>
            <p:ph type="title"/>
          </p:nvPr>
        </p:nvSpPr>
        <p:spPr/>
        <p:txBody>
          <a:bodyPr/>
          <a:lstStyle/>
          <a:p>
            <a:r>
              <a:rPr lang="ru-RU" dirty="0"/>
              <a:t>Ускорение работы </a:t>
            </a:r>
            <a:r>
              <a:rPr lang="en-US" dirty="0"/>
              <a:t>DLL:</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D1D88EA6-4D1B-47FD-A82A-C3C95174CBC6}"/>
              </a:ext>
            </a:extLst>
          </p:cNvPr>
          <p:cNvSpPr>
            <a:spLocks noGrp="1"/>
          </p:cNvSpPr>
          <p:nvPr>
            <p:ph idx="1"/>
          </p:nvPr>
        </p:nvSpPr>
        <p:spPr/>
        <p:txBody>
          <a:bodyPr/>
          <a:lstStyle/>
          <a:p>
            <a:r>
              <a:rPr lang="ru-RU" dirty="0"/>
              <a:t>Примеры</a:t>
            </a:r>
            <a:r>
              <a:rPr lang="en-US" dirty="0"/>
              <a:t>:</a:t>
            </a:r>
          </a:p>
          <a:p>
            <a:pPr lvl="1"/>
            <a:r>
              <a:rPr lang="ru-RU" dirty="0"/>
              <a:t>Использование </a:t>
            </a:r>
            <a:r>
              <a:rPr lang="en-US" dirty="0"/>
              <a:t>-</a:t>
            </a:r>
            <a:r>
              <a:rPr lang="en-US" dirty="0" err="1"/>
              <a:t>fno</a:t>
            </a:r>
            <a:r>
              <a:rPr lang="en-US" dirty="0"/>
              <a:t>-semantic-interposition </a:t>
            </a:r>
            <a:r>
              <a:rPr lang="ru-RU" dirty="0"/>
              <a:t>при сборке </a:t>
            </a:r>
            <a:r>
              <a:rPr lang="en-US" dirty="0"/>
              <a:t>Python </a:t>
            </a:r>
            <a:r>
              <a:rPr lang="ru-RU" dirty="0"/>
              <a:t>даёт до 30% прироста производительности</a:t>
            </a:r>
            <a:r>
              <a:rPr lang="en-US" dirty="0"/>
              <a:t> (</a:t>
            </a:r>
            <a:r>
              <a:rPr lang="en-US" dirty="0" err="1">
                <a:hlinkClick r:id="rId2"/>
              </a:rPr>
              <a:t>PythonNoSemanticInterpositionSpeedup</a:t>
            </a:r>
            <a:r>
              <a:rPr lang="en-US" dirty="0"/>
              <a:t>)</a:t>
            </a:r>
          </a:p>
          <a:p>
            <a:pPr lvl="1"/>
            <a:r>
              <a:rPr lang="ru-RU" dirty="0"/>
              <a:t>Использование </a:t>
            </a:r>
            <a:r>
              <a:rPr lang="en-US" dirty="0"/>
              <a:t>-</a:t>
            </a:r>
            <a:r>
              <a:rPr lang="en-US" dirty="0" err="1"/>
              <a:t>Bsymbolic</a:t>
            </a:r>
            <a:r>
              <a:rPr lang="en-US" dirty="0"/>
              <a:t>-functions </a:t>
            </a:r>
            <a:r>
              <a:rPr lang="ru-RU" dirty="0"/>
              <a:t>в </a:t>
            </a:r>
            <a:r>
              <a:rPr lang="en-US" dirty="0"/>
              <a:t>Clang </a:t>
            </a:r>
            <a:r>
              <a:rPr lang="ru-RU" dirty="0"/>
              <a:t>даёт до </a:t>
            </a:r>
            <a:r>
              <a:rPr lang="en-US" dirty="0"/>
              <a:t>10% </a:t>
            </a:r>
            <a:r>
              <a:rPr lang="ru-RU" dirty="0"/>
              <a:t>прироста производительности</a:t>
            </a:r>
            <a:endParaRPr lang="en-US" dirty="0"/>
          </a:p>
        </p:txBody>
      </p:sp>
    </p:spTree>
    <p:extLst>
      <p:ext uri="{BB962C8B-B14F-4D97-AF65-F5344CB8AC3E}">
        <p14:creationId xmlns:p14="http://schemas.microsoft.com/office/powerpoint/2010/main" val="3385942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a:t>
            </a:r>
            <a:r>
              <a:rPr lang="ru-RU" dirty="0"/>
              <a:t> сокращение интерфейса библиотеки</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4"/>
            <a:ext cx="10515600" cy="4498975"/>
          </a:xfrm>
        </p:spPr>
        <p:txBody>
          <a:bodyPr>
            <a:normAutofit fontScale="92500" lnSpcReduction="10000"/>
          </a:bodyPr>
          <a:lstStyle/>
          <a:p>
            <a:r>
              <a:rPr lang="ru-RU" dirty="0"/>
              <a:t>Простой способ ускорения работы</a:t>
            </a:r>
          </a:p>
          <a:p>
            <a:r>
              <a:rPr lang="ru-RU" dirty="0"/>
              <a:t>Не требует нестандартных флагов сборки</a:t>
            </a:r>
          </a:p>
          <a:p>
            <a:r>
              <a:rPr lang="ru-RU" dirty="0"/>
              <a:t>Явный контроль над тем какие символы считать экспортируемыми</a:t>
            </a:r>
            <a:r>
              <a:rPr lang="en-US" dirty="0"/>
              <a:t>:</a:t>
            </a:r>
          </a:p>
          <a:p>
            <a:pPr marL="457200" lvl="1" indent="0">
              <a:buNone/>
            </a:pPr>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mylib.c</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void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__attribute__((visibility(“default”)))</a:t>
            </a:r>
          </a:p>
          <a:p>
            <a:pPr marL="457200" lvl="1" indent="0">
              <a:buNone/>
            </a:pPr>
            <a:r>
              <a:rPr lang="en-US" sz="2000" dirty="0">
                <a:latin typeface="Courier New" panose="02070309020205020404" pitchFamily="49" charset="0"/>
                <a:cs typeface="Courier New" panose="02070309020205020404" pitchFamily="49" charset="0"/>
              </a:rPr>
              <a:t>void public() {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fvisibility</a:t>
            </a:r>
            <a:r>
              <a:rPr lang="en-US" sz="2000" dirty="0">
                <a:latin typeface="Courier New" panose="02070309020205020404" pitchFamily="49" charset="0"/>
                <a:cs typeface="Courier New" panose="02070309020205020404" pitchFamily="49" charset="0"/>
              </a:rPr>
              <a:t>=hidden -</a:t>
            </a:r>
            <a:r>
              <a:rPr lang="en-US" sz="2000" dirty="0" err="1">
                <a:latin typeface="Courier New" panose="02070309020205020404" pitchFamily="49" charset="0"/>
                <a:cs typeface="Courier New" panose="02070309020205020404" pitchFamily="49" charset="0"/>
              </a:rPr>
              <a:t>fPIC</a:t>
            </a:r>
            <a:r>
              <a:rPr lang="en-US" sz="2000" dirty="0">
                <a:latin typeface="Courier New" panose="02070309020205020404" pitchFamily="49" charset="0"/>
                <a:cs typeface="Courier New" panose="02070309020205020404" pitchFamily="49" charset="0"/>
              </a:rPr>
              <a:t> -shared </a:t>
            </a:r>
            <a:r>
              <a:rPr lang="en-US" sz="2000" dirty="0" err="1">
                <a:latin typeface="Courier New" panose="02070309020205020404" pitchFamily="49" charset="0"/>
                <a:cs typeface="Courier New" panose="02070309020205020404" pitchFamily="49" charset="0"/>
              </a:rPr>
              <a:t>mylib.c</a:t>
            </a:r>
            <a:endParaRPr lang="ru-RU" sz="2000" dirty="0">
              <a:latin typeface="Courier New" panose="02070309020205020404" pitchFamily="49" charset="0"/>
              <a:cs typeface="Courier New" panose="02070309020205020404" pitchFamily="49" charset="0"/>
            </a:endParaRPr>
          </a:p>
          <a:p>
            <a:r>
              <a:rPr lang="ru-RU" dirty="0">
                <a:latin typeface="Calibri (Body)"/>
                <a:cs typeface="Courier New" panose="02070309020205020404" pitchFamily="49" charset="0"/>
              </a:rPr>
              <a:t>Какие функции экспортировать</a:t>
            </a:r>
            <a:r>
              <a:rPr lang="en-US" dirty="0">
                <a:latin typeface="Calibri (Body)"/>
                <a:cs typeface="Courier New" panose="02070309020205020404" pitchFamily="49" charset="0"/>
              </a:rPr>
              <a:t>?</a:t>
            </a:r>
          </a:p>
          <a:p>
            <a:pPr lvl="1"/>
            <a:r>
              <a:rPr lang="ru-RU" dirty="0"/>
              <a:t>Как правило это функции из публичных заголовочных файлов</a:t>
            </a:r>
            <a:endParaRPr lang="en-US" dirty="0"/>
          </a:p>
          <a:p>
            <a:pPr lvl="1"/>
            <a:r>
              <a:rPr lang="ru-RU" dirty="0"/>
              <a:t>Таких функций очень немного по сравнению со всеми функциями библиотеки</a:t>
            </a:r>
            <a:endParaRPr lang="en-US" dirty="0"/>
          </a:p>
        </p:txBody>
      </p:sp>
    </p:spTree>
    <p:extLst>
      <p:ext uri="{BB962C8B-B14F-4D97-AF65-F5344CB8AC3E}">
        <p14:creationId xmlns:p14="http://schemas.microsoft.com/office/powerpoint/2010/main" val="8012539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Сокращение интерфейса библиотек в дистрибутивах</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a:bodyPr>
          <a:lstStyle/>
          <a:p>
            <a:r>
              <a:rPr lang="ru-RU" dirty="0"/>
              <a:t>При наличии большой кодовой базы (например дистрибутива) может быть трудно найти библиотеки с избыточными экспортами</a:t>
            </a:r>
            <a:endParaRPr lang="en-US" dirty="0"/>
          </a:p>
          <a:p>
            <a:r>
              <a:rPr lang="ru-RU" dirty="0"/>
              <a:t>Поиск таких библиотек можно автоматизировать с помощью утилиты </a:t>
            </a:r>
            <a:r>
              <a:rPr lang="en-US" dirty="0" err="1">
                <a:hlinkClick r:id="rId3"/>
              </a:rPr>
              <a:t>ShlibVisibilityChecker</a:t>
            </a:r>
            <a:endParaRPr lang="en-US" dirty="0"/>
          </a:p>
          <a:p>
            <a:pPr lvl="1"/>
            <a:r>
              <a:rPr lang="ru-RU" dirty="0"/>
              <a:t>Анализирует функции в публичных заголовочных файлах</a:t>
            </a:r>
            <a:r>
              <a:rPr lang="en-US" dirty="0"/>
              <a:t> </a:t>
            </a:r>
            <a:r>
              <a:rPr lang="ru-RU" dirty="0"/>
              <a:t>библиотеки</a:t>
            </a:r>
          </a:p>
          <a:p>
            <a:pPr lvl="1"/>
            <a:r>
              <a:rPr lang="ru-RU" dirty="0"/>
              <a:t>Сравнивает их с функциями, экспортируемыми библиотекой</a:t>
            </a:r>
          </a:p>
          <a:p>
            <a:pPr lvl="1"/>
            <a:r>
              <a:rPr lang="ru-RU" dirty="0"/>
              <a:t>Избыточные экспорты должны быть удалены</a:t>
            </a:r>
            <a:endParaRPr lang="en-US" dirty="0"/>
          </a:p>
        </p:txBody>
      </p:sp>
    </p:spTree>
    <p:extLst>
      <p:ext uri="{BB962C8B-B14F-4D97-AF65-F5344CB8AC3E}">
        <p14:creationId xmlns:p14="http://schemas.microsoft.com/office/powerpoint/2010/main" val="1656182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Пример использования </a:t>
            </a:r>
            <a:r>
              <a:rPr lang="en-US" dirty="0" err="1"/>
              <a:t>ShlibVisibilityChecker</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a:bodyPr>
          <a:lstStyle/>
          <a:p>
            <a:pPr marL="457200" lvl="1" indent="0">
              <a:buNone/>
            </a:pPr>
            <a:r>
              <a:rPr lang="en-US" dirty="0"/>
              <a:t>$ </a:t>
            </a:r>
            <a:r>
              <a:rPr lang="en-US" dirty="0" err="1"/>
              <a:t>read_header_api</a:t>
            </a:r>
            <a:r>
              <a:rPr lang="en-US" dirty="0"/>
              <a:t> --only-</a:t>
            </a:r>
            <a:r>
              <a:rPr lang="en-US" dirty="0" err="1"/>
              <a:t>args</a:t>
            </a:r>
            <a:r>
              <a:rPr lang="en-US" dirty="0"/>
              <a:t> /</a:t>
            </a:r>
            <a:r>
              <a:rPr lang="en-US" dirty="0" err="1"/>
              <a:t>usr</a:t>
            </a:r>
            <a:r>
              <a:rPr lang="en-US" dirty="0"/>
              <a:t>/include/x86_64-linux-gnu/</a:t>
            </a:r>
            <a:r>
              <a:rPr lang="en-US" dirty="0" err="1"/>
              <a:t>gmp.h</a:t>
            </a:r>
            <a:r>
              <a:rPr lang="en-US" dirty="0"/>
              <a:t> &gt; api.txt</a:t>
            </a:r>
          </a:p>
          <a:p>
            <a:pPr marL="457200" lvl="1" indent="0">
              <a:buNone/>
            </a:pPr>
            <a:r>
              <a:rPr lang="en-US" dirty="0"/>
              <a:t>$ </a:t>
            </a:r>
            <a:r>
              <a:rPr lang="en-US" dirty="0" err="1"/>
              <a:t>read_binary_api</a:t>
            </a:r>
            <a:r>
              <a:rPr lang="en-US" dirty="0"/>
              <a:t> --permissive /</a:t>
            </a:r>
            <a:r>
              <a:rPr lang="en-US" dirty="0" err="1"/>
              <a:t>usr</a:t>
            </a:r>
            <a:r>
              <a:rPr lang="en-US" dirty="0"/>
              <a:t>/lib/x86_64-linux-gnu/libgmp.so.10.4.1 &gt; abi.txt</a:t>
            </a:r>
          </a:p>
          <a:p>
            <a:pPr marL="457200" lvl="1" indent="0">
              <a:buNone/>
            </a:pPr>
            <a:r>
              <a:rPr lang="en-US" dirty="0"/>
              <a:t>$ diff api.txt abi.txt | </a:t>
            </a:r>
            <a:r>
              <a:rPr lang="en-US" dirty="0" err="1"/>
              <a:t>wc</a:t>
            </a:r>
            <a:r>
              <a:rPr lang="en-US" dirty="0"/>
              <a:t> -l</a:t>
            </a:r>
          </a:p>
          <a:p>
            <a:pPr marL="457200" lvl="1" indent="0">
              <a:buNone/>
            </a:pPr>
            <a:r>
              <a:rPr lang="en-US" b="1" dirty="0"/>
              <a:t>323</a:t>
            </a:r>
          </a:p>
          <a:p>
            <a:pPr marL="457200" lvl="1" indent="0">
              <a:buNone/>
            </a:pPr>
            <a:r>
              <a:rPr lang="en-US" dirty="0"/>
              <a:t>$ diff api.txt abi.txt</a:t>
            </a:r>
          </a:p>
          <a:p>
            <a:pPr marL="457200" lvl="1" indent="0">
              <a:buNone/>
            </a:pPr>
            <a:r>
              <a:rPr lang="en-US" dirty="0"/>
              <a:t>0a1,10</a:t>
            </a:r>
          </a:p>
          <a:p>
            <a:pPr marL="457200" lvl="1" indent="0">
              <a:buNone/>
            </a:pPr>
            <a:r>
              <a:rPr lang="en-US" b="1" dirty="0"/>
              <a:t>&gt; __gmp_0</a:t>
            </a:r>
          </a:p>
          <a:p>
            <a:pPr marL="457200" lvl="1" indent="0">
              <a:buNone/>
            </a:pPr>
            <a:r>
              <a:rPr lang="en-US" b="1" dirty="0"/>
              <a:t>&gt; __</a:t>
            </a:r>
            <a:r>
              <a:rPr lang="en-US" b="1" dirty="0" err="1"/>
              <a:t>gmp_allocate_func</a:t>
            </a:r>
            <a:endParaRPr lang="en-US" b="1" dirty="0"/>
          </a:p>
          <a:p>
            <a:pPr marL="457200" lvl="1" indent="0">
              <a:buNone/>
            </a:pPr>
            <a:r>
              <a:rPr lang="en-US" b="1" dirty="0"/>
              <a:t>&gt; __</a:t>
            </a:r>
            <a:r>
              <a:rPr lang="en-US" b="1" dirty="0" err="1"/>
              <a:t>gmp_asprintf_final</a:t>
            </a:r>
            <a:endParaRPr lang="en-US" b="1" dirty="0"/>
          </a:p>
          <a:p>
            <a:pPr marL="457200" lvl="1" indent="0">
              <a:buNone/>
            </a:pPr>
            <a:r>
              <a:rPr lang="en-US" b="1" dirty="0"/>
              <a:t>&gt; __</a:t>
            </a:r>
            <a:r>
              <a:rPr lang="en-US" b="1" dirty="0" err="1"/>
              <a:t>gmp_asprintf_funs</a:t>
            </a:r>
            <a:endParaRPr lang="en-US" b="1" dirty="0"/>
          </a:p>
          <a:p>
            <a:pPr marL="457200" lvl="1" indent="0">
              <a:buNone/>
            </a:pPr>
            <a:r>
              <a:rPr lang="en-US" b="1" dirty="0"/>
              <a:t>…</a:t>
            </a:r>
          </a:p>
        </p:txBody>
      </p:sp>
    </p:spTree>
    <p:extLst>
      <p:ext uri="{BB962C8B-B14F-4D97-AF65-F5344CB8AC3E}">
        <p14:creationId xmlns:p14="http://schemas.microsoft.com/office/powerpoint/2010/main" val="3323570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58A2-53E2-4B07-B541-7560DC951115}"/>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89B42026-4F60-4665-8FC5-FDB3293BF4A3}"/>
              </a:ext>
            </a:extLst>
          </p:cNvPr>
          <p:cNvSpPr>
            <a:spLocks noGrp="1"/>
          </p:cNvSpPr>
          <p:nvPr>
            <p:ph idx="1"/>
          </p:nvPr>
        </p:nvSpPr>
        <p:spPr/>
        <p:txBody>
          <a:bodyPr/>
          <a:lstStyle/>
          <a:p>
            <a:r>
              <a:rPr lang="ru-RU" dirty="0"/>
              <a:t>Динамические библиотеки имеют ряд преимуществ над статическими</a:t>
            </a:r>
          </a:p>
          <a:p>
            <a:r>
              <a:rPr lang="ru-RU" dirty="0"/>
              <a:t>Добавляют накладные расходы на старте и во время работы приложения</a:t>
            </a:r>
          </a:p>
          <a:p>
            <a:r>
              <a:rPr lang="ru-RU" dirty="0"/>
              <a:t>Современные тулчейны содержат средства, позволяющие существенно снизить оверхед</a:t>
            </a:r>
            <a:endParaRPr lang="en-US" dirty="0"/>
          </a:p>
        </p:txBody>
      </p:sp>
    </p:spTree>
    <p:extLst>
      <p:ext uri="{BB962C8B-B14F-4D97-AF65-F5344CB8AC3E}">
        <p14:creationId xmlns:p14="http://schemas.microsoft.com/office/powerpoint/2010/main" val="883765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96FC-6BEF-434E-B7EB-743173F137B2}"/>
              </a:ext>
            </a:extLst>
          </p:cNvPr>
          <p:cNvSpPr>
            <a:spLocks noGrp="1"/>
          </p:cNvSpPr>
          <p:nvPr>
            <p:ph type="title"/>
          </p:nvPr>
        </p:nvSpPr>
        <p:spPr/>
        <p:txBody>
          <a:bodyPr/>
          <a:lstStyle/>
          <a:p>
            <a:r>
              <a:rPr lang="ru-RU" dirty="0"/>
              <a:t>Что почитать</a:t>
            </a:r>
            <a:r>
              <a:rPr lang="en-US" dirty="0"/>
              <a:t>?</a:t>
            </a:r>
          </a:p>
        </p:txBody>
      </p:sp>
      <p:sp>
        <p:nvSpPr>
          <p:cNvPr id="3" name="Content Placeholder 2">
            <a:extLst>
              <a:ext uri="{FF2B5EF4-FFF2-40B4-BE49-F238E27FC236}">
                <a16:creationId xmlns:a16="http://schemas.microsoft.com/office/drawing/2014/main" id="{FC6A6F34-CCD2-476C-82E8-06D3158E3E6F}"/>
              </a:ext>
            </a:extLst>
          </p:cNvPr>
          <p:cNvSpPr>
            <a:spLocks noGrp="1"/>
          </p:cNvSpPr>
          <p:nvPr>
            <p:ph idx="1"/>
          </p:nvPr>
        </p:nvSpPr>
        <p:spPr/>
        <p:txBody>
          <a:bodyPr/>
          <a:lstStyle/>
          <a:p>
            <a:r>
              <a:rPr lang="en-US" dirty="0">
                <a:hlinkClick r:id="rId2"/>
              </a:rPr>
              <a:t>Linkers, Loaders and Shared Libraries in Windows, Linux, and C++ - </a:t>
            </a:r>
            <a:r>
              <a:rPr lang="en-US" dirty="0" err="1">
                <a:hlinkClick r:id="rId2"/>
              </a:rPr>
              <a:t>Ofek</a:t>
            </a:r>
            <a:r>
              <a:rPr lang="en-US" dirty="0">
                <a:hlinkClick r:id="rId2"/>
              </a:rPr>
              <a:t> </a:t>
            </a:r>
            <a:r>
              <a:rPr lang="en-US" dirty="0" err="1">
                <a:hlinkClick r:id="rId2"/>
              </a:rPr>
              <a:t>Shilon</a:t>
            </a:r>
            <a:r>
              <a:rPr lang="en-US" dirty="0">
                <a:hlinkClick r:id="rId2"/>
              </a:rPr>
              <a:t> - </a:t>
            </a:r>
            <a:r>
              <a:rPr lang="en-US" dirty="0" err="1">
                <a:hlinkClick r:id="rId2"/>
              </a:rPr>
              <a:t>CppCon</a:t>
            </a:r>
            <a:r>
              <a:rPr lang="en-US" dirty="0">
                <a:hlinkClick r:id="rId2"/>
              </a:rPr>
              <a:t> 2023</a:t>
            </a:r>
            <a:endParaRPr lang="en-US" dirty="0"/>
          </a:p>
          <a:p>
            <a:pPr lvl="1"/>
            <a:r>
              <a:rPr lang="ru-RU" dirty="0"/>
              <a:t>Общий обзор </a:t>
            </a:r>
            <a:r>
              <a:rPr lang="en-US" dirty="0"/>
              <a:t>DLL </a:t>
            </a:r>
            <a:r>
              <a:rPr lang="ru-RU" dirty="0"/>
              <a:t>на разных платформах</a:t>
            </a:r>
            <a:endParaRPr lang="en-US" dirty="0"/>
          </a:p>
          <a:p>
            <a:r>
              <a:rPr lang="en-US" dirty="0">
                <a:hlinkClick r:id="rId3"/>
              </a:rPr>
              <a:t>How to Write Shared Libraries – Ulrich </a:t>
            </a:r>
            <a:r>
              <a:rPr lang="en-US" dirty="0" err="1">
                <a:hlinkClick r:id="rId3"/>
              </a:rPr>
              <a:t>Drepper</a:t>
            </a:r>
            <a:endParaRPr lang="ru-RU" dirty="0"/>
          </a:p>
          <a:p>
            <a:pPr lvl="1"/>
            <a:r>
              <a:rPr lang="ru-RU" dirty="0"/>
              <a:t>Всё что нужно знать о </a:t>
            </a:r>
            <a:r>
              <a:rPr lang="en-US" dirty="0"/>
              <a:t>DLL </a:t>
            </a:r>
            <a:r>
              <a:rPr lang="ru-RU" dirty="0"/>
              <a:t>на </a:t>
            </a:r>
            <a:r>
              <a:rPr lang="en-US" dirty="0"/>
              <a:t>Linux</a:t>
            </a:r>
          </a:p>
          <a:p>
            <a:r>
              <a:rPr lang="en-US" dirty="0">
                <a:hlinkClick r:id="rId4"/>
              </a:rPr>
              <a:t>Everything You Ever Wanted to Know about DLLs – James McNellis - </a:t>
            </a:r>
            <a:r>
              <a:rPr lang="en-US" dirty="0" err="1">
                <a:hlinkClick r:id="rId4"/>
              </a:rPr>
              <a:t>CppCon</a:t>
            </a:r>
            <a:r>
              <a:rPr lang="en-US" dirty="0">
                <a:hlinkClick r:id="rId4"/>
              </a:rPr>
              <a:t> 2017</a:t>
            </a:r>
            <a:endParaRPr lang="en-US" dirty="0"/>
          </a:p>
          <a:p>
            <a:pPr lvl="1"/>
            <a:r>
              <a:rPr lang="ru-RU" dirty="0"/>
              <a:t>Всё что нужно знать о </a:t>
            </a:r>
            <a:r>
              <a:rPr lang="en-US" dirty="0"/>
              <a:t>DLL </a:t>
            </a:r>
            <a:r>
              <a:rPr lang="ru-RU" dirty="0"/>
              <a:t>на </a:t>
            </a:r>
            <a:r>
              <a:rPr lang="en-US" dirty="0"/>
              <a:t>Windows</a:t>
            </a:r>
          </a:p>
          <a:p>
            <a:r>
              <a:rPr lang="en-US" dirty="0">
                <a:hlinkClick r:id="rId5"/>
              </a:rPr>
              <a:t>https://maskray.me/blog</a:t>
            </a:r>
            <a:endParaRPr lang="en-US" dirty="0"/>
          </a:p>
          <a:p>
            <a:pPr lvl="1"/>
            <a:r>
              <a:rPr lang="ru-RU" dirty="0"/>
              <a:t>Блог </a:t>
            </a:r>
            <a:r>
              <a:rPr lang="en-US" dirty="0" err="1"/>
              <a:t>MaskRay</a:t>
            </a:r>
            <a:r>
              <a:rPr lang="en-US" dirty="0"/>
              <a:t> </a:t>
            </a:r>
            <a:r>
              <a:rPr lang="ru-RU" dirty="0"/>
              <a:t>о системном программировании под </a:t>
            </a:r>
            <a:r>
              <a:rPr lang="en-US" dirty="0"/>
              <a:t>Linux (GOT, PLT, etc.)</a:t>
            </a:r>
          </a:p>
          <a:p>
            <a:endParaRPr lang="en-US" dirty="0"/>
          </a:p>
        </p:txBody>
      </p:sp>
    </p:spTree>
    <p:extLst>
      <p:ext uri="{BB962C8B-B14F-4D97-AF65-F5344CB8AC3E}">
        <p14:creationId xmlns:p14="http://schemas.microsoft.com/office/powerpoint/2010/main" val="335907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EA4-3167-4BD7-A4DD-B0CAF45F0FFB}"/>
              </a:ext>
            </a:extLst>
          </p:cNvPr>
          <p:cNvSpPr>
            <a:spLocks noGrp="1"/>
          </p:cNvSpPr>
          <p:nvPr>
            <p:ph type="title"/>
          </p:nvPr>
        </p:nvSpPr>
        <p:spPr/>
        <p:txBody>
          <a:bodyPr/>
          <a:lstStyle/>
          <a:p>
            <a:r>
              <a:rPr lang="ru-RU" dirty="0"/>
              <a:t>Динамические библиотеки</a:t>
            </a:r>
            <a:endParaRPr lang="en-US" dirty="0"/>
          </a:p>
        </p:txBody>
      </p:sp>
      <p:sp>
        <p:nvSpPr>
          <p:cNvPr id="3" name="Content Placeholder 2">
            <a:extLst>
              <a:ext uri="{FF2B5EF4-FFF2-40B4-BE49-F238E27FC236}">
                <a16:creationId xmlns:a16="http://schemas.microsoft.com/office/drawing/2014/main" id="{0DE3F3F3-65D2-4D2F-88AE-DACC1430A23B}"/>
              </a:ext>
            </a:extLst>
          </p:cNvPr>
          <p:cNvSpPr>
            <a:spLocks noGrp="1"/>
          </p:cNvSpPr>
          <p:nvPr>
            <p:ph idx="1"/>
          </p:nvPr>
        </p:nvSpPr>
        <p:spPr>
          <a:xfrm>
            <a:off x="751113" y="1825625"/>
            <a:ext cx="10602687" cy="4351338"/>
          </a:xfrm>
        </p:spPr>
        <p:txBody>
          <a:bodyPr/>
          <a:lstStyle/>
          <a:p>
            <a:r>
              <a:rPr lang="en-US" dirty="0"/>
              <a:t>Dynamic-link libraries (DLL), shared libraries, shared objects</a:t>
            </a:r>
          </a:p>
          <a:p>
            <a:r>
              <a:rPr lang="ru-RU" dirty="0"/>
              <a:t>Не являются частью исполняемого файла программы</a:t>
            </a:r>
          </a:p>
          <a:p>
            <a:r>
              <a:rPr lang="ru-RU" dirty="0"/>
              <a:t>Загружаются в начале работы</a:t>
            </a:r>
            <a:r>
              <a:rPr lang="en-US" dirty="0"/>
              <a:t> </a:t>
            </a:r>
            <a:r>
              <a:rPr lang="ru-RU" dirty="0"/>
              <a:t>программы</a:t>
            </a:r>
            <a:endParaRPr lang="en-US" dirty="0"/>
          </a:p>
        </p:txBody>
      </p:sp>
      <p:sp>
        <p:nvSpPr>
          <p:cNvPr id="4" name="Flowchart: Multidocument 3">
            <a:extLst>
              <a:ext uri="{FF2B5EF4-FFF2-40B4-BE49-F238E27FC236}">
                <a16:creationId xmlns:a16="http://schemas.microsoft.com/office/drawing/2014/main" id="{26A00481-BE09-4E7F-A374-C6B4AFE5CEEA}"/>
              </a:ext>
            </a:extLst>
          </p:cNvPr>
          <p:cNvSpPr/>
          <p:nvPr/>
        </p:nvSpPr>
        <p:spPr>
          <a:xfrm>
            <a:off x="751113" y="3712029"/>
            <a:ext cx="1132115" cy="832077"/>
          </a:xfrm>
          <a:prstGeom prst="flowChartMulti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Object files</a:t>
            </a:r>
          </a:p>
        </p:txBody>
      </p:sp>
      <p:sp>
        <p:nvSpPr>
          <p:cNvPr id="5" name="Flowchart: Multidocument 4">
            <a:extLst>
              <a:ext uri="{FF2B5EF4-FFF2-40B4-BE49-F238E27FC236}">
                <a16:creationId xmlns:a16="http://schemas.microsoft.com/office/drawing/2014/main" id="{C26B337F-9590-4CD9-9F62-7B84C73DE968}"/>
              </a:ext>
            </a:extLst>
          </p:cNvPr>
          <p:cNvSpPr/>
          <p:nvPr/>
        </p:nvSpPr>
        <p:spPr>
          <a:xfrm>
            <a:off x="751114" y="5497286"/>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sp>
        <p:nvSpPr>
          <p:cNvPr id="6" name="Rectangle 5">
            <a:extLst>
              <a:ext uri="{FF2B5EF4-FFF2-40B4-BE49-F238E27FC236}">
                <a16:creationId xmlns:a16="http://schemas.microsoft.com/office/drawing/2014/main" id="{75BF3B1A-C771-4B71-926C-1A7E14B557A7}"/>
              </a:ext>
            </a:extLst>
          </p:cNvPr>
          <p:cNvSpPr/>
          <p:nvPr/>
        </p:nvSpPr>
        <p:spPr>
          <a:xfrm>
            <a:off x="2383971" y="4598536"/>
            <a:ext cx="1458686"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Static linker</a:t>
            </a:r>
          </a:p>
        </p:txBody>
      </p:sp>
      <p:cxnSp>
        <p:nvCxnSpPr>
          <p:cNvPr id="8" name="Connector: Elbow 7">
            <a:extLst>
              <a:ext uri="{FF2B5EF4-FFF2-40B4-BE49-F238E27FC236}">
                <a16:creationId xmlns:a16="http://schemas.microsoft.com/office/drawing/2014/main" id="{E8BA3273-2A31-40DD-BA8F-5B7D6518CBEE}"/>
              </a:ext>
            </a:extLst>
          </p:cNvPr>
          <p:cNvCxnSpPr>
            <a:stCxn id="4" idx="3"/>
            <a:endCxn id="6" idx="0"/>
          </p:cNvCxnSpPr>
          <p:nvPr/>
        </p:nvCxnSpPr>
        <p:spPr>
          <a:xfrm>
            <a:off x="1883228" y="4128068"/>
            <a:ext cx="1230086" cy="4704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B4FB544C-0929-4C86-A5C9-1B611F961E0D}"/>
              </a:ext>
            </a:extLst>
          </p:cNvPr>
          <p:cNvCxnSpPr>
            <a:cxnSpLocks/>
          </p:cNvCxnSpPr>
          <p:nvPr/>
        </p:nvCxnSpPr>
        <p:spPr>
          <a:xfrm flipV="1">
            <a:off x="1883229" y="5312229"/>
            <a:ext cx="1230085" cy="60109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BFD916F-7E25-4505-A973-BBDEB7CFC7D1}"/>
              </a:ext>
            </a:extLst>
          </p:cNvPr>
          <p:cNvSpPr/>
          <p:nvPr/>
        </p:nvSpPr>
        <p:spPr>
          <a:xfrm>
            <a:off x="4430485" y="4226040"/>
            <a:ext cx="2111829" cy="145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cxnSp>
        <p:nvCxnSpPr>
          <p:cNvPr id="18" name="Straight Arrow Connector 17">
            <a:extLst>
              <a:ext uri="{FF2B5EF4-FFF2-40B4-BE49-F238E27FC236}">
                <a16:creationId xmlns:a16="http://schemas.microsoft.com/office/drawing/2014/main" id="{99D99D11-754E-4DDD-82E1-D8FA4442C505}"/>
              </a:ext>
            </a:extLst>
          </p:cNvPr>
          <p:cNvCxnSpPr>
            <a:stCxn id="6" idx="3"/>
            <a:endCxn id="16" idx="1"/>
          </p:cNvCxnSpPr>
          <p:nvPr/>
        </p:nvCxnSpPr>
        <p:spPr>
          <a:xfrm>
            <a:off x="3842657" y="4955383"/>
            <a:ext cx="5878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23C7C2FE-96A3-42E5-BF95-832C45761800}"/>
              </a:ext>
            </a:extLst>
          </p:cNvPr>
          <p:cNvSpPr/>
          <p:nvPr/>
        </p:nvSpPr>
        <p:spPr>
          <a:xfrm>
            <a:off x="4757057" y="4865915"/>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30" name="Rectangle 29">
            <a:extLst>
              <a:ext uri="{FF2B5EF4-FFF2-40B4-BE49-F238E27FC236}">
                <a16:creationId xmlns:a16="http://schemas.microsoft.com/office/drawing/2014/main" id="{9AE35D64-B512-4DD7-9DB2-258C92562D8D}"/>
              </a:ext>
            </a:extLst>
          </p:cNvPr>
          <p:cNvSpPr/>
          <p:nvPr/>
        </p:nvSpPr>
        <p:spPr>
          <a:xfrm>
            <a:off x="7271655" y="4598535"/>
            <a:ext cx="1513115"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 linker (loader)</a:t>
            </a:r>
          </a:p>
        </p:txBody>
      </p:sp>
      <p:cxnSp>
        <p:nvCxnSpPr>
          <p:cNvPr id="32" name="Straight Arrow Connector 31">
            <a:extLst>
              <a:ext uri="{FF2B5EF4-FFF2-40B4-BE49-F238E27FC236}">
                <a16:creationId xmlns:a16="http://schemas.microsoft.com/office/drawing/2014/main" id="{7ED5FD10-E78C-4C28-B68E-5E570DFE0AB9}"/>
              </a:ext>
            </a:extLst>
          </p:cNvPr>
          <p:cNvCxnSpPr>
            <a:cxnSpLocks/>
            <a:stCxn id="16" idx="3"/>
            <a:endCxn id="30" idx="1"/>
          </p:cNvCxnSpPr>
          <p:nvPr/>
        </p:nvCxnSpPr>
        <p:spPr>
          <a:xfrm flipV="1">
            <a:off x="6542314" y="4955382"/>
            <a:ext cx="729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108654-18B6-4697-ADEA-AEB466D5E199}"/>
              </a:ext>
            </a:extLst>
          </p:cNvPr>
          <p:cNvCxnSpPr>
            <a:cxnSpLocks/>
            <a:stCxn id="30" idx="3"/>
          </p:cNvCxnSpPr>
          <p:nvPr/>
        </p:nvCxnSpPr>
        <p:spPr>
          <a:xfrm>
            <a:off x="8784770" y="4955382"/>
            <a:ext cx="816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F636958-01E9-4A09-B661-12F58690747E}"/>
              </a:ext>
            </a:extLst>
          </p:cNvPr>
          <p:cNvSpPr/>
          <p:nvPr/>
        </p:nvSpPr>
        <p:spPr>
          <a:xfrm>
            <a:off x="9601199" y="3869192"/>
            <a:ext cx="2111829" cy="246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sp>
        <p:nvSpPr>
          <p:cNvPr id="43" name="Rectangle: Rounded Corners 42">
            <a:extLst>
              <a:ext uri="{FF2B5EF4-FFF2-40B4-BE49-F238E27FC236}">
                <a16:creationId xmlns:a16="http://schemas.microsoft.com/office/drawing/2014/main" id="{93EF2FCD-1EA7-4072-A838-336C231F4AA6}"/>
              </a:ext>
            </a:extLst>
          </p:cNvPr>
          <p:cNvSpPr/>
          <p:nvPr/>
        </p:nvSpPr>
        <p:spPr>
          <a:xfrm>
            <a:off x="9927771" y="4509067"/>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45" name="Flowchart: Multidocument 44">
            <a:extLst>
              <a:ext uri="{FF2B5EF4-FFF2-40B4-BE49-F238E27FC236}">
                <a16:creationId xmlns:a16="http://schemas.microsoft.com/office/drawing/2014/main" id="{E2C08B2C-D310-476E-9D89-EC360EDBA69C}"/>
              </a:ext>
            </a:extLst>
          </p:cNvPr>
          <p:cNvSpPr/>
          <p:nvPr/>
        </p:nvSpPr>
        <p:spPr>
          <a:xfrm>
            <a:off x="10074727" y="5297091"/>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cxnSp>
        <p:nvCxnSpPr>
          <p:cNvPr id="55" name="Straight Arrow Connector 54">
            <a:extLst>
              <a:ext uri="{FF2B5EF4-FFF2-40B4-BE49-F238E27FC236}">
                <a16:creationId xmlns:a16="http://schemas.microsoft.com/office/drawing/2014/main" id="{8183FDCA-F941-4948-97B3-54379FB031C5}"/>
              </a:ext>
            </a:extLst>
          </p:cNvPr>
          <p:cNvCxnSpPr>
            <a:stCxn id="5" idx="3"/>
          </p:cNvCxnSpPr>
          <p:nvPr/>
        </p:nvCxnSpPr>
        <p:spPr>
          <a:xfrm flipV="1">
            <a:off x="1883229" y="5913324"/>
            <a:ext cx="77179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20D6B3-E5A3-4554-A0BE-037DBDBC9DE7}"/>
              </a:ext>
            </a:extLst>
          </p:cNvPr>
          <p:cNvCxnSpPr/>
          <p:nvPr/>
        </p:nvCxnSpPr>
        <p:spPr>
          <a:xfrm>
            <a:off x="6825343" y="3570514"/>
            <a:ext cx="0" cy="2895600"/>
          </a:xfrm>
          <a:prstGeom prst="line">
            <a:avLst/>
          </a:prstGeom>
          <a:ln w="15875">
            <a:prstDash val="lg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9616404-2EF8-426C-8984-B76966095110}"/>
              </a:ext>
            </a:extLst>
          </p:cNvPr>
          <p:cNvSpPr txBox="1"/>
          <p:nvPr/>
        </p:nvSpPr>
        <p:spPr>
          <a:xfrm flipH="1">
            <a:off x="5339439" y="6190502"/>
            <a:ext cx="6496595" cy="369332"/>
          </a:xfrm>
          <a:prstGeom prst="rect">
            <a:avLst/>
          </a:prstGeom>
          <a:noFill/>
        </p:spPr>
        <p:txBody>
          <a:bodyPr wrap="square" rtlCol="0">
            <a:spAutoFit/>
          </a:bodyPr>
          <a:lstStyle/>
          <a:p>
            <a:r>
              <a:rPr lang="en-US" dirty="0"/>
              <a:t>Compile-time      Runtime</a:t>
            </a:r>
          </a:p>
        </p:txBody>
      </p:sp>
    </p:spTree>
    <p:extLst>
      <p:ext uri="{BB962C8B-B14F-4D97-AF65-F5344CB8AC3E}">
        <p14:creationId xmlns:p14="http://schemas.microsoft.com/office/powerpoint/2010/main" val="2853672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Спасибо за внимание</a:t>
            </a:r>
            <a:r>
              <a:rPr lang="en-US" dirty="0"/>
              <a:t>!</a:t>
            </a:r>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6813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0202-CF24-421C-9485-04FBDD337F8A}"/>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47CB3639-5E9B-4AE5-9C58-15F576FBB26C}"/>
              </a:ext>
            </a:extLst>
          </p:cNvPr>
          <p:cNvSpPr>
            <a:spLocks noGrp="1"/>
          </p:cNvSpPr>
          <p:nvPr>
            <p:ph idx="1"/>
          </p:nvPr>
        </p:nvSpPr>
        <p:spPr/>
        <p:txBody>
          <a:bodyPr/>
          <a:lstStyle/>
          <a:p>
            <a:r>
              <a:rPr lang="ru-RU" dirty="0"/>
              <a:t>Добавить иллюстраций</a:t>
            </a:r>
            <a:endParaRPr lang="en-US" dirty="0"/>
          </a:p>
          <a:p>
            <a:r>
              <a:rPr lang="ru-RU" dirty="0"/>
              <a:t>Проблема отсутствующего </a:t>
            </a:r>
            <a:r>
              <a:rPr lang="en-US" dirty="0" err="1"/>
              <a:t>dllimport</a:t>
            </a:r>
            <a:endParaRPr lang="ru-RU" dirty="0"/>
          </a:p>
          <a:p>
            <a:r>
              <a:rPr lang="en-US" dirty="0"/>
              <a:t>DLL versioning, </a:t>
            </a:r>
            <a:r>
              <a:rPr lang="en-US" dirty="0" err="1"/>
              <a:t>symver</a:t>
            </a:r>
            <a:r>
              <a:rPr lang="en-US" dirty="0"/>
              <a:t> (?)</a:t>
            </a:r>
          </a:p>
          <a:p>
            <a:r>
              <a:rPr lang="ru-RU" dirty="0"/>
              <a:t>Что ещё</a:t>
            </a:r>
            <a:r>
              <a:rPr lang="en-US" dirty="0"/>
              <a:t>?!</a:t>
            </a:r>
          </a:p>
        </p:txBody>
      </p:sp>
    </p:spTree>
    <p:extLst>
      <p:ext uri="{BB962C8B-B14F-4D97-AF65-F5344CB8AC3E}">
        <p14:creationId xmlns:p14="http://schemas.microsoft.com/office/powerpoint/2010/main" val="18428291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-Wl,-O1</a:t>
            </a:r>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-DCMAKE_SHARED_LINKER_FLAGS='-Wl,-O1’</a:t>
            </a:r>
          </a:p>
          <a:p>
            <a:r>
              <a:rPr lang="ru-RU" dirty="0"/>
              <a:t>Сравнить производительность</a:t>
            </a:r>
            <a:r>
              <a:rPr lang="en-US" dirty="0"/>
              <a:t>:</a:t>
            </a:r>
          </a:p>
          <a:p>
            <a:pPr lvl="1"/>
            <a:r>
              <a:rPr lang="en-US" dirty="0"/>
              <a:t>./benchmark.pl 10 path/to/clang -h</a:t>
            </a:r>
          </a:p>
        </p:txBody>
      </p:sp>
    </p:spTree>
    <p:extLst>
      <p:ext uri="{BB962C8B-B14F-4D97-AF65-F5344CB8AC3E}">
        <p14:creationId xmlns:p14="http://schemas.microsoft.com/office/powerpoint/2010/main" val="1685019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a:t>
            </a:r>
            <a:r>
              <a:rPr lang="en-US" dirty="0" err="1"/>
              <a:t>fno-plt</a:t>
            </a:r>
            <a:endParaRPr lang="en-US" dirty="0"/>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-DCMAKE_CXX_FLAGS=‘-</a:t>
            </a:r>
            <a:r>
              <a:rPr lang="en-US" dirty="0" err="1"/>
              <a:t>fno</a:t>
            </a:r>
            <a:r>
              <a:rPr lang="en-US" dirty="0"/>
              <a:t>-</a:t>
            </a:r>
            <a:r>
              <a:rPr lang="en-US" dirty="0" err="1"/>
              <a:t>plt</a:t>
            </a:r>
            <a:r>
              <a:rPr lang="en-US" dirty="0"/>
              <a:t>’</a:t>
            </a:r>
          </a:p>
          <a:p>
            <a:r>
              <a:rPr lang="ru-RU" dirty="0"/>
              <a:t>Сравнить производительность</a:t>
            </a:r>
            <a:r>
              <a:rPr lang="en-US" dirty="0"/>
              <a:t>:</a:t>
            </a:r>
          </a:p>
          <a:p>
            <a:pPr lvl="1"/>
            <a:r>
              <a:rPr lang="en-US" dirty="0"/>
              <a:t>./benchmark.pl 10 path/to/clang -S -O2 ~/</a:t>
            </a:r>
            <a:r>
              <a:rPr lang="en-US" dirty="0" err="1"/>
              <a:t>InstCombining.i</a:t>
            </a:r>
            <a:endParaRPr lang="en-US" dirty="0"/>
          </a:p>
        </p:txBody>
      </p:sp>
    </p:spTree>
    <p:extLst>
      <p:ext uri="{BB962C8B-B14F-4D97-AF65-F5344CB8AC3E}">
        <p14:creationId xmlns:p14="http://schemas.microsoft.com/office/powerpoint/2010/main" val="41808843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a:t>
            </a:r>
            <a:r>
              <a:rPr lang="en-US" dirty="0" err="1"/>
              <a:t>Bsymbolic</a:t>
            </a:r>
            <a:r>
              <a:rPr lang="en-US" dirty="0"/>
              <a:t>-functions</a:t>
            </a:r>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-DCMAKE_SHARED_LINKER_FLAGS='-</a:t>
            </a:r>
            <a:r>
              <a:rPr lang="en-US" dirty="0" err="1"/>
              <a:t>Wl</a:t>
            </a:r>
            <a:r>
              <a:rPr lang="en-US" dirty="0"/>
              <a:t>,-</a:t>
            </a:r>
            <a:r>
              <a:rPr lang="en-US" dirty="0" err="1"/>
              <a:t>Bsymbolic</a:t>
            </a:r>
            <a:r>
              <a:rPr lang="en-US" dirty="0"/>
              <a:t>-functions’</a:t>
            </a:r>
          </a:p>
          <a:p>
            <a:r>
              <a:rPr lang="ru-RU" dirty="0"/>
              <a:t>Сравнить производительность</a:t>
            </a:r>
            <a:r>
              <a:rPr lang="en-US" dirty="0"/>
              <a:t>:</a:t>
            </a:r>
          </a:p>
          <a:p>
            <a:pPr lvl="1"/>
            <a:r>
              <a:rPr lang="en-US" dirty="0"/>
              <a:t>./benchmark.pl 10 path/to/clang -S -O2 ~/</a:t>
            </a:r>
            <a:r>
              <a:rPr lang="en-US" dirty="0" err="1"/>
              <a:t>InstCombining.i</a:t>
            </a:r>
            <a:endParaRPr lang="en-US" dirty="0"/>
          </a:p>
        </p:txBody>
      </p:sp>
    </p:spTree>
    <p:extLst>
      <p:ext uri="{BB962C8B-B14F-4D97-AF65-F5344CB8AC3E}">
        <p14:creationId xmlns:p14="http://schemas.microsoft.com/office/powerpoint/2010/main" val="24650961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38B6-88BB-47D5-AECF-F1AEB00015C7}"/>
              </a:ext>
            </a:extLst>
          </p:cNvPr>
          <p:cNvSpPr>
            <a:spLocks noGrp="1"/>
          </p:cNvSpPr>
          <p:nvPr>
            <p:ph type="title"/>
          </p:nvPr>
        </p:nvSpPr>
        <p:spPr/>
        <p:txBody>
          <a:bodyPr/>
          <a:lstStyle/>
          <a:p>
            <a:r>
              <a:rPr lang="ru-RU" dirty="0"/>
              <a:t>Проверка экономии памяти</a:t>
            </a:r>
            <a:endParaRPr lang="en-US" dirty="0"/>
          </a:p>
        </p:txBody>
      </p:sp>
      <p:sp>
        <p:nvSpPr>
          <p:cNvPr id="3" name="Content Placeholder 2">
            <a:extLst>
              <a:ext uri="{FF2B5EF4-FFF2-40B4-BE49-F238E27FC236}">
                <a16:creationId xmlns:a16="http://schemas.microsoft.com/office/drawing/2014/main" id="{EB72A63E-B5E1-4193-A82F-B3B0576B1822}"/>
              </a:ext>
            </a:extLst>
          </p:cNvPr>
          <p:cNvSpPr>
            <a:spLocks noGrp="1"/>
          </p:cNvSpPr>
          <p:nvPr>
            <p:ph idx="1"/>
          </p:nvPr>
        </p:nvSpPr>
        <p:spPr/>
        <p:txBody>
          <a:bodyPr/>
          <a:lstStyle/>
          <a:p>
            <a:r>
              <a:rPr lang="ru-RU" dirty="0"/>
              <a:t>Собрать сканнер</a:t>
            </a:r>
            <a:endParaRPr lang="en-US" dirty="0"/>
          </a:p>
          <a:p>
            <a:pPr lvl="1"/>
            <a:r>
              <a:rPr lang="en-US" dirty="0" err="1"/>
              <a:t>gcc</a:t>
            </a:r>
            <a:r>
              <a:rPr lang="en-US" dirty="0"/>
              <a:t> -Wall -</a:t>
            </a:r>
            <a:r>
              <a:rPr lang="en-US" dirty="0" err="1"/>
              <a:t>Wextra</a:t>
            </a:r>
            <a:r>
              <a:rPr lang="en-US" dirty="0"/>
              <a:t> scripts/ram-</a:t>
            </a:r>
            <a:r>
              <a:rPr lang="en-US" dirty="0" err="1"/>
              <a:t>savings.c</a:t>
            </a:r>
            <a:endParaRPr lang="en-US" dirty="0"/>
          </a:p>
          <a:p>
            <a:r>
              <a:rPr lang="ru-RU" dirty="0"/>
              <a:t>Запустить под </a:t>
            </a:r>
            <a:r>
              <a:rPr lang="en-US" dirty="0" err="1"/>
              <a:t>sudo</a:t>
            </a:r>
            <a:r>
              <a:rPr lang="en-US" dirty="0"/>
              <a:t>:</a:t>
            </a:r>
          </a:p>
          <a:p>
            <a:pPr lvl="1"/>
            <a:r>
              <a:rPr lang="en-US" dirty="0" err="1"/>
              <a:t>sudo</a:t>
            </a:r>
            <a:r>
              <a:rPr lang="en-US" dirty="0"/>
              <a:t> ./</a:t>
            </a:r>
            <a:r>
              <a:rPr lang="en-US" dirty="0" err="1"/>
              <a:t>a.out</a:t>
            </a:r>
            <a:endParaRPr lang="en-US" dirty="0"/>
          </a:p>
        </p:txBody>
      </p:sp>
    </p:spTree>
    <p:extLst>
      <p:ext uri="{BB962C8B-B14F-4D97-AF65-F5344CB8AC3E}">
        <p14:creationId xmlns:p14="http://schemas.microsoft.com/office/powerpoint/2010/main" val="4584184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E884-F784-4417-BF2B-03646842341A}"/>
              </a:ext>
            </a:extLst>
          </p:cNvPr>
          <p:cNvSpPr>
            <a:spLocks noGrp="1"/>
          </p:cNvSpPr>
          <p:nvPr>
            <p:ph type="title"/>
          </p:nvPr>
        </p:nvSpPr>
        <p:spPr/>
        <p:txBody>
          <a:bodyPr/>
          <a:lstStyle/>
          <a:p>
            <a:r>
              <a:rPr lang="ru-RU" dirty="0"/>
              <a:t>Анализ экономии диска</a:t>
            </a:r>
            <a:endParaRPr lang="en-US" dirty="0"/>
          </a:p>
        </p:txBody>
      </p:sp>
      <p:sp>
        <p:nvSpPr>
          <p:cNvPr id="3" name="Content Placeholder 2">
            <a:extLst>
              <a:ext uri="{FF2B5EF4-FFF2-40B4-BE49-F238E27FC236}">
                <a16:creationId xmlns:a16="http://schemas.microsoft.com/office/drawing/2014/main" id="{E04AF023-58A8-450D-A198-B852C2288198}"/>
              </a:ext>
            </a:extLst>
          </p:cNvPr>
          <p:cNvSpPr>
            <a:spLocks noGrp="1"/>
          </p:cNvSpPr>
          <p:nvPr>
            <p:ph idx="1"/>
          </p:nvPr>
        </p:nvSpPr>
        <p:spPr/>
        <p:txBody>
          <a:bodyPr/>
          <a:lstStyle/>
          <a:p>
            <a:r>
              <a:rPr lang="ru-RU" dirty="0"/>
              <a:t>Запустить</a:t>
            </a:r>
            <a:endParaRPr lang="en-US" dirty="0"/>
          </a:p>
          <a:p>
            <a:pPr lvl="1"/>
            <a:r>
              <a:rPr lang="en-US" dirty="0"/>
              <a:t>scripts/disk-savings.pl</a:t>
            </a:r>
          </a:p>
        </p:txBody>
      </p:sp>
    </p:spTree>
    <p:extLst>
      <p:ext uri="{BB962C8B-B14F-4D97-AF65-F5344CB8AC3E}">
        <p14:creationId xmlns:p14="http://schemas.microsoft.com/office/powerpoint/2010/main" val="405743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Преимущества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normAutofit fontScale="92500"/>
          </a:bodyPr>
          <a:lstStyle/>
          <a:p>
            <a:r>
              <a:rPr lang="ru-RU" dirty="0"/>
              <a:t>Быстрые системные обновления </a:t>
            </a:r>
          </a:p>
          <a:p>
            <a:pPr lvl="1"/>
            <a:r>
              <a:rPr lang="ru-RU" dirty="0"/>
              <a:t>Зависимые файлы не нужно перекомпилировать при обновлении библиотеки</a:t>
            </a:r>
          </a:p>
          <a:p>
            <a:r>
              <a:rPr lang="ru-RU" dirty="0"/>
              <a:t>Экономия оперативной памяти и диска</a:t>
            </a:r>
            <a:endParaRPr lang="en-US" dirty="0"/>
          </a:p>
          <a:p>
            <a:pPr lvl="1"/>
            <a:r>
              <a:rPr lang="en-US" dirty="0"/>
              <a:t>~1.1G RAM </a:t>
            </a:r>
            <a:r>
              <a:rPr lang="ru-RU" dirty="0"/>
              <a:t>на </a:t>
            </a:r>
            <a:r>
              <a:rPr lang="en-US" dirty="0"/>
              <a:t>Ubuntu Desktop (</a:t>
            </a:r>
            <a:r>
              <a:rPr lang="ru-RU" dirty="0"/>
              <a:t>с запущенным </a:t>
            </a:r>
            <a:r>
              <a:rPr lang="en-US" dirty="0"/>
              <a:t>Firefox/</a:t>
            </a:r>
            <a:r>
              <a:rPr lang="en-US" dirty="0" err="1"/>
              <a:t>KOffice</a:t>
            </a:r>
            <a:r>
              <a:rPr lang="en-US" dirty="0"/>
              <a:t>/Thunderbird, </a:t>
            </a:r>
            <a:r>
              <a:rPr lang="ru-RU" dirty="0"/>
              <a:t>по методологии из </a:t>
            </a:r>
            <a:r>
              <a:rPr lang="en-US" dirty="0">
                <a:hlinkClick r:id="rId3"/>
              </a:rPr>
              <a:t>No significant memory savings from shared libraries</a:t>
            </a:r>
            <a:r>
              <a:rPr lang="en-US" dirty="0"/>
              <a:t>)</a:t>
            </a:r>
          </a:p>
          <a:p>
            <a:pPr lvl="1"/>
            <a:r>
              <a:rPr lang="en-US" dirty="0"/>
              <a:t>~20G HDD </a:t>
            </a:r>
            <a:r>
              <a:rPr lang="ru-RU" dirty="0"/>
              <a:t>на </a:t>
            </a:r>
            <a:r>
              <a:rPr lang="en-US" dirty="0"/>
              <a:t>Ubuntu Desktop (</a:t>
            </a:r>
            <a:r>
              <a:rPr lang="ru-RU" dirty="0"/>
              <a:t>с </a:t>
            </a:r>
            <a:r>
              <a:rPr lang="en-US" dirty="0" err="1"/>
              <a:t>KOffice</a:t>
            </a:r>
            <a:r>
              <a:rPr lang="en-US" dirty="0"/>
              <a:t>, Firefox, etc.)</a:t>
            </a:r>
            <a:endParaRPr lang="ru-RU" dirty="0"/>
          </a:p>
          <a:p>
            <a:r>
              <a:rPr lang="ru-RU" dirty="0"/>
              <a:t>Поддержка более сложных сценариев работы</a:t>
            </a:r>
            <a:r>
              <a:rPr lang="en-US" dirty="0"/>
              <a:t>:</a:t>
            </a:r>
          </a:p>
          <a:p>
            <a:pPr lvl="1"/>
            <a:r>
              <a:rPr lang="ru-RU" dirty="0"/>
              <a:t>Отложенная загрузка </a:t>
            </a:r>
            <a:r>
              <a:rPr lang="en-US" dirty="0"/>
              <a:t>DLL (lazy loading)</a:t>
            </a:r>
          </a:p>
          <a:p>
            <a:pPr lvl="1"/>
            <a:r>
              <a:rPr lang="ru-RU" dirty="0"/>
              <a:t>Загрузка пользовательских динамических расширений (плагинов)</a:t>
            </a:r>
          </a:p>
          <a:p>
            <a:pPr lvl="1"/>
            <a:r>
              <a:rPr lang="ru-RU" dirty="0"/>
              <a:t>Загрузка</a:t>
            </a:r>
            <a:r>
              <a:rPr lang="en-US" dirty="0"/>
              <a:t> </a:t>
            </a:r>
            <a:r>
              <a:rPr lang="ru-RU" dirty="0"/>
              <a:t>наиболее различных версий библиотеки в зависимости от окружения (например от возможностей процессора)</a:t>
            </a:r>
            <a:endParaRPr lang="en-US" dirty="0"/>
          </a:p>
          <a:p>
            <a:endParaRPr lang="en-US" dirty="0"/>
          </a:p>
        </p:txBody>
      </p:sp>
    </p:spTree>
    <p:extLst>
      <p:ext uri="{BB962C8B-B14F-4D97-AF65-F5344CB8AC3E}">
        <p14:creationId xmlns:p14="http://schemas.microsoft.com/office/powerpoint/2010/main" val="10730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Недостатки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lstStyle/>
          <a:p>
            <a:r>
              <a:rPr lang="ru-RU" dirty="0"/>
              <a:t>Накладные загрузки при старте программы</a:t>
            </a:r>
          </a:p>
          <a:p>
            <a:pPr lvl="1"/>
            <a:r>
              <a:rPr lang="ru-RU" dirty="0"/>
              <a:t>Поиск и загрузка библиотек, разрешение символов</a:t>
            </a:r>
          </a:p>
          <a:p>
            <a:r>
              <a:rPr lang="ru-RU" dirty="0"/>
              <a:t>Накладные расходы при вызове библиотечных функций</a:t>
            </a:r>
            <a:endParaRPr lang="en-US" dirty="0"/>
          </a:p>
          <a:p>
            <a:r>
              <a:rPr lang="ru-RU" dirty="0"/>
              <a:t>Более хрупкая инфраструктура</a:t>
            </a:r>
            <a:endParaRPr lang="en-US" dirty="0"/>
          </a:p>
          <a:p>
            <a:pPr lvl="1"/>
            <a:r>
              <a:rPr lang="ru-RU" dirty="0"/>
              <a:t>Высокая вероятность сбоев при установке несовместимых версий библиотек (</a:t>
            </a:r>
            <a:r>
              <a:rPr lang="en-US" dirty="0"/>
              <a:t>DLL hell</a:t>
            </a:r>
            <a:r>
              <a:rPr lang="ru-RU" dirty="0"/>
              <a:t>)</a:t>
            </a:r>
            <a:endParaRPr lang="en-US" dirty="0"/>
          </a:p>
        </p:txBody>
      </p:sp>
    </p:spTree>
    <p:extLst>
      <p:ext uri="{BB962C8B-B14F-4D97-AF65-F5344CB8AC3E}">
        <p14:creationId xmlns:p14="http://schemas.microsoft.com/office/powerpoint/2010/main" val="257259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D78-8C9F-4C59-9456-FF1FD01FE452}"/>
              </a:ext>
            </a:extLst>
          </p:cNvPr>
          <p:cNvSpPr>
            <a:spLocks noGrp="1"/>
          </p:cNvSpPr>
          <p:nvPr>
            <p:ph type="title"/>
          </p:nvPr>
        </p:nvSpPr>
        <p:spPr/>
        <p:txBody>
          <a:bodyPr/>
          <a:lstStyle/>
          <a:p>
            <a:r>
              <a:rPr lang="ru-RU" dirty="0"/>
              <a:t>Использование динамических библиотек</a:t>
            </a:r>
            <a:endParaRPr lang="en-US" dirty="0"/>
          </a:p>
        </p:txBody>
      </p:sp>
      <p:sp>
        <p:nvSpPr>
          <p:cNvPr id="3" name="Content Placeholder 2">
            <a:extLst>
              <a:ext uri="{FF2B5EF4-FFF2-40B4-BE49-F238E27FC236}">
                <a16:creationId xmlns:a16="http://schemas.microsoft.com/office/drawing/2014/main" id="{C7C9F386-0B77-47F8-9C2F-C0FBAF3FCA37}"/>
              </a:ext>
            </a:extLst>
          </p:cNvPr>
          <p:cNvSpPr>
            <a:spLocks noGrp="1"/>
          </p:cNvSpPr>
          <p:nvPr>
            <p:ph idx="1"/>
          </p:nvPr>
        </p:nvSpPr>
        <p:spPr/>
        <p:txBody>
          <a:bodyPr>
            <a:normAutofit lnSpcReduction="10000"/>
          </a:bodyPr>
          <a:lstStyle/>
          <a:p>
            <a:r>
              <a:rPr lang="ru-RU" dirty="0"/>
              <a:t>Два основных способа</a:t>
            </a:r>
            <a:r>
              <a:rPr lang="en-US" dirty="0"/>
              <a:t>:</a:t>
            </a:r>
          </a:p>
          <a:p>
            <a:pPr lvl="1"/>
            <a:r>
              <a:rPr lang="ru-RU" dirty="0"/>
              <a:t>Традиционное </a:t>
            </a:r>
            <a:r>
              <a:rPr lang="en-US" dirty="0"/>
              <a:t>link-time </a:t>
            </a:r>
            <a:r>
              <a:rPr lang="ru-RU" dirty="0"/>
              <a:t>связывание</a:t>
            </a:r>
            <a:endParaRPr lang="en-US" dirty="0"/>
          </a:p>
          <a:p>
            <a:pPr marL="914400" lvl="2" indent="0">
              <a:buNone/>
            </a:pP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program.o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lgmp</a:t>
            </a: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link.exe program.obj libgmp.lib</a:t>
            </a:r>
          </a:p>
          <a:p>
            <a:pPr lvl="1"/>
            <a:r>
              <a:rPr lang="ru-RU" dirty="0"/>
              <a:t>Связывание на этапе исполнения</a:t>
            </a:r>
            <a:r>
              <a:rPr lang="en-US" dirty="0"/>
              <a:t> (run-time loading, dynamic loading)</a:t>
            </a:r>
          </a:p>
          <a:p>
            <a:pPr marL="914400" lvl="2" indent="0">
              <a:buNone/>
            </a:pPr>
            <a:r>
              <a:rPr lang="en-US" dirty="0">
                <a:latin typeface="Courier New" panose="02070309020205020404" pitchFamily="49" charset="0"/>
                <a:cs typeface="Courier New" panose="02070309020205020404" pitchFamily="49" charset="0"/>
              </a:rPr>
              <a:t>void *lib = </a:t>
            </a:r>
            <a:r>
              <a:rPr lang="en-US" dirty="0" err="1">
                <a:latin typeface="Courier New" panose="02070309020205020404" pitchFamily="49" charset="0"/>
                <a:cs typeface="Courier New" panose="02070309020205020404" pitchFamily="49" charset="0"/>
              </a:rPr>
              <a:t>dlopen</a:t>
            </a:r>
            <a:r>
              <a:rPr lang="en-US" dirty="0">
                <a:latin typeface="Courier New" panose="02070309020205020404" pitchFamily="49" charset="0"/>
                <a:cs typeface="Courier New" panose="02070309020205020404" pitchFamily="49" charset="0"/>
              </a:rPr>
              <a:t>(“libgmp.so”, RTLD_LAZY | RTLD_GLOBAL);</a:t>
            </a:r>
          </a:p>
          <a:p>
            <a:pPr marL="914400" lvl="2" indent="0">
              <a:buNone/>
            </a:pPr>
            <a:r>
              <a:rPr lang="en-US" dirty="0">
                <a:latin typeface="Courier New" panose="02070309020205020404" pitchFamily="49" charset="0"/>
                <a:cs typeface="Courier New" panose="02070309020205020404" pitchFamily="49" charset="0"/>
              </a:rPr>
              <a:t>HANDLE lib = </a:t>
            </a:r>
            <a:r>
              <a:rPr lang="en-US" dirty="0" err="1">
                <a:latin typeface="Courier New" panose="02070309020205020404" pitchFamily="49" charset="0"/>
                <a:cs typeface="Courier New" panose="02070309020205020404" pitchFamily="49" charset="0"/>
              </a:rPr>
              <a:t>LoadLibrary</a:t>
            </a:r>
            <a:r>
              <a:rPr lang="en-US" dirty="0">
                <a:latin typeface="Courier New" panose="02070309020205020404" pitchFamily="49" charset="0"/>
                <a:cs typeface="Courier New" panose="02070309020205020404" pitchFamily="49" charset="0"/>
              </a:rPr>
              <a:t>(“libgmp.dll”);</a:t>
            </a:r>
            <a:endParaRPr lang="ru-RU" dirty="0">
              <a:latin typeface="Courier New" panose="02070309020205020404" pitchFamily="49" charset="0"/>
              <a:cs typeface="Courier New" panose="02070309020205020404" pitchFamily="49" charset="0"/>
            </a:endParaRPr>
          </a:p>
          <a:p>
            <a:r>
              <a:rPr lang="ru-RU" dirty="0"/>
              <a:t>При традиционном связывании библиотека будет загружена на старте программы</a:t>
            </a:r>
          </a:p>
          <a:p>
            <a:r>
              <a:rPr lang="ru-RU" dirty="0"/>
              <a:t>При втором варианте – в любом месте программы</a:t>
            </a:r>
            <a:endParaRPr lang="en-US" dirty="0"/>
          </a:p>
          <a:p>
            <a:pPr lvl="1"/>
            <a:r>
              <a:rPr lang="ru-RU" dirty="0"/>
              <a:t>Открывает возможность для использования </a:t>
            </a:r>
            <a:r>
              <a:rPr lang="en-US" dirty="0"/>
              <a:t>lazy loading, </a:t>
            </a:r>
            <a:r>
              <a:rPr lang="ru-RU" dirty="0"/>
              <a:t>плагинов и пр.</a:t>
            </a:r>
            <a:endParaRPr lang="en-US" dirty="0"/>
          </a:p>
        </p:txBody>
      </p:sp>
    </p:spTree>
    <p:extLst>
      <p:ext uri="{BB962C8B-B14F-4D97-AF65-F5344CB8AC3E}">
        <p14:creationId xmlns:p14="http://schemas.microsoft.com/office/powerpoint/2010/main" val="142044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Общие принципы работы </a:t>
            </a:r>
            <a:r>
              <a:rPr lang="en-US" dirty="0"/>
              <a:t>DLL</a:t>
            </a:r>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a:bodyPr>
          <a:lstStyle/>
          <a:p>
            <a:r>
              <a:rPr lang="en-US" dirty="0"/>
              <a:t>DLL </a:t>
            </a:r>
            <a:r>
              <a:rPr lang="ru-RU" dirty="0"/>
              <a:t>имеет тот же формат что и исполняемый файл</a:t>
            </a:r>
          </a:p>
          <a:p>
            <a:pPr lvl="1"/>
            <a:r>
              <a:rPr lang="en-US" dirty="0"/>
              <a:t>PE </a:t>
            </a:r>
            <a:r>
              <a:rPr lang="ru-RU" dirty="0"/>
              <a:t>на </a:t>
            </a:r>
            <a:r>
              <a:rPr lang="en-US" dirty="0"/>
              <a:t>Windows, ELF </a:t>
            </a:r>
            <a:r>
              <a:rPr lang="ru-RU" dirty="0"/>
              <a:t>на </a:t>
            </a:r>
            <a:r>
              <a:rPr lang="en-US" dirty="0"/>
              <a:t>Linux</a:t>
            </a:r>
          </a:p>
          <a:p>
            <a:r>
              <a:rPr lang="ru-RU" dirty="0"/>
              <a:t>Библиотека хранит экспортируемые символы в специальной таблице экспорта</a:t>
            </a:r>
            <a:endParaRPr lang="en-US" dirty="0"/>
          </a:p>
          <a:p>
            <a:pPr lvl="1"/>
            <a:r>
              <a:rPr lang="en-US" dirty="0"/>
              <a:t>.</a:t>
            </a:r>
            <a:r>
              <a:rPr lang="en-US" dirty="0" err="1"/>
              <a:t>edata</a:t>
            </a:r>
            <a:r>
              <a:rPr lang="en-US" dirty="0"/>
              <a:t> </a:t>
            </a:r>
            <a:r>
              <a:rPr lang="ru-RU" dirty="0"/>
              <a:t>на </a:t>
            </a:r>
            <a:r>
              <a:rPr lang="en-US" dirty="0"/>
              <a:t>Windows, .</a:t>
            </a:r>
            <a:r>
              <a:rPr lang="en-US" dirty="0" err="1"/>
              <a:t>dynsym</a:t>
            </a:r>
            <a:r>
              <a:rPr lang="en-US" dirty="0"/>
              <a:t> </a:t>
            </a:r>
            <a:r>
              <a:rPr lang="ru-RU" dirty="0"/>
              <a:t>на </a:t>
            </a:r>
            <a:r>
              <a:rPr lang="en-US" dirty="0"/>
              <a:t>Linux</a:t>
            </a:r>
          </a:p>
          <a:p>
            <a:r>
              <a:rPr lang="ru-RU" dirty="0"/>
              <a:t>Исполняемый файл хранит список библиотек и импортируемых из них символов в своей таблице импорта</a:t>
            </a:r>
            <a:endParaRPr lang="en-US" dirty="0"/>
          </a:p>
          <a:p>
            <a:pPr lvl="1"/>
            <a:r>
              <a:rPr lang="en-US" dirty="0"/>
              <a:t>.</a:t>
            </a:r>
            <a:r>
              <a:rPr lang="en-US" dirty="0" err="1"/>
              <a:t>idata</a:t>
            </a:r>
            <a:r>
              <a:rPr lang="en-US" dirty="0"/>
              <a:t> </a:t>
            </a:r>
            <a:r>
              <a:rPr lang="ru-RU" dirty="0"/>
              <a:t>на </a:t>
            </a:r>
            <a:r>
              <a:rPr lang="en-US" dirty="0"/>
              <a:t>Windows, .</a:t>
            </a:r>
            <a:r>
              <a:rPr lang="en-US" dirty="0" err="1"/>
              <a:t>dynsym</a:t>
            </a:r>
            <a:r>
              <a:rPr lang="en-US" dirty="0"/>
              <a:t>/.dynamic </a:t>
            </a:r>
            <a:r>
              <a:rPr lang="ru-RU" dirty="0"/>
              <a:t>на </a:t>
            </a:r>
            <a:r>
              <a:rPr lang="en-US" dirty="0"/>
              <a:t>Linux</a:t>
            </a:r>
            <a:endParaRPr lang="ru-RU" dirty="0"/>
          </a:p>
        </p:txBody>
      </p:sp>
    </p:spTree>
    <p:extLst>
      <p:ext uri="{BB962C8B-B14F-4D97-AF65-F5344CB8AC3E}">
        <p14:creationId xmlns:p14="http://schemas.microsoft.com/office/powerpoint/2010/main" val="2710351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13789</TotalTime>
  <Words>5130</Words>
  <Application>Microsoft Office PowerPoint</Application>
  <PresentationFormat>Widescreen</PresentationFormat>
  <Paragraphs>649</Paragraphs>
  <Slides>56</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(Body)</vt:lpstr>
      <vt:lpstr>Calibri Light</vt:lpstr>
      <vt:lpstr>Courier New</vt:lpstr>
      <vt:lpstr>Office Theme</vt:lpstr>
      <vt:lpstr>Динамические библиотеки и способы их ускорения</vt:lpstr>
      <vt:lpstr>Обо мне</vt:lpstr>
      <vt:lpstr>План доклада</vt:lpstr>
      <vt:lpstr>Библиотеки</vt:lpstr>
      <vt:lpstr>Динамические библиотеки</vt:lpstr>
      <vt:lpstr>Преимущества DLL</vt:lpstr>
      <vt:lpstr>Недостатки DLL</vt:lpstr>
      <vt:lpstr>Использование динамических библиотек</vt:lpstr>
      <vt:lpstr>Общие принципы работы DLL</vt:lpstr>
      <vt:lpstr>Общие принципы работы DLL</vt:lpstr>
      <vt:lpstr>Общие принципы работы DLL</vt:lpstr>
      <vt:lpstr>Общие принципы работы DLL</vt:lpstr>
      <vt:lpstr>Общие принципы работы DLL</vt:lpstr>
      <vt:lpstr>Общие принципы работы DLL</vt:lpstr>
      <vt:lpstr>Динамический загрузчик</vt:lpstr>
      <vt:lpstr>Процесс загрузки DLL</vt:lpstr>
      <vt:lpstr>Процесс загрузки DLL</vt:lpstr>
      <vt:lpstr>Релокация библиотек</vt:lpstr>
      <vt:lpstr>Релокация библиотек: Linux</vt:lpstr>
      <vt:lpstr>Релокация библиотек: Windows</vt:lpstr>
      <vt:lpstr>Процесс загрузки DLL</vt:lpstr>
      <vt:lpstr>Разрешение имён (symbol resolution)</vt:lpstr>
      <vt:lpstr>Перехват символов в Linux (runtime interposition)</vt:lpstr>
      <vt:lpstr>Процесс загрузки DLL</vt:lpstr>
      <vt:lpstr>Связывание символов (symbol binding)</vt:lpstr>
      <vt:lpstr>Ленивое связывание в Linux (lazy binding)</vt:lpstr>
      <vt:lpstr>Накладные расходы при использовании DLL</vt:lpstr>
      <vt:lpstr>Накладные расходы при использовании DLL</vt:lpstr>
      <vt:lpstr>Ускорение загрузки DLL: отключение неиспользуемых библиотек</vt:lpstr>
      <vt:lpstr>Ускорение загрузки DLL: отложенная (ленивая) загрузка библиотек</vt:lpstr>
      <vt:lpstr>Implib.so</vt:lpstr>
      <vt:lpstr>Накладные расходы при использовании DLL</vt:lpstr>
      <vt:lpstr>Ускорение загрузки DLL: prelinking</vt:lpstr>
      <vt:lpstr>Ускорение загрузки DLL: prelinking</vt:lpstr>
      <vt:lpstr>Накладные расходы при использовании DLL</vt:lpstr>
      <vt:lpstr>Ускорение работы DLL: оптимизация таблиц символов</vt:lpstr>
      <vt:lpstr>Ускорение работы DLL: отключение ленивого связывания</vt:lpstr>
      <vt:lpstr>Ускорение работы DLL: отключение ленивого связывания</vt:lpstr>
      <vt:lpstr>Ускорение работы DLL: отключение ленивого связывания</vt:lpstr>
      <vt:lpstr>Накладные расходы при использовании DLL</vt:lpstr>
      <vt:lpstr>Проблемы с экспортируемыми символами</vt:lpstr>
      <vt:lpstr>Пример отмены оптимизаций</vt:lpstr>
      <vt:lpstr>Ускорение работы DLL: отключение перехвата функций</vt:lpstr>
      <vt:lpstr>Ускорение работы DLL: отключение перехвата функций</vt:lpstr>
      <vt:lpstr>Ускорение работы DLL: сокращение интерфейса библиотеки</vt:lpstr>
      <vt:lpstr>Сокращение интерфейса библиотек в дистрибутивах</vt:lpstr>
      <vt:lpstr>Пример использования ShlibVisibilityChecker</vt:lpstr>
      <vt:lpstr>Резюме</vt:lpstr>
      <vt:lpstr>Что почитать?</vt:lpstr>
      <vt:lpstr>Спасибо за внимание!</vt:lpstr>
      <vt:lpstr>TODO</vt:lpstr>
      <vt:lpstr>Проверка -Wl,-O1</vt:lpstr>
      <vt:lpstr>Проверка -fno-plt</vt:lpstr>
      <vt:lpstr>Проверка -Bsymbolic-functions</vt:lpstr>
      <vt:lpstr>Проверка экономии памяти</vt:lpstr>
      <vt:lpstr>Анализ экономии диска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правильно писать компараторы</dc:title>
  <dc:creator>Asus</dc:creator>
  <cp:lastModifiedBy>Asus</cp:lastModifiedBy>
  <cp:revision>502</cp:revision>
  <dcterms:created xsi:type="dcterms:W3CDTF">2023-04-09T09:43:52Z</dcterms:created>
  <dcterms:modified xsi:type="dcterms:W3CDTF">2024-03-31T17:08:39Z</dcterms:modified>
</cp:coreProperties>
</file>