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300" r:id="rId3"/>
    <p:sldId id="301" r:id="rId4"/>
    <p:sldId id="368" r:id="rId5"/>
    <p:sldId id="369" r:id="rId6"/>
    <p:sldId id="370" r:id="rId7"/>
    <p:sldId id="371" r:id="rId8"/>
    <p:sldId id="302" r:id="rId9"/>
    <p:sldId id="339" r:id="rId10"/>
    <p:sldId id="314" r:id="rId11"/>
    <p:sldId id="303" r:id="rId12"/>
    <p:sldId id="304" r:id="rId13"/>
    <p:sldId id="375" r:id="rId14"/>
    <p:sldId id="374" r:id="rId15"/>
    <p:sldId id="305" r:id="rId16"/>
    <p:sldId id="354" r:id="rId17"/>
    <p:sldId id="358" r:id="rId18"/>
    <p:sldId id="359" r:id="rId19"/>
    <p:sldId id="361" r:id="rId20"/>
    <p:sldId id="367" r:id="rId21"/>
    <p:sldId id="376" r:id="rId22"/>
    <p:sldId id="373" r:id="rId23"/>
    <p:sldId id="340" r:id="rId24"/>
    <p:sldId id="309" r:id="rId25"/>
    <p:sldId id="341" r:id="rId26"/>
    <p:sldId id="310" r:id="rId27"/>
    <p:sldId id="311" r:id="rId28"/>
    <p:sldId id="312" r:id="rId29"/>
    <p:sldId id="342" r:id="rId30"/>
    <p:sldId id="313" r:id="rId31"/>
    <p:sldId id="315" r:id="rId32"/>
    <p:sldId id="343" r:id="rId33"/>
    <p:sldId id="316" r:id="rId34"/>
    <p:sldId id="317" r:id="rId35"/>
    <p:sldId id="372" r:id="rId36"/>
    <p:sldId id="318" r:id="rId37"/>
    <p:sldId id="363" r:id="rId38"/>
    <p:sldId id="362" r:id="rId39"/>
    <p:sldId id="321" r:id="rId40"/>
    <p:sldId id="322" r:id="rId41"/>
    <p:sldId id="366" r:id="rId42"/>
    <p:sldId id="334" r:id="rId43"/>
    <p:sldId id="320" r:id="rId44"/>
    <p:sldId id="348" r:id="rId45"/>
    <p:sldId id="335" r:id="rId46"/>
    <p:sldId id="344" r:id="rId47"/>
    <p:sldId id="380" r:id="rId48"/>
    <p:sldId id="323" r:id="rId49"/>
    <p:sldId id="345" r:id="rId50"/>
    <p:sldId id="351" r:id="rId51"/>
    <p:sldId id="336" r:id="rId52"/>
    <p:sldId id="324" r:id="rId53"/>
    <p:sldId id="326" r:id="rId54"/>
    <p:sldId id="327" r:id="rId55"/>
    <p:sldId id="347" r:id="rId56"/>
    <p:sldId id="328" r:id="rId57"/>
    <p:sldId id="330" r:id="rId58"/>
    <p:sldId id="365" r:id="rId59"/>
    <p:sldId id="364" r:id="rId60"/>
    <p:sldId id="338" r:id="rId61"/>
    <p:sldId id="379" r:id="rId62"/>
    <p:sldId id="377" r:id="rId63"/>
    <p:sldId id="378" r:id="rId64"/>
    <p:sldId id="319" r:id="rId65"/>
    <p:sldId id="299" r:id="rId66"/>
    <p:sldId id="352" r:id="rId67"/>
    <p:sldId id="353" r:id="rId68"/>
    <p:sldId id="349" r:id="rId69"/>
    <p:sldId id="350" r:id="rId70"/>
    <p:sldId id="346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5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двигаться дальше рассмотрим как происходит линковка исполняемого файла и </a:t>
            </a:r>
            <a:r>
              <a:rPr lang="en-US" dirty="0"/>
              <a:t>DLL.</a:t>
            </a:r>
          </a:p>
          <a:p>
            <a:endParaRPr lang="en-US" dirty="0"/>
          </a:p>
          <a:p>
            <a:r>
              <a:rPr lang="ru-RU" dirty="0"/>
              <a:t>Есть два основных способа</a:t>
            </a:r>
            <a:r>
              <a:rPr lang="en-US" dirty="0"/>
              <a:t>: </a:t>
            </a:r>
            <a:r>
              <a:rPr lang="ru-RU" dirty="0"/>
              <a:t>традиционный, при котором связывание происходит на этапе линковки</a:t>
            </a:r>
            <a:r>
              <a:rPr lang="en-US" dirty="0"/>
              <a:t> (</a:t>
            </a:r>
            <a:r>
              <a:rPr lang="ru-RU" dirty="0"/>
              <a:t>т.е. мы явно указываем при сборке что потребуется загрузить ту или иную </a:t>
            </a:r>
            <a:r>
              <a:rPr lang="en-US" dirty="0"/>
              <a:t>DLL)</a:t>
            </a:r>
            <a:r>
              <a:rPr lang="ru-RU" dirty="0"/>
              <a:t>, и связывание на этапе исполнения (когда мы явно подгружаем библиотеку в уже запущенный процесс</a:t>
            </a:r>
            <a:r>
              <a:rPr lang="en-US" dirty="0"/>
              <a:t> </a:t>
            </a:r>
            <a:r>
              <a:rPr lang="ru-RU" dirty="0"/>
              <a:t>в произвольный момент исполнения программы).</a:t>
            </a:r>
          </a:p>
          <a:p>
            <a:endParaRPr lang="ru-RU" dirty="0"/>
          </a:p>
          <a:p>
            <a:r>
              <a:rPr lang="ru-RU" dirty="0"/>
              <a:t>Зачем нужен второй способ и какие дополнительные возможности он предоставляет скоро обсудим.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11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Какие же есть преимущества у </a:t>
            </a:r>
            <a:r>
              <a:rPr lang="en-US" dirty="0"/>
              <a:t>DLL?</a:t>
            </a:r>
          </a:p>
          <a:p>
            <a:endParaRPr lang="en-US" dirty="0"/>
          </a:p>
          <a:p>
            <a:r>
              <a:rPr lang="ru-RU" dirty="0"/>
              <a:t>Во-первых библиотеки экономят оперативную память, т.к. один и тот же файл библиотеки шарится несколькими процессами.</a:t>
            </a:r>
            <a:r>
              <a:rPr lang="en-US" dirty="0"/>
              <a:t> </a:t>
            </a:r>
            <a:r>
              <a:rPr lang="ru-RU" dirty="0"/>
              <a:t>На слайде приведены примеры замеров на моей системе, которые дают представление о масштабе экономии. Исторически это основная причина появления динамических библиотек. Детали всех замеров приведены в приложении к данной презентации, размещенной на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Во-вторых библиотеки упрощают системные обновления. Благодаря тому что динамические библиотеки отвязаны от исполняемых файлов, при исправлении бага в библиотеке достаточно обновить только её файл и не модифицировать зависимые от неё исполняемые файлы. Благодаря этому регулярные апдейты Убунты занимают несколько МБ вместо десятков МБ.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частности третий сценарий используется библиотекой </a:t>
            </a:r>
            <a:r>
              <a:rPr lang="en-US" dirty="0"/>
              <a:t>Intel MKL </a:t>
            </a:r>
            <a:r>
              <a:rPr lang="ru-RU" dirty="0"/>
              <a:t>для загрузки реализации, которая наиболее полно использует возможности доступного процессора</a:t>
            </a:r>
            <a:r>
              <a:rPr lang="en-US" dirty="0"/>
              <a:t> (</a:t>
            </a:r>
            <a:r>
              <a:rPr lang="ru-RU" dirty="0"/>
              <a:t>например версию векторных расширений </a:t>
            </a:r>
            <a:r>
              <a:rPr lang="en-US" dirty="0"/>
              <a:t>AVX).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3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DLL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свободны от недостатков. К ним относятся прежде всего накладные расходы при загрузке библиотек и их использовании.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Также важным является то, что инфраструктура </a:t>
            </a:r>
            <a:r>
              <a:rPr lang="en-US" dirty="0"/>
              <a:t>DLL </a:t>
            </a:r>
            <a:r>
              <a:rPr lang="ru-RU" dirty="0"/>
              <a:t>гораздо более уязвима к неправильному использованию.</a:t>
            </a:r>
            <a:r>
              <a:rPr lang="en-US" dirty="0"/>
              <a:t> </a:t>
            </a:r>
            <a:r>
              <a:rPr lang="ru-RU" dirty="0"/>
              <a:t>В чём именно дело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9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процессе развития библиотеки программист может вносить изменения в её интерфейс, которые сделают новую версию библиотеки несовместимой со старыми приложениями.</a:t>
            </a:r>
            <a:r>
              <a:rPr lang="en-US" dirty="0"/>
              <a:t> </a:t>
            </a:r>
            <a:r>
              <a:rPr lang="ru-RU" dirty="0"/>
              <a:t>К таким изменениям относится например удаление функции или изменение её сигнатуры.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Ситуация когда по каким-то причинам программа использует несовместимую версию </a:t>
            </a:r>
            <a:r>
              <a:rPr lang="en-US" dirty="0"/>
              <a:t>DLL </a:t>
            </a:r>
            <a:r>
              <a:rPr lang="ru-RU" dirty="0"/>
              <a:t>называется </a:t>
            </a:r>
            <a:r>
              <a:rPr lang="en-US" dirty="0"/>
              <a:t>“</a:t>
            </a:r>
            <a:r>
              <a:rPr lang="ru-RU" dirty="0"/>
              <a:t>адом </a:t>
            </a:r>
            <a:r>
              <a:rPr lang="en-US" dirty="0"/>
              <a:t>DLL” </a:t>
            </a:r>
            <a:r>
              <a:rPr lang="ru-RU" dirty="0"/>
              <a:t>и обычно приводит к ошибкам на этапе загрузки или работы программы.</a:t>
            </a:r>
            <a:r>
              <a:rPr lang="en-US" dirty="0"/>
              <a:t> “</a:t>
            </a:r>
            <a:r>
              <a:rPr lang="ru-RU" dirty="0"/>
              <a:t>Ад </a:t>
            </a:r>
            <a:r>
              <a:rPr lang="en-US" dirty="0"/>
              <a:t>DLL” </a:t>
            </a:r>
            <a:r>
              <a:rPr lang="ru-RU" dirty="0"/>
              <a:t>был большой проблемой в старых версиях </a:t>
            </a:r>
            <a:r>
              <a:rPr lang="en-US" dirty="0"/>
              <a:t>Windows, </a:t>
            </a:r>
            <a:r>
              <a:rPr lang="ru-RU" dirty="0"/>
              <a:t>в которых отсутствовал контроль над установкой несовместимых версий библиотек в системные папки.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Мы не будем подробно обсуждать </a:t>
            </a:r>
            <a:r>
              <a:rPr lang="en-US" dirty="0"/>
              <a:t>“</a:t>
            </a:r>
            <a:r>
              <a:rPr lang="ru-RU" dirty="0"/>
              <a:t>ад </a:t>
            </a:r>
            <a:r>
              <a:rPr lang="en-US" dirty="0"/>
              <a:t>DLL” </a:t>
            </a:r>
            <a:r>
              <a:rPr lang="ru-RU" dirty="0"/>
              <a:t>в этом докладе, поскольку это сделало бы его гораздо более длинным и занудным, но скажем о том как эта проблема решается в ОС.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Во-первых можно установить несколько версий одной библиотеки, из которых приложения смогут выбрать подходящую.</a:t>
            </a:r>
            <a:r>
              <a:rPr lang="en-US" dirty="0"/>
              <a:t> </a:t>
            </a:r>
            <a:r>
              <a:rPr lang="ru-RU" dirty="0"/>
              <a:t>Ещё одним часто используемым решением является распространение с приложением всех используемых им библиотек (подобная практика является основой </a:t>
            </a:r>
            <a:r>
              <a:rPr lang="en-US" dirty="0"/>
              <a:t>portable-</a:t>
            </a:r>
            <a:r>
              <a:rPr lang="ru-RU" dirty="0"/>
              <a:t>форматов типа</a:t>
            </a:r>
            <a:r>
              <a:rPr lang="en-US" dirty="0"/>
              <a:t> </a:t>
            </a:r>
            <a:r>
              <a:rPr lang="en-US" dirty="0" err="1"/>
              <a:t>Flatpak</a:t>
            </a:r>
            <a:r>
              <a:rPr lang="en-US" dirty="0"/>
              <a:t>, </a:t>
            </a:r>
            <a:r>
              <a:rPr lang="en-US" dirty="0" err="1"/>
              <a:t>AppImage</a:t>
            </a:r>
            <a:r>
              <a:rPr lang="en-US" dirty="0"/>
              <a:t>, snap </a:t>
            </a:r>
            <a:r>
              <a:rPr lang="ru-RU" dirty="0"/>
              <a:t>и других).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2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же в целом устроены </a:t>
            </a:r>
            <a:r>
              <a:rPr lang="en-US" dirty="0"/>
              <a:t>DLL? DLL </a:t>
            </a:r>
            <a:r>
              <a:rPr lang="ru-RU" dirty="0"/>
              <a:t>это файл, имеющий формат исполняемого файла, т.е. </a:t>
            </a:r>
            <a:r>
              <a:rPr lang="en-US" dirty="0"/>
              <a:t>PE/ELF.</a:t>
            </a:r>
          </a:p>
          <a:p>
            <a:endParaRPr lang="en-US" dirty="0"/>
          </a:p>
          <a:p>
            <a:r>
              <a:rPr lang="ru-RU" dirty="0"/>
              <a:t>Единственным отличием от </a:t>
            </a:r>
            <a:r>
              <a:rPr lang="en-US" dirty="0"/>
              <a:t>EXE </a:t>
            </a:r>
            <a:r>
              <a:rPr lang="ru-RU" dirty="0"/>
              <a:t>является наличие специальной секции, хранящей информацию о предоставляемых этой библиотекой функциях. Симметричная секция есть и в </a:t>
            </a:r>
            <a:r>
              <a:rPr lang="en-US" dirty="0"/>
              <a:t>EXE</a:t>
            </a:r>
            <a:r>
              <a:rPr lang="ru-RU" dirty="0"/>
              <a:t> файле, где объявляется какие функции и из каких библиотек нужно импортировать.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загрузке </a:t>
            </a:r>
            <a:r>
              <a:rPr lang="en-US" dirty="0"/>
              <a:t>DLL </a:t>
            </a:r>
            <a:r>
              <a:rPr lang="ru-RU" dirty="0"/>
              <a:t>мы сопоставляем таблицы импорта и экспорта и определяем адреса нужных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7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13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Обнаруженные адреса используются в вызываемом файле</a:t>
            </a:r>
            <a:r>
              <a:rPr lang="en-US" dirty="0"/>
              <a:t> (symbol binding)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Можно было бы предположить что модифицируется сами инструкции вызова.</a:t>
            </a:r>
            <a:r>
              <a:rPr lang="en-US" dirty="0"/>
              <a:t> </a:t>
            </a:r>
            <a:r>
              <a:rPr lang="ru-RU" dirty="0"/>
              <a:t>Но это было бы слишком расточительно, т.к. функции могут вызываться во множестве мест и модификация загруженного кода программы была бы очень медленной, а кроме того сегмент кода не мог бы разделяться несколькими приложениями.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7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Поэтому повсеместно используется другой подход.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7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добавляем специальную таблицу</a:t>
            </a:r>
            <a:r>
              <a:rPr lang="en-US" dirty="0"/>
              <a:t> </a:t>
            </a:r>
            <a:r>
              <a:rPr lang="ru-RU" dirty="0"/>
              <a:t>адресов, в которую заносим адреса функций, импортированных из библиотеки.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Вызовы импортируемых функций осуществляются косвенно – по адресу, загруженному из таблицы.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Описанный процесс выполняется специальным компонентом ОС, называемым динамическим загрузчиком.</a:t>
            </a:r>
          </a:p>
          <a:p>
            <a:endParaRPr lang="ru-RU" dirty="0"/>
          </a:p>
          <a:p>
            <a:r>
              <a:rPr lang="ru-RU" dirty="0"/>
              <a:t>Динамический загрузчик работает в </a:t>
            </a:r>
            <a:r>
              <a:rPr lang="en-US" dirty="0" err="1"/>
              <a:t>userspace</a:t>
            </a:r>
            <a:r>
              <a:rPr lang="en-US" dirty="0"/>
              <a:t> </a:t>
            </a:r>
            <a:r>
              <a:rPr lang="ru-RU" dirty="0"/>
              <a:t>и именно на него передаёт управление ОС при старте приложения.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8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этапы работы загручика. Эта информация потребуется в дальнейшем при анализе накладных расходов.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Процесс загрузки </a:t>
            </a:r>
            <a:r>
              <a:rPr lang="en-US" dirty="0"/>
              <a:t>DLL </a:t>
            </a:r>
            <a:r>
              <a:rPr lang="ru-RU" dirty="0"/>
              <a:t>для использования в исполняемом файле состоит из нескольких этапов, о которых мы сейчас поговорим. В начале происходит загрузка файла в память, затем его релокация (т.е. модификация адресов в зависимости от адреса загрузки), поиск соответствия символов друг другу (т.н. разрешение имён) и инициализация таблиц, которые хранят адреса символов (т.н. связывание символов или биндинг).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8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загрузкой файла в память всё понятно, поэтому перейдём сразу к процессу релокации.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03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сборке библиотека линкуется в предположении что она будет загружена по какому-то фиксированному адресу</a:t>
            </a:r>
            <a:r>
              <a:rPr lang="en-US" dirty="0"/>
              <a:t> (0x180000000 </a:t>
            </a:r>
            <a:r>
              <a:rPr lang="ru-RU" dirty="0"/>
              <a:t>для </a:t>
            </a:r>
            <a:r>
              <a:rPr lang="en-US" dirty="0"/>
              <a:t>Windows).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При загрузке библиотеки в адресное пространство процесса она вообще говоря будет загружена по другому (как правило случайному) адресу и все абсолютные адреса в нём должны быть модифицированы</a:t>
            </a:r>
            <a:r>
              <a:rPr lang="en-US" dirty="0"/>
              <a:t> </a:t>
            </a:r>
            <a:r>
              <a:rPr lang="ru-RU" dirty="0"/>
              <a:t>в соответствии с фактическим адресом загрузки.</a:t>
            </a:r>
            <a:r>
              <a:rPr lang="en-US" dirty="0"/>
              <a:t> </a:t>
            </a:r>
            <a:r>
              <a:rPr lang="ru-RU" dirty="0"/>
              <a:t>Эта модификация называется релокацией.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20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ускорения релокации на современных платформах библиотеки компилируются в специальном режиме, который использует подмножество системы команд, в котором не используются абсолютные адреса. Вместо этого компилятор использует специальное подмножество инструкций, которые не используют фиксированные адреса, а использует их смещения относительно указателя инструкций. Поэтому при загрузке библиотеки не надо релоцировать код и это сильно ускоряет загрузку.</a:t>
            </a:r>
            <a:endParaRPr lang="en-US" dirty="0"/>
          </a:p>
          <a:p>
            <a:endParaRPr lang="en-US" dirty="0"/>
          </a:p>
          <a:p>
            <a:r>
              <a:rPr lang="ru-RU" dirty="0"/>
              <a:t>Указатели во внутренних структурах данных библиотеки по-прежнему надо релоцировать, но их как правило на порядки меньше</a:t>
            </a:r>
            <a:r>
              <a:rPr lang="en-US" dirty="0"/>
              <a:t> </a:t>
            </a:r>
            <a:r>
              <a:rPr lang="ru-RU" dirty="0"/>
              <a:t>и на производительность они влияют слабо.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32-</a:t>
            </a:r>
            <a:r>
              <a:rPr lang="ru-RU" dirty="0"/>
              <a:t>битных библиотеках </a:t>
            </a:r>
            <a:r>
              <a:rPr lang="en-US" dirty="0"/>
              <a:t>Windows</a:t>
            </a:r>
            <a:r>
              <a:rPr lang="ru-RU" dirty="0"/>
              <a:t> нет позиционно-независимых инструкций, поэтому в них абсолютные адреса в коде могут встречаться и релокация необходима.</a:t>
            </a:r>
          </a:p>
          <a:p>
            <a:endParaRPr lang="ru-RU" dirty="0"/>
          </a:p>
          <a:p>
            <a:r>
              <a:rPr lang="ru-RU" dirty="0"/>
              <a:t>Чтобы как-то ускорить этот процесс в современных версиях </a:t>
            </a:r>
            <a:r>
              <a:rPr lang="en-US" dirty="0"/>
              <a:t>Windows </a:t>
            </a:r>
            <a:r>
              <a:rPr lang="ru-RU" dirty="0"/>
              <a:t>библиотеки в разных процессах принудительно загружаются по одному и тому же адресу, это позволяет переиспользовать результаты первой релокации повторно</a:t>
            </a:r>
            <a:r>
              <a:rPr lang="en-US" dirty="0"/>
              <a:t> </a:t>
            </a:r>
            <a:r>
              <a:rPr lang="ru-RU" dirty="0"/>
              <a:t>и не тратить ресурсы.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8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Далее рассмотрим следующий этап загрузки – поиск соответствия имён или как его ещё называют “разрешение имён”.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6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подходы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также различаются.</a:t>
            </a:r>
          </a:p>
          <a:p>
            <a:endParaRPr lang="ru-RU" dirty="0"/>
          </a:p>
          <a:p>
            <a:r>
              <a:rPr lang="ru-RU" dirty="0"/>
              <a:t>Дело в том что на </a:t>
            </a:r>
            <a:r>
              <a:rPr lang="en-US" dirty="0"/>
              <a:t>Windows </a:t>
            </a:r>
            <a:r>
              <a:rPr lang="ru-RU" dirty="0"/>
              <a:t>в исполняемый файл ещё на этапе линковки записывается информация в какой библиотеке надо искать тот или иной символ.</a:t>
            </a:r>
          </a:p>
          <a:p>
            <a:endParaRPr lang="ru-RU" dirty="0"/>
          </a:p>
          <a:p>
            <a:r>
              <a:rPr lang="ru-RU" dirty="0"/>
              <a:t>На </a:t>
            </a:r>
            <a:r>
              <a:rPr lang="en-US" dirty="0"/>
              <a:t>Linux </a:t>
            </a:r>
            <a:r>
              <a:rPr lang="ru-RU" dirty="0"/>
              <a:t>такой привязки не делается и загрузчик ищет каждый импортируемый во всех загруженных библиотеках. Это делает возможной специальную технику перехвата символов, о которой нужно сказать несколько слов, поскольку она будет в дальнейшем важна при обсуждении перфоманса.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09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Суть заключается в том, что с помощью разных техник мы можем управлять тем из какой библиотеки будет импортирован нужный символ.</a:t>
            </a:r>
            <a:endParaRPr lang="en-US" dirty="0"/>
          </a:p>
          <a:p>
            <a:endParaRPr lang="en-US" dirty="0"/>
          </a:p>
          <a:p>
            <a:r>
              <a:rPr lang="ru-RU" dirty="0"/>
              <a:t>Чаще всего используется подход, использующий переменную </a:t>
            </a:r>
            <a:r>
              <a:rPr lang="en-US" dirty="0"/>
              <a:t>LD_PRELOAD. </a:t>
            </a:r>
            <a:r>
              <a:rPr lang="ru-RU" dirty="0"/>
              <a:t>Он подгружает заданную библиотеку в начало цепочки поиска и соответственно заставляет программу использовать функции, определённые в этой библиотеке, вместо стандартных.</a:t>
            </a:r>
          </a:p>
          <a:p>
            <a:endParaRPr lang="ru-RU" dirty="0"/>
          </a:p>
          <a:p>
            <a:r>
              <a:rPr lang="ru-RU" dirty="0"/>
              <a:t>На слайде приведён пример этой техники.</a:t>
            </a:r>
          </a:p>
          <a:p>
            <a:endParaRPr lang="ru-RU" dirty="0"/>
          </a:p>
          <a:p>
            <a:r>
              <a:rPr lang="ru-RU" dirty="0"/>
              <a:t>Перехват символов обычно используется для отладки и применяется в частности в </a:t>
            </a:r>
            <a:r>
              <a:rPr lang="en-US" dirty="0"/>
              <a:t>Asan, </a:t>
            </a:r>
            <a:r>
              <a:rPr lang="en-US" dirty="0" err="1"/>
              <a:t>efence</a:t>
            </a:r>
            <a:r>
              <a:rPr lang="en-US" dirty="0"/>
              <a:t> </a:t>
            </a:r>
            <a:r>
              <a:rPr lang="ru-RU" dirty="0"/>
              <a:t>и других отладчиках памяти.</a:t>
            </a:r>
            <a:r>
              <a:rPr lang="en-US" dirty="0"/>
              <a:t> </a:t>
            </a:r>
            <a:r>
              <a:rPr lang="ru-RU" dirty="0"/>
              <a:t>В нормальном режиме работы программы перехват символов не используется.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Перехват символов нетривиальным образом влияет на возможности компилятора по оптимизации кода, мы поговорим об этом в части доклада, посвященной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теперь к последнему этапу загрузки DLL – связыванию символов.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01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(или биндинг) эта механизм, который собственно обеспечивает вызов импортированных функций, найденных на предыдущем этапе разрешения символов.</a:t>
            </a:r>
          </a:p>
          <a:p>
            <a:endParaRPr lang="ru-RU" dirty="0"/>
          </a:p>
          <a:p>
            <a:r>
              <a:rPr lang="ru-RU" dirty="0"/>
              <a:t>Вызов функций в обеих ОС осуществляется через специальные таблицы импорта (</a:t>
            </a:r>
            <a:r>
              <a:rPr lang="en-US" dirty="0"/>
              <a:t>IAT, GOT).</a:t>
            </a:r>
            <a:endParaRPr lang="ru-RU" dirty="0"/>
          </a:p>
          <a:p>
            <a:endParaRPr lang="ru-RU" dirty="0"/>
          </a:p>
          <a:p>
            <a:r>
              <a:rPr lang="ru-RU" dirty="0"/>
              <a:t>Т.е. для вызова функции из библиотеки надо сначала загрузить её адрес из таблицы, а затем осуществить косвенный вызов по этом адресу. Это влечёт накладные расходы, похожие на расходы на вызов виртуальных функцих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C++.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54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символов имеет интересную особенность на </a:t>
            </a:r>
            <a:r>
              <a:rPr lang="en-US" dirty="0"/>
              <a:t>Linux.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Дело в том что там загрузка адреса осуществляется не напрямую в вызывающем коде, а через специальную заглушку </a:t>
            </a:r>
            <a:r>
              <a:rPr lang="en-US" dirty="0"/>
              <a:t>PLT stub. </a:t>
            </a:r>
            <a:r>
              <a:rPr lang="ru-RU" dirty="0"/>
              <a:t>Эта заглушка нужна для того, чтобы отложить поиск адреса функции до его первого использования. Поэтому связывание символов на </a:t>
            </a:r>
            <a:r>
              <a:rPr lang="en-US" dirty="0"/>
              <a:t>Linux </a:t>
            </a:r>
            <a:r>
              <a:rPr lang="ru-RU" dirty="0"/>
              <a:t>называется ленивым.</a:t>
            </a:r>
          </a:p>
          <a:p>
            <a:endParaRPr lang="ru-RU" dirty="0"/>
          </a:p>
          <a:p>
            <a:r>
              <a:rPr lang="ru-RU" dirty="0"/>
              <a:t>Дополнительный вызов функции добавляет накладных расходов на </a:t>
            </a:r>
            <a:r>
              <a:rPr lang="en-US" dirty="0"/>
              <a:t>Linux (I$, BTB), </a:t>
            </a:r>
            <a:r>
              <a:rPr lang="ru-RU" dirty="0"/>
              <a:t>но его можно отключить и мы поговорим об этом в секции оптимизаций.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41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Посмотрев на основные этапы загрузки </a:t>
            </a:r>
            <a:r>
              <a:rPr lang="en-US" dirty="0"/>
              <a:t>DLL </a:t>
            </a:r>
            <a:r>
              <a:rPr lang="ru-RU" dirty="0"/>
              <a:t>мы можем теперь более чётко перечислить накладные расходы, которые возникают при их использовании</a:t>
            </a:r>
            <a:r>
              <a:rPr lang="en-US" dirty="0"/>
              <a:t>: </a:t>
            </a:r>
            <a:r>
              <a:rPr lang="ru-RU" dirty="0"/>
              <a:t>это релокация кода, разрешение</a:t>
            </a:r>
            <a:r>
              <a:rPr lang="en-US" dirty="0"/>
              <a:t>/</a:t>
            </a:r>
            <a:r>
              <a:rPr lang="ru-RU" dirty="0"/>
              <a:t>связывание символов и косвенные вызовы библиотечных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59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Самой простой оптимизацией является отключение загрузки ненужных библиотек.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63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больших программах, таких как дистрибутивы, часто можно указать избыточные наборы библиотек при линковке программы. Наличие таких лишних библиотек приведет к замедлению работы даже если библиотека не используется. Но есть специальный флаг линкера, которые такую ситуацию обнаруживает и игнорирует такие библиотеки.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Этот флаг не включён по умолчанию в некоторых дистрибутивах, поэтому может быть полезным указать его вручную.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926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Даже если библиотека нужна, может оказаться что она используется редко или только в специфических сценариях, то нам нет особого смысла загружать её на старте программы и лучше отложить это до первого использования.</a:t>
            </a:r>
          </a:p>
          <a:p>
            <a:endParaRPr lang="ru-RU" dirty="0"/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macOS </a:t>
            </a:r>
            <a:r>
              <a:rPr lang="ru-RU" dirty="0"/>
              <a:t>предоставляют встроенные механизмы для этого. </a:t>
            </a:r>
            <a:r>
              <a:rPr lang="en-US" dirty="0"/>
              <a:t>Linux, </a:t>
            </a:r>
            <a:r>
              <a:rPr lang="ru-RU" dirty="0"/>
              <a:t>хотя и унаследовал свои </a:t>
            </a:r>
            <a:r>
              <a:rPr lang="en-US" dirty="0"/>
              <a:t>DLL</a:t>
            </a:r>
            <a:r>
              <a:rPr lang="ru-RU" dirty="0"/>
              <a:t> от </a:t>
            </a:r>
            <a:r>
              <a:rPr lang="en-US" dirty="0"/>
              <a:t>Solaris, </a:t>
            </a:r>
            <a:r>
              <a:rPr lang="ru-RU" dirty="0"/>
              <a:t>где была аналогичная возможность, не предоставляет встроенной поддежки для отложенной загрузки.</a:t>
            </a:r>
          </a:p>
          <a:p>
            <a:endParaRPr lang="ru-RU" dirty="0"/>
          </a:p>
          <a:p>
            <a:r>
              <a:rPr lang="ru-RU" dirty="0"/>
              <a:t>Но можно воспользоваться </a:t>
            </a:r>
            <a:r>
              <a:rPr lang="en-US" dirty="0"/>
              <a:t>open-source </a:t>
            </a:r>
            <a:r>
              <a:rPr lang="ru-RU" dirty="0"/>
              <a:t>утилитой </a:t>
            </a:r>
            <a:r>
              <a:rPr lang="en-US" dirty="0"/>
              <a:t>Implib.so.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02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652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64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Посмотрим теперь что делать если библиотеку всё же пришлось загрузить.</a:t>
            </a:r>
          </a:p>
          <a:p>
            <a:endParaRPr lang="ru-RU" dirty="0"/>
          </a:p>
          <a:p>
            <a:r>
              <a:rPr lang="ru-RU" dirty="0"/>
              <a:t>Рассмотрим теперь поочерёдно перечисленные нами накладные расходы</a:t>
            </a:r>
            <a:r>
              <a:rPr lang="en-US" dirty="0"/>
              <a:t>. </a:t>
            </a:r>
            <a:r>
              <a:rPr lang="ru-RU" dirty="0"/>
              <a:t>Начнём с релокации.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8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957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Сразу скажу что решения для этой части в современных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нет. Но они существовали и использовались долгое время и вы до сих пор можете с ними столкнуться в статьях, поэтому посвятим им несколько слов.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Основная идея заключается в том, что мы можем заранее для всех используемых </a:t>
            </a:r>
            <a:r>
              <a:rPr lang="en-US" dirty="0"/>
              <a:t>DLL </a:t>
            </a:r>
            <a:r>
              <a:rPr lang="ru-RU" dirty="0"/>
              <a:t>выбрать непересекающиеся адреса в адресном простанстве процесса и слинковать их, исходя из того что они будут загружены по этим адресам. Загрузчик при загрузке увидит что адреса свободны и не будет проводить релокацию.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251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это было реализовано и для </a:t>
            </a:r>
            <a:r>
              <a:rPr lang="en-US" dirty="0"/>
              <a:t>Windows, </a:t>
            </a:r>
            <a:r>
              <a:rPr lang="ru-RU" dirty="0"/>
              <a:t>и для </a:t>
            </a:r>
            <a:r>
              <a:rPr lang="en-US" dirty="0"/>
              <a:t>Linux, </a:t>
            </a:r>
            <a:r>
              <a:rPr lang="ru-RU" dirty="0"/>
              <a:t>но к сожалению вошло в противоречие с современными требованиями к безопасности, которые заключаются в том, что адрес загрузки </a:t>
            </a:r>
            <a:r>
              <a:rPr lang="en-US" dirty="0"/>
              <a:t>DLL </a:t>
            </a:r>
            <a:r>
              <a:rPr lang="ru-RU" dirty="0"/>
              <a:t>должен быть случайным (чтобы не упрощать подбор адресов хакерам).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Поэтому сейчас этот метод не применяется</a:t>
            </a:r>
            <a:r>
              <a:rPr lang="en-US" dirty="0"/>
              <a:t>, </a:t>
            </a:r>
            <a:r>
              <a:rPr lang="ru-RU" dirty="0"/>
              <a:t>а поддержка </a:t>
            </a:r>
            <a:r>
              <a:rPr lang="en-US" dirty="0" err="1"/>
              <a:t>Prelink</a:t>
            </a:r>
            <a:r>
              <a:rPr lang="en-US" dirty="0"/>
              <a:t> </a:t>
            </a:r>
            <a:r>
              <a:rPr lang="ru-RU" dirty="0"/>
              <a:t>даже была удалена в последних версиях </a:t>
            </a:r>
            <a:r>
              <a:rPr lang="en-US" dirty="0"/>
              <a:t>Glibc.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255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Обратимся теперь к накладным расходам на связывание символов.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17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44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подход к связыванию символов</a:t>
            </a:r>
            <a:r>
              <a:rPr lang="en-US" dirty="0"/>
              <a:t>: </a:t>
            </a:r>
            <a:r>
              <a:rPr lang="ru-RU" dirty="0"/>
              <a:t>оптимизация размера соответсвующих таблиц поиска. Обычно рекомендуется использовать две опции</a:t>
            </a:r>
            <a:r>
              <a:rPr lang="en-US" dirty="0"/>
              <a:t>: hash-style </a:t>
            </a:r>
            <a:r>
              <a:rPr lang="ru-RU" dirty="0"/>
              <a:t>и </a:t>
            </a:r>
            <a:r>
              <a:rPr lang="en-US" dirty="0"/>
              <a:t>O1. </a:t>
            </a:r>
            <a:r>
              <a:rPr lang="ru-RU" dirty="0"/>
              <a:t>Первая из них уже по умолчанию включена в современных дистрибутивах (</a:t>
            </a:r>
            <a:r>
              <a:rPr lang="en-US" dirty="0"/>
              <a:t>RHEL </a:t>
            </a:r>
            <a:r>
              <a:rPr lang="ru-RU" dirty="0"/>
              <a:t>и </a:t>
            </a:r>
            <a:r>
              <a:rPr lang="en-US" dirty="0"/>
              <a:t>Ubuntu)</a:t>
            </a:r>
            <a:r>
              <a:rPr lang="ru-RU" dirty="0"/>
              <a:t>, а вторая по моим замерам не оказывает существенного влияния на производительность.</a:t>
            </a:r>
            <a:endParaRPr lang="en-US" dirty="0"/>
          </a:p>
          <a:p>
            <a:endParaRPr lang="en-US" dirty="0"/>
          </a:p>
          <a:p>
            <a:r>
              <a:rPr lang="ru-RU" dirty="0"/>
              <a:t>Резюмируя данный слайд можно сказать что дефолтные настройки тулчейнов в данном контексте оптимальны.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03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уже упоминали что ленивое связывание на </a:t>
            </a:r>
            <a:r>
              <a:rPr lang="en-US" dirty="0"/>
              <a:t>Linux </a:t>
            </a:r>
            <a:r>
              <a:rPr lang="ru-RU" dirty="0"/>
              <a:t>добавляет лишний вызов заглушки при вызове библиотечной функции.</a:t>
            </a:r>
          </a:p>
          <a:p>
            <a:endParaRPr lang="ru-RU" dirty="0"/>
          </a:p>
          <a:p>
            <a:r>
              <a:rPr lang="ru-RU" dirty="0"/>
              <a:t>Современные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clang </a:t>
            </a:r>
            <a:r>
              <a:rPr lang="ru-RU" dirty="0"/>
              <a:t>позволяют избежать этого с помощью специальной опции компиляции</a:t>
            </a:r>
            <a:r>
              <a:rPr lang="en-US" dirty="0"/>
              <a:t> –</a:t>
            </a:r>
            <a:r>
              <a:rPr lang="en-US" dirty="0" err="1"/>
              <a:t>fno-plt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Её использование замедлит загрузку </a:t>
            </a:r>
            <a:r>
              <a:rPr lang="en-US" dirty="0"/>
              <a:t>DLL</a:t>
            </a:r>
            <a:r>
              <a:rPr lang="ru-RU" dirty="0"/>
              <a:t>, т.к. теперь все функции потребуется разрешить и связать на старте программы, но с другой стороны ускорит работу программы в дальнейшем, т.к. избавится от </a:t>
            </a:r>
            <a:r>
              <a:rPr lang="en-US" dirty="0"/>
              <a:t>PLT-</a:t>
            </a:r>
            <a:r>
              <a:rPr lang="ru-RU" dirty="0"/>
              <a:t>заглушки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Также этот флаг позволит загружать адрес функции из таблицы </a:t>
            </a:r>
            <a:r>
              <a:rPr lang="en-US" dirty="0"/>
              <a:t>GOT </a:t>
            </a:r>
            <a:r>
              <a:rPr lang="ru-RU" dirty="0"/>
              <a:t>только один раз на несколько вызовов одной и той же функции</a:t>
            </a:r>
            <a:r>
              <a:rPr lang="en-US" dirty="0"/>
              <a:t>, </a:t>
            </a:r>
            <a:r>
              <a:rPr lang="ru-RU" dirty="0"/>
              <a:t>т.е. сократит количество обращений в память.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10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21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Мои замеры показали что </a:t>
            </a:r>
            <a:r>
              <a:rPr lang="en-US" dirty="0"/>
              <a:t>–</a:t>
            </a:r>
            <a:r>
              <a:rPr lang="en-US" dirty="0" err="1"/>
              <a:t>fno-plt</a:t>
            </a:r>
            <a:r>
              <a:rPr lang="en-US" dirty="0"/>
              <a:t> </a:t>
            </a:r>
            <a:r>
              <a:rPr lang="ru-RU" dirty="0"/>
              <a:t>даёт существенный прирост производительности и я рекомендую её использовать.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46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наконец к последнему пункту в списке накладных расходов. А именно рассмотрим как можно ускорить вызовы библиотечных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Эта часть в основном будет посвящена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448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Дело в том что на </a:t>
            </a:r>
            <a:r>
              <a:rPr lang="en-US" dirty="0"/>
              <a:t>Linux </a:t>
            </a:r>
            <a:r>
              <a:rPr lang="ru-RU" dirty="0"/>
              <a:t>все библиотечные функции по умолчанию являются экспортируемыми (для того чтобы </a:t>
            </a:r>
            <a:r>
              <a:rPr lang="en-US" dirty="0"/>
              <a:t>DLL </a:t>
            </a:r>
            <a:r>
              <a:rPr lang="ru-RU" dirty="0"/>
              <a:t>были более похожи на статические библиотеки).</a:t>
            </a:r>
            <a:endParaRPr lang="en-US" dirty="0"/>
          </a:p>
          <a:p>
            <a:endParaRPr lang="ru-RU" dirty="0"/>
          </a:p>
          <a:p>
            <a:r>
              <a:rPr lang="ru-RU" dirty="0"/>
              <a:t>Это приводит к тому что вызовы функций даже внутри библиотеки делаются не напрямую, а через таблицу диспетчеризации, с соответствующими накладными расходами</a:t>
            </a:r>
            <a:r>
              <a:rPr lang="en-US" dirty="0"/>
              <a:t> </a:t>
            </a:r>
            <a:r>
              <a:rPr lang="ru-RU" dirty="0"/>
              <a:t>на косвенные вызовы.</a:t>
            </a:r>
          </a:p>
          <a:p>
            <a:endParaRPr lang="ru-RU" dirty="0"/>
          </a:p>
          <a:p>
            <a:r>
              <a:rPr lang="ru-RU" dirty="0"/>
              <a:t>Кроме того из-за того что функции экспортируются возникает возможность их перехвата и компилятору приходится вести себя более консервативно и существенно ограничивать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7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2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можно видеть пример отмены оптимизации</a:t>
            </a:r>
            <a:r>
              <a:rPr lang="en-US" dirty="0"/>
              <a:t>: </a:t>
            </a:r>
            <a:r>
              <a:rPr lang="ru-RU" dirty="0"/>
              <a:t>компилятор не может</a:t>
            </a:r>
            <a:r>
              <a:rPr lang="en-US" dirty="0"/>
              <a:t> </a:t>
            </a:r>
            <a:r>
              <a:rPr lang="ru-RU" dirty="0"/>
              <a:t>встроить вызов </a:t>
            </a:r>
            <a:r>
              <a:rPr lang="en-US" dirty="0"/>
              <a:t>foo </a:t>
            </a:r>
            <a:r>
              <a:rPr lang="ru-RU" dirty="0"/>
              <a:t>в </a:t>
            </a:r>
            <a:r>
              <a:rPr lang="en-US" dirty="0"/>
              <a:t>bar </a:t>
            </a:r>
            <a:r>
              <a:rPr lang="ru-RU" dirty="0"/>
              <a:t>из-за того что </a:t>
            </a:r>
            <a:r>
              <a:rPr lang="en-US" dirty="0"/>
              <a:t>foo </a:t>
            </a:r>
            <a:r>
              <a:rPr lang="ru-RU" dirty="0"/>
              <a:t>может быть перехвачена в рантайме</a:t>
            </a:r>
            <a:r>
              <a:rPr lang="en-US" dirty="0"/>
              <a:t> (</a:t>
            </a:r>
            <a:r>
              <a:rPr lang="ru-RU" dirty="0"/>
              <a:t>и соответственно её семантика может быть изменена).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07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Бороться с таким неэффективным поведением можно несколькими способами.</a:t>
            </a:r>
          </a:p>
          <a:p>
            <a:endParaRPr lang="ru-RU" dirty="0"/>
          </a:p>
          <a:p>
            <a:r>
              <a:rPr lang="ru-RU" dirty="0"/>
              <a:t>Во-первых есть специальные флаги компиляции</a:t>
            </a:r>
            <a:r>
              <a:rPr lang="en-US" dirty="0"/>
              <a:t>: </a:t>
            </a:r>
            <a:r>
              <a:rPr lang="ru-RU" dirty="0"/>
              <a:t>один,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ru-RU" dirty="0"/>
              <a:t>, для линковки, чтобы вместо косвенных вызовы внутренних функций </a:t>
            </a:r>
            <a:r>
              <a:rPr lang="en-US" dirty="0"/>
              <a:t>DLL </a:t>
            </a:r>
            <a:r>
              <a:rPr lang="ru-RU" dirty="0"/>
              <a:t>использовать прямые. А второй</a:t>
            </a:r>
            <a:r>
              <a:rPr lang="en-US" dirty="0"/>
              <a:t>, -</a:t>
            </a:r>
            <a:r>
              <a:rPr lang="en-US" dirty="0" err="1"/>
              <a:t>fno</a:t>
            </a:r>
            <a:r>
              <a:rPr lang="en-US" dirty="0"/>
              <a:t>-semantic-interposition, </a:t>
            </a:r>
            <a:r>
              <a:rPr lang="ru-RU" dirty="0"/>
              <a:t>чтобы позволить компилятору при оптимизации игнорировать возможность перехвата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оптимальной производительности требуется включить оба флага.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410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2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использования флагов есть второй, более традиционный способ, который заключается в сокращении интерфейса библиотеки, т.е. уменьшении количества функций, которые она экспортирует.</a:t>
            </a:r>
          </a:p>
          <a:p>
            <a:endParaRPr lang="ru-RU" dirty="0"/>
          </a:p>
          <a:p>
            <a:r>
              <a:rPr lang="ru-RU" dirty="0"/>
              <a:t>Суть его заключается в том, что мы явно помечаем экспортируемые функции специальным атрибутом </a:t>
            </a:r>
            <a:r>
              <a:rPr lang="en-US" dirty="0"/>
              <a:t>visibility</a:t>
            </a:r>
            <a:r>
              <a:rPr lang="ru-RU" dirty="0"/>
              <a:t>, а все остальные символы делаем внутренними</a:t>
            </a:r>
            <a:r>
              <a:rPr lang="en-US" dirty="0"/>
              <a:t> </a:t>
            </a:r>
            <a:r>
              <a:rPr lang="ru-RU" dirty="0"/>
              <a:t>с помощью флага. Соответственно для всех скрытых, неэкспортируемых функций </a:t>
            </a:r>
            <a:r>
              <a:rPr lang="en-US" dirty="0"/>
              <a:t>(</a:t>
            </a:r>
            <a:r>
              <a:rPr lang="ru-RU" dirty="0"/>
              <a:t>которых гораздо больше</a:t>
            </a:r>
            <a:r>
              <a:rPr lang="en-US" dirty="0"/>
              <a:t>) </a:t>
            </a:r>
            <a:r>
              <a:rPr lang="ru-RU" dirty="0"/>
              <a:t>компилятор сможет применять более агрессивные оптимизации и при генерации кода использовать прямые вызовы</a:t>
            </a:r>
            <a:r>
              <a:rPr lang="en-US" dirty="0"/>
              <a:t> (</a:t>
            </a:r>
            <a:r>
              <a:rPr lang="ru-RU" dirty="0"/>
              <a:t>вместо косвенных).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Помимо оптимизации у этого подхода есть ещё одно преимущество</a:t>
            </a:r>
            <a:r>
              <a:rPr lang="en-US" dirty="0"/>
              <a:t>: </a:t>
            </a:r>
            <a:r>
              <a:rPr lang="ru-RU" dirty="0"/>
              <a:t>мы скрываем от пользователя внутренние детали реализации библиотеки и не даём возможности использовать её недокументированным образом.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412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 захотите применить оптимизацию сокрытия символов к большой кодовой базе, например к дистрибутиву </a:t>
            </a:r>
            <a:r>
              <a:rPr lang="en-US" dirty="0"/>
              <a:t>Linux, </a:t>
            </a:r>
            <a:r>
              <a:rPr lang="ru-RU" dirty="0"/>
              <a:t>то придётся вручную</a:t>
            </a:r>
            <a:r>
              <a:rPr lang="en-US" dirty="0"/>
              <a:t> </a:t>
            </a:r>
            <a:r>
              <a:rPr lang="ru-RU" dirty="0"/>
              <a:t>по очереди анализировать каждую библиотеку на предмет того экспортируются ли из неё ненужные символы и если да, то какие.</a:t>
            </a:r>
          </a:p>
          <a:p>
            <a:endParaRPr lang="ru-RU" dirty="0"/>
          </a:p>
          <a:p>
            <a:r>
              <a:rPr lang="ru-RU" dirty="0"/>
              <a:t>Эту задачу можно упростить с помощью автоматизации.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33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 err="1"/>
              <a:t>ShlibVisibilityChecker</a:t>
            </a:r>
            <a:r>
              <a:rPr lang="en-US" dirty="0"/>
              <a:t> </a:t>
            </a:r>
            <a:r>
              <a:rPr lang="ru-RU" dirty="0"/>
              <a:t>по бинарному файлу библиотеки</a:t>
            </a:r>
            <a:r>
              <a:rPr lang="en-US" dirty="0"/>
              <a:t> </a:t>
            </a:r>
            <a:r>
              <a:rPr lang="ru-RU" dirty="0"/>
              <a:t>и её заголовочным файлам скажет какие символы нужно скрыть. Я успешно применял эту утилиту для поиска проблемных библиотек в </a:t>
            </a:r>
            <a:r>
              <a:rPr lang="en-US" dirty="0"/>
              <a:t>Ubuntu.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8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приведён пример анализа популярной библиотеки</a:t>
            </a:r>
            <a:r>
              <a:rPr lang="en-US" dirty="0"/>
              <a:t> </a:t>
            </a:r>
            <a:r>
              <a:rPr lang="en-US" dirty="0" err="1"/>
              <a:t>libgmp</a:t>
            </a:r>
            <a:r>
              <a:rPr lang="en-US" dirty="0"/>
              <a:t> </a:t>
            </a:r>
            <a:r>
              <a:rPr lang="ru-RU" dirty="0"/>
              <a:t>для вычислений произвольной точности.</a:t>
            </a:r>
            <a:r>
              <a:rPr lang="en-US" dirty="0"/>
              <a:t> </a:t>
            </a:r>
            <a:r>
              <a:rPr lang="ru-RU" dirty="0"/>
              <a:t>В своё время её авторы не приняли мой патч про сокращение интерфейса и можно видеть что библиотека экспортирует большое количество ненужных символов. Такие неоптимальности встречаются во многих библиотеках.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886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26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07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9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356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такое библиотека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В зависимости от того на каком этапе происходит связывание библиотеки и исполняемого файла …</a:t>
            </a:r>
          </a:p>
          <a:p>
            <a:endParaRPr lang="ru-RU" dirty="0"/>
          </a:p>
          <a:p>
            <a:r>
              <a:rPr lang="ru-RU" dirty="0"/>
              <a:t>Мы будет в-основном говорить о</a:t>
            </a:r>
            <a:r>
              <a:rPr lang="en-US" dirty="0"/>
              <a:t> Linux </a:t>
            </a:r>
            <a:r>
              <a:rPr lang="ru-RU" dirty="0"/>
              <a:t>и </a:t>
            </a:r>
            <a:r>
              <a:rPr lang="en-US" dirty="0"/>
              <a:t>Windows, </a:t>
            </a:r>
            <a:r>
              <a:rPr lang="ru-RU" dirty="0"/>
              <a:t>но в целом библиотеки на </a:t>
            </a:r>
            <a:r>
              <a:rPr lang="en-US" dirty="0"/>
              <a:t>macOS </a:t>
            </a:r>
            <a:r>
              <a:rPr lang="ru-RU" dirty="0"/>
              <a:t>очень похожи на библиотеки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/65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CppRussia/tree/master/202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zvrba.net/articles/solib-memory-saving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_real_yugr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Implib.so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PythonNoSemanticInterpositionSpeedup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hlibVisibilityChecker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akkadia.org/drepper/dsohowto.pdf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youtube.com/watch?v=_enXuIxuNV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maskray.me/blog" TargetMode="External"/><Relationship Id="rId4" Type="http://schemas.openxmlformats.org/officeDocument/2006/relationships/hyperlink" Target="https://www.youtube.com/watch?v=JPQWQfDhICA" TargetMode="External"/><Relationship Id="rId9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Динамические библиотеки и способы их ускорения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Russia 2024</a:t>
            </a:r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D78-8C9F-4C59-9456-FF1FD01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динамических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F386-0B77-47F8-9C2F-C0FBAF3F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Два основных способа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Традиционное </a:t>
            </a:r>
            <a:r>
              <a:rPr lang="en-US" dirty="0"/>
              <a:t>link-time </a:t>
            </a:r>
            <a:r>
              <a:rPr lang="ru-RU" dirty="0"/>
              <a:t>связывание</a:t>
            </a:r>
            <a:endParaRPr lang="en-US" dirty="0"/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link.exe program.obj libgmp.lib</a:t>
            </a:r>
          </a:p>
          <a:p>
            <a:pPr lvl="1"/>
            <a:r>
              <a:rPr lang="ru-RU" dirty="0"/>
              <a:t>Связывание на этапе исполнения</a:t>
            </a:r>
            <a:r>
              <a:rPr lang="en-US" dirty="0"/>
              <a:t> (run-time loading, dynamic loading)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libgmp.so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RTLD_LAZY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RTLD_GLOBAL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LoadLibrary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libgmp.dll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ru-RU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При традиционном связывании библиотека будет загружена на старте программы</a:t>
            </a:r>
          </a:p>
          <a:p>
            <a:r>
              <a:rPr lang="ru-RU" dirty="0"/>
              <a:t>При втором варианте – в любом месте программы</a:t>
            </a:r>
            <a:endParaRPr lang="en-US" dirty="0"/>
          </a:p>
          <a:p>
            <a:pPr lvl="1"/>
            <a:r>
              <a:rPr lang="ru-RU" dirty="0"/>
              <a:t>Открывает возможность для использования </a:t>
            </a:r>
            <a:r>
              <a:rPr lang="en-US" dirty="0"/>
              <a:t>lazy loading, </a:t>
            </a:r>
            <a:r>
              <a:rPr lang="ru-RU" dirty="0"/>
              <a:t>плагинов и пр.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4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88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Экономия оперативной памяти и диска</a:t>
            </a:r>
            <a:endParaRPr lang="en-US" dirty="0"/>
          </a:p>
          <a:p>
            <a:pPr lvl="1"/>
            <a:r>
              <a:rPr lang="en-US" dirty="0"/>
              <a:t>~1.1G RAM </a:t>
            </a:r>
            <a:r>
              <a:rPr lang="ru-RU" dirty="0"/>
              <a:t>на </a:t>
            </a:r>
            <a:r>
              <a:rPr lang="en-US" dirty="0"/>
              <a:t>Ubuntu Desktop</a:t>
            </a:r>
            <a:r>
              <a:rPr lang="en-US" baseline="30000" dirty="0"/>
              <a:t>1,2</a:t>
            </a:r>
            <a:r>
              <a:rPr lang="en-US" dirty="0"/>
              <a:t> (</a:t>
            </a:r>
            <a:r>
              <a:rPr lang="ru-RU" dirty="0"/>
              <a:t>с запущенными </a:t>
            </a:r>
            <a:r>
              <a:rPr lang="en-US" dirty="0"/>
              <a:t>Firefox/</a:t>
            </a:r>
            <a:r>
              <a:rPr lang="en-US" dirty="0" err="1"/>
              <a:t>KOffice</a:t>
            </a:r>
            <a:r>
              <a:rPr lang="en-US" dirty="0"/>
              <a:t>/Thunderbird)</a:t>
            </a:r>
          </a:p>
          <a:p>
            <a:pPr lvl="1"/>
            <a:r>
              <a:rPr lang="en-US" dirty="0"/>
              <a:t>~</a:t>
            </a:r>
            <a:r>
              <a:rPr lang="ru-RU" dirty="0"/>
              <a:t>1</a:t>
            </a:r>
            <a:r>
              <a:rPr lang="en-US" dirty="0"/>
              <a:t>0G HDD </a:t>
            </a:r>
            <a:r>
              <a:rPr lang="ru-RU" dirty="0"/>
              <a:t>на </a:t>
            </a:r>
            <a:r>
              <a:rPr lang="en-US" dirty="0"/>
              <a:t>Ubuntu Desktop (</a:t>
            </a:r>
            <a:r>
              <a:rPr lang="ru-RU" dirty="0"/>
              <a:t>с </a:t>
            </a:r>
            <a:r>
              <a:rPr lang="en-US" dirty="0"/>
              <a:t>Firefox, </a:t>
            </a:r>
            <a:r>
              <a:rPr lang="en-US" dirty="0" err="1"/>
              <a:t>KOffice</a:t>
            </a:r>
            <a:r>
              <a:rPr lang="en-US" dirty="0"/>
              <a:t>, etc.)</a:t>
            </a:r>
            <a:endParaRPr lang="ru-RU" dirty="0"/>
          </a:p>
          <a:p>
            <a:r>
              <a:rPr lang="ru-RU" dirty="0"/>
              <a:t>Быстрые системные обновления </a:t>
            </a:r>
          </a:p>
          <a:p>
            <a:pPr lvl="1"/>
            <a:r>
              <a:rPr lang="ru-RU" dirty="0"/>
              <a:t>Зависимые файлы не нужно перекомпилировать при обновлении библиотеки</a:t>
            </a:r>
          </a:p>
          <a:p>
            <a:r>
              <a:rPr lang="ru-RU" dirty="0"/>
              <a:t>Поддержка более сложных сценариев работы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Отложенная загрузка </a:t>
            </a:r>
            <a:r>
              <a:rPr lang="en-US" dirty="0"/>
              <a:t>DLL (lazy loading)</a:t>
            </a:r>
          </a:p>
          <a:p>
            <a:pPr lvl="1"/>
            <a:r>
              <a:rPr lang="ru-RU" dirty="0"/>
              <a:t>Загрузка пользовательских динамических расширений (плагинов)</a:t>
            </a:r>
          </a:p>
          <a:p>
            <a:pPr lvl="1"/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наиболее различных версий библиотеки в зависимости от окружения (например от возможностей процессора)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A9535-2974-46D6-AD29-0D113D8789DC}"/>
              </a:ext>
            </a:extLst>
          </p:cNvPr>
          <p:cNvSpPr txBox="1"/>
          <p:nvPr/>
        </p:nvSpPr>
        <p:spPr>
          <a:xfrm>
            <a:off x="330653" y="5850235"/>
            <a:ext cx="721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ru-RU" dirty="0"/>
              <a:t>Детали всех замеров приведены в приложении к презентации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https://github.com/yugr/CppRussia/tree/master/2024</a:t>
            </a:r>
            <a:r>
              <a:rPr lang="en-US" dirty="0"/>
              <a:t> </a:t>
            </a:r>
          </a:p>
          <a:p>
            <a:r>
              <a:rPr lang="en-US" dirty="0"/>
              <a:t>2)</a:t>
            </a:r>
            <a:r>
              <a:rPr lang="ru-RU" dirty="0"/>
              <a:t> По методологии </a:t>
            </a:r>
            <a:r>
              <a:rPr lang="en-US" dirty="0">
                <a:hlinkClick r:id="rId4"/>
              </a:rPr>
              <a:t>https://zvrba.net/articles/solib-memory-savings.html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50A10-8EA1-4B77-9B38-61D52078F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97" y="5497215"/>
            <a:ext cx="1276350" cy="127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75E0CE-2EB7-4B1C-8015-BDE472FAD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19" y="5497215"/>
            <a:ext cx="1276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загрузки при старте программы</a:t>
            </a:r>
          </a:p>
          <a:p>
            <a:r>
              <a:rPr lang="ru-RU" dirty="0"/>
              <a:t>Накладные расходы при вызове библиотечных функций</a:t>
            </a:r>
            <a:endParaRPr lang="en-US" dirty="0"/>
          </a:p>
          <a:p>
            <a:r>
              <a:rPr lang="ru-RU" dirty="0"/>
              <a:t>Более хрупкая инфраструктура</a:t>
            </a:r>
            <a:r>
              <a:rPr lang="en-US" dirty="0"/>
              <a:t> (DLL hell)</a:t>
            </a:r>
          </a:p>
        </p:txBody>
      </p:sp>
    </p:spTree>
    <p:extLst>
      <p:ext uri="{BB962C8B-B14F-4D97-AF65-F5344CB8AC3E}">
        <p14:creationId xmlns:p14="http://schemas.microsoft.com/office/powerpoint/2010/main" val="257259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8E6-62FB-4305-86C4-638154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F88D-23B8-4C1E-95CC-CF0918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Разные приложения могут использовать разные версии одной и той же библиотеки</a:t>
            </a:r>
          </a:p>
          <a:p>
            <a:pPr lvl="1"/>
            <a:r>
              <a:rPr lang="ru-RU" dirty="0"/>
              <a:t>С несовместимой версией приложение будет работать неправильно</a:t>
            </a:r>
            <a:endParaRPr lang="en-US" dirty="0"/>
          </a:p>
          <a:p>
            <a:pPr lvl="1"/>
            <a:r>
              <a:rPr lang="ru-RU" dirty="0"/>
              <a:t>Примеры несовместимых изменений</a:t>
            </a:r>
            <a:r>
              <a:rPr lang="en-US" dirty="0"/>
              <a:t>: </a:t>
            </a:r>
            <a:r>
              <a:rPr lang="ru-RU" dirty="0"/>
              <a:t>удаление функции</a:t>
            </a:r>
            <a:r>
              <a:rPr lang="en-US" dirty="0"/>
              <a:t>, </a:t>
            </a:r>
            <a:r>
              <a:rPr lang="ru-RU" dirty="0"/>
              <a:t>изменение сигнатуры</a:t>
            </a:r>
            <a:endParaRPr lang="en-US" dirty="0"/>
          </a:p>
          <a:p>
            <a:r>
              <a:rPr lang="ru-RU" dirty="0"/>
              <a:t>Решения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Разрешить устанавливать в системе множество версий одной библиотеки в системных папках</a:t>
            </a:r>
            <a:r>
              <a:rPr lang="en-US" dirty="0"/>
              <a:t> (</a:t>
            </a:r>
            <a:r>
              <a:rPr lang="en-US" dirty="0" err="1"/>
              <a:t>SxS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Windows, </a:t>
            </a:r>
            <a:r>
              <a:rPr lang="ru-RU" dirty="0"/>
              <a:t>указание версии в имени библиотеки в </a:t>
            </a:r>
            <a:r>
              <a:rPr lang="en-US" dirty="0"/>
              <a:t>Linux)</a:t>
            </a:r>
          </a:p>
          <a:p>
            <a:pPr lvl="1"/>
            <a:r>
              <a:rPr lang="ru-RU" dirty="0"/>
              <a:t>Распространять индивидуальный комплект библиотек вместе с программой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1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915E-9B8D-44E7-B2AD-979D32F0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B848-14BD-4D1F-8D21-15F22B520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DLL </a:t>
            </a:r>
            <a:r>
              <a:rPr lang="ru-RU" dirty="0"/>
              <a:t>имеет тот же формат что и исполняемый файл</a:t>
            </a:r>
          </a:p>
          <a:p>
            <a:pPr lvl="1"/>
            <a:r>
              <a:rPr lang="en-US" dirty="0"/>
              <a:t>PE </a:t>
            </a:r>
            <a:r>
              <a:rPr lang="ru-RU" dirty="0"/>
              <a:t>на </a:t>
            </a:r>
            <a:r>
              <a:rPr lang="en-US" dirty="0"/>
              <a:t>Windows, ELF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Библиотека хранит экспортируемые символы в специальной таблице экспорта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edata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Исполняемый файл хранит список библиотек и импортируемых из них символов в своей таблице импорта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idata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/.dynamic </a:t>
            </a:r>
            <a:r>
              <a:rPr lang="ru-RU" dirty="0"/>
              <a:t>на </a:t>
            </a:r>
            <a:r>
              <a:rPr lang="en-US" dirty="0"/>
              <a:t>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351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3646715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</p:spTree>
    <p:extLst>
      <p:ext uri="{BB962C8B-B14F-4D97-AF65-F5344CB8AC3E}">
        <p14:creationId xmlns:p14="http://schemas.microsoft.com/office/powerpoint/2010/main" val="222058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3F985-13EC-4777-B82F-50668AF7CEE2}"/>
              </a:ext>
            </a:extLst>
          </p:cNvPr>
          <p:cNvCxnSpPr>
            <a:cxnSpLocks/>
          </p:cNvCxnSpPr>
          <p:nvPr/>
        </p:nvCxnSpPr>
        <p:spPr>
          <a:xfrm>
            <a:off x="2394857" y="4996543"/>
            <a:ext cx="3570514" cy="0"/>
          </a:xfrm>
          <a:prstGeom prst="straightConnector1">
            <a:avLst/>
          </a:prstGeom>
          <a:ln w="508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44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4372F5-1329-43BC-B22F-DE983134B48B}"/>
              </a:ext>
            </a:extLst>
          </p:cNvPr>
          <p:cNvCxnSpPr>
            <a:cxnSpLocks/>
          </p:cNvCxnSpPr>
          <p:nvPr/>
        </p:nvCxnSpPr>
        <p:spPr>
          <a:xfrm>
            <a:off x="2917376" y="3251944"/>
            <a:ext cx="2808510" cy="26414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C1D61A-7825-4F25-871E-3C33CA5C5A53}"/>
              </a:ext>
            </a:extLst>
          </p:cNvPr>
          <p:cNvCxnSpPr>
            <a:cxnSpLocks/>
          </p:cNvCxnSpPr>
          <p:nvPr/>
        </p:nvCxnSpPr>
        <p:spPr>
          <a:xfrm flipV="1">
            <a:off x="2917376" y="3582816"/>
            <a:ext cx="2808510" cy="20682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0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4372F5-1329-43BC-B22F-DE983134B48B}"/>
              </a:ext>
            </a:extLst>
          </p:cNvPr>
          <p:cNvCxnSpPr>
            <a:cxnSpLocks/>
          </p:cNvCxnSpPr>
          <p:nvPr/>
        </p:nvCxnSpPr>
        <p:spPr>
          <a:xfrm>
            <a:off x="2917376" y="3290599"/>
            <a:ext cx="2808510" cy="225487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C1D61A-7825-4F25-871E-3C33CA5C5A53}"/>
              </a:ext>
            </a:extLst>
          </p:cNvPr>
          <p:cNvCxnSpPr>
            <a:cxnSpLocks/>
          </p:cNvCxnSpPr>
          <p:nvPr/>
        </p:nvCxnSpPr>
        <p:spPr>
          <a:xfrm flipV="1">
            <a:off x="2917376" y="3582816"/>
            <a:ext cx="2808510" cy="20682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990E60-476B-481F-A3A0-615BD1B12538}"/>
              </a:ext>
            </a:extLst>
          </p:cNvPr>
          <p:cNvCxnSpPr/>
          <p:nvPr/>
        </p:nvCxnSpPr>
        <p:spPr>
          <a:xfrm>
            <a:off x="1654626" y="2028260"/>
            <a:ext cx="3298373" cy="252467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369D1C-8CE7-4AE3-A98F-E9BCA6D8AE96}"/>
              </a:ext>
            </a:extLst>
          </p:cNvPr>
          <p:cNvCxnSpPr>
            <a:cxnSpLocks/>
          </p:cNvCxnSpPr>
          <p:nvPr/>
        </p:nvCxnSpPr>
        <p:spPr>
          <a:xfrm flipV="1">
            <a:off x="1654626" y="1993111"/>
            <a:ext cx="3222174" cy="245511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37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97" y="1825625"/>
            <a:ext cx="2904446" cy="2904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BA0439-6A07-4227-890E-AE06EC06C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35" y="2378416"/>
            <a:ext cx="1798864" cy="17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Address table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</p:spTree>
    <p:extLst>
      <p:ext uri="{BB962C8B-B14F-4D97-AF65-F5344CB8AC3E}">
        <p14:creationId xmlns:p14="http://schemas.microsoft.com/office/powerpoint/2010/main" val="319074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Address table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9EC5480-B077-48F2-875F-718E6B88010B}"/>
              </a:ext>
            </a:extLst>
          </p:cNvPr>
          <p:cNvSpPr/>
          <p:nvPr/>
        </p:nvSpPr>
        <p:spPr>
          <a:xfrm>
            <a:off x="3341914" y="3820885"/>
            <a:ext cx="340143" cy="1066800"/>
          </a:xfrm>
          <a:custGeom>
            <a:avLst/>
            <a:gdLst>
              <a:gd name="connsiteX0" fmla="*/ 0 w 340143"/>
              <a:gd name="connsiteY0" fmla="*/ 0 h 1066800"/>
              <a:gd name="connsiteX1" fmla="*/ 337457 w 340143"/>
              <a:gd name="connsiteY1" fmla="*/ 315685 h 1066800"/>
              <a:gd name="connsiteX2" fmla="*/ 130629 w 340143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143" h="1066800">
                <a:moveTo>
                  <a:pt x="0" y="0"/>
                </a:moveTo>
                <a:cubicBezTo>
                  <a:pt x="157843" y="68942"/>
                  <a:pt x="315686" y="137885"/>
                  <a:pt x="337457" y="315685"/>
                </a:cubicBezTo>
                <a:cubicBezTo>
                  <a:pt x="359228" y="493485"/>
                  <a:pt x="244928" y="780142"/>
                  <a:pt x="130629" y="1066800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95CC33-8DA7-40FD-890B-BB996FAFC42A}"/>
              </a:ext>
            </a:extLst>
          </p:cNvPr>
          <p:cNvCxnSpPr/>
          <p:nvPr/>
        </p:nvCxnSpPr>
        <p:spPr>
          <a:xfrm flipV="1">
            <a:off x="3682057" y="3733800"/>
            <a:ext cx="2174457" cy="129540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8A5F8D-4A3E-4F5C-8078-93A4B249FBA7}"/>
              </a:ext>
            </a:extLst>
          </p:cNvPr>
          <p:cNvSpPr/>
          <p:nvPr/>
        </p:nvSpPr>
        <p:spPr>
          <a:xfrm>
            <a:off x="3352800" y="3222171"/>
            <a:ext cx="874097" cy="1709058"/>
          </a:xfrm>
          <a:custGeom>
            <a:avLst/>
            <a:gdLst>
              <a:gd name="connsiteX0" fmla="*/ 0 w 874097"/>
              <a:gd name="connsiteY0" fmla="*/ 0 h 1709058"/>
              <a:gd name="connsiteX1" fmla="*/ 870857 w 874097"/>
              <a:gd name="connsiteY1" fmla="*/ 576943 h 1709058"/>
              <a:gd name="connsiteX2" fmla="*/ 239486 w 874097"/>
              <a:gd name="connsiteY2" fmla="*/ 1709058 h 170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097" h="1709058">
                <a:moveTo>
                  <a:pt x="0" y="0"/>
                </a:moveTo>
                <a:cubicBezTo>
                  <a:pt x="415471" y="146050"/>
                  <a:pt x="830943" y="292100"/>
                  <a:pt x="870857" y="576943"/>
                </a:cubicBezTo>
                <a:cubicBezTo>
                  <a:pt x="910771" y="861786"/>
                  <a:pt x="575128" y="1285422"/>
                  <a:pt x="239486" y="1709058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1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5475-3B75-40D0-A39D-76CA2288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C7B91-A238-4591-8C6F-3A9E0479A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16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Динамический загрузчик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Загрузку библиотек осуществляет динамический загрузчик</a:t>
            </a:r>
            <a:r>
              <a:rPr lang="en-US" dirty="0"/>
              <a:t> (dynamic loader)</a:t>
            </a:r>
          </a:p>
          <a:p>
            <a:pPr lvl="1"/>
            <a:r>
              <a:rPr lang="en-US" dirty="0"/>
              <a:t>/lib64/ld-linux-x86-64.so.2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en-US" dirty="0"/>
              <a:t>Image loader (</a:t>
            </a:r>
            <a:r>
              <a:rPr lang="en-US" dirty="0" err="1"/>
              <a:t>Ldr</a:t>
            </a:r>
            <a:r>
              <a:rPr lang="en-US" dirty="0"/>
              <a:t>)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ru-RU" dirty="0"/>
              <a:t>При запуске приложения ядро ОС размещает загрузчик в памяти процесса и передаёт ему управление</a:t>
            </a:r>
            <a:endParaRPr lang="en-US" dirty="0"/>
          </a:p>
          <a:p>
            <a:r>
              <a:rPr lang="ru-RU" dirty="0"/>
              <a:t>Загрузчик</a:t>
            </a:r>
          </a:p>
          <a:p>
            <a:pPr lvl="1"/>
            <a:r>
              <a:rPr lang="ru-RU" dirty="0"/>
              <a:t>Размещает в памяти файлы импортируемых библиотек</a:t>
            </a:r>
          </a:p>
          <a:p>
            <a:pPr lvl="1"/>
            <a:r>
              <a:rPr lang="ru-RU" dirty="0"/>
              <a:t>Находит </a:t>
            </a:r>
            <a:r>
              <a:rPr lang="en-US" dirty="0"/>
              <a:t>(resolves) </a:t>
            </a:r>
            <a:r>
              <a:rPr lang="ru-RU" dirty="0"/>
              <a:t>и связывает </a:t>
            </a:r>
            <a:r>
              <a:rPr lang="en-US" dirty="0"/>
              <a:t>(binds) </a:t>
            </a:r>
            <a:r>
              <a:rPr lang="ru-RU" dirty="0"/>
              <a:t>экспортируемые и импортируемые символы</a:t>
            </a:r>
            <a:endParaRPr lang="en-US" dirty="0"/>
          </a:p>
          <a:p>
            <a:pPr lvl="1"/>
            <a:r>
              <a:rPr lang="ru-RU" dirty="0"/>
              <a:t>Передаёт управление программе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502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32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2562776" y="3106956"/>
            <a:ext cx="2375908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17FD-2BDB-439B-967E-2F3E0CA9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A40E-E1BC-4375-999F-FE29F61B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Библиотека слинкована по определённому адресу загрузки</a:t>
            </a:r>
            <a:endParaRPr lang="en-US" dirty="0"/>
          </a:p>
          <a:p>
            <a:pPr lvl="1"/>
            <a:r>
              <a:rPr lang="en-US" dirty="0"/>
              <a:t>0x180000000 </a:t>
            </a:r>
            <a:r>
              <a:rPr lang="ru-RU" dirty="0"/>
              <a:t>на </a:t>
            </a:r>
            <a:r>
              <a:rPr lang="en-US" dirty="0"/>
              <a:t>Windows, </a:t>
            </a:r>
            <a:r>
              <a:rPr lang="ru-RU" dirty="0"/>
              <a:t>0</a:t>
            </a:r>
            <a:r>
              <a:rPr lang="en-US" dirty="0"/>
              <a:t>x0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Но загружается в произвольное место в адресном пространстве процесса</a:t>
            </a:r>
          </a:p>
          <a:p>
            <a:pPr lvl="1"/>
            <a:r>
              <a:rPr lang="ru-RU" dirty="0"/>
              <a:t>Из-за </a:t>
            </a:r>
            <a:r>
              <a:rPr lang="en-US" dirty="0"/>
              <a:t>ASLR </a:t>
            </a:r>
            <a:r>
              <a:rPr lang="ru-RU" dirty="0"/>
              <a:t>адрес загрузки выбирается случайно</a:t>
            </a:r>
            <a:endParaRPr lang="en-US" dirty="0"/>
          </a:p>
          <a:p>
            <a:r>
              <a:rPr lang="ru-RU" dirty="0"/>
              <a:t>Что делать с кодом (или данными), использующим абсолютные адреса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функции по абсолютному адресу</a:t>
            </a:r>
            <a:endParaRPr lang="en-US" sz="2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ru-RU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23e11060 </a:t>
            </a:r>
            <a:r>
              <a:rPr lang="en-US" sz="2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44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Такой код должен быть </a:t>
            </a:r>
            <a:r>
              <a:rPr lang="ru-RU" i="1" dirty="0"/>
              <a:t>релоцирован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пропатчен</a:t>
            </a:r>
            <a:r>
              <a:rPr lang="en-US" dirty="0"/>
              <a:t>), </a:t>
            </a:r>
            <a:r>
              <a:rPr lang="ru-RU" dirty="0"/>
              <a:t>чтобы соответствовать адресу загрузки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17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741-2513-4B2F-B0A4-95BFAFCD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позиционно-независимый 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6360-F08A-4B04-9D9E-666B5ABB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Все библиотеки компилируются в позиционно-независимый</a:t>
            </a:r>
            <a:r>
              <a:rPr lang="en-US" dirty="0"/>
              <a:t> (RIP/PC-relative)</a:t>
            </a:r>
            <a:r>
              <a:rPr lang="ru-RU" dirty="0"/>
              <a:t> код</a:t>
            </a:r>
            <a:endParaRPr lang="en-US" dirty="0"/>
          </a:p>
          <a:p>
            <a:pPr lvl="1"/>
            <a:r>
              <a:rPr lang="ru-RU" dirty="0"/>
              <a:t>В коде отсутствуют абсолютные адреса функций</a:t>
            </a:r>
            <a:r>
              <a:rPr lang="en-US" dirty="0"/>
              <a:t> </a:t>
            </a:r>
            <a:r>
              <a:rPr lang="ru-RU" dirty="0"/>
              <a:t>и глобальных переменных</a:t>
            </a:r>
          </a:p>
          <a:p>
            <a:pPr lvl="1"/>
            <a:r>
              <a:rPr lang="ru-RU" dirty="0"/>
              <a:t>Вся адресация идёт относительно </a:t>
            </a:r>
            <a:r>
              <a:rPr lang="en-US" dirty="0"/>
              <a:t>Program Counter:</a:t>
            </a:r>
          </a:p>
          <a:p>
            <a:endParaRPr lang="en-US" dirty="0"/>
          </a:p>
          <a:p>
            <a:r>
              <a:rPr lang="ru-RU" dirty="0"/>
              <a:t>Такой код не нужно релоцировать при загрузке</a:t>
            </a:r>
            <a:endParaRPr lang="en-US" dirty="0"/>
          </a:p>
          <a:p>
            <a:pPr lvl="1"/>
            <a:r>
              <a:rPr lang="ru-RU" dirty="0"/>
              <a:t>Более быстрая загрузка</a:t>
            </a:r>
          </a:p>
          <a:p>
            <a:pPr lvl="1"/>
            <a:r>
              <a:rPr lang="ru-RU" dirty="0"/>
              <a:t>Сегмент кода может разделяться несколькими программами</a:t>
            </a:r>
            <a:endParaRPr lang="en-US" dirty="0"/>
          </a:p>
          <a:p>
            <a:r>
              <a:rPr lang="ru-RU" dirty="0"/>
              <a:t>Данные по-прежнему нужно релоцировать (например таблицы виртуальных функций)</a:t>
            </a:r>
            <a:endParaRPr lang="en-US" dirty="0"/>
          </a:p>
          <a:p>
            <a:pPr lvl="1"/>
            <a:r>
              <a:rPr lang="ru-RU" dirty="0"/>
              <a:t>Таких релокаций гораздо меньше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Relocation needed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DE8C1-D2E9-42AE-9B35-3EBD2D3374A9}"/>
              </a:ext>
            </a:extLst>
          </p:cNvPr>
          <p:cNvSpPr txBox="1"/>
          <p:nvPr/>
        </p:nvSpPr>
        <p:spPr>
          <a:xfrm>
            <a:off x="1600200" y="3070163"/>
            <a:ext cx="321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36F11-679E-4472-8F94-635B88843433}"/>
              </a:ext>
            </a:extLst>
          </p:cNvPr>
          <p:cNvSpPr txBox="1"/>
          <p:nvPr/>
        </p:nvSpPr>
        <p:spPr>
          <a:xfrm>
            <a:off x="6215742" y="3070163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AECB82-DF9E-4375-96FE-844EC0EEFE3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11486" y="3254829"/>
            <a:ext cx="115388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82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284C-309D-4DD7-B27E-CCE6D5FD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оптимизация в </a:t>
            </a:r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5C5C-CDCA-4CF2-B8CA-A72F4957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коде </a:t>
            </a:r>
            <a:r>
              <a:rPr lang="en-US" dirty="0"/>
              <a:t>Win32-</a:t>
            </a:r>
            <a:r>
              <a:rPr lang="ru-RU" dirty="0"/>
              <a:t>библиотек могут использоваться абсолютные адреса</a:t>
            </a:r>
            <a:endParaRPr lang="en-US" dirty="0"/>
          </a:p>
          <a:p>
            <a:pPr lvl="1"/>
            <a:r>
              <a:rPr lang="ru-RU" dirty="0"/>
              <a:t>В системе команд отсутствуют позиционно-независимые инструкции</a:t>
            </a:r>
            <a:endParaRPr lang="en-US" dirty="0"/>
          </a:p>
          <a:p>
            <a:r>
              <a:rPr lang="ru-RU" dirty="0"/>
              <a:t>При загрузке требуется релокация</a:t>
            </a:r>
            <a:r>
              <a:rPr lang="en-US" dirty="0"/>
              <a:t> </a:t>
            </a:r>
            <a:r>
              <a:rPr lang="ru-RU" dirty="0"/>
              <a:t>большого количества инструкций</a:t>
            </a:r>
            <a:endParaRPr lang="en-US" dirty="0"/>
          </a:p>
          <a:p>
            <a:r>
              <a:rPr lang="ru-RU" dirty="0"/>
              <a:t>Для ускорения работы библиотека во всех процессах загружается по одному и тому же адресу</a:t>
            </a:r>
          </a:p>
          <a:p>
            <a:pPr lvl="1"/>
            <a:r>
              <a:rPr lang="ru-RU" dirty="0"/>
              <a:t>Накладные расходы возникают только при первой загрузке</a:t>
            </a:r>
          </a:p>
          <a:p>
            <a:pPr lvl="1"/>
            <a:r>
              <a:rPr lang="ru-RU" dirty="0"/>
              <a:t>Работает только в современных версиях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230384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4952999" y="3048841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6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7"/>
            <a:ext cx="10515600" cy="4351338"/>
          </a:xfrm>
        </p:spPr>
        <p:txBody>
          <a:bodyPr/>
          <a:lstStyle/>
          <a:p>
            <a:r>
              <a:rPr lang="ru-RU" dirty="0"/>
              <a:t>Поиск соответствия между экспортируемыми и импортируемыми символами</a:t>
            </a:r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используют разные подходы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Windows: </a:t>
            </a:r>
            <a:r>
              <a:rPr lang="ru-RU" dirty="0"/>
              <a:t>на этапе линковки символ связывается с конкретной библиотекой</a:t>
            </a:r>
            <a:r>
              <a:rPr lang="en-US" dirty="0"/>
              <a:t> </a:t>
            </a:r>
            <a:r>
              <a:rPr lang="ru-RU" dirty="0"/>
              <a:t>и может быть загружен только из неё</a:t>
            </a:r>
          </a:p>
          <a:p>
            <a:pPr lvl="1"/>
            <a:r>
              <a:rPr lang="en-US" dirty="0"/>
              <a:t>Linux:</a:t>
            </a:r>
            <a:r>
              <a:rPr lang="ru-RU" dirty="0"/>
              <a:t> символ ищется во всех загруженных библиотеках</a:t>
            </a:r>
            <a:endParaRPr lang="en-US" dirty="0"/>
          </a:p>
          <a:p>
            <a:pPr lvl="2"/>
            <a:r>
              <a:rPr lang="ru-RU" dirty="0"/>
              <a:t>Это делает возможным динамический перехват символов (</a:t>
            </a:r>
            <a:r>
              <a:rPr lang="en-US" dirty="0"/>
              <a:t>runtime interposition)</a:t>
            </a:r>
          </a:p>
        </p:txBody>
      </p:sp>
    </p:spTree>
    <p:extLst>
      <p:ext uri="{BB962C8B-B14F-4D97-AF65-F5344CB8AC3E}">
        <p14:creationId xmlns:p14="http://schemas.microsoft.com/office/powerpoint/2010/main" val="3894009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символов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runtime interposition)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853057" cy="516731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Можно заставить загрузчик найти символ не в исходной библиотеке</a:t>
            </a:r>
            <a:r>
              <a:rPr lang="en-US" dirty="0"/>
              <a:t>, </a:t>
            </a:r>
            <a:r>
              <a:rPr lang="ru-RU" dirty="0"/>
              <a:t>а в библиотеке-перехватчике</a:t>
            </a:r>
          </a:p>
          <a:p>
            <a:r>
              <a:rPr lang="ru-RU" dirty="0"/>
              <a:t>Обычно перехват символов осуществляется с помощью переменной окружения </a:t>
            </a:r>
            <a:r>
              <a:rPr lang="en-US" dirty="0"/>
              <a:t>LD_PRELOAD: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printf("%d\n",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 { puts("Hello from interceptor\n");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./prog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LD_PRELOAD=./lib.so ./prog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interceptor</a:t>
            </a:r>
          </a:p>
          <a:p>
            <a:r>
              <a:rPr lang="ru-RU" dirty="0"/>
              <a:t>Частно используется в отладочных инструментах типа </a:t>
            </a:r>
            <a:r>
              <a:rPr lang="en-US" dirty="0"/>
              <a:t>Electric Fence </a:t>
            </a:r>
            <a:r>
              <a:rPr lang="ru-RU" dirty="0"/>
              <a:t>или </a:t>
            </a:r>
            <a:r>
              <a:rPr lang="en-US" dirty="0" err="1"/>
              <a:t>AddressSanitizer</a:t>
            </a:r>
            <a:r>
              <a:rPr lang="en-US" dirty="0"/>
              <a:t> </a:t>
            </a:r>
            <a:r>
              <a:rPr lang="ru-RU" dirty="0"/>
              <a:t>для перехвата операций с памятью (</a:t>
            </a:r>
            <a:r>
              <a:rPr lang="en-US" dirty="0"/>
              <a:t>malloc </a:t>
            </a:r>
            <a:r>
              <a:rPr lang="ru-RU" dirty="0"/>
              <a:t>и пр.)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1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538643" y="205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7562750" y="3074298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86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BD7C-DE14-4983-A724-D868BE7B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CE76-5223-4C6A-A885-5FCE5359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471668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Механизм связывания </a:t>
            </a:r>
            <a:r>
              <a:rPr lang="en-US" dirty="0"/>
              <a:t>(binding)</a:t>
            </a:r>
            <a:r>
              <a:rPr lang="ru-RU" dirty="0"/>
              <a:t> вызовов функций в исполняемом файле с адресами импортируемых функций, найденными в процессе разрешения имён (</a:t>
            </a:r>
            <a:r>
              <a:rPr lang="en-US" dirty="0"/>
              <a:t>symbol resolution)</a:t>
            </a:r>
          </a:p>
          <a:p>
            <a:r>
              <a:rPr lang="ru-RU" dirty="0"/>
              <a:t>Импортируемые функции вызываются через специальную таблицу</a:t>
            </a:r>
            <a:endParaRPr lang="en-US" dirty="0"/>
          </a:p>
          <a:p>
            <a:pPr lvl="1"/>
            <a:r>
              <a:rPr lang="en-US" dirty="0"/>
              <a:t>Import Address Table</a:t>
            </a:r>
            <a:r>
              <a:rPr lang="ru-RU" dirty="0"/>
              <a:t> на </a:t>
            </a:r>
            <a:r>
              <a:rPr lang="en-US" dirty="0"/>
              <a:t>Windows, Global Offset Table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ru-RU" dirty="0"/>
              <a:t>Инициализируется загрузчиком</a:t>
            </a:r>
            <a:r>
              <a:rPr lang="en-US" dirty="0"/>
              <a:t> (loader) </a:t>
            </a:r>
            <a:r>
              <a:rPr lang="ru-RU" dirty="0"/>
              <a:t>на старте программы</a:t>
            </a:r>
            <a:endParaRPr lang="en-US" dirty="0"/>
          </a:p>
          <a:p>
            <a:r>
              <a:rPr lang="ru-RU" dirty="0"/>
              <a:t>Вызов импортируемой функции осуществляется через загрузку адреса из этой таблицы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Windows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qword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imp_foo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Linux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GOTPCREL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Вызов функции из библиотеки является косвенным (</a:t>
            </a:r>
            <a:r>
              <a:rPr lang="en-US" dirty="0"/>
              <a:t>indirect)</a:t>
            </a:r>
          </a:p>
        </p:txBody>
      </p:sp>
    </p:spTree>
    <p:extLst>
      <p:ext uri="{BB962C8B-B14F-4D97-AF65-F5344CB8AC3E}">
        <p14:creationId xmlns:p14="http://schemas.microsoft.com/office/powerpoint/2010/main" val="1519460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CA84-D286-4541-957B-73B6D3C5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Ленивое связывание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lazy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F591-5BBB-43E2-BF57-19FD1821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Загрузка символа из таблицы адресов осуществляется не напрямую, а через функцию-заглушку </a:t>
            </a:r>
            <a:r>
              <a:rPr lang="en-US" dirty="0"/>
              <a:t>(PLT stub)</a:t>
            </a:r>
          </a:p>
          <a:p>
            <a:r>
              <a:rPr lang="ru-RU" dirty="0"/>
              <a:t>Откладывает поиск символа до первого его использования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# PLT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stub pseudocode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call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resolve address of 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08043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44F-F050-4188-B7DE-D558EED4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3974-2F77-445B-9ABE-2E91F2DEE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9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713884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Загрузка</a:t>
            </a:r>
            <a:r>
              <a:rPr lang="en-US" b="1" dirty="0"/>
              <a:t> </a:t>
            </a:r>
            <a:r>
              <a:rPr lang="ru-RU" b="1" dirty="0"/>
              <a:t>библиотеки</a:t>
            </a:r>
            <a:endParaRPr lang="en-US" b="1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3456458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9818-C119-4C4F-A02D-FD8FDD74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отключение неиспользуемых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DA0D-EF7A-4D19-8949-113744F6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в больших программах можно случайно указать лишние библиотеки при сборке</a:t>
            </a:r>
            <a:endParaRPr lang="en-US" dirty="0"/>
          </a:p>
          <a:p>
            <a:r>
              <a:rPr lang="ru-RU" dirty="0"/>
              <a:t>Их загрузка замедлит работу приложения даже если они не будут использоваться</a:t>
            </a:r>
          </a:p>
          <a:p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,--as-needed </a:t>
            </a:r>
            <a:r>
              <a:rPr lang="ru-RU" dirty="0"/>
              <a:t>позволит линкеру проигнорировать такие библиотеки</a:t>
            </a:r>
            <a:endParaRPr lang="en-US" dirty="0"/>
          </a:p>
          <a:p>
            <a:r>
              <a:rPr lang="ru-RU" dirty="0"/>
              <a:t>Флаг включен по умолчанию в некоторых дистрибутивах</a:t>
            </a:r>
            <a:r>
              <a:rPr lang="en-US" dirty="0"/>
              <a:t> (Ubuntu, </a:t>
            </a:r>
            <a:r>
              <a:rPr lang="ru-RU" dirty="0"/>
              <a:t>но не </a:t>
            </a:r>
            <a:r>
              <a:rPr lang="en-US" dirty="0"/>
              <a:t>Fedora/RHEL)</a:t>
            </a:r>
          </a:p>
        </p:txBody>
      </p:sp>
    </p:spTree>
    <p:extLst>
      <p:ext uri="{BB962C8B-B14F-4D97-AF65-F5344CB8AC3E}">
        <p14:creationId xmlns:p14="http://schemas.microsoft.com/office/powerpoint/2010/main" val="1159637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6581-FDA7-4089-A163-7CB8363A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отложенная</a:t>
            </a:r>
            <a:r>
              <a:rPr lang="en-US" dirty="0"/>
              <a:t> (</a:t>
            </a:r>
            <a:r>
              <a:rPr lang="ru-RU" dirty="0"/>
              <a:t>ленивая) загрузка</a:t>
            </a:r>
            <a:r>
              <a:rPr lang="en-US" dirty="0"/>
              <a:t> </a:t>
            </a:r>
            <a:r>
              <a:rPr lang="ru-RU" dirty="0"/>
              <a:t>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F495-A77A-453E-8C9B-995559B9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библиотека используется только в редких случаях</a:t>
            </a:r>
          </a:p>
          <a:p>
            <a:r>
              <a:rPr lang="ru-RU" dirty="0"/>
              <a:t>Вместо загрузки на старте было бы выгодно загружать её при первом использовании</a:t>
            </a:r>
            <a:r>
              <a:rPr lang="en-US" dirty="0"/>
              <a:t> (</a:t>
            </a:r>
            <a:r>
              <a:rPr lang="ru-RU" dirty="0"/>
              <a:t>ленивая загрузка</a:t>
            </a:r>
            <a:r>
              <a:rPr lang="en-US" dirty="0"/>
              <a:t>, lazy loading)</a:t>
            </a:r>
          </a:p>
          <a:p>
            <a:r>
              <a:rPr lang="ru-RU" dirty="0"/>
              <a:t>Некоторые платформы предоставляют такую возможность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</a:t>
            </a:r>
            <a:r>
              <a:rPr lang="ru-RU" dirty="0"/>
              <a:t>флаг </a:t>
            </a:r>
            <a:r>
              <a:rPr lang="en-US" dirty="0"/>
              <a:t>/DELAYLOAD</a:t>
            </a:r>
          </a:p>
          <a:p>
            <a:pPr lvl="1"/>
            <a:r>
              <a:rPr lang="en-US" dirty="0"/>
              <a:t>macOS: </a:t>
            </a:r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,-z,-lazy-l</a:t>
            </a:r>
            <a:r>
              <a:rPr lang="ru-RU" dirty="0"/>
              <a:t> (больше не поддерживается)</a:t>
            </a:r>
            <a:endParaRPr lang="en-US" dirty="0"/>
          </a:p>
          <a:p>
            <a:r>
              <a:rPr lang="ru-RU" dirty="0"/>
              <a:t>Для </a:t>
            </a:r>
            <a:r>
              <a:rPr lang="en-US" dirty="0"/>
              <a:t>Linux </a:t>
            </a:r>
            <a:r>
              <a:rPr lang="ru-RU" dirty="0"/>
              <a:t>стандартного решения нет, но можно использовать</a:t>
            </a:r>
            <a:r>
              <a:rPr lang="en-US" dirty="0"/>
              <a:t> </a:t>
            </a:r>
            <a:r>
              <a:rPr lang="ru-RU" dirty="0"/>
              <a:t>утилиту </a:t>
            </a:r>
            <a:r>
              <a:rPr lang="en-US" dirty="0"/>
              <a:t>Implib.so</a:t>
            </a:r>
          </a:p>
          <a:p>
            <a:pPr lvl="1"/>
            <a:r>
              <a:rPr lang="en-US" dirty="0">
                <a:hlinkClick r:id="rId3"/>
              </a:rPr>
              <a:t>https://github.com/yugr/Implib.so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DFC43-BAA5-4E44-A518-7FFAA30D2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93857"/>
            <a:ext cx="1483179" cy="14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2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1764174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Реализует ленивую загрузку в </a:t>
            </a:r>
            <a:r>
              <a:rPr lang="en-US" dirty="0"/>
              <a:t>POSIX</a:t>
            </a:r>
            <a:r>
              <a:rPr lang="ru-RU" dirty="0"/>
              <a:t>-систем</a:t>
            </a:r>
            <a:endParaRPr lang="en-US" dirty="0"/>
          </a:p>
          <a:p>
            <a:r>
              <a:rPr lang="ru-RU" dirty="0"/>
              <a:t>Реализована с помощью </a:t>
            </a:r>
            <a:r>
              <a:rPr lang="en-US" dirty="0"/>
              <a:t>API </a:t>
            </a:r>
            <a:r>
              <a:rPr lang="ru-RU" dirty="0"/>
              <a:t>динамической загрузки (</a:t>
            </a:r>
            <a:r>
              <a:rPr lang="en-US" dirty="0" err="1"/>
              <a:t>dlopen</a:t>
            </a:r>
            <a:r>
              <a:rPr lang="en-US" dirty="0"/>
              <a:t>, </a:t>
            </a:r>
            <a:r>
              <a:rPr lang="en-US" dirty="0" err="1"/>
              <a:t>dlsym</a:t>
            </a:r>
            <a:r>
              <a:rPr lang="en-US" dirty="0"/>
              <a:t>)</a:t>
            </a:r>
          </a:p>
          <a:p>
            <a:r>
              <a:rPr lang="ru-RU" dirty="0"/>
              <a:t>Поддерживает большое количество платформ</a:t>
            </a:r>
            <a:endParaRPr lang="en-US" dirty="0"/>
          </a:p>
          <a:p>
            <a:pPr lvl="1"/>
            <a:r>
              <a:rPr lang="en-US" dirty="0"/>
              <a:t>x86, ARM, AArch64, RISC-V, e2k, etc.</a:t>
            </a:r>
          </a:p>
          <a:p>
            <a:pPr lvl="1"/>
            <a:r>
              <a:rPr lang="en-US" dirty="0"/>
              <a:t>Linux (+ </a:t>
            </a:r>
            <a:r>
              <a:rPr lang="ru-RU" dirty="0"/>
              <a:t>частично </a:t>
            </a:r>
            <a:r>
              <a:rPr lang="en-US" dirty="0"/>
              <a:t>BSD)</a:t>
            </a:r>
          </a:p>
        </p:txBody>
      </p:sp>
    </p:spTree>
    <p:extLst>
      <p:ext uri="{BB962C8B-B14F-4D97-AF65-F5344CB8AC3E}">
        <p14:creationId xmlns:p14="http://schemas.microsoft.com/office/powerpoint/2010/main" val="2978459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заданной </a:t>
            </a:r>
            <a:r>
              <a:rPr lang="en-US" dirty="0"/>
              <a:t>DLL </a:t>
            </a:r>
            <a:r>
              <a:rPr lang="ru-RU" dirty="0"/>
              <a:t>генерирует небольшую статическую библиотеку </a:t>
            </a:r>
            <a:r>
              <a:rPr lang="en-US" dirty="0"/>
              <a:t>c </a:t>
            </a:r>
            <a:r>
              <a:rPr lang="ru-RU" dirty="0"/>
              <a:t>функциями-заглушками (</a:t>
            </a:r>
            <a:r>
              <a:rPr lang="en-US" dirty="0"/>
              <a:t>trampolines)</a:t>
            </a:r>
          </a:p>
          <a:p>
            <a:r>
              <a:rPr lang="ru-RU" dirty="0"/>
              <a:t>Вместо </a:t>
            </a:r>
            <a:r>
              <a:rPr lang="en-US" dirty="0"/>
              <a:t>DLL </a:t>
            </a:r>
            <a:r>
              <a:rPr lang="ru-RU" dirty="0"/>
              <a:t>программа линкуется с этой статической библиотекой</a:t>
            </a:r>
          </a:p>
          <a:p>
            <a:r>
              <a:rPr lang="ru-RU" dirty="0"/>
              <a:t>Во время работы вызов функции-заглушки приведёт к загрузке библиотеки</a:t>
            </a:r>
            <a:r>
              <a:rPr lang="en-US" dirty="0"/>
              <a:t> </a:t>
            </a:r>
            <a:r>
              <a:rPr lang="ru-RU" dirty="0"/>
              <a:t>и передаче управления в неё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type2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Stub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dlsym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822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b="1" dirty="0"/>
              <a:t>Релокация</a:t>
            </a:r>
            <a:endParaRPr lang="en-US" b="1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1022637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Релокации можно избежать если выбрать гарантированно свободный адрес загрузки на этапе линковки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Просканировать все установленные программы и библиотеки</a:t>
            </a:r>
            <a:endParaRPr lang="en-US" dirty="0"/>
          </a:p>
          <a:p>
            <a:pPr lvl="1"/>
            <a:r>
              <a:rPr lang="ru-RU" dirty="0"/>
              <a:t>Статически распределить адресное пространство между всеми библиотеками</a:t>
            </a:r>
            <a:endParaRPr lang="en-US" dirty="0"/>
          </a:p>
          <a:p>
            <a:pPr lvl="1"/>
            <a:r>
              <a:rPr lang="ru-RU" dirty="0"/>
              <a:t>Слинковать каждую библиотеку по её адресу</a:t>
            </a:r>
          </a:p>
          <a:p>
            <a:r>
              <a:rPr lang="ru-RU" dirty="0"/>
              <a:t>Динамический загрузчик сможет избежать релокации библиотеки</a:t>
            </a:r>
            <a:endParaRPr lang="en-US" dirty="0"/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preferred load address (</a:t>
            </a:r>
            <a:r>
              <a:rPr lang="ru-RU" dirty="0"/>
              <a:t>параметр </a:t>
            </a:r>
            <a:r>
              <a:rPr lang="en-US" dirty="0"/>
              <a:t>/BASE)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98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Оптимизация нерелевантна из-за современных требований к безопасности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Механизм </a:t>
            </a:r>
            <a:r>
              <a:rPr lang="en-US" dirty="0"/>
              <a:t>ASLR</a:t>
            </a:r>
            <a:r>
              <a:rPr lang="ru-RU" dirty="0"/>
              <a:t> требует загружать </a:t>
            </a:r>
            <a:r>
              <a:rPr lang="en-US" dirty="0"/>
              <a:t>DLL </a:t>
            </a:r>
            <a:r>
              <a:rPr lang="ru-RU" dirty="0"/>
              <a:t>по случайным адресам (для усложнения подбора адресов хакерами)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33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b="1" dirty="0"/>
              <a:t>Разрешение и </a:t>
            </a:r>
            <a:r>
              <a:rPr lang="en-US" b="1" dirty="0"/>
              <a:t>c</a:t>
            </a:r>
            <a:r>
              <a:rPr lang="ru-RU" b="1" dirty="0"/>
              <a:t>вязывание символов</a:t>
            </a:r>
            <a:endParaRPr lang="en-US" b="1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24369213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en-US" dirty="0" err="1"/>
              <a:t>prelinking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Заранее (до запуска) инициализировать таблицу адресов в файле программы</a:t>
            </a:r>
          </a:p>
          <a:p>
            <a:r>
              <a:rPr lang="ru-RU" dirty="0"/>
              <a:t>Ускорит поиск символов если библиотека всегда загружается по одному и тому же адресу</a:t>
            </a:r>
          </a:p>
          <a:p>
            <a:pPr lvl="1"/>
            <a:r>
              <a:rPr lang="ru-RU" dirty="0"/>
              <a:t>Т.е. была проведена </a:t>
            </a:r>
            <a:r>
              <a:rPr lang="en-US" dirty="0"/>
              <a:t>link-time relocation</a:t>
            </a:r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DLL binding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en-US" dirty="0"/>
          </a:p>
          <a:p>
            <a:r>
              <a:rPr lang="ru-RU" dirty="0"/>
              <a:t>Не используется в современных версиях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из-за </a:t>
            </a:r>
            <a:r>
              <a:rPr lang="en-US" dirty="0"/>
              <a:t>ASLR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92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оптимизация таблиц символов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Поиск символов в </a:t>
            </a:r>
            <a:r>
              <a:rPr lang="en-US" dirty="0"/>
              <a:t>Linux </a:t>
            </a:r>
            <a:r>
              <a:rPr lang="ru-RU" dirty="0"/>
              <a:t>осуществляется по хэштаблицам, хранящимся в файлах</a:t>
            </a:r>
            <a:r>
              <a:rPr lang="en-US" dirty="0"/>
              <a:t> </a:t>
            </a:r>
            <a:r>
              <a:rPr lang="ru-RU" dirty="0"/>
              <a:t>динамических библиотек</a:t>
            </a:r>
          </a:p>
          <a:p>
            <a:r>
              <a:rPr lang="ru-RU" dirty="0"/>
              <a:t>Линкеры позволяют управлять размером и форматом этих хэштаблиц</a:t>
            </a:r>
            <a:endParaRPr lang="en-US" dirty="0"/>
          </a:p>
          <a:p>
            <a:r>
              <a:rPr lang="ru-RU" dirty="0"/>
              <a:t>Обычно рекомендуемая конфигурация опций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-Wl,-O1</a:t>
            </a:r>
          </a:p>
          <a:p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</a:t>
            </a:r>
            <a:r>
              <a:rPr lang="ru-RU" dirty="0"/>
              <a:t>уже включена по умолчанию во всех современных дистрибутивах</a:t>
            </a:r>
            <a:endParaRPr lang="en-US" dirty="0"/>
          </a:p>
          <a:p>
            <a:r>
              <a:rPr lang="en-US" dirty="0"/>
              <a:t>-Wl,-O1 </a:t>
            </a:r>
            <a:r>
              <a:rPr lang="ru-RU" dirty="0"/>
              <a:t>не оказывает существенного влияния на производительность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35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Ленивое связывание в </a:t>
            </a:r>
            <a:r>
              <a:rPr lang="en-US" dirty="0"/>
              <a:t>Linux </a:t>
            </a:r>
            <a:r>
              <a:rPr lang="ru-RU" dirty="0"/>
              <a:t>ускоряет начальную загрузку библиотек ценой накладных расходов в процессе работы</a:t>
            </a:r>
          </a:p>
          <a:p>
            <a:r>
              <a:rPr lang="ru-RU" dirty="0"/>
              <a:t>К загрузке адреса и косвенному вызову функции добавляется вызов </a:t>
            </a:r>
            <a:r>
              <a:rPr lang="en-US" dirty="0"/>
              <a:t>PLT-</a:t>
            </a:r>
            <a:r>
              <a:rPr lang="ru-RU" dirty="0"/>
              <a:t>заглушки</a:t>
            </a:r>
          </a:p>
          <a:p>
            <a:pPr lvl="1"/>
            <a:r>
              <a:rPr lang="ru-RU" dirty="0"/>
              <a:t>Загрузку адреса приходится осуществлять при каждом вызове</a:t>
            </a:r>
          </a:p>
          <a:p>
            <a:r>
              <a:rPr lang="ru-RU" dirty="0"/>
              <a:t>Ленивая загрузка и связанные с ней накладные расходы могут быть отключены</a:t>
            </a:r>
            <a:r>
              <a:rPr lang="en-US" dirty="0"/>
              <a:t> </a:t>
            </a:r>
            <a:r>
              <a:rPr lang="ru-RU" dirty="0"/>
              <a:t>флагом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53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pPr lvl="1"/>
            <a:r>
              <a:rPr lang="ru-RU" dirty="0"/>
              <a:t>Ускоряет вызовы библиотечных функций</a:t>
            </a:r>
          </a:p>
          <a:p>
            <a:pPr lvl="1"/>
            <a:r>
              <a:rPr lang="ru-RU" dirty="0"/>
              <a:t>Снижает нагрузку на </a:t>
            </a:r>
            <a:r>
              <a:rPr lang="en-US" dirty="0"/>
              <a:t>I$ </a:t>
            </a:r>
            <a:r>
              <a:rPr lang="ru-RU" dirty="0"/>
              <a:t>и </a:t>
            </a:r>
            <a:r>
              <a:rPr lang="en-US" dirty="0"/>
              <a:t>BTB</a:t>
            </a:r>
          </a:p>
          <a:p>
            <a:pPr lvl="1"/>
            <a:r>
              <a:rPr lang="ru-RU" dirty="0"/>
              <a:t>Замедляет загрузку</a:t>
            </a:r>
            <a:r>
              <a:rPr lang="en-US" dirty="0"/>
              <a:t> </a:t>
            </a:r>
            <a:r>
              <a:rPr lang="ru-RU" dirty="0"/>
              <a:t>библиотеки (т.к. все адреса надо инициализировать на старте</a:t>
            </a:r>
            <a:r>
              <a:rPr lang="en-US" dirty="0"/>
              <a:t> </a:t>
            </a:r>
            <a:r>
              <a:rPr lang="ru-RU" dirty="0"/>
              <a:t>программы)</a:t>
            </a:r>
          </a:p>
          <a:p>
            <a:r>
              <a:rPr lang="ru-RU" dirty="0"/>
              <a:t>Современные требования к безопасности и так рекомендуют разрешать все функции на старте программы</a:t>
            </a:r>
          </a:p>
          <a:p>
            <a:pPr lvl="1"/>
            <a:r>
              <a:rPr lang="ru-RU" dirty="0"/>
              <a:t>Позволяет использовать технологию </a:t>
            </a:r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(-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) </a:t>
            </a:r>
            <a:r>
              <a:rPr lang="ru-RU" dirty="0"/>
              <a:t>для защиты от непреднамеренных модификаций </a:t>
            </a:r>
            <a:r>
              <a:rPr lang="en-US" dirty="0"/>
              <a:t>GOT</a:t>
            </a:r>
          </a:p>
          <a:p>
            <a:pPr lvl="1"/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</a:t>
            </a:r>
            <a:r>
              <a:rPr lang="ru-RU" dirty="0"/>
              <a:t>используется по умолчанию в </a:t>
            </a:r>
            <a:r>
              <a:rPr lang="en-US" dirty="0"/>
              <a:t>RHEL/Fedora </a:t>
            </a:r>
            <a:r>
              <a:rPr lang="ru-RU" dirty="0"/>
              <a:t>и </a:t>
            </a:r>
            <a:r>
              <a:rPr lang="en-US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123230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618706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222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b="1" dirty="0"/>
              <a:t>Косвенные вызовы функций (</a:t>
            </a:r>
            <a:r>
              <a:rPr lang="en-US" b="1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30257776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025-5B63-47B1-ACD7-A498A81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экспортируемыми символами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2244-1BB6-4E07-B31C-F099E595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умолчанию на </a:t>
            </a:r>
            <a:r>
              <a:rPr lang="en-US" dirty="0"/>
              <a:t>Linux </a:t>
            </a:r>
            <a:r>
              <a:rPr lang="ru-RU" dirty="0"/>
              <a:t>все функции в библиотеках экспортируются</a:t>
            </a:r>
          </a:p>
          <a:p>
            <a:pPr lvl="1"/>
            <a:r>
              <a:rPr lang="ru-RU" dirty="0"/>
              <a:t>Для совместимости со статическими библиотеками</a:t>
            </a:r>
          </a:p>
          <a:p>
            <a:r>
              <a:rPr lang="ru-RU" dirty="0"/>
              <a:t>Из-за возможного перехвата функций вызов функций внутри библиотеки происходит через таблицу адресов (</a:t>
            </a:r>
            <a:r>
              <a:rPr lang="en-US" dirty="0"/>
              <a:t>GOT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</a:t>
            </a:r>
          </a:p>
          <a:p>
            <a:pPr lvl="1"/>
            <a:r>
              <a:rPr lang="ru-RU" dirty="0"/>
              <a:t>Отмена оптимизаций в компиляторе</a:t>
            </a:r>
            <a:r>
              <a:rPr lang="en-US" dirty="0"/>
              <a:t> (</a:t>
            </a:r>
            <a:r>
              <a:rPr lang="en-US" dirty="0" err="1"/>
              <a:t>inlining</a:t>
            </a:r>
            <a:r>
              <a:rPr lang="en-US" dirty="0"/>
              <a:t>, cloning,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503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4916-01E9-4F42-B603-B05283CC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отмены оптимизаций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FDB2-1A82-4929-A1E6-E0FB793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Компилятор не встраивает вызов функции из-за возможности перехвата</a:t>
            </a:r>
            <a:r>
              <a:rPr lang="en-US" dirty="0"/>
              <a:t> foo</a:t>
            </a:r>
          </a:p>
          <a:p>
            <a:pPr marL="457200" lvl="1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foo() {}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bar() { foo(); }</a:t>
            </a:r>
          </a:p>
          <a:p>
            <a:pPr marL="457200" lvl="1" indent="0">
              <a:buNone/>
            </a:pPr>
            <a:endParaRPr lang="ru-RU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-O3 -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 –o -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bar: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foo@PLT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399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Флаги компилятора позволяют отключить учёт перехвата</a:t>
            </a:r>
          </a:p>
          <a:p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/-</a:t>
            </a:r>
            <a:r>
              <a:rPr lang="en-US" dirty="0" err="1"/>
              <a:t>Bsymbolic</a:t>
            </a:r>
            <a:r>
              <a:rPr lang="en-US" dirty="0"/>
              <a:t>-functions – </a:t>
            </a:r>
            <a:r>
              <a:rPr lang="ru-RU" dirty="0"/>
              <a:t>заменяет внутренние вызовы экспортируемых функций на прямые на этапе линковки</a:t>
            </a:r>
            <a:endParaRPr lang="en-US" dirty="0"/>
          </a:p>
          <a:p>
            <a:pPr lvl="1"/>
            <a:r>
              <a:rPr lang="ru-RU" dirty="0"/>
              <a:t>Опция включена по умолчанию в некоторых дистрибутивах (</a:t>
            </a:r>
            <a:r>
              <a:rPr lang="en-US" dirty="0"/>
              <a:t>Ubuntu, </a:t>
            </a:r>
            <a:r>
              <a:rPr lang="ru-RU" dirty="0"/>
              <a:t>но не </a:t>
            </a:r>
            <a:r>
              <a:rPr lang="en-US" dirty="0"/>
              <a:t>Debian)</a:t>
            </a:r>
            <a:endParaRPr lang="ru-RU" dirty="0"/>
          </a:p>
          <a:p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– </a:t>
            </a:r>
            <a:r>
              <a:rPr lang="ru-RU" dirty="0"/>
              <a:t>игнорирует возможность перехвата на этапе компиляции</a:t>
            </a:r>
          </a:p>
          <a:p>
            <a:pPr lvl="1"/>
            <a:r>
              <a:rPr lang="ru-RU" dirty="0"/>
              <a:t>Включена по умолчанию в С</a:t>
            </a:r>
            <a:r>
              <a:rPr lang="en-US" dirty="0"/>
              <a:t>lang, </a:t>
            </a:r>
            <a:r>
              <a:rPr lang="ru-RU" dirty="0"/>
              <a:t>но не в </a:t>
            </a:r>
            <a:r>
              <a:rPr lang="en-US" dirty="0"/>
              <a:t>GCC</a:t>
            </a:r>
          </a:p>
          <a:p>
            <a:pPr lvl="1"/>
            <a:r>
              <a:rPr lang="ru-RU" dirty="0"/>
              <a:t>Включается в </a:t>
            </a:r>
            <a:r>
              <a:rPr lang="en-US" dirty="0"/>
              <a:t>GCC </a:t>
            </a:r>
            <a:r>
              <a:rPr lang="ru-RU" dirty="0"/>
              <a:t>под </a:t>
            </a:r>
            <a:r>
              <a:rPr lang="en-US" dirty="0"/>
              <a:t>-</a:t>
            </a:r>
            <a:r>
              <a:rPr lang="en-US" dirty="0" err="1"/>
              <a:t>Ofast</a:t>
            </a:r>
            <a:endParaRPr lang="en-US" dirty="0"/>
          </a:p>
          <a:p>
            <a:r>
              <a:rPr lang="ru-RU" dirty="0"/>
              <a:t>Для оптимальной производительности требуются оба флага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41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7C55-3A07-4A92-B7C9-EE076B65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8EA6-4D1B-47FD-A82A-C3C95174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 </a:t>
            </a:r>
            <a:r>
              <a:rPr lang="ru-RU" dirty="0"/>
              <a:t>при сборке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</a:t>
            </a:r>
            <a:r>
              <a:rPr lang="ru-RU" dirty="0"/>
              <a:t>при сборке </a:t>
            </a:r>
            <a:r>
              <a:rPr lang="en-US" dirty="0"/>
              <a:t>Python </a:t>
            </a:r>
            <a:r>
              <a:rPr lang="ru-RU" dirty="0"/>
              <a:t>даёт до 30% прироста производительности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https://fedoraproject.org/wiki/Changes/PythonNoSemanticInterpositionSpeedup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5615F-D6F7-4F1C-8D69-AC4313DE0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68" y="4105502"/>
            <a:ext cx="1668236" cy="16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422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сокращение интерфейса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97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Простой способ ускорения работы</a:t>
            </a:r>
          </a:p>
          <a:p>
            <a:r>
              <a:rPr lang="ru-RU" dirty="0"/>
              <a:t>Явно помечаем публичные функции библиотеки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internal() {}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__attribute__((visibility(“default”)))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public() { internal(); 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-shared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alibri (Body)"/>
                <a:cs typeface="Courier New" panose="02070309020205020404" pitchFamily="49" charset="0"/>
              </a:rPr>
              <a:t>Непубличные функции будет полноценно оптимизироваться компилятором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  <a:p>
            <a:r>
              <a:rPr lang="ru-RU" dirty="0">
                <a:latin typeface="Calibri (Body)"/>
                <a:cs typeface="Courier New" panose="02070309020205020404" pitchFamily="49" charset="0"/>
              </a:rPr>
              <a:t>Какие функции экспортировать</a:t>
            </a:r>
            <a:r>
              <a:rPr lang="en-US" dirty="0">
                <a:latin typeface="Calibri (Body)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ru-RU" dirty="0"/>
              <a:t>Как правило это функции из публичных заголовочных файлов</a:t>
            </a:r>
            <a:endParaRPr lang="en-US" dirty="0"/>
          </a:p>
          <a:p>
            <a:pPr lvl="1"/>
            <a:r>
              <a:rPr lang="ru-RU" dirty="0"/>
              <a:t>Таких функций очень немного по сравнению со всеми функциями библиотеки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539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Сокращение интерфейса библиотек в дистрибутивах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/>
          </a:bodyPr>
          <a:lstStyle/>
          <a:p>
            <a:r>
              <a:rPr lang="ru-RU" dirty="0"/>
              <a:t>При наличии большой кодовой базы (например дистрибутива) может быть трудно найти библиотеки с избыточными экспортами</a:t>
            </a:r>
            <a:endParaRPr lang="en-US" dirty="0"/>
          </a:p>
          <a:p>
            <a:r>
              <a:rPr lang="ru-RU" dirty="0"/>
              <a:t>Поиск таких библиотек можно автоматизировать с помощью утилиты </a:t>
            </a:r>
            <a:r>
              <a:rPr lang="en-US" dirty="0" err="1"/>
              <a:t>ShlibVisibilityChecker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https://github.com/yugr/ShlibVisibilityChecker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FC489-3DED-44B5-A640-0085B111F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93" y="3200400"/>
            <a:ext cx="1515836" cy="15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824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150-D2F7-43FC-A33D-8E3FC1E6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5797-F3FC-472C-9979-812FF6FA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82"/>
            <a:ext cx="10515600" cy="4351338"/>
          </a:xfrm>
        </p:spPr>
        <p:txBody>
          <a:bodyPr/>
          <a:lstStyle/>
          <a:p>
            <a:r>
              <a:rPr lang="ru-RU" dirty="0"/>
              <a:t>Анализирует функции в публичных заголовочных файлах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r>
              <a:rPr lang="en-US" dirty="0"/>
              <a:t> </a:t>
            </a:r>
            <a:r>
              <a:rPr lang="ru-RU" dirty="0"/>
              <a:t>с помощью </a:t>
            </a:r>
            <a:r>
              <a:rPr lang="en-US" dirty="0" err="1"/>
              <a:t>libclang</a:t>
            </a:r>
            <a:endParaRPr lang="ru-RU" dirty="0"/>
          </a:p>
          <a:p>
            <a:r>
              <a:rPr lang="ru-RU" dirty="0"/>
              <a:t>Сравнивает их с функциями, экспортируемыми библиотекой</a:t>
            </a:r>
          </a:p>
          <a:p>
            <a:r>
              <a:rPr lang="ru-RU" dirty="0"/>
              <a:t>Избыточные экспорты должны быть скрыты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F8192D6F-A9B0-4855-A996-99222F5EC8CD}"/>
              </a:ext>
            </a:extLst>
          </p:cNvPr>
          <p:cNvSpPr/>
          <p:nvPr/>
        </p:nvSpPr>
        <p:spPr>
          <a:xfrm>
            <a:off x="1238249" y="3735388"/>
            <a:ext cx="1899557" cy="13255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Заголовочные файлы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9A3467-1E56-45D2-B4C7-0986914125A4}"/>
              </a:ext>
            </a:extLst>
          </p:cNvPr>
          <p:cNvSpPr/>
          <p:nvPr/>
        </p:nvSpPr>
        <p:spPr>
          <a:xfrm>
            <a:off x="1458685" y="5472339"/>
            <a:ext cx="1458686" cy="864961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CA57A7-841B-4166-BDC1-0209C8BBACA7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2917371" y="5304518"/>
            <a:ext cx="2579915" cy="600302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8A6640B-A36A-4960-90A1-AFE5E25E012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37806" y="4398170"/>
            <a:ext cx="2359480" cy="326230"/>
          </a:xfrm>
          <a:prstGeom prst="bentConnector3">
            <a:avLst>
              <a:gd name="adj1" fmla="val 46309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ot Equal 12">
            <a:extLst>
              <a:ext uri="{FF2B5EF4-FFF2-40B4-BE49-F238E27FC236}">
                <a16:creationId xmlns:a16="http://schemas.microsoft.com/office/drawing/2014/main" id="{69C5B3B3-6B54-41EC-B505-2990EC7BC422}"/>
              </a:ext>
            </a:extLst>
          </p:cNvPr>
          <p:cNvSpPr/>
          <p:nvPr/>
        </p:nvSpPr>
        <p:spPr>
          <a:xfrm>
            <a:off x="5668735" y="4757058"/>
            <a:ext cx="751114" cy="471261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01486-0696-4E5D-B27B-2BF6BDEE63DB}"/>
              </a:ext>
            </a:extLst>
          </p:cNvPr>
          <p:cNvSpPr txBox="1"/>
          <p:nvPr/>
        </p:nvSpPr>
        <p:spPr>
          <a:xfrm>
            <a:off x="3769178" y="36426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Публичные функции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DAEAE-B11A-4BC2-9058-93F6B69A3389}"/>
              </a:ext>
            </a:extLst>
          </p:cNvPr>
          <p:cNvSpPr txBox="1"/>
          <p:nvPr/>
        </p:nvSpPr>
        <p:spPr>
          <a:xfrm>
            <a:off x="3792309" y="59362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Экспортируемые функции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4EF3EC-FA77-4E57-B90E-407A9B62AE47}"/>
              </a:ext>
            </a:extLst>
          </p:cNvPr>
          <p:cNvCxnSpPr>
            <a:cxnSpLocks/>
          </p:cNvCxnSpPr>
          <p:nvPr/>
        </p:nvCxnSpPr>
        <p:spPr>
          <a:xfrm>
            <a:off x="6591298" y="4960030"/>
            <a:ext cx="1006931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EAF713-6A5A-4AE3-BA32-2048B1962E77}"/>
              </a:ext>
            </a:extLst>
          </p:cNvPr>
          <p:cNvSpPr txBox="1"/>
          <p:nvPr/>
        </p:nvSpPr>
        <p:spPr>
          <a:xfrm>
            <a:off x="7731580" y="4472112"/>
            <a:ext cx="189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Ненужные экспортируемые символы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049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read_header_api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--only-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/include/x86_64-linux-gnu/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api.txt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read_binary_api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--permissive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/lib/x86_64-linux-gnu/libgmp.so.10.4.1 &gt; abi.txt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323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0a1,10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__gmp_0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gmp_allocate_func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gmp_asprintf_final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gmp_asprintf_funs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357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2330716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653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</p:txBody>
      </p:sp>
    </p:spTree>
    <p:extLst>
      <p:ext uri="{BB962C8B-B14F-4D97-AF65-F5344CB8AC3E}">
        <p14:creationId xmlns:p14="http://schemas.microsoft.com/office/powerpoint/2010/main" val="8719954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на старте и во время работы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8822865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на старте и во время работы приложения</a:t>
            </a:r>
          </a:p>
          <a:p>
            <a:r>
              <a:rPr lang="ru-RU" dirty="0"/>
              <a:t>Современные тулчейны содержат средства, позволяющие существенно снизить оверхед</a:t>
            </a:r>
            <a:endParaRPr lang="en-US" dirty="0"/>
          </a:p>
          <a:p>
            <a:pPr lvl="1"/>
            <a:r>
              <a:rPr lang="ru-RU"/>
              <a:t>Особенно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2893498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96FC-6BEF-434E-B7EB-743173F1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325563"/>
          </a:xfrm>
        </p:spPr>
        <p:txBody>
          <a:bodyPr/>
          <a:lstStyle/>
          <a:p>
            <a:r>
              <a:rPr lang="ru-RU" dirty="0"/>
              <a:t>Что почитать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6F34-CCD2-476C-82E8-06D3158E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9198429" cy="50836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Linkers, Loaders and Shared Libraries in Windows, Linux, and C++ (</a:t>
            </a:r>
            <a:r>
              <a:rPr lang="en-US" dirty="0" err="1"/>
              <a:t>Ofek</a:t>
            </a:r>
            <a:r>
              <a:rPr lang="en-US" dirty="0"/>
              <a:t> </a:t>
            </a:r>
            <a:r>
              <a:rPr lang="en-US" dirty="0" err="1"/>
              <a:t>Shilon</a:t>
            </a:r>
            <a:r>
              <a:rPr lang="en-US" dirty="0"/>
              <a:t>, </a:t>
            </a:r>
            <a:r>
              <a:rPr lang="en-US" dirty="0" err="1"/>
              <a:t>CppCon</a:t>
            </a:r>
            <a:r>
              <a:rPr lang="en-US" dirty="0"/>
              <a:t> 2023)</a:t>
            </a:r>
          </a:p>
          <a:p>
            <a:pPr lvl="1"/>
            <a:r>
              <a:rPr lang="en-US" dirty="0">
                <a:hlinkClick r:id="rId2"/>
              </a:rPr>
              <a:t>https://www.youtube.com/watch?v=_enXuIxuNV4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Общий обзор </a:t>
            </a:r>
            <a:r>
              <a:rPr lang="en-US" dirty="0"/>
              <a:t>DLL </a:t>
            </a:r>
            <a:r>
              <a:rPr lang="ru-RU" dirty="0"/>
              <a:t>на разных платформах</a:t>
            </a:r>
            <a:endParaRPr lang="en-US" dirty="0"/>
          </a:p>
          <a:p>
            <a:r>
              <a:rPr lang="en-US" dirty="0"/>
              <a:t>How to Write Shared Libraries (by Ulrich </a:t>
            </a:r>
            <a:r>
              <a:rPr lang="en-US" dirty="0" err="1"/>
              <a:t>Drepper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https://www.akkadia.org/drepper/dsohowto.pdf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en-US" dirty="0"/>
              <a:t>Everything You Ever Wanted to Know about DLLs (by James McNellis, </a:t>
            </a:r>
            <a:r>
              <a:rPr lang="en-US" dirty="0" err="1"/>
              <a:t>CppCon</a:t>
            </a:r>
            <a:r>
              <a:rPr lang="en-US" dirty="0"/>
              <a:t> 2017)</a:t>
            </a:r>
          </a:p>
          <a:p>
            <a:pPr lvl="1"/>
            <a:r>
              <a:rPr lang="en-US" dirty="0">
                <a:hlinkClick r:id="rId4"/>
              </a:rPr>
              <a:t>https://www.youtube.com/watch?v=JPQWQfDhICA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en-US" dirty="0" err="1"/>
              <a:t>MaskRay</a:t>
            </a:r>
            <a:r>
              <a:rPr lang="en-US" dirty="0"/>
              <a:t> Blog</a:t>
            </a:r>
          </a:p>
          <a:p>
            <a:pPr lvl="1"/>
            <a:r>
              <a:rPr lang="en-US" dirty="0">
                <a:hlinkClick r:id="rId5"/>
              </a:rPr>
              <a:t>https://maskray.me/blog</a:t>
            </a:r>
            <a:endParaRPr lang="en-US" dirty="0"/>
          </a:p>
          <a:p>
            <a:pPr lvl="1"/>
            <a:r>
              <a:rPr lang="ru-RU" dirty="0"/>
              <a:t>Блог о системном программировании под </a:t>
            </a:r>
            <a:r>
              <a:rPr lang="en-US" dirty="0"/>
              <a:t>Linux (GOT, PLT, etc.)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08645-0EEF-4125-9977-8B6399BF7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1628775"/>
            <a:ext cx="1200150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D0D73-C723-42C7-A7BC-9F1977046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2785383"/>
            <a:ext cx="1200150" cy="120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C15607-6043-4FCA-B9A1-ED88A06E2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4029076"/>
            <a:ext cx="1200150" cy="1200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06406D-6D76-43CE-AEDB-0A7939D3CC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1" y="5142138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88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38B6-88BB-47D5-AECF-F1AEB000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экономии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A63E-B5E1-4193-A82F-B3B0576B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сканнер</a:t>
            </a:r>
            <a:endParaRPr lang="en-US" dirty="0"/>
          </a:p>
          <a:p>
            <a:pPr lvl="1"/>
            <a:r>
              <a:rPr lang="en-US" dirty="0" err="1"/>
              <a:t>gcc</a:t>
            </a:r>
            <a:r>
              <a:rPr lang="en-US" dirty="0"/>
              <a:t> -Wall -</a:t>
            </a:r>
            <a:r>
              <a:rPr lang="en-US" dirty="0" err="1"/>
              <a:t>Wextra</a:t>
            </a:r>
            <a:r>
              <a:rPr lang="en-US" dirty="0"/>
              <a:t> scripts/ram-</a:t>
            </a:r>
            <a:r>
              <a:rPr lang="en-US" dirty="0" err="1"/>
              <a:t>savings.c</a:t>
            </a:r>
            <a:endParaRPr lang="en-US" dirty="0"/>
          </a:p>
          <a:p>
            <a:r>
              <a:rPr lang="ru-RU" dirty="0"/>
              <a:t>Запустить под </a:t>
            </a:r>
            <a:r>
              <a:rPr lang="en-US" dirty="0" err="1"/>
              <a:t>sudo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./</a:t>
            </a:r>
            <a:r>
              <a:rPr lang="en-US" dirty="0" err="1"/>
              <a:t>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184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E884-F784-4417-BF2B-03646842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экономии диска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F023-58A8-450D-A198-B852C228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Запустить</a:t>
            </a:r>
            <a:endParaRPr lang="en-US" dirty="0"/>
          </a:p>
          <a:p>
            <a:pPr lvl="1"/>
            <a:r>
              <a:rPr lang="en-US" dirty="0"/>
              <a:t>scripts/disk-savings.pl</a:t>
            </a:r>
          </a:p>
          <a:p>
            <a:r>
              <a:rPr lang="ru-RU" dirty="0"/>
              <a:t>Скрипт даёт верхнюю оценку – реальная экономии памяти будет ниже</a:t>
            </a:r>
          </a:p>
          <a:p>
            <a:pPr lvl="1"/>
            <a:r>
              <a:rPr lang="ru-RU" dirty="0"/>
              <a:t>При использовании статическх библиотек не все их функции будут использованы приложениями</a:t>
            </a:r>
          </a:p>
          <a:p>
            <a:pPr lvl="1"/>
            <a:r>
              <a:rPr lang="ru-RU" dirty="0"/>
              <a:t>Соответственно библиотеки только частично будут включены в исполняемые файлы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339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-Wl,-O1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-DCMAKE_SHARED_LINKER_FLAGS='-Wl,-O1’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-h</a:t>
            </a:r>
          </a:p>
        </p:txBody>
      </p:sp>
    </p:spTree>
    <p:extLst>
      <p:ext uri="{BB962C8B-B14F-4D97-AF65-F5344CB8AC3E}">
        <p14:creationId xmlns:p14="http://schemas.microsoft.com/office/powerpoint/2010/main" val="16850194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-DCMAKE_CXX_FLAGS=‘-</a:t>
            </a:r>
            <a:r>
              <a:rPr lang="en-US" dirty="0" err="1"/>
              <a:t>fno</a:t>
            </a:r>
            <a:r>
              <a:rPr lang="en-US" dirty="0"/>
              <a:t>-</a:t>
            </a:r>
            <a:r>
              <a:rPr lang="en-US" dirty="0" err="1"/>
              <a:t>plt</a:t>
            </a:r>
            <a:r>
              <a:rPr lang="en-US" dirty="0"/>
              <a:t>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8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  <a:p>
            <a:pPr lvl="1"/>
            <a:r>
              <a:rPr lang="ru-RU" dirty="0"/>
              <a:t>Причины накладных расходов</a:t>
            </a:r>
          </a:p>
          <a:p>
            <a:pPr lvl="1"/>
            <a:r>
              <a:rPr lang="ru-RU" dirty="0"/>
              <a:t>Способы уменьшения накладных расходов в современных тулчейнах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50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Bsymbolic</a:t>
            </a:r>
            <a:r>
              <a:rPr lang="en-US" dirty="0"/>
              <a:t>-functions’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9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3237-4D45-47EA-9E2F-7A55EAFF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ru-RU" dirty="0"/>
              <a:t>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52DB-A568-42F1-985E-C5B94CB7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945086" cy="4351338"/>
          </a:xfrm>
        </p:spPr>
        <p:txBody>
          <a:bodyPr/>
          <a:lstStyle/>
          <a:p>
            <a:r>
              <a:rPr lang="ru-RU" dirty="0"/>
              <a:t>Архивы переиспользуемого кода</a:t>
            </a:r>
          </a:p>
          <a:p>
            <a:r>
              <a:rPr lang="ru-RU" dirty="0"/>
              <a:t>Могут быть использованы в нескольких программах</a:t>
            </a:r>
          </a:p>
          <a:p>
            <a:r>
              <a:rPr lang="ru-RU" dirty="0"/>
              <a:t>В зависимости от времени связывания </a:t>
            </a:r>
            <a:r>
              <a:rPr lang="en-US" dirty="0"/>
              <a:t>(link time) </a:t>
            </a:r>
            <a:r>
              <a:rPr lang="ru-RU" dirty="0"/>
              <a:t>могут быть</a:t>
            </a:r>
          </a:p>
          <a:p>
            <a:pPr lvl="1"/>
            <a:r>
              <a:rPr lang="ru-RU" dirty="0"/>
              <a:t>Статическими</a:t>
            </a:r>
            <a:r>
              <a:rPr lang="en-US" dirty="0"/>
              <a:t> (.a, .lib)</a:t>
            </a:r>
            <a:endParaRPr lang="ru-RU" dirty="0"/>
          </a:p>
          <a:p>
            <a:pPr lvl="1"/>
            <a:r>
              <a:rPr lang="ru-RU" dirty="0"/>
              <a:t>Динамическими</a:t>
            </a:r>
            <a:r>
              <a:rPr lang="en-US" dirty="0"/>
              <a:t> (.so, .</a:t>
            </a:r>
            <a:r>
              <a:rPr lang="en-US" dirty="0" err="1"/>
              <a:t>dll</a:t>
            </a:r>
            <a:r>
              <a:rPr lang="en-US" dirty="0"/>
              <a:t>, .</a:t>
            </a:r>
            <a:r>
              <a:rPr lang="en-US" dirty="0" err="1"/>
              <a:t>dylib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Популярные платформы поддерживают оба вида библиотек</a:t>
            </a:r>
          </a:p>
          <a:p>
            <a:pPr lvl="1"/>
            <a:r>
              <a:rPr lang="en-US" dirty="0"/>
              <a:t>Windows, Linux, macOS, BSD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AEDABD-2F51-4373-99B8-200EE8B05C68}"/>
              </a:ext>
            </a:extLst>
          </p:cNvPr>
          <p:cNvSpPr/>
          <p:nvPr/>
        </p:nvSpPr>
        <p:spPr>
          <a:xfrm>
            <a:off x="8131629" y="2329541"/>
            <a:ext cx="95794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C8787-BDB6-416C-B224-5BE946924E0A}"/>
              </a:ext>
            </a:extLst>
          </p:cNvPr>
          <p:cNvSpPr/>
          <p:nvPr/>
        </p:nvSpPr>
        <p:spPr>
          <a:xfrm>
            <a:off x="9318173" y="2329539"/>
            <a:ext cx="95794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E5655-4277-42F5-A68E-87192FD2A3EE}"/>
              </a:ext>
            </a:extLst>
          </p:cNvPr>
          <p:cNvSpPr/>
          <p:nvPr/>
        </p:nvSpPr>
        <p:spPr>
          <a:xfrm>
            <a:off x="10450288" y="2329538"/>
            <a:ext cx="95794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51026F-744F-4B76-8B53-751801AFE1B8}"/>
              </a:ext>
            </a:extLst>
          </p:cNvPr>
          <p:cNvSpPr/>
          <p:nvPr/>
        </p:nvSpPr>
        <p:spPr>
          <a:xfrm>
            <a:off x="9285517" y="4441372"/>
            <a:ext cx="957943" cy="6531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FD15FB-E7B8-4838-AF40-79DB2D18D518}"/>
              </a:ext>
            </a:extLst>
          </p:cNvPr>
          <p:cNvSpPr/>
          <p:nvPr/>
        </p:nvSpPr>
        <p:spPr>
          <a:xfrm>
            <a:off x="8186059" y="3004456"/>
            <a:ext cx="816428" cy="5225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1DC986-BB4C-41E3-89CB-A45A493A7989}"/>
              </a:ext>
            </a:extLst>
          </p:cNvPr>
          <p:cNvSpPr/>
          <p:nvPr/>
        </p:nvSpPr>
        <p:spPr>
          <a:xfrm>
            <a:off x="9388930" y="3004456"/>
            <a:ext cx="816428" cy="5225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5C3857-2B1C-47D6-82DF-2990FDC6D9B5}"/>
              </a:ext>
            </a:extLst>
          </p:cNvPr>
          <p:cNvSpPr/>
          <p:nvPr/>
        </p:nvSpPr>
        <p:spPr>
          <a:xfrm>
            <a:off x="10504717" y="3004456"/>
            <a:ext cx="816428" cy="5225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82B1C5-40E0-4005-87DB-5F367203DDB0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flipH="1" flipV="1">
            <a:off x="8610601" y="3655104"/>
            <a:ext cx="674916" cy="111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16FFA2-DFBD-4DEB-A551-E8B996C1547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9764489" y="3655102"/>
            <a:ext cx="32656" cy="78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2320D7-D334-45EA-A142-AB432F97C006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10243460" y="3655101"/>
            <a:ext cx="685800" cy="111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6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EA4-3167-4BD7-A4DD-B0CAF45F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3F3-65D2-4D2F-88AE-DACC1430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1825625"/>
            <a:ext cx="10602687" cy="4351338"/>
          </a:xfrm>
        </p:spPr>
        <p:txBody>
          <a:bodyPr/>
          <a:lstStyle/>
          <a:p>
            <a:r>
              <a:rPr lang="en-US" dirty="0"/>
              <a:t>Dynamic-link libraries (DLL), shared libraries, shared objects</a:t>
            </a:r>
          </a:p>
          <a:p>
            <a:r>
              <a:rPr lang="ru-RU" dirty="0"/>
              <a:t>Не являются частью исполняемого файла программы</a:t>
            </a:r>
          </a:p>
          <a:p>
            <a:r>
              <a:rPr lang="ru-RU" dirty="0"/>
              <a:t>Загружаются в начале работы</a:t>
            </a:r>
            <a:r>
              <a:rPr lang="en-US" dirty="0"/>
              <a:t> </a:t>
            </a:r>
            <a:r>
              <a:rPr lang="ru-RU" dirty="0"/>
              <a:t>программы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6A00481-BE09-4E7F-A374-C6B4AFE5CEEA}"/>
              </a:ext>
            </a:extLst>
          </p:cNvPr>
          <p:cNvSpPr/>
          <p:nvPr/>
        </p:nvSpPr>
        <p:spPr>
          <a:xfrm>
            <a:off x="751113" y="3712029"/>
            <a:ext cx="1132115" cy="832077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files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C26B337F-9590-4CD9-9F62-7B84C73DE968}"/>
              </a:ext>
            </a:extLst>
          </p:cNvPr>
          <p:cNvSpPr/>
          <p:nvPr/>
        </p:nvSpPr>
        <p:spPr>
          <a:xfrm>
            <a:off x="751114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F3B1A-C771-4B71-926C-1A7E14B557A7}"/>
              </a:ext>
            </a:extLst>
          </p:cNvPr>
          <p:cNvSpPr/>
          <p:nvPr/>
        </p:nvSpPr>
        <p:spPr>
          <a:xfrm>
            <a:off x="2383971" y="4598536"/>
            <a:ext cx="1458686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linker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8BA3273-2A31-40DD-BA8F-5B7D6518CBE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1883228" y="4128068"/>
            <a:ext cx="1230086" cy="4704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FB544C-0929-4C86-A5C9-1B611F961E0D}"/>
              </a:ext>
            </a:extLst>
          </p:cNvPr>
          <p:cNvCxnSpPr>
            <a:cxnSpLocks/>
          </p:cNvCxnSpPr>
          <p:nvPr/>
        </p:nvCxnSpPr>
        <p:spPr>
          <a:xfrm flipV="1">
            <a:off x="1883229" y="5312229"/>
            <a:ext cx="1230085" cy="6010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D916F-7E25-4505-A973-BBDEB7CFC7D1}"/>
              </a:ext>
            </a:extLst>
          </p:cNvPr>
          <p:cNvSpPr/>
          <p:nvPr/>
        </p:nvSpPr>
        <p:spPr>
          <a:xfrm>
            <a:off x="4430485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99D11-754E-4DDD-82E1-D8FA4442C505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3842657" y="4955383"/>
            <a:ext cx="58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C7C2FE-96A3-42E5-BF95-832C45761800}"/>
              </a:ext>
            </a:extLst>
          </p:cNvPr>
          <p:cNvSpPr/>
          <p:nvPr/>
        </p:nvSpPr>
        <p:spPr>
          <a:xfrm>
            <a:off x="4757057" y="4865915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E35D64-B512-4DD7-9DB2-258C92562D8D}"/>
              </a:ext>
            </a:extLst>
          </p:cNvPr>
          <p:cNvSpPr/>
          <p:nvPr/>
        </p:nvSpPr>
        <p:spPr>
          <a:xfrm>
            <a:off x="7271655" y="4598535"/>
            <a:ext cx="1513115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linker (loader)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D5FD10-E78C-4C28-B68E-5E570DFE0AB9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6542314" y="4955382"/>
            <a:ext cx="72934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108654-18B6-4697-ADEA-AEB466D5E19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784770" y="4955382"/>
            <a:ext cx="8164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F636958-01E9-4A09-B661-12F58690747E}"/>
              </a:ext>
            </a:extLst>
          </p:cNvPr>
          <p:cNvSpPr/>
          <p:nvPr/>
        </p:nvSpPr>
        <p:spPr>
          <a:xfrm>
            <a:off x="9601199" y="3869192"/>
            <a:ext cx="2111829" cy="246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3EF2FCD-1EA7-4072-A838-336C231F4AA6}"/>
              </a:ext>
            </a:extLst>
          </p:cNvPr>
          <p:cNvSpPr/>
          <p:nvPr/>
        </p:nvSpPr>
        <p:spPr>
          <a:xfrm>
            <a:off x="9927771" y="4509067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45" name="Flowchart: Multidocument 44">
            <a:extLst>
              <a:ext uri="{FF2B5EF4-FFF2-40B4-BE49-F238E27FC236}">
                <a16:creationId xmlns:a16="http://schemas.microsoft.com/office/drawing/2014/main" id="{E2C08B2C-D310-476E-9D89-EC360EDBA69C}"/>
              </a:ext>
            </a:extLst>
          </p:cNvPr>
          <p:cNvSpPr/>
          <p:nvPr/>
        </p:nvSpPr>
        <p:spPr>
          <a:xfrm>
            <a:off x="10074727" y="5297091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83FDCA-F941-4948-97B3-54379FB031C5}"/>
              </a:ext>
            </a:extLst>
          </p:cNvPr>
          <p:cNvCxnSpPr>
            <a:stCxn id="5" idx="3"/>
          </p:cNvCxnSpPr>
          <p:nvPr/>
        </p:nvCxnSpPr>
        <p:spPr>
          <a:xfrm flipV="1">
            <a:off x="1883229" y="5913324"/>
            <a:ext cx="77179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0D6B3-E5A3-4554-A0BE-037DBDBC9DE7}"/>
              </a:ext>
            </a:extLst>
          </p:cNvPr>
          <p:cNvCxnSpPr/>
          <p:nvPr/>
        </p:nvCxnSpPr>
        <p:spPr>
          <a:xfrm>
            <a:off x="6825343" y="3570514"/>
            <a:ext cx="0" cy="289560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616404-2EF8-426C-8984-B76966095110}"/>
              </a:ext>
            </a:extLst>
          </p:cNvPr>
          <p:cNvSpPr txBox="1"/>
          <p:nvPr/>
        </p:nvSpPr>
        <p:spPr>
          <a:xfrm flipH="1">
            <a:off x="5339439" y="6190502"/>
            <a:ext cx="64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Compile-time      Runtime</a:t>
            </a:r>
          </a:p>
        </p:txBody>
      </p:sp>
    </p:spTree>
    <p:extLst>
      <p:ext uri="{BB962C8B-B14F-4D97-AF65-F5344CB8AC3E}">
        <p14:creationId xmlns:p14="http://schemas.microsoft.com/office/powerpoint/2010/main" val="285367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17068</TotalTime>
  <Words>5847</Words>
  <Application>Microsoft Office PowerPoint</Application>
  <PresentationFormat>Widescreen</PresentationFormat>
  <Paragraphs>767</Paragraphs>
  <Slides>70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Calibri (Body)</vt:lpstr>
      <vt:lpstr>Calibri Light</vt:lpstr>
      <vt:lpstr>Courier New</vt:lpstr>
      <vt:lpstr>Office Theme</vt:lpstr>
      <vt:lpstr>Динамические библиотеки и способы их ускорения</vt:lpstr>
      <vt:lpstr>Обо мне</vt:lpstr>
      <vt:lpstr>План доклада</vt:lpstr>
      <vt:lpstr>План доклада</vt:lpstr>
      <vt:lpstr>План доклада</vt:lpstr>
      <vt:lpstr>План доклада</vt:lpstr>
      <vt:lpstr>План доклада</vt:lpstr>
      <vt:lpstr>Библиотеки</vt:lpstr>
      <vt:lpstr>Динамические библиотеки</vt:lpstr>
      <vt:lpstr>Использование динамических библиотек</vt:lpstr>
      <vt:lpstr>Преимущества DLL</vt:lpstr>
      <vt:lpstr>Недостатки DLL</vt:lpstr>
      <vt:lpstr>DLL Hell 101</vt:lpstr>
      <vt:lpstr>Принципы работы динамических библиотек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Загрузка динамических библиотек</vt:lpstr>
      <vt:lpstr>Динамический загрузчик</vt:lpstr>
      <vt:lpstr>Процесс загрузки DLL</vt:lpstr>
      <vt:lpstr>Процесс загрузки DLL</vt:lpstr>
      <vt:lpstr>Релокация библиотек</vt:lpstr>
      <vt:lpstr>Релокация библиотек: позиционно-независимый код</vt:lpstr>
      <vt:lpstr>Релокация библиотек: оптимизация в Windows</vt:lpstr>
      <vt:lpstr>Процесс загрузки DLL</vt:lpstr>
      <vt:lpstr>Разрешение имён (symbol resolution)</vt:lpstr>
      <vt:lpstr>Перехват символов в Linux (runtime interposition)</vt:lpstr>
      <vt:lpstr>PowerPoint Presentation</vt:lpstr>
      <vt:lpstr>Связывание символов (symbol binding)</vt:lpstr>
      <vt:lpstr>Ленивое связывание в Linux (lazy binding)</vt:lpstr>
      <vt:lpstr>Ускорение работы динамических библиотек</vt:lpstr>
      <vt:lpstr>Накладные расходы при использовании DLL</vt:lpstr>
      <vt:lpstr>Накладные расходы при использовании DLL</vt:lpstr>
      <vt:lpstr>Ускорение загрузки DLL: отключение неиспользуемых библиотек</vt:lpstr>
      <vt:lpstr>Ускорение загрузки DLL: отложенная (ленивая) загрузка библиотек</vt:lpstr>
      <vt:lpstr>Implib.so</vt:lpstr>
      <vt:lpstr>Implib.so</vt:lpstr>
      <vt:lpstr>Накладные расходы при использовании DLL</vt:lpstr>
      <vt:lpstr>Ускорение загрузки DLL: link-time relocation</vt:lpstr>
      <vt:lpstr>Ускорение загрузки DLL: link-time relocation</vt:lpstr>
      <vt:lpstr>Накладные расходы при использовании DLL</vt:lpstr>
      <vt:lpstr>Ускорение работы DLL: prelinking</vt:lpstr>
      <vt:lpstr>Ускорение работы DLL: оптимизация таблиц символов</vt:lpstr>
      <vt:lpstr>Ускорение работы DLL: отключение ленивого связывания</vt:lpstr>
      <vt:lpstr>Ускорение работы DLL: отключение ленивого связывания</vt:lpstr>
      <vt:lpstr>Ускорение работы DLL: отключение ленивого связывания</vt:lpstr>
      <vt:lpstr>Накладные расходы при использовании DLL</vt:lpstr>
      <vt:lpstr>Проблема с экспортируемыми символами</vt:lpstr>
      <vt:lpstr>Пример отмены оптимизаций</vt:lpstr>
      <vt:lpstr>Ускорение работы DLL: отключение перехвата функций</vt:lpstr>
      <vt:lpstr>Ускорение работы DLL: отключение перехвата функций</vt:lpstr>
      <vt:lpstr>Ускорение работы DLL: сокращение интерфейса библиотеки</vt:lpstr>
      <vt:lpstr>Сокращение интерфейса библиотек в дистрибутивах</vt:lpstr>
      <vt:lpstr>ShlibVisibilityChecker</vt:lpstr>
      <vt:lpstr>Пример использования ShlibVisibilityChecker</vt:lpstr>
      <vt:lpstr>Резюме</vt:lpstr>
      <vt:lpstr>Резюме</vt:lpstr>
      <vt:lpstr>Резюме</vt:lpstr>
      <vt:lpstr>Резюме</vt:lpstr>
      <vt:lpstr>Что почитать?</vt:lpstr>
      <vt:lpstr>Спасибо за внимание!</vt:lpstr>
      <vt:lpstr>Проверка экономии памяти</vt:lpstr>
      <vt:lpstr>Анализ экономии диска</vt:lpstr>
      <vt:lpstr>Проверка -Wl,-O1</vt:lpstr>
      <vt:lpstr>Проверка -fno-plt</vt:lpstr>
      <vt:lpstr>Проверка -Bsymbolic-functions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694</cp:revision>
  <dcterms:created xsi:type="dcterms:W3CDTF">2023-04-09T09:43:52Z</dcterms:created>
  <dcterms:modified xsi:type="dcterms:W3CDTF">2024-05-10T12:30:16Z</dcterms:modified>
</cp:coreProperties>
</file>