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6" r:id="rId15"/>
    <p:sldId id="267" r:id="rId16"/>
    <p:sldId id="268" r:id="rId17"/>
    <p:sldId id="269" r:id="rId18"/>
    <p:sldId id="306" r:id="rId19"/>
    <p:sldId id="270" r:id="rId20"/>
    <p:sldId id="271" r:id="rId21"/>
    <p:sldId id="272" r:id="rId22"/>
    <p:sldId id="309" r:id="rId23"/>
    <p:sldId id="274" r:id="rId24"/>
    <p:sldId id="275" r:id="rId25"/>
    <p:sldId id="302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313" r:id="rId34"/>
    <p:sldId id="314" r:id="rId35"/>
    <p:sldId id="315" r:id="rId36"/>
    <p:sldId id="286" r:id="rId37"/>
    <p:sldId id="285" r:id="rId38"/>
    <p:sldId id="312" r:id="rId39"/>
    <p:sldId id="289" r:id="rId40"/>
    <p:sldId id="290" r:id="rId41"/>
    <p:sldId id="291" r:id="rId42"/>
    <p:sldId id="307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276" r:id="rId52"/>
    <p:sldId id="278" r:id="rId53"/>
    <p:sldId id="303" r:id="rId54"/>
    <p:sldId id="305" r:id="rId55"/>
    <p:sldId id="30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1VN01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it.ly/3NpcO2v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</a:t>
            </a:r>
            <a:r>
              <a:rPr lang="en-US" dirty="0"/>
              <a:t>(</a:t>
            </a:r>
            <a:r>
              <a:rPr lang="ru-RU" dirty="0"/>
              <a:t>мы поговорим о том)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избежать подобных ошибок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Если они не выполняются, то сортировка просто не имеет смысла.</a:t>
            </a:r>
          </a:p>
          <a:p>
            <a:endParaRPr lang="ru-RU" dirty="0"/>
          </a:p>
          <a:p>
            <a:r>
              <a:rPr lang="ru-RU" dirty="0"/>
              <a:t>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ввести четвертую аксиому введём ещё одно понятние – отношение эквивалентности, связанное с компаратором. Два элемента считаются эквивалентными, если ни один их ниъ не меньше другого.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Оператор эквивалентности ведёт себя схожим образом с оператором сравнения </a:t>
            </a:r>
            <a:r>
              <a:rPr lang="en-US" dirty="0"/>
              <a:t>(operator==), </a:t>
            </a:r>
            <a:r>
              <a:rPr lang="ru-RU" dirty="0"/>
              <a:t>но вообще говоря отличается от него. Например компаратор может сравнивать только подмножество полей класса или сравнивать производные атрибуты класса.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Физический смысл отношения эквивалентности не столь очевиден.</a:t>
            </a:r>
          </a:p>
          <a:p>
            <a:endParaRPr lang="ru-RU" dirty="0"/>
          </a:p>
          <a:p>
            <a:r>
              <a:rPr lang="ru-RU" dirty="0"/>
              <a:t>Как мы увидим в дальнейшем, транзитивность эквивалентности легко нарушить на практике.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https://stackoverflow.com/questions/75970396/why-do-we-need-transitivity-of-equivalence (</a:t>
            </a:r>
            <a:r>
              <a:rPr lang="en-US" dirty="0">
                <a:hlinkClick r:id="rId3"/>
              </a:rPr>
              <a:t>bit.ly/41VN01X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ещё стоит добавить про аксиоматику компараторов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9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https://stackoverflow.com/questions/75770367/implied-meaning-of-ordering-types-in-c20 (</a:t>
            </a:r>
            <a:r>
              <a:rPr lang="en-US" dirty="0">
                <a:hlinkClick r:id="rId3"/>
              </a:rPr>
              <a:t>bit.ly/40z4tMv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Теперь, познакомившись с формальными требованиями к компараторам, давайте разберём наиболее частые ошибки при их написании.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Ошибка в том что переходить к сравнению второго поля можно только если первые поля равны.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эта ошибка может быть скрытой как в следующем примере.</a:t>
            </a:r>
            <a:endParaRPr lang="en-US" dirty="0"/>
          </a:p>
          <a:p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linkClick r:id="rId3"/>
              </a:rPr>
              <a:t>https://schneide.blog/2010/11/01/bug-hunting-fun-with-stdsort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bit.ly/3NpcO2v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одной частой ошибкой является сортировка массивов чисел с плавающей точкой, содержащих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мы видим нарушение четвертой аксиомы на практике это приводит к неправильной сортировке массивов содержащих NaNs.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6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5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, </a:t>
            </a:r>
            <a:r>
              <a:rPr lang="ru-RU" dirty="0"/>
              <a:t>т.к. 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собой. Обычно они сравнивают совершенно разные поля объектов.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Поговорив о столь многочисленных ошибках, давайте обсудим средства их обнаружения, предлагаемые современными тулчейнами.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как соотносятся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40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более глубокой проверки можно использовать динамический анализатор </a:t>
            </a:r>
            <a:r>
              <a:rPr lang="en-US" dirty="0" err="1"/>
              <a:t>SortChecker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7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Рандомизация также помогает находить больше ошибок в компараторах за счёт расширения покрытия тестируемых элементов.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</a:t>
            </a:r>
            <a:r>
              <a:rPr lang="en-US" dirty="0"/>
              <a:t> </a:t>
            </a:r>
            <a:r>
              <a:rPr lang="ru-RU" dirty="0"/>
              <a:t>объектов того или иного типа.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</a:t>
            </a:r>
            <a:r>
              <a:rPr lang="en-US" dirty="0"/>
              <a:t>, </a:t>
            </a:r>
            <a:r>
              <a:rPr lang="ru-RU" dirty="0"/>
              <a:t>у которого нет явной верхней границы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</a:t>
            </a:r>
            <a:r>
              <a:rPr lang="en-US" dirty="0"/>
              <a:t>. </a:t>
            </a:r>
            <a:r>
              <a:rPr lang="ru-RU" dirty="0"/>
              <a:t>Раз у нас есть </a:t>
            </a:r>
            <a:r>
              <a:rPr lang="en-US" dirty="0"/>
              <a:t>b, </a:t>
            </a:r>
            <a:r>
              <a:rPr lang="ru-RU" dirty="0"/>
              <a:t>для которого …, то цикл всегда будет завершен</a:t>
            </a:r>
            <a:r>
              <a:rPr lang="en-US" dirty="0"/>
              <a:t> (</a:t>
            </a:r>
            <a:r>
              <a:rPr lang="ru-RU" dirty="0"/>
              <a:t>мы выйдем из него дойдя до элемента </a:t>
            </a:r>
            <a:r>
              <a:rPr lang="en-US" dirty="0"/>
              <a:t>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мы видим что компаратор не может быть совсем произвольной функцией. Какие же к нему предъявляются требования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970396/why-do-we-need-transitivity-of-equivalenc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770367/implied-meaning-of-ordering-types-in-c2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bit.ly/3NpcO2v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_Compare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6916A-7147-4B34-B109-1CB7EEA28391}"/>
              </a:ext>
            </a:extLst>
          </p:cNvPr>
          <p:cNvSpPr/>
          <p:nvPr/>
        </p:nvSpPr>
        <p:spPr>
          <a:xfrm>
            <a:off x="1213436" y="3151109"/>
            <a:ext cx="6297706" cy="85997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/>
              <a:t> </a:t>
            </a:r>
            <a:r>
              <a:rPr lang="ru-RU" dirty="0"/>
              <a:t>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E7CB-8E77-4D17-940A-3972F68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5A5-EA18-454A-A682-9FF9F1AF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Why do we need transitivity of equivalence</a:t>
            </a:r>
            <a:endParaRPr lang="en-US" dirty="0"/>
          </a:p>
          <a:p>
            <a:r>
              <a:rPr lang="ru-RU" dirty="0"/>
              <a:t>Не всем алгоритмам </a:t>
            </a:r>
            <a:r>
              <a:rPr lang="en-US" dirty="0"/>
              <a:t>STL </a:t>
            </a:r>
            <a:r>
              <a:rPr lang="ru-RU" dirty="0"/>
              <a:t>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требует выполнения четырёх аксиом для всех алгоритмов (вероятно для упрощения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2228395"/>
            <a:ext cx="1023258" cy="10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Строгий слабый порядок</a:t>
            </a:r>
            <a:r>
              <a:rPr lang="en-US" dirty="0"/>
              <a:t> (strict weak ordering)</a:t>
            </a:r>
          </a:p>
          <a:p>
            <a:pPr lvl="1"/>
            <a:r>
              <a:rPr lang="ru-RU" dirty="0"/>
              <a:t>Частичный порядок + транзитивность эквивалентности</a:t>
            </a:r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частичным порядком 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класс является слабым порядком</a:t>
            </a:r>
            <a:r>
              <a:rPr lang="en-US" dirty="0"/>
              <a:t> ?</a:t>
            </a:r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Implied meaning of ordering types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8" y="4859792"/>
            <a:ext cx="1317171" cy="13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7F5-CFC9-4482-AD61-CF177C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FA6B-5402-4E2B-8125-7CF016BA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901827"/>
            <a:ext cx="5127173" cy="4401004"/>
          </a:xfrm>
        </p:spPr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8BD51-50A5-421D-9272-B6445CFB0B3F}"/>
              </a:ext>
            </a:extLst>
          </p:cNvPr>
          <p:cNvSpPr txBox="1">
            <a:spLocks/>
          </p:cNvSpPr>
          <p:nvPr/>
        </p:nvSpPr>
        <p:spPr>
          <a:xfrm>
            <a:off x="6096000" y="1777776"/>
            <a:ext cx="5878286" cy="410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240AC-C2EE-4458-9504-088827197C07}"/>
              </a:ext>
            </a:extLst>
          </p:cNvPr>
          <p:cNvSpPr/>
          <p:nvPr/>
        </p:nvSpPr>
        <p:spPr>
          <a:xfrm>
            <a:off x="6340608" y="3085795"/>
            <a:ext cx="5524821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ru-RU" dirty="0"/>
              <a:t> и встроенный оператор сравнения кортежей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  <a:r>
              <a:rPr lang="ru-RU" dirty="0"/>
              <a:t>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operator&lt;=&gt;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std::less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std::not2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(..., ...,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Bug hunting fun with std::sort</a:t>
            </a:r>
            <a:endParaRPr lang="en-US" dirty="0"/>
          </a:p>
          <a:p>
            <a:pPr lvl="1"/>
            <a:endParaRPr lang="en-US" dirty="0">
              <a:hlinkClick r:id="rId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4424363"/>
            <a:ext cx="1469571" cy="14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 5, 3, NAN, 200,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Самые частые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В случае </a:t>
            </a:r>
            <a:r>
              <a:rPr lang="en-US" dirty="0"/>
              <a:t>std::map </a:t>
            </a:r>
            <a:r>
              <a:rPr lang="ru-RU" dirty="0"/>
              <a:t>сделать классс-обёртку над </a:t>
            </a:r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4" y="19235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C94-8D09-4A6E-A1A2-472C761ADA7D}"/>
              </a:ext>
            </a:extLst>
          </p:cNvPr>
          <p:cNvSpPr txBox="1"/>
          <p:nvPr/>
        </p:nvSpPr>
        <p:spPr>
          <a:xfrm>
            <a:off x="8186057" y="2242457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r>
              <a:rPr lang="en-US" dirty="0"/>
              <a:t> </a:t>
            </a:r>
            <a:r>
              <a:rPr lang="ru-RU" dirty="0"/>
              <a:t>если оба операнда нулевые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B0A27-C25B-4D5E-9417-69CA187BC6A3}"/>
              </a:ext>
            </a:extLst>
          </p:cNvPr>
          <p:cNvSpPr/>
          <p:nvPr/>
        </p:nvSpPr>
        <p:spPr>
          <a:xfrm>
            <a:off x="1398494" y="2788751"/>
            <a:ext cx="2890477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892427"/>
            <a:ext cx="6596743" cy="257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predicate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B17C6-D01F-4315-BE03-49586B6D82A7}"/>
              </a:ext>
            </a:extLst>
          </p:cNvPr>
          <p:cNvSpPr txBox="1"/>
          <p:nvPr/>
        </p:nvSpPr>
        <p:spPr>
          <a:xfrm>
            <a:off x="870857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020453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33E-D82D-47D2-9079-A9C225D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7498-8028-4E15-8383-9AF8BE96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7396"/>
            <a:ext cx="4811486" cy="4351338"/>
          </a:xfrm>
        </p:spPr>
        <p:txBody>
          <a:bodyPr/>
          <a:lstStyle/>
          <a:p>
            <a:r>
              <a:rPr lang="ru-RU" dirty="0"/>
              <a:t>Нарушена транзитивность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GCC Bugzilla #68988</a:t>
            </a:r>
            <a:endParaRPr lang="ru-RU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43806-8DD8-471C-8E72-4EEE34929A59}"/>
              </a:ext>
            </a:extLst>
          </p:cNvPr>
          <p:cNvSpPr txBox="1">
            <a:spLocks/>
          </p:cNvSpPr>
          <p:nvPr/>
        </p:nvSpPr>
        <p:spPr>
          <a:xfrm>
            <a:off x="5812972" y="1847396"/>
            <a:ext cx="6248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EA25-0B2C-4EF5-B639-CEEB6BC70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6" y="4452257"/>
            <a:ext cx="1371600" cy="137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502F8C-3182-4C4B-BEAD-95A4003DFB85}"/>
              </a:ext>
            </a:extLst>
          </p:cNvPr>
          <p:cNvSpPr/>
          <p:nvPr/>
        </p:nvSpPr>
        <p:spPr>
          <a:xfrm>
            <a:off x="6525666" y="3648722"/>
            <a:ext cx="5100277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4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33E-D82D-47D2-9079-A9C225D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43806-8DD8-471C-8E72-4EEE34929A59}"/>
              </a:ext>
            </a:extLst>
          </p:cNvPr>
          <p:cNvSpPr txBox="1">
            <a:spLocks/>
          </p:cNvSpPr>
          <p:nvPr/>
        </p:nvSpPr>
        <p:spPr>
          <a:xfrm>
            <a:off x="1338943" y="1858282"/>
            <a:ext cx="8229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6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0.5 *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(0.5 *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017AB-B1D5-4C80-B60F-131F78A2DA84}"/>
              </a:ext>
            </a:extLst>
          </p:cNvPr>
          <p:cNvSpPr/>
          <p:nvPr/>
        </p:nvSpPr>
        <p:spPr>
          <a:xfrm>
            <a:off x="1550894" y="2222693"/>
            <a:ext cx="7288306" cy="50962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C1D-74B1-43B6-9285-943AA873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0C72-B3D0-49D2-B84B-FEA8654E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4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Функторы-предикаты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</a:t>
            </a:r>
            <a:r>
              <a:rPr lang="en-US" dirty="0"/>
              <a:t>/</a:t>
            </a:r>
            <a:r>
              <a:rPr lang="ru-RU" dirty="0"/>
              <a:t>поиска объектов</a:t>
            </a:r>
            <a:endParaRPr lang="en-US" dirty="0"/>
          </a:p>
          <a:p>
            <a:endParaRPr lang="ru-RU" sz="1200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O(N*logN)</a:t>
            </a:r>
            <a:endParaRPr lang="en-US" dirty="0"/>
          </a:p>
          <a:p>
            <a:r>
              <a:rPr lang="ru-RU" dirty="0"/>
              <a:t>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https://github.com/yugr/sortcheckxx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</a:t>
            </a:r>
            <a:r>
              <a:rPr lang="en-US" dirty="0"/>
              <a:t>C++</a:t>
            </a:r>
          </a:p>
          <a:p>
            <a:r>
              <a:rPr lang="ru-RU" dirty="0"/>
              <a:t>Перехватывает и проверяет </a:t>
            </a:r>
            <a:r>
              <a:rPr lang="en-US" dirty="0"/>
              <a:t>STL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https://github.com/yugr/sortcheck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Си</a:t>
            </a:r>
            <a:endParaRPr lang="en-US" dirty="0"/>
          </a:p>
          <a:p>
            <a:r>
              <a:rPr lang="ru-RU" dirty="0"/>
              <a:t>Перехватывает и проверяет 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-DSIZE=50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__LINE__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Возможно будет интегрирован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</a:t>
            </a:r>
            <a:r>
              <a:rPr lang="en-US" dirty="0"/>
              <a:t>C</a:t>
            </a:r>
            <a:r>
              <a:rPr lang="ru-RU" dirty="0"/>
              <a:t>hecker и Sort</a:t>
            </a:r>
            <a:r>
              <a:rPr lang="en-US" dirty="0"/>
              <a:t>C</a:t>
            </a:r>
            <a:r>
              <a:rPr lang="ru-RU" dirty="0"/>
              <a:t>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Расчёт на 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отладочной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(-</a:t>
            </a:r>
            <a:r>
              <a:rPr lang="en-US" dirty="0"/>
              <a:t>D_LIBCPP_ENABLE_DEBUG_MODE) </a:t>
            </a:r>
            <a:r>
              <a:rPr lang="ru-RU" dirty="0"/>
              <a:t>с помощью рандомизации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Примеры: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4546</Words>
  <Application>Microsoft Office PowerPoint</Application>
  <PresentationFormat>Widescreen</PresentationFormat>
  <Paragraphs>535</Paragraphs>
  <Slides>55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использования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</vt:lpstr>
      <vt:lpstr>Частые ошибки: неправильный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некорректная обработка специального случая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приближенные сравнения</vt:lpstr>
      <vt:lpstr>Инструменты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SortChecker++</vt:lpstr>
      <vt:lpstr>SortChecker</vt:lpstr>
      <vt:lpstr>Как использовать SortChecker++</vt:lpstr>
      <vt:lpstr>Псевдокод</vt:lpstr>
      <vt:lpstr>Быстрый алгоритм проверки</vt:lpstr>
      <vt:lpstr>Что почитать</vt:lpstr>
      <vt:lpstr>Рекомендации</vt:lpstr>
      <vt:lpstr>Другие типы ошибок в компараторных API</vt:lpstr>
      <vt:lpstr>Спасибо за внимание!</vt:lpstr>
      <vt:lpstr>Частые ошибки: неправильный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147</cp:revision>
  <dcterms:created xsi:type="dcterms:W3CDTF">2023-04-09T09:43:52Z</dcterms:created>
  <dcterms:modified xsi:type="dcterms:W3CDTF">2023-05-14T09:58:58Z</dcterms:modified>
</cp:coreProperties>
</file>