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61" r:id="rId4"/>
    <p:sldId id="258" r:id="rId5"/>
    <p:sldId id="259" r:id="rId6"/>
    <p:sldId id="263" r:id="rId7"/>
    <p:sldId id="279" r:id="rId8"/>
    <p:sldId id="260" r:id="rId9"/>
    <p:sldId id="264" r:id="rId10"/>
    <p:sldId id="281" r:id="rId11"/>
    <p:sldId id="262" r:id="rId12"/>
    <p:sldId id="266" r:id="rId13"/>
    <p:sldId id="267" r:id="rId14"/>
    <p:sldId id="268" r:id="rId15"/>
    <p:sldId id="282" r:id="rId16"/>
    <p:sldId id="269" r:id="rId17"/>
    <p:sldId id="273" r:id="rId18"/>
    <p:sldId id="272" r:id="rId19"/>
    <p:sldId id="274" r:id="rId20"/>
    <p:sldId id="284" r:id="rId21"/>
    <p:sldId id="277" r:id="rId22"/>
    <p:sldId id="285" r:id="rId23"/>
    <p:sldId id="286" r:id="rId24"/>
    <p:sldId id="283" r:id="rId25"/>
    <p:sldId id="275" r:id="rId26"/>
    <p:sldId id="276" r:id="rId27"/>
    <p:sldId id="278" r:id="rId28"/>
    <p:sldId id="287" r:id="rId29"/>
    <p:sldId id="288" r:id="rId30"/>
    <p:sldId id="291" r:id="rId31"/>
    <p:sldId id="289" r:id="rId32"/>
    <p:sldId id="290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0" r:id="rId41"/>
    <p:sldId id="301" r:id="rId42"/>
    <p:sldId id="302" r:id="rId43"/>
    <p:sldId id="299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270" r:id="rId74"/>
    <p:sldId id="271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C82C-088A-4FB4-80D3-9F271402ACE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Uncontrolled_format_string" TargetMode="External"/><Relationship Id="rId2" Type="http://schemas.openxmlformats.org/officeDocument/2006/relationships/hyperlink" Target="https://www.youtube.com/watch?v=blQavgcwrp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blog/topics/threat-intelligence/six-facts-about-address-space-layout-randomization-on-windows" TargetMode="External"/><Relationship Id="rId4" Type="http://schemas.openxmlformats.org/officeDocument/2006/relationships/hyperlink" Target="https://arxiv.org/abs/2408.1510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mozilla.org/show_bug.cgi?id=150358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/issues/30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ugr/slides/blob/main/CppZeroCost/2025/scripts/has_stack_clash_protection.py" TargetMode="External"/><Relationship Id="rId4" Type="http://schemas.openxmlformats.org/officeDocument/2006/relationships/hyperlink" Target="https://github.com/slimm609/checksec/issues/30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hromium.org/Home/chromium-security/memory-safety" TargetMode="External"/><Relationship Id="rId4" Type="http://schemas.openxmlformats.org/officeDocument/2006/relationships/hyperlink" Target="https://security.googleblog.com/2024/11/retrofitting-spatial-safety-to-hundreds.html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00-10/msg00607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cc.gnu.org/bugzilla/show_bug.cgi?id=35412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issues/122687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 err="1"/>
              <a:t>mmap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  <a:r>
              <a:rPr lang="en-US" dirty="0"/>
              <a:t> </a:t>
            </a:r>
            <a:r>
              <a:rPr lang="ru-RU" dirty="0"/>
              <a:t>дополнительные оптимизации </a:t>
            </a:r>
            <a:r>
              <a:rPr lang="en-US" dirty="0"/>
              <a:t>runtime interposition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Можно проверить программой </a:t>
            </a:r>
            <a:r>
              <a:rPr lang="en-US" dirty="0" err="1"/>
              <a:t>checksec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обнаружить не удалось</a:t>
            </a:r>
            <a:endParaRPr lang="en-US" dirty="0"/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ASLR оказалась несовместима с предлинковки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2"/>
              </a:rPr>
              <a:t>C++Russia: </a:t>
            </a:r>
            <a:r>
              <a:rPr lang="ru-RU" dirty="0">
                <a:hlinkClick r:id="rId2"/>
              </a:rPr>
              <a:t>Динамические библиотеки и способы ускорения их работы</a:t>
            </a:r>
            <a:endParaRPr lang="en-US" dirty="0"/>
          </a:p>
          <a:p>
            <a:r>
              <a:rPr lang="en-US" dirty="0"/>
              <a:t>False negatives:</a:t>
            </a:r>
            <a:endParaRPr lang="ru-RU" dirty="0"/>
          </a:p>
          <a:p>
            <a:pPr lvl="1"/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3"/>
              </a:rPr>
              <a:t>Format string attacks</a:t>
            </a:r>
            <a:r>
              <a:rPr lang="en-US" dirty="0"/>
              <a:t>):</a:t>
            </a:r>
          </a:p>
          <a:p>
            <a:pPr lvl="2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2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2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  <a:p>
            <a:pPr lvl="1"/>
            <a:r>
              <a:rPr lang="ru-RU" dirty="0"/>
              <a:t>Недостаточная рандомизация</a:t>
            </a:r>
          </a:p>
          <a:p>
            <a:pPr lvl="2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3"/>
            <a:r>
              <a:rPr lang="en-US" dirty="0">
                <a:hlinkClick r:id="rId4"/>
              </a:rPr>
              <a:t>The Illusion of Randomness</a:t>
            </a:r>
            <a:endParaRPr lang="ru-RU" dirty="0"/>
          </a:p>
          <a:p>
            <a:pPr lvl="2"/>
            <a:r>
              <a:rPr lang="ru-RU" dirty="0"/>
              <a:t>Относительный порядок библиотек и программы может быть неслучаен</a:t>
            </a:r>
          </a:p>
          <a:p>
            <a:pPr lvl="2"/>
            <a:r>
              <a:rPr lang="ru-RU" dirty="0"/>
              <a:t>В 32-битных Windows рандомизировалось только 8 (!) бит адреса загрузки</a:t>
            </a:r>
            <a:endParaRPr lang="en-US" dirty="0"/>
          </a:p>
          <a:p>
            <a:pPr lvl="3"/>
            <a:r>
              <a:rPr lang="en-US" dirty="0">
                <a:hlinkClick r:id="rId5"/>
              </a:rPr>
              <a:t>Six facts about SLR on Windows</a:t>
            </a:r>
            <a:endParaRPr lang="ru-RU" dirty="0"/>
          </a:p>
          <a:p>
            <a:pPr lvl="2"/>
            <a:r>
              <a:rPr lang="ru-RU" dirty="0"/>
              <a:t>В Windows</a:t>
            </a:r>
          </a:p>
          <a:p>
            <a:pPr lvl="3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3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2"/>
            <a:r>
              <a:rPr lang="ru-RU" dirty="0"/>
              <a:t>В Linux рандомизация делается однократно при старте сервиса =&gt; уязвима к brute force (особенно на 32-битных платформах)</a:t>
            </a:r>
          </a:p>
          <a:p>
            <a:pPr lvl="2"/>
            <a:r>
              <a:rPr lang="ru-RU" dirty="0"/>
              <a:t>Рекомендуется делать регулярный рестарт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230-571D-42A7-BABC-A33D57B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C1A-4DA2-403E-9B2E-835D7F4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коммерческие решения позволяют динамически переупорядочивать сегменты в рантайме или линк-тайме</a:t>
            </a:r>
          </a:p>
          <a:p>
            <a:r>
              <a:rPr lang="ru-RU" dirty="0"/>
              <a:t>Например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r>
              <a:rPr lang="en-US" dirty="0"/>
              <a:t>, Moving Target Defense, </a:t>
            </a:r>
            <a:r>
              <a:rPr lang="en-US" dirty="0" err="1"/>
              <a:t>Multicompiler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14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David &amp; Angie, </a:t>
            </a:r>
            <a:r>
              <a:rPr lang="en-US" dirty="0">
                <a:hlinkClick r:id="rId3"/>
              </a:rPr>
              <a:t>https://www.flickr.com/photos/studiomiguel/3946174063</a:t>
            </a:r>
            <a:r>
              <a:rPr lang="en-US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 (</a:t>
            </a:r>
            <a:r>
              <a:rPr lang="en-US" dirty="0">
                <a:hlinkClick r:id="rId2"/>
              </a:rPr>
              <a:t>BZ #1503589</a:t>
            </a:r>
            <a:r>
              <a:rPr lang="en-US" dirty="0"/>
              <a:t>)</a:t>
            </a:r>
          </a:p>
          <a:p>
            <a:r>
              <a:rPr lang="en-US" dirty="0"/>
              <a:t>TODO: Chrome ?</a:t>
            </a:r>
          </a:p>
          <a:p>
            <a:r>
              <a:rPr lang="ru-RU" dirty="0"/>
              <a:t>Наличие </a:t>
            </a:r>
            <a:r>
              <a:rPr lang="en-US" dirty="0" err="1"/>
              <a:t>StackProtector</a:t>
            </a:r>
            <a:r>
              <a:rPr lang="ru-RU" dirty="0"/>
              <a:t> можно проверить программой </a:t>
            </a:r>
            <a:r>
              <a:rPr lang="en-US" dirty="0" err="1"/>
              <a:t>checksec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Эксплуатируют ошибки типа </a:t>
            </a:r>
            <a:r>
              <a:rPr lang="en-US" dirty="0"/>
              <a:t>Stack Overflow</a:t>
            </a:r>
          </a:p>
          <a:p>
            <a:pPr lvl="1"/>
            <a:r>
              <a:rPr lang="ru-RU" dirty="0"/>
              <a:t>Переполнение буфера на стеке</a:t>
            </a:r>
            <a:endParaRPr lang="en-US" dirty="0"/>
          </a:p>
          <a:p>
            <a:r>
              <a:rPr lang="en-US" dirty="0"/>
              <a:t>Stack Smashing</a:t>
            </a:r>
          </a:p>
          <a:p>
            <a:pPr lvl="1"/>
            <a:r>
              <a:rPr lang="en-US" dirty="0"/>
              <a:t>Smashing The Stack For Fun And Profit (Aleph One, 1996)</a:t>
            </a:r>
          </a:p>
          <a:p>
            <a:pPr lvl="1"/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pPr lvl="1"/>
            <a:r>
              <a:rPr lang="ru-RU" dirty="0"/>
              <a:t>Неактуальна из-за современных защит</a:t>
            </a:r>
            <a:endParaRPr lang="en-US" dirty="0"/>
          </a:p>
          <a:p>
            <a:r>
              <a:rPr lang="en-US" dirty="0"/>
              <a:t>Return-to-</a:t>
            </a:r>
            <a:r>
              <a:rPr lang="en-US" dirty="0" err="1"/>
              <a:t>libc</a:t>
            </a:r>
            <a:endParaRPr lang="en-US" dirty="0"/>
          </a:p>
          <a:p>
            <a:pPr lvl="1"/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2"/>
            <a:r>
              <a:rPr lang="ru-RU" dirty="0"/>
              <a:t>Обычно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/>
          </a:p>
          <a:p>
            <a:pPr lvl="1"/>
            <a:r>
              <a:rPr lang="ru-RU" dirty="0"/>
              <a:t>Вариант атаки: </a:t>
            </a:r>
            <a:r>
              <a:rPr lang="en-US" dirty="0"/>
              <a:t>return-to-</a:t>
            </a:r>
            <a:r>
              <a:rPr lang="en-US" dirty="0" err="1"/>
              <a:t>plt</a:t>
            </a:r>
            <a:endParaRPr lang="en-US" dirty="0"/>
          </a:p>
          <a:p>
            <a:pPr lvl="1"/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Return-oriented Programming</a:t>
            </a:r>
          </a:p>
          <a:p>
            <a:pPr lvl="1"/>
            <a:r>
              <a:rPr lang="ru-RU" dirty="0"/>
              <a:t>Наиболее актуальная проблема</a:t>
            </a:r>
            <a:endParaRPr lang="en-US" dirty="0"/>
          </a:p>
          <a:p>
            <a:pPr lvl="1"/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pPr lvl="1"/>
            <a:r>
              <a:rPr lang="ru-RU" dirty="0"/>
              <a:t>Запись на стек множества адресов возврата</a:t>
            </a:r>
            <a:endParaRPr lang="en-US" dirty="0"/>
          </a:p>
          <a:p>
            <a:r>
              <a:rPr lang="en-US" dirty="0"/>
              <a:t>TODO: </a:t>
            </a:r>
            <a:r>
              <a:rPr lang="ru-RU" dirty="0"/>
              <a:t>картинки</a:t>
            </a:r>
            <a:r>
              <a:rPr lang="en-US" dirty="0"/>
              <a:t> ...</a:t>
            </a:r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применяется для unsafe stack для обнаружения overflow</a:t>
            </a:r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-</a:t>
            </a:r>
            <a:r>
              <a:rPr lang="en-US" dirty="0" err="1"/>
              <a:t>fsanitize</a:t>
            </a:r>
            <a:r>
              <a:rPr lang="en-US" dirty="0"/>
              <a:t>=safe-stack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-</a:t>
            </a:r>
            <a:r>
              <a:rPr lang="en-US" dirty="0" err="1"/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</a:p>
          <a:p>
            <a:r>
              <a:rPr lang="ru-RU" dirty="0"/>
              <a:t>Пока не поддержан в checksec (</a:t>
            </a:r>
            <a:r>
              <a:rPr lang="en-US" dirty="0" err="1">
                <a:hlinkClick r:id="rId2"/>
              </a:rPr>
              <a:t>checksec</a:t>
            </a:r>
            <a:r>
              <a:rPr lang="en-US" dirty="0">
                <a:hlinkClick r:id="rId2"/>
              </a:rPr>
              <a:t> #301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просто искать публичный символ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__safestack_init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Стек отделён от других сегментов незамаленой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Она служит для обнаружения исчерпания стека</a:t>
            </a:r>
            <a:endParaRPr lang="en-US" dirty="0"/>
          </a:p>
          <a:p>
            <a:pPr lvl="1"/>
            <a:r>
              <a:rPr lang="ru-RU" dirty="0"/>
              <a:t>Техника 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Debian </a:t>
            </a:r>
            <a:r>
              <a:rPr lang="ru-RU" dirty="0"/>
              <a:t>видимо собираются пока без этого флага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</a:t>
            </a:r>
          </a:p>
          <a:p>
            <a:r>
              <a:rPr lang="en-US" dirty="0" err="1"/>
              <a:t>Checksec</a:t>
            </a:r>
            <a:r>
              <a:rPr lang="en-US" dirty="0"/>
              <a:t> </a:t>
            </a:r>
            <a:r>
              <a:rPr lang="ru-RU" dirty="0"/>
              <a:t>пока не обнаруживает </a:t>
            </a:r>
            <a:r>
              <a:rPr lang="en-US" dirty="0"/>
              <a:t>stack clash (</a:t>
            </a:r>
            <a:r>
              <a:rPr lang="en-US" dirty="0" err="1">
                <a:hlinkClick r:id="rId4"/>
              </a:rPr>
              <a:t>checksec</a:t>
            </a:r>
            <a:r>
              <a:rPr lang="en-US" dirty="0">
                <a:hlinkClick r:id="rId4"/>
              </a:rPr>
              <a:t> #300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пока использовать </a:t>
            </a:r>
            <a:r>
              <a:rPr lang="en-US" dirty="0">
                <a:hlinkClick r:id="rId5"/>
              </a:rPr>
              <a:t>has_stack_clash_protection.py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z,execstack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-m32 -DPAD="\"$PAD\"" -march=i686 $CFLAGS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env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(-D_FORTIFY_SOURCE=3)</a:t>
            </a:r>
          </a:p>
          <a:p>
            <a:r>
              <a:rPr lang="ru-RU" dirty="0"/>
              <a:t>Конфликтует с </a:t>
            </a:r>
            <a:r>
              <a:rPr lang="en-US" dirty="0" err="1"/>
              <a:t>AddressSanitizer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`</a:t>
            </a:r>
            <a:r>
              <a:rPr lang="en-US" dirty="0" err="1"/>
              <a:t>XXX_chk</a:t>
            </a:r>
            <a:r>
              <a:rPr lang="en-US" dirty="0"/>
              <a:t>`-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`-</a:t>
            </a:r>
            <a:r>
              <a:rPr lang="en-US" dirty="0"/>
              <a:t>O`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далеко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явного включения используются макросы -</a:t>
            </a:r>
            <a:r>
              <a:rPr lang="en-US" dirty="0"/>
              <a:t>D_FORTIFY_SOURCE=2 </a:t>
            </a:r>
            <a:r>
              <a:rPr lang="ru-RU" dirty="0"/>
              <a:t>или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Пока не появится `-</a:t>
            </a:r>
            <a:r>
              <a:rPr lang="en-US" dirty="0"/>
              <a:t>D_FORTIFY_SOURCE=4` :)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(-D_FORTIFY_SOURCE=3)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D_FORTIFY_SOURCE=3 (</a:t>
            </a:r>
            <a:r>
              <a:rPr lang="ru-RU" dirty="0"/>
              <a:t>с 2023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`front`, `back`, etc.) в std::vector и std::strin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`abs(INT_MIN)` в `std::gcd` и `std::lcm`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Libstdc</a:t>
            </a:r>
            <a:r>
              <a:rPr lang="en-US" dirty="0"/>
              <a:t>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r>
              <a:rPr lang="en-US" dirty="0" err="1"/>
              <a:t>Libc</a:t>
            </a:r>
            <a:r>
              <a:rPr lang="en-US" dirty="0"/>
              <a:t>++: -D_LIBCPP_HARDENING_MODE=...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r>
              <a:rPr lang="ru-RU" dirty="0"/>
              <a:t>Scudo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Чексуммы для обнаружения перезаписи метаданных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hardened_malloc: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</a:t>
            </a:r>
          </a:p>
          <a:p>
            <a:pPr lvl="1"/>
            <a:r>
              <a:rPr lang="ru-RU" dirty="0"/>
              <a:t>Зануление данных на `free` и проверка на `malloc`</a:t>
            </a:r>
          </a:p>
          <a:p>
            <a:pPr lvl="1"/>
            <a:r>
              <a:rPr lang="ru-RU" dirty="0"/>
              <a:t>Канарейки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Glibc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Po</a:t>
            </a:r>
            <a:r>
              <a:rPr lang="ru-RU" dirty="0"/>
              <a:t>inter encryption </a:t>
            </a:r>
            <a:r>
              <a:rPr lang="en-US" dirty="0"/>
              <a:t>(</a:t>
            </a:r>
            <a:r>
              <a:rPr lang="ru-RU" dirty="0"/>
              <a:t>XOR всех указателей на функции с канарейкой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Дополнительные проверки heap consistency</a:t>
            </a:r>
            <a:r>
              <a:rPr lang="en-US" dirty="0"/>
              <a:t> </a:t>
            </a:r>
            <a:r>
              <a:rPr lang="ru-RU" dirty="0"/>
              <a:t>(функция mcheck)</a:t>
            </a:r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en-US" dirty="0" err="1"/>
              <a:t>достаточно</a:t>
            </a:r>
            <a:r>
              <a:rPr lang="en-US" dirty="0"/>
              <a:t> LD_PRELOAD=path/to/new/allocator.so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</a:p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4"/>
              </a:rPr>
              <a:t>Google Project Zero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Chromium Security: Memory Safety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2"/>
            <a:r>
              <a:rPr lang="en-US" dirty="0"/>
              <a:t>TODO: </a:t>
            </a:r>
            <a:r>
              <a:rPr lang="ru-RU" dirty="0"/>
              <a:t>проверить на </a:t>
            </a:r>
            <a:r>
              <a:rPr lang="en-US" dirty="0"/>
              <a:t>Clang </a:t>
            </a:r>
            <a:r>
              <a:rPr lang="ru-RU" dirty="0"/>
              <a:t>с </a:t>
            </a:r>
            <a:r>
              <a:rPr lang="en-US"/>
              <a:t>-DBUILD_SHARED_LIBS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браузеры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–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найти </a:t>
            </a:r>
            <a:r>
              <a:rPr lang="en-US" dirty="0" err="1"/>
              <a:t>buildflags</a:t>
            </a:r>
            <a:r>
              <a:rPr lang="en-US" dirty="0"/>
              <a:t> Firefox</a:t>
            </a:r>
          </a:p>
        </p:txBody>
      </p:sp>
    </p:spTree>
    <p:extLst>
      <p:ext uri="{BB962C8B-B14F-4D97-AF65-F5344CB8AC3E}">
        <p14:creationId xmlns:p14="http://schemas.microsoft.com/office/powerpoint/2010/main" val="7167985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AddressSanitizer</a:t>
            </a:r>
            <a:endParaRPr lang="en-US" dirty="0"/>
          </a:p>
          <a:p>
            <a:pPr lvl="1"/>
            <a:r>
              <a:rPr lang="en-US" dirty="0"/>
              <a:t>Stack/heap/static overflow, double free, use-after-free, etc.</a:t>
            </a:r>
          </a:p>
          <a:p>
            <a:pPr lvl="1"/>
            <a:r>
              <a:rPr lang="en-US" dirty="0"/>
              <a:t>State-of-the-art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/>
              <a:t>-D_GLIBCXX_DEBUG </a:t>
            </a:r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или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LIBCPP_ABI_BOUNDED_ITERATORS </a:t>
            </a:r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(</a:t>
            </a:r>
            <a:r>
              <a:rPr lang="ru-RU" dirty="0"/>
              <a:t>меняют </a:t>
            </a:r>
            <a:r>
              <a:rPr lang="en-US" dirty="0"/>
              <a:t>ABI !)</a:t>
            </a:r>
            <a:endParaRPr lang="ru-RU" dirty="0"/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en-US" dirty="0" err="1"/>
              <a:t>ElectricFence</a:t>
            </a:r>
            <a:endParaRPr lang="en-US" dirty="0"/>
          </a:p>
          <a:p>
            <a:pPr lvl="1"/>
            <a:r>
              <a:rPr lang="ru-RU" dirty="0"/>
              <a:t>Только </a:t>
            </a:r>
            <a:r>
              <a:rPr lang="en-US" dirty="0"/>
              <a:t>heap overflow</a:t>
            </a:r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endParaRPr lang="en-US" dirty="0"/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3"/>
              </a:rPr>
              <a:t>patch for -</a:t>
            </a:r>
            <a:r>
              <a:rPr lang="en-US" dirty="0" err="1">
                <a:hlinkClick r:id="rId3"/>
              </a:rPr>
              <a:t>ftrapv</a:t>
            </a:r>
            <a:r>
              <a:rPr lang="en-US" dirty="0">
                <a:hlinkClick r:id="rId3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4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3x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`-</a:t>
            </a:r>
            <a:r>
              <a:rPr lang="en-US" dirty="0"/>
              <a:t>O2`):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Helge Penne, Secure development with C++ - Lessons and techniques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INT_MAX;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y = x + 1;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x)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2;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-trap=undefined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=undefined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undefined,integer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Проверка не используется в </a:t>
            </a:r>
            <a:r>
              <a:rPr lang="en-US" dirty="0"/>
              <a:t>Ubuntu, Debian, Fedora</a:t>
            </a:r>
            <a:endParaRPr lang="ru-RU" dirty="0"/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56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TODO: </a:t>
            </a:r>
            <a:r>
              <a:rPr lang="ru-RU" dirty="0"/>
              <a:t>проверить сколько пакетов используют эти флаги (как 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опции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09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 некоторых опциях мы не успели поговорить</a:t>
            </a:r>
            <a:endParaRPr lang="en-US" dirty="0"/>
          </a:p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(-fstrub)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/>
              <a:t>-fzero-call-used-regs</a:t>
            </a:r>
            <a:r>
              <a:rPr lang="en-US" dirty="0"/>
              <a:t>)</a:t>
            </a:r>
          </a:p>
          <a:p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</a:t>
            </a:r>
            <a:r>
              <a:rPr lang="en-US" dirty="0"/>
              <a:t>hardened-</a:t>
            </a:r>
            <a:r>
              <a:rPr lang="ru-RU" dirty="0"/>
              <a:t>оптимизаций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Compiler Options Hardening Guide for C and C++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3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Конкретный набор зависит от версии компилятора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можно посмотреть функцию `</a:t>
            </a:r>
            <a:r>
              <a:rPr lang="en-US" dirty="0" err="1"/>
              <a:t>print_help_hardened</a:t>
            </a:r>
            <a:endParaRPr lang="en-US" dirty="0"/>
          </a:p>
          <a:p>
            <a:pPr lvl="2"/>
            <a:r>
              <a:rPr lang="ru-RU" dirty="0"/>
              <a:t>На 2025 год</a:t>
            </a:r>
            <a:r>
              <a:rPr lang="en-US" dirty="0"/>
              <a:t>: </a:t>
            </a:r>
            <a:r>
              <a:rPr lang="ru-RU" dirty="0"/>
              <a:t>-</a:t>
            </a:r>
            <a:r>
              <a:rPr lang="en-US" dirty="0"/>
              <a:t>D_FORTIFY_SOURCE=3 -D_GLIBCXX_ASSERTIONS 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r>
              <a:rPr lang="en-US" dirty="0"/>
              <a:t>=zero -</a:t>
            </a:r>
            <a:r>
              <a:rPr lang="en-US" dirty="0" err="1"/>
              <a:t>fPIE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fstack</a:t>
            </a:r>
            <a:r>
              <a:rPr lang="en-US" dirty="0"/>
              <a:t>-protector-strong -</a:t>
            </a:r>
            <a:r>
              <a:rPr lang="en-US" dirty="0" err="1"/>
              <a:t>fstack</a:t>
            </a:r>
            <a:r>
              <a:rPr lang="en-US" dirty="0"/>
              <a:t>-clash-protection -</a:t>
            </a:r>
            <a:r>
              <a:rPr lang="en-US" dirty="0" err="1"/>
              <a:t>fcf</a:t>
            </a:r>
            <a:r>
              <a:rPr lang="en-US" dirty="0"/>
              <a:t>-protection=full</a:t>
            </a:r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Информация о замерах</a:t>
            </a:r>
            <a:r>
              <a:rPr lang="en-US" dirty="0"/>
              <a:t> </a:t>
            </a:r>
            <a:r>
              <a:rPr lang="ru-RU" dirty="0"/>
              <a:t>в приложении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Какие проверялись версии дистрибутивов</a:t>
            </a:r>
          </a:p>
          <a:p>
            <a:pPr lvl="1"/>
            <a:r>
              <a:rPr lang="ru-RU" dirty="0"/>
              <a:t>Как считались </a:t>
            </a:r>
            <a:r>
              <a:rPr lang="en-US" dirty="0"/>
              <a:t>CVE, KEV</a:t>
            </a:r>
            <a:r>
              <a:rPr lang="ru-RU" dirty="0"/>
              <a:t> (скрипты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Ссылки на примеры</a:t>
            </a:r>
            <a:r>
              <a:rPr lang="en-US" dirty="0"/>
              <a:t> (Stack Clashing)</a:t>
            </a:r>
          </a:p>
          <a:p>
            <a:pPr lvl="1"/>
            <a:r>
              <a:rPr lang="ru-RU" dirty="0"/>
              <a:t>Как искать проблемные программы (</a:t>
            </a:r>
            <a:r>
              <a:rPr lang="en-US" dirty="0"/>
              <a:t>no-pie, etc.)</a:t>
            </a:r>
          </a:p>
          <a:p>
            <a:pPr lvl="1"/>
            <a:r>
              <a:rPr lang="ru-RU" dirty="0"/>
              <a:t>Как запустить бенчмарки </a:t>
            </a:r>
            <a:r>
              <a:rPr lang="en-US" dirty="0"/>
              <a:t>Clang</a:t>
            </a:r>
          </a:p>
          <a:p>
            <a:r>
              <a:rPr lang="ru-RU" dirty="0"/>
              <a:t>Отдельный слайд про </a:t>
            </a:r>
            <a:r>
              <a:rPr lang="en-US" dirty="0"/>
              <a:t>Rust</a:t>
            </a:r>
            <a:r>
              <a:rPr lang="ru-RU" dirty="0"/>
              <a:t> (таблица со сравнением)</a:t>
            </a:r>
            <a:endParaRPr lang="en-US" dirty="0"/>
          </a:p>
          <a:p>
            <a:r>
              <a:rPr lang="ru-RU" dirty="0"/>
              <a:t>Отдельный слайд с рекомендуемыми ссылками</a:t>
            </a:r>
            <a:endParaRPr lang="en-US" dirty="0"/>
          </a:p>
          <a:p>
            <a:r>
              <a:rPr lang="ru-RU" dirty="0"/>
              <a:t>Слайд с рекомендациями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Проверить дефолтные опции в дистро, 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 в проде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Проверить можно с помощью утилиты </a:t>
            </a:r>
            <a:r>
              <a:rPr lang="en-US" dirty="0" err="1"/>
              <a:t>checksec</a:t>
            </a:r>
            <a:endParaRPr lang="en-US" dirty="0"/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 err="1"/>
              <a:t>execstack</a:t>
            </a:r>
            <a:r>
              <a:rPr lang="en-US" dirty="0"/>
              <a:t>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5223</Words>
  <Application>Microsoft Office PowerPoint</Application>
  <PresentationFormat>Widescreen</PresentationFormat>
  <Paragraphs>713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Атаки на стек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Недостатки</vt:lpstr>
      <vt:lpstr>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Как включить ?</vt:lpstr>
      <vt:lpstr>Проверка целочисленных переполнений</vt:lpstr>
      <vt:lpstr>Пример ошибки</vt:lpstr>
      <vt:lpstr>Введение</vt:lpstr>
      <vt:lpstr>Недостатки</vt:lpstr>
      <vt:lpstr>Как включить ?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Введение</vt:lpstr>
      <vt:lpstr>Другие опции</vt:lpstr>
      <vt:lpstr>Что дальше ?</vt:lpstr>
      <vt:lpstr>Спасибо за внимание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76</cp:revision>
  <dcterms:created xsi:type="dcterms:W3CDTF">2025-07-07T17:12:48Z</dcterms:created>
  <dcterms:modified xsi:type="dcterms:W3CDTF">2025-07-09T05:26:53Z</dcterms:modified>
</cp:coreProperties>
</file>