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61" r:id="rId5"/>
    <p:sldId id="258" r:id="rId6"/>
    <p:sldId id="259" r:id="rId7"/>
    <p:sldId id="263" r:id="rId8"/>
    <p:sldId id="279" r:id="rId9"/>
    <p:sldId id="260" r:id="rId10"/>
    <p:sldId id="264" r:id="rId11"/>
    <p:sldId id="281" r:id="rId12"/>
    <p:sldId id="262" r:id="rId13"/>
    <p:sldId id="266" r:id="rId14"/>
    <p:sldId id="267" r:id="rId15"/>
    <p:sldId id="268" r:id="rId16"/>
    <p:sldId id="282" r:id="rId17"/>
    <p:sldId id="269" r:id="rId18"/>
    <p:sldId id="273" r:id="rId19"/>
    <p:sldId id="272" r:id="rId20"/>
    <p:sldId id="274" r:id="rId21"/>
    <p:sldId id="284" r:id="rId22"/>
    <p:sldId id="277" r:id="rId23"/>
    <p:sldId id="285" r:id="rId24"/>
    <p:sldId id="286" r:id="rId25"/>
    <p:sldId id="283" r:id="rId26"/>
    <p:sldId id="275" r:id="rId27"/>
    <p:sldId id="276" r:id="rId28"/>
    <p:sldId id="278" r:id="rId29"/>
    <p:sldId id="287" r:id="rId30"/>
    <p:sldId id="288" r:id="rId31"/>
    <p:sldId id="291" r:id="rId32"/>
    <p:sldId id="289" r:id="rId33"/>
    <p:sldId id="290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300" r:id="rId42"/>
    <p:sldId id="301" r:id="rId43"/>
    <p:sldId id="302" r:id="rId44"/>
    <p:sldId id="299" r:id="rId45"/>
    <p:sldId id="303" r:id="rId46"/>
    <p:sldId id="304" r:id="rId47"/>
    <p:sldId id="305" r:id="rId48"/>
    <p:sldId id="270" r:id="rId49"/>
    <p:sldId id="27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1C82C-088A-4FB4-80D3-9F271402ACE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m.wikipedia.org/wiki/Uncontrolled_format_string" TargetMode="External"/><Relationship Id="rId2" Type="http://schemas.openxmlformats.org/officeDocument/2006/relationships/hyperlink" Target="https://www.youtube.com/watch?v=blQavgcwrp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google.com/blog/topics/threat-intelligence/six-facts-about-address-space-layout-randomization-on-windows" TargetMode="External"/><Relationship Id="rId4" Type="http://schemas.openxmlformats.org/officeDocument/2006/relationships/hyperlink" Target="https://arxiv.org/abs/2408.15107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bugzilla.mozilla.org/show_bug.cgi?id=1503589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imm609/checksec/issues/301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yugr/slides/blob/main/CppZeroCost/2025/scripts/has_stack_clash_protection.py" TargetMode="External"/><Relationship Id="rId4" Type="http://schemas.openxmlformats.org/officeDocument/2006/relationships/hyperlink" Target="https://github.com/slimm609/checksec/issues/300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anitizers/issues/247" TargetMode="External"/><Relationship Id="rId2" Type="http://schemas.openxmlformats.org/officeDocument/2006/relationships/hyperlink" Target="https://zatoichi-engineer.github.io/2017/10/06/fortify-source.html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2f30.org/fortify-headers/files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urse.llvm.org/t/rfc-c-buffer-hardening/65734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0x434b.dev/overview-of-glibc-heap-exploitation-techniqu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src.microsoft.com/blog/2019/07/a-proactive-approach-to-more-secure-code/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hromium.org/Home/chromium-security/memory-safety" TargetMode="External"/><Relationship Id="rId4" Type="http://schemas.openxmlformats.org/officeDocument/2006/relationships/hyperlink" Target="https://security.googleblog.com/2024/11/retrofitting-spatial-safety-to-hundreds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8EADE-ED78-4183-A779-BAC45AA32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6E336-5BBF-4DC1-85D7-73F7EB6AE2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3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Не загруженные динамически с помощью </a:t>
            </a:r>
            <a:r>
              <a:rPr lang="en-US" dirty="0" err="1"/>
              <a:t>dlopen</a:t>
            </a:r>
            <a:r>
              <a:rPr lang="ru-RU" dirty="0"/>
              <a:t> (см. 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Проверить можно с помощью утилиты </a:t>
            </a:r>
            <a:r>
              <a:rPr lang="en-US" dirty="0" err="1"/>
              <a:t>checksec</a:t>
            </a:r>
            <a:endParaRPr lang="en-US" dirty="0"/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 err="1"/>
              <a:t>execstack</a:t>
            </a:r>
            <a:r>
              <a:rPr lang="en-US" dirty="0"/>
              <a:t>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/>
              <a:t>Рандомизация расположения </a:t>
            </a:r>
            <a:r>
              <a:rPr lang="ru-RU" dirty="0"/>
              <a:t>основных сегментов программы (стека, кучи, библиотек)</a:t>
            </a:r>
            <a:endParaRPr lang="en-US" dirty="0"/>
          </a:p>
          <a:p>
            <a:pPr lvl="1"/>
            <a:r>
              <a:rPr lang="ru-RU" dirty="0"/>
              <a:t>Осуществляется на уровне ОС</a:t>
            </a:r>
            <a:r>
              <a:rPr lang="en-US" dirty="0"/>
              <a:t> (</a:t>
            </a:r>
            <a:r>
              <a:rPr lang="ru-RU" dirty="0"/>
              <a:t>рандомизация </a:t>
            </a:r>
            <a:r>
              <a:rPr lang="en-US" dirty="0" err="1"/>
              <a:t>mmap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PaX</a:t>
            </a:r>
            <a:r>
              <a:rPr lang="en-US" dirty="0"/>
              <a:t>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(Vista)</a:t>
            </a:r>
          </a:p>
          <a:p>
            <a:pPr lvl="2"/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/bin/python3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dirty="0"/>
              <a:t> </a:t>
            </a:r>
            <a:r>
              <a:rPr lang="ru-RU" dirty="0"/>
              <a:t>дополнительные оптимизации </a:t>
            </a:r>
            <a:r>
              <a:rPr lang="en-US" dirty="0"/>
              <a:t>runtime interposition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Можно проверить программой </a:t>
            </a:r>
            <a:r>
              <a:rPr lang="en-US" dirty="0" err="1"/>
              <a:t>checksec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обнаружить не удалось</a:t>
            </a:r>
            <a:endParaRPr lang="en-US" dirty="0"/>
          </a:p>
          <a:p>
            <a:pPr lvl="1"/>
            <a:r>
              <a:rPr lang="ru-RU" dirty="0"/>
              <a:t>Компиляция </a:t>
            </a:r>
            <a:r>
              <a:rPr lang="en-US" dirty="0"/>
              <a:t>CGBuiltin.cpp</a:t>
            </a:r>
            <a:r>
              <a:rPr lang="ru-RU" dirty="0"/>
              <a:t> компилятором </a:t>
            </a:r>
            <a:r>
              <a:rPr lang="en-US" dirty="0"/>
              <a:t>Clang</a:t>
            </a:r>
          </a:p>
          <a:p>
            <a:r>
              <a:rPr lang="ru-RU" dirty="0"/>
              <a:t>ASLR оказалась несовместима с предлинковки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en-US" dirty="0">
                <a:hlinkClick r:id="rId2"/>
              </a:rPr>
              <a:t>C++Russia: </a:t>
            </a:r>
            <a:r>
              <a:rPr lang="ru-RU" dirty="0">
                <a:hlinkClick r:id="rId2"/>
              </a:rPr>
              <a:t>Динамические библиотеки и способы ускорения их работы</a:t>
            </a:r>
            <a:endParaRPr lang="en-US" dirty="0"/>
          </a:p>
          <a:p>
            <a:r>
              <a:rPr lang="en-US" dirty="0"/>
              <a:t>False negatives:</a:t>
            </a:r>
            <a:endParaRPr lang="ru-RU" dirty="0"/>
          </a:p>
          <a:p>
            <a:pPr lvl="1"/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3"/>
              </a:rPr>
              <a:t>Format string attacks</a:t>
            </a:r>
            <a:r>
              <a:rPr lang="en-US" dirty="0"/>
              <a:t>):</a:t>
            </a:r>
          </a:p>
          <a:p>
            <a:pPr lvl="2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2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2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</a:p>
          <a:p>
            <a:pPr lvl="1"/>
            <a:r>
              <a:rPr lang="ru-RU" dirty="0"/>
              <a:t>Недостаточная рандомизация</a:t>
            </a:r>
          </a:p>
          <a:p>
            <a:pPr lvl="2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3"/>
            <a:r>
              <a:rPr lang="en-US" dirty="0">
                <a:hlinkClick r:id="rId4"/>
              </a:rPr>
              <a:t>The Illusion of Randomness</a:t>
            </a:r>
            <a:endParaRPr lang="ru-RU" dirty="0"/>
          </a:p>
          <a:p>
            <a:pPr lvl="2"/>
            <a:r>
              <a:rPr lang="ru-RU" dirty="0"/>
              <a:t>Относительный порядок библиотек и программы может быть неслучаен</a:t>
            </a:r>
          </a:p>
          <a:p>
            <a:pPr lvl="2"/>
            <a:r>
              <a:rPr lang="ru-RU" dirty="0"/>
              <a:t>В 32-битных Windows рандомизировалось только 8 (!) бит адреса загрузки</a:t>
            </a:r>
            <a:endParaRPr lang="en-US" dirty="0"/>
          </a:p>
          <a:p>
            <a:pPr lvl="3"/>
            <a:r>
              <a:rPr lang="en-US" dirty="0">
                <a:hlinkClick r:id="rId5"/>
              </a:rPr>
              <a:t>Six facts about SLR on Windows</a:t>
            </a:r>
            <a:endParaRPr lang="ru-RU" dirty="0"/>
          </a:p>
          <a:p>
            <a:pPr lvl="2"/>
            <a:r>
              <a:rPr lang="ru-RU" dirty="0"/>
              <a:t>В Windows</a:t>
            </a:r>
          </a:p>
          <a:p>
            <a:pPr lvl="3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3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2"/>
            <a:r>
              <a:rPr lang="ru-RU" dirty="0"/>
              <a:t>В Linux рандомизация делается однократно при старте сервиса =&gt; уязвима к brute force (особенно на 32-битных платформах)</a:t>
            </a:r>
          </a:p>
          <a:p>
            <a:pPr lvl="2"/>
            <a:r>
              <a:rPr lang="ru-RU" dirty="0"/>
              <a:t>Рекомендуется делать регулярный рестарт сервисов</a:t>
            </a:r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9230-571D-42A7-BABC-A33D57B5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9C1A-4DA2-403E-9B2E-835D7F479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Некоторые коммерческие решения позволяют динамически переупорядочивать сегменты в рантайме или линк-тайме</a:t>
            </a:r>
          </a:p>
          <a:p>
            <a:r>
              <a:rPr lang="ru-RU" dirty="0"/>
              <a:t>Например </a:t>
            </a:r>
            <a:r>
              <a:rPr lang="en-US" dirty="0"/>
              <a:t>Safe Compiler (</a:t>
            </a:r>
            <a:r>
              <a:rPr lang="ru-RU" dirty="0"/>
              <a:t>ИСП РАН)</a:t>
            </a:r>
            <a:r>
              <a:rPr lang="en-US" dirty="0"/>
              <a:t>, Moving Target Defense, </a:t>
            </a:r>
            <a:r>
              <a:rPr lang="en-US" dirty="0" err="1"/>
              <a:t>Multicompiler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14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David &amp; Angie, </a:t>
            </a:r>
            <a:r>
              <a:rPr lang="en-US" dirty="0">
                <a:hlinkClick r:id="rId3"/>
              </a:rPr>
              <a:t>https://www.flickr.com/photos/studiomiguel/3946174063</a:t>
            </a:r>
            <a:r>
              <a:rPr lang="en-US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</a:t>
            </a:r>
          </a:p>
          <a:p>
            <a:pPr lvl="1"/>
            <a:r>
              <a:rPr lang="ru-RU" dirty="0"/>
              <a:t>2%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Если канарейка хранится в том же сегменте что и стек, хакер может переписать и её</a:t>
            </a:r>
          </a:p>
          <a:p>
            <a:pPr lvl="1"/>
            <a:r>
              <a:rPr lang="ru-RU" dirty="0"/>
              <a:t>Не защищает от переписывания пользовательских указателей на функции на стеке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 (</a:t>
            </a:r>
            <a:r>
              <a:rPr lang="en-US" dirty="0">
                <a:hlinkClick r:id="rId2"/>
              </a:rPr>
              <a:t>BZ #1503589</a:t>
            </a:r>
            <a:r>
              <a:rPr lang="en-US" dirty="0"/>
              <a:t>)</a:t>
            </a:r>
          </a:p>
          <a:p>
            <a:r>
              <a:rPr lang="en-US" dirty="0"/>
              <a:t>TODO: Chrome ?</a:t>
            </a:r>
          </a:p>
          <a:p>
            <a:r>
              <a:rPr lang="ru-RU" dirty="0"/>
              <a:t>Наличие </a:t>
            </a:r>
            <a:r>
              <a:rPr lang="en-US" dirty="0" err="1"/>
              <a:t>StackProtector</a:t>
            </a:r>
            <a:r>
              <a:rPr lang="ru-RU" dirty="0"/>
              <a:t> можно проверить программой </a:t>
            </a:r>
            <a:r>
              <a:rPr lang="en-US" dirty="0" err="1"/>
              <a:t>checksec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17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применяется для unsafe stack для обнаружения overflow</a:t>
            </a:r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в среднем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по идее этого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-</a:t>
            </a:r>
            <a:r>
              <a:rPr lang="en-US" dirty="0" err="1"/>
              <a:t>fsanitize</a:t>
            </a:r>
            <a:r>
              <a:rPr lang="en-US" dirty="0"/>
              <a:t>=safe-stack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 -</a:t>
            </a:r>
            <a:r>
              <a:rPr lang="en-US" dirty="0" err="1"/>
              <a:t>mshstk</a:t>
            </a:r>
            <a:r>
              <a:rPr lang="en-US" dirty="0"/>
              <a:t> (</a:t>
            </a:r>
            <a:r>
              <a:rPr lang="ru-RU" dirty="0"/>
              <a:t>требует аппаратной поддержки </a:t>
            </a:r>
            <a:r>
              <a:rPr lang="en-US" dirty="0"/>
              <a:t>Intel CET)</a:t>
            </a:r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</a:p>
          <a:p>
            <a:r>
              <a:rPr lang="ru-RU" dirty="0"/>
              <a:t>Пока не поддержан в checksec (</a:t>
            </a:r>
            <a:r>
              <a:rPr lang="en-US" dirty="0" err="1">
                <a:hlinkClick r:id="rId2"/>
              </a:rPr>
              <a:t>checksec</a:t>
            </a:r>
            <a:r>
              <a:rPr lang="en-US" dirty="0">
                <a:hlinkClick r:id="rId2"/>
              </a:rPr>
              <a:t> #301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Можно просто искать публичный символ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__safestack_init</a:t>
            </a:r>
            <a:r>
              <a:rPr lang="ru-RU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17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Стек отделён от других сегментов незамаленой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Она служит для обнаружения исчерпания стека</a:t>
            </a:r>
            <a:endParaRPr lang="en-US" dirty="0"/>
          </a:p>
          <a:p>
            <a:pPr lvl="1"/>
            <a:r>
              <a:rPr lang="ru-RU" dirty="0"/>
              <a:t>Техника 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endParaRPr lang="en-US" dirty="0"/>
          </a:p>
          <a:p>
            <a:pPr lvl="2"/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endParaRPr lang="en-US" dirty="0"/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обнаружены регресии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endParaRPr lang="en-US" dirty="0"/>
          </a:p>
          <a:p>
            <a:pPr lvl="1"/>
            <a:r>
              <a:rPr lang="ru-RU" dirty="0"/>
              <a:t>Нет замедления при компиляции CGBuiltin.cpp компилятором Clang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Debian </a:t>
            </a:r>
            <a:r>
              <a:rPr lang="ru-RU" dirty="0"/>
              <a:t>видимо собираются пока без этого флага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</a:t>
            </a:r>
          </a:p>
          <a:p>
            <a:r>
              <a:rPr lang="en-US" dirty="0" err="1"/>
              <a:t>Checksec</a:t>
            </a:r>
            <a:r>
              <a:rPr lang="en-US" dirty="0"/>
              <a:t> </a:t>
            </a:r>
            <a:r>
              <a:rPr lang="ru-RU" dirty="0"/>
              <a:t>пока не обнаруживает </a:t>
            </a:r>
            <a:r>
              <a:rPr lang="en-US" dirty="0"/>
              <a:t>stack clash (</a:t>
            </a:r>
            <a:r>
              <a:rPr lang="en-US" dirty="0" err="1">
                <a:hlinkClick r:id="rId4"/>
              </a:rPr>
              <a:t>checksec</a:t>
            </a:r>
            <a:r>
              <a:rPr lang="en-US" dirty="0">
                <a:hlinkClick r:id="rId4"/>
              </a:rPr>
              <a:t> #300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Можно пока использовать </a:t>
            </a:r>
            <a:r>
              <a:rPr lang="en-US" dirty="0">
                <a:hlinkClick r:id="rId5"/>
              </a:rPr>
              <a:t>has_stack_clash_protection.py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62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Эксплуатируют ошибки типа </a:t>
            </a:r>
            <a:r>
              <a:rPr lang="en-US" dirty="0"/>
              <a:t>Stack Overflow</a:t>
            </a:r>
          </a:p>
          <a:p>
            <a:pPr lvl="1"/>
            <a:r>
              <a:rPr lang="ru-RU" dirty="0"/>
              <a:t>Переполнение буфера на стеке</a:t>
            </a:r>
            <a:endParaRPr lang="en-US" dirty="0"/>
          </a:p>
          <a:p>
            <a:r>
              <a:rPr lang="en-US" dirty="0"/>
              <a:t>Stack Smashing</a:t>
            </a:r>
          </a:p>
          <a:p>
            <a:pPr lvl="1"/>
            <a:r>
              <a:rPr lang="en-US" dirty="0"/>
              <a:t>Smashing The Stack For Fun And Profit (Aleph One, 1996)</a:t>
            </a:r>
          </a:p>
          <a:p>
            <a:pPr lvl="1"/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pPr lvl="1"/>
            <a:r>
              <a:rPr lang="ru-RU" dirty="0"/>
              <a:t>Неактуальна из-за современных защит</a:t>
            </a:r>
            <a:endParaRPr lang="en-US" dirty="0"/>
          </a:p>
          <a:p>
            <a:r>
              <a:rPr lang="en-US" dirty="0"/>
              <a:t>Return-to-</a:t>
            </a:r>
            <a:r>
              <a:rPr lang="en-US" dirty="0" err="1"/>
              <a:t>libc</a:t>
            </a:r>
            <a:endParaRPr lang="en-US" dirty="0"/>
          </a:p>
          <a:p>
            <a:pPr lvl="1"/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2"/>
            <a:r>
              <a:rPr lang="ru-RU" dirty="0"/>
              <a:t>Обычно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dirty="0"/>
          </a:p>
          <a:p>
            <a:pPr lvl="1"/>
            <a:r>
              <a:rPr lang="ru-RU" dirty="0"/>
              <a:t>Вариант атаки: </a:t>
            </a:r>
            <a:r>
              <a:rPr lang="en-US" dirty="0"/>
              <a:t>return-to-</a:t>
            </a:r>
            <a:r>
              <a:rPr lang="en-US" dirty="0" err="1"/>
              <a:t>plt</a:t>
            </a:r>
            <a:endParaRPr lang="en-US" dirty="0"/>
          </a:p>
          <a:p>
            <a:pPr lvl="1"/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Return-oriented Programming</a:t>
            </a:r>
          </a:p>
          <a:p>
            <a:pPr lvl="1"/>
            <a:r>
              <a:rPr lang="ru-RU" dirty="0"/>
              <a:t>Наиболее актуальная проблема</a:t>
            </a:r>
            <a:endParaRPr lang="en-US" dirty="0"/>
          </a:p>
          <a:p>
            <a:pPr lvl="1"/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pPr lvl="1"/>
            <a:r>
              <a:rPr lang="ru-RU" dirty="0"/>
              <a:t>Запись на стек множества адресов возврата</a:t>
            </a:r>
            <a:endParaRPr lang="en-US" dirty="0"/>
          </a:p>
          <a:p>
            <a:r>
              <a:rPr lang="en-US" dirty="0"/>
              <a:t>TODO: </a:t>
            </a:r>
            <a:r>
              <a:rPr lang="ru-RU" dirty="0"/>
              <a:t>картинки</a:t>
            </a:r>
            <a:r>
              <a:rPr lang="en-US" dirty="0"/>
              <a:t> ...</a:t>
            </a:r>
          </a:p>
          <a:p>
            <a:pPr lvl="1"/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-U_FORTIFY_SOURCE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зашиты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ru-RU" dirty="0"/>
              <a:t>Конкретный список проверяемых функций можно уточнить в </a:t>
            </a:r>
            <a:r>
              <a:rPr lang="en-US" dirty="0"/>
              <a:t>Glibc headers (~80 </a:t>
            </a:r>
            <a:r>
              <a:rPr lang="ru-RU" dirty="0"/>
              <a:t>функций)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</a:t>
            </a:r>
            <a:r>
              <a:rPr lang="en-US" dirty="0" err="1"/>
              <a:t>strcpy</a:t>
            </a:r>
            <a:r>
              <a:rPr lang="en-US" dirty="0"/>
              <a:t>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Накладные расходы: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 (-D_FORTIFY_SOURCE=3)</a:t>
            </a:r>
          </a:p>
          <a:p>
            <a:r>
              <a:rPr lang="ru-RU" dirty="0"/>
              <a:t>Конфликтует с </a:t>
            </a:r>
            <a:r>
              <a:rPr lang="en-US" dirty="0" err="1"/>
              <a:t>AddressSanitizer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`</a:t>
            </a:r>
            <a:r>
              <a:rPr lang="en-US" dirty="0" err="1"/>
              <a:t>XXX_chk</a:t>
            </a:r>
            <a:r>
              <a:rPr lang="en-US" dirty="0"/>
              <a:t>`-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/>
              <a:t>-</a:t>
            </a:r>
            <a:r>
              <a:rPr lang="en-US" dirty="0"/>
              <a:t>U_FORTIFY_SOURCE </a:t>
            </a:r>
            <a:r>
              <a:rPr lang="ru-RU" dirty="0"/>
              <a:t>или -</a:t>
            </a:r>
            <a:r>
              <a:rPr lang="en-US" dirty="0"/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`-</a:t>
            </a:r>
            <a:r>
              <a:rPr lang="en-US" dirty="0"/>
              <a:t>O`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Компилятор далеко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явного включения используются макросы -</a:t>
            </a:r>
            <a:r>
              <a:rPr lang="en-US" dirty="0"/>
              <a:t>D_FORTIFY_SOURCE=2 </a:t>
            </a:r>
            <a:r>
              <a:rPr lang="ru-RU" dirty="0"/>
              <a:t>или -</a:t>
            </a:r>
            <a:r>
              <a:rPr lang="en-US" dirty="0"/>
              <a:t>D_FORTIFY_SOURCE=3</a:t>
            </a:r>
          </a:p>
          <a:p>
            <a:pPr lvl="1"/>
            <a:r>
              <a:rPr lang="ru-RU" dirty="0"/>
              <a:t>Пока не появится `-</a:t>
            </a:r>
            <a:r>
              <a:rPr lang="en-US" dirty="0"/>
              <a:t>D_FORTIFY_SOURCE=4` :)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(-D_FORTIFY_SOURCE=3)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-</a:t>
            </a:r>
            <a:r>
              <a:rPr lang="en-US" dirty="0"/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-</a:t>
            </a:r>
            <a:r>
              <a:rPr lang="en-US" dirty="0"/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-</a:t>
            </a:r>
            <a:r>
              <a:rPr lang="en-US" dirty="0"/>
              <a:t>D_FORTIFY_SOURCE=3 (</a:t>
            </a:r>
            <a:r>
              <a:rPr lang="ru-RU" dirty="0"/>
              <a:t>с 2023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1352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"r"(&amp;v)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v[4096];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`front`, `back`, etc.) в std::vector и std::strin</a:t>
            </a:r>
            <a:r>
              <a:rPr lang="en-US" dirty="0"/>
              <a:t>g</a:t>
            </a:r>
            <a:endParaRPr lang="ru-RU" dirty="0"/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корректности параметров мат. функций и распределений</a:t>
            </a:r>
          </a:p>
          <a:p>
            <a:pPr lvl="2"/>
            <a:r>
              <a:rPr lang="ru-RU" dirty="0"/>
              <a:t>Множество других мелких проверок типа `abs(INT_MIN)` в `std::gcd` и `std::lcm`</a:t>
            </a:r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Например 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</a:t>
            </a:r>
            <a:r>
              <a:rPr lang="en-US" dirty="0">
                <a:hlinkClick r:id="rId2"/>
              </a:rPr>
              <a:t>Russia: </a:t>
            </a:r>
            <a:r>
              <a:rPr lang="ru-RU" dirty="0">
                <a:hlinkClick r:id="rId2"/>
              </a:rPr>
              <a:t>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(</a:t>
            </a:r>
            <a:r>
              <a:rPr lang="ru-RU" dirty="0"/>
              <a:t>начало 2000-х)</a:t>
            </a:r>
          </a:p>
          <a:p>
            <a:pPr lvl="1"/>
            <a:r>
              <a:rPr lang="ru-RU" dirty="0"/>
              <a:t>Опция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GLIBCXX_ASSERTIONS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1"/>
            <a:r>
              <a:rPr lang="ru-RU" dirty="0"/>
              <a:t>Аналогичная проверка 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Через механизм </a:t>
            </a:r>
            <a:r>
              <a:rPr lang="en-US" dirty="0"/>
              <a:t>C++ profiles</a:t>
            </a:r>
          </a:p>
          <a:p>
            <a:pPr lvl="1"/>
            <a:r>
              <a:rPr lang="ru-RU" dirty="0"/>
              <a:t>Дефолтным будет профиль</a:t>
            </a:r>
            <a:r>
              <a:rPr lang="en-US" dirty="0"/>
              <a:t>,</a:t>
            </a:r>
            <a:r>
              <a:rPr lang="ru-RU" dirty="0"/>
              <a:t> запрещающий работу с </a:t>
            </a:r>
            <a:r>
              <a:rPr lang="en-US" dirty="0"/>
              <a:t>raw pointers</a:t>
            </a:r>
            <a:endParaRPr lang="ru-RU" dirty="0"/>
          </a:p>
          <a:p>
            <a:pPr lvl="1"/>
            <a:r>
              <a:rPr lang="ru-RU" dirty="0"/>
              <a:t>Инструменты для миграции на </a:t>
            </a:r>
            <a:r>
              <a:rPr lang="en-US" dirty="0"/>
              <a:t>std::span </a:t>
            </a:r>
            <a:r>
              <a:rPr lang="ru-RU" dirty="0"/>
              <a:t>уже существуют и применяются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Safe Buffers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endParaRPr lang="ru-RU" dirty="0"/>
          </a:p>
          <a:p>
            <a:pPr lvl="1"/>
            <a:r>
              <a:rPr lang="ru-RU" dirty="0"/>
              <a:t>3.5%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 can be obtained with returns below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z,execstack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-m32 -DPAD="\"$PAD\"" -march=i686 $CFLAGS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-R env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Libstdc</a:t>
            </a:r>
            <a:r>
              <a:rPr lang="en-US" dirty="0"/>
              <a:t>++:</a:t>
            </a:r>
            <a:r>
              <a:rPr lang="ru-RU" dirty="0"/>
              <a:t> -</a:t>
            </a:r>
            <a:r>
              <a:rPr lang="en-US" dirty="0"/>
              <a:t>D_GLIBCXX_ASSERTIONS</a:t>
            </a:r>
          </a:p>
          <a:p>
            <a:r>
              <a:rPr lang="en-US" dirty="0" err="1"/>
              <a:t>Libc</a:t>
            </a:r>
            <a:r>
              <a:rPr lang="en-US" dirty="0"/>
              <a:t>++: -D_LIBCPP_HARDENING_MODE=...</a:t>
            </a:r>
          </a:p>
          <a:p>
            <a:r>
              <a:rPr lang="en-US" dirty="0"/>
              <a:t>Visual Studio: 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10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Дополнительные меры в динамическом аллокаторе для затруднения атак на метаданные аллокатора</a:t>
            </a:r>
            <a:endParaRPr lang="en-US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r>
              <a:rPr lang="ru-RU" dirty="0"/>
              <a:t>Scudo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Чексуммы для обнаружения перезаписи метаданных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en-US" dirty="0"/>
              <a:t>M</a:t>
            </a:r>
            <a:r>
              <a:rPr lang="ru-RU" dirty="0"/>
              <a:t>map-only (нет `sbrk(2)`, для рандомизации)</a:t>
            </a:r>
          </a:p>
          <a:p>
            <a:r>
              <a:rPr lang="ru-RU" dirty="0"/>
              <a:t>hardened_malloc: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Карантин</a:t>
            </a:r>
          </a:p>
          <a:p>
            <a:pPr lvl="1"/>
            <a:r>
              <a:rPr lang="ru-RU" dirty="0"/>
              <a:t>Зануление данных на `free` и проверка на `malloc`</a:t>
            </a:r>
          </a:p>
          <a:p>
            <a:pPr lvl="1"/>
            <a:r>
              <a:rPr lang="ru-RU" dirty="0"/>
              <a:t>Канарейки</a:t>
            </a:r>
          </a:p>
          <a:p>
            <a:pPr lvl="1"/>
            <a:r>
              <a:rPr lang="en-US" dirty="0"/>
              <a:t>M</a:t>
            </a:r>
            <a:r>
              <a:rPr lang="ru-RU" dirty="0"/>
              <a:t>map-only (нет `sbrk(2)`, для рандомизации)</a:t>
            </a:r>
          </a:p>
          <a:p>
            <a:r>
              <a:rPr lang="ru-RU" dirty="0"/>
              <a:t>Glibc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Po</a:t>
            </a:r>
            <a:r>
              <a:rPr lang="ru-RU" dirty="0"/>
              <a:t>inter encryption </a:t>
            </a:r>
            <a:r>
              <a:rPr lang="en-US" dirty="0"/>
              <a:t>(</a:t>
            </a:r>
            <a:r>
              <a:rPr lang="ru-RU" dirty="0"/>
              <a:t>XOR всех указателей на функции с канарейкой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Дополнительные проверки heap consistency</a:t>
            </a:r>
            <a:r>
              <a:rPr lang="en-US" dirty="0"/>
              <a:t> </a:t>
            </a:r>
            <a:r>
              <a:rPr lang="ru-RU" dirty="0"/>
              <a:t>(функция mcheck)</a:t>
            </a:r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en-US" dirty="0" err="1"/>
              <a:t>достаточно</a:t>
            </a:r>
            <a:r>
              <a:rPr lang="en-US" dirty="0"/>
              <a:t> LD_PRELOAD=path/to/new/allocator.so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419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Информация о замерах</a:t>
            </a:r>
            <a:r>
              <a:rPr lang="en-US" dirty="0"/>
              <a:t> </a:t>
            </a:r>
            <a:r>
              <a:rPr lang="ru-RU" dirty="0"/>
              <a:t>в приложении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Какие проверялись версии дистрибутивов</a:t>
            </a:r>
          </a:p>
          <a:p>
            <a:pPr lvl="1"/>
            <a:r>
              <a:rPr lang="ru-RU" dirty="0"/>
              <a:t>Как считались </a:t>
            </a:r>
            <a:r>
              <a:rPr lang="en-US" dirty="0"/>
              <a:t>CVE, KEV</a:t>
            </a:r>
            <a:r>
              <a:rPr lang="ru-RU" dirty="0"/>
              <a:t> (скрипты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Ссылки на примеры</a:t>
            </a:r>
            <a:r>
              <a:rPr lang="en-US" dirty="0"/>
              <a:t> (Stack Clashing)</a:t>
            </a:r>
          </a:p>
          <a:p>
            <a:pPr lvl="1"/>
            <a:r>
              <a:rPr lang="ru-RU" dirty="0"/>
              <a:t>Как искать проблемные программы (</a:t>
            </a:r>
            <a:r>
              <a:rPr lang="en-US" dirty="0"/>
              <a:t>no-pie, etc.)</a:t>
            </a:r>
          </a:p>
          <a:p>
            <a:pPr lvl="1"/>
            <a:r>
              <a:rPr lang="ru-RU" dirty="0"/>
              <a:t>Как запустить бенчмарки </a:t>
            </a:r>
            <a:r>
              <a:rPr lang="en-US" dirty="0"/>
              <a:t>Clang</a:t>
            </a:r>
          </a:p>
          <a:p>
            <a:r>
              <a:rPr lang="ru-RU" dirty="0"/>
              <a:t>Отдельный слайд про </a:t>
            </a:r>
            <a:r>
              <a:rPr lang="en-US" dirty="0"/>
              <a:t>Rust</a:t>
            </a:r>
            <a:r>
              <a:rPr lang="ru-RU" dirty="0"/>
              <a:t> (таблица со сравнением)</a:t>
            </a:r>
            <a:endParaRPr lang="en-US" dirty="0"/>
          </a:p>
          <a:p>
            <a:r>
              <a:rPr lang="ru-RU" dirty="0"/>
              <a:t>Отдельный слайд с рекомендуемыми ссылками</a:t>
            </a:r>
            <a:endParaRPr lang="en-US" dirty="0"/>
          </a:p>
          <a:p>
            <a:r>
              <a:rPr lang="ru-RU" dirty="0"/>
              <a:t>Слайд с рекомендациями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Проверить дефолтные опции в дистро, решить с </a:t>
            </a:r>
            <a:r>
              <a:rPr lang="en-US" dirty="0"/>
              <a:t>Security Team </a:t>
            </a:r>
            <a:r>
              <a:rPr lang="ru-RU" dirty="0"/>
              <a:t>какие </a:t>
            </a:r>
            <a:r>
              <a:rPr lang="en-US" dirty="0"/>
              <a:t>hardening</a:t>
            </a:r>
            <a:r>
              <a:rPr lang="ru-RU" dirty="0"/>
              <a:t>-методы включить в проде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660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  <a:p>
            <a:r>
              <a:rPr lang="ru-RU" dirty="0"/>
              <a:t>Примеры атак:</a:t>
            </a:r>
            <a:endParaRPr lang="en-US" dirty="0"/>
          </a:p>
          <a:p>
            <a:pPr lvl="1"/>
            <a:r>
              <a:rPr lang="ru-RU" dirty="0">
                <a:hlinkClick r:id="rId2"/>
              </a:rPr>
              <a:t>https://0x434b.dev/overview-of-glibc-heap-exploitation-techniques/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11% CVE </a:t>
            </a:r>
            <a:r>
              <a:rPr lang="ru-RU" dirty="0"/>
              <a:t>и 6.5%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</a:p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 err="1">
                <a:hlinkClick r:id="rId2"/>
              </a:rPr>
              <a:t>Mitre</a:t>
            </a:r>
            <a:r>
              <a:rPr lang="en-US" dirty="0">
                <a:hlinkClick r:id="rId2"/>
              </a:rPr>
              <a:t>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вызваны ошибками работы с памятью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MSRC Blog: A proactive approach to more secure code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4"/>
              </a:rPr>
              <a:t>Google Project Zero</a:t>
            </a:r>
            <a:endParaRPr lang="en-US" dirty="0"/>
          </a:p>
          <a:p>
            <a:r>
              <a:rPr lang="en-US" dirty="0"/>
              <a:t>70% high/critical </a:t>
            </a:r>
            <a:r>
              <a:rPr lang="ru-RU" dirty="0"/>
              <a:t>багов в проекте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Chromium Security: Memory Safety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AddressSanitizer</a:t>
            </a:r>
            <a:endParaRPr lang="en-US" dirty="0"/>
          </a:p>
          <a:p>
            <a:pPr lvl="1"/>
            <a:r>
              <a:rPr lang="en-US" dirty="0"/>
              <a:t>Stack/heap/static overflow, double free, use-after-free, etc.</a:t>
            </a:r>
          </a:p>
          <a:p>
            <a:pPr lvl="1"/>
            <a:r>
              <a:rPr lang="en-US" dirty="0"/>
              <a:t>State-of-the-art</a:t>
            </a:r>
          </a:p>
          <a:p>
            <a:r>
              <a:rPr lang="ru-RU" dirty="0"/>
              <a:t>Отладочные проверки </a:t>
            </a:r>
            <a:r>
              <a:rPr lang="en-US" dirty="0"/>
              <a:t>STL</a:t>
            </a:r>
          </a:p>
          <a:p>
            <a:pPr lvl="1"/>
            <a:r>
              <a:rPr lang="ru-RU" dirty="0"/>
              <a:t>Например </a:t>
            </a:r>
            <a:r>
              <a:rPr lang="en-US" dirty="0"/>
              <a:t>-D_GLIBCXX_DEBUG </a:t>
            </a:r>
            <a:r>
              <a:rPr lang="ru-RU" dirty="0"/>
              <a:t>в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или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LIBCPP_ABI_BOUNDED_ITERATORS </a:t>
            </a:r>
            <a:r>
              <a:rPr lang="ru-RU" dirty="0"/>
              <a:t>в </a:t>
            </a:r>
            <a:r>
              <a:rPr lang="en-US" dirty="0" err="1"/>
              <a:t>libc</a:t>
            </a:r>
            <a:r>
              <a:rPr lang="en-US" dirty="0"/>
              <a:t>++ (</a:t>
            </a:r>
            <a:r>
              <a:rPr lang="ru-RU" dirty="0"/>
              <a:t>меняют </a:t>
            </a:r>
            <a:r>
              <a:rPr lang="en-US" dirty="0"/>
              <a:t>ABI !)</a:t>
            </a:r>
            <a:endParaRPr lang="ru-RU" dirty="0"/>
          </a:p>
          <a:p>
            <a:r>
              <a:rPr lang="en-US" dirty="0" err="1"/>
              <a:t>Valgrind</a:t>
            </a:r>
            <a:endParaRPr lang="en-US" dirty="0"/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en-US" dirty="0" err="1"/>
              <a:t>ElectricFence</a:t>
            </a:r>
            <a:endParaRPr lang="en-US" dirty="0"/>
          </a:p>
          <a:p>
            <a:pPr lvl="1"/>
            <a:r>
              <a:rPr lang="ru-RU" dirty="0"/>
              <a:t>Только </a:t>
            </a:r>
            <a:r>
              <a:rPr lang="en-US" dirty="0"/>
              <a:t>heap overflow</a:t>
            </a:r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Неисполняемый стек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приведённой выше</a:t>
            </a:r>
            <a:r>
              <a:rPr lang="en-US" dirty="0"/>
              <a:t>) </a:t>
            </a:r>
            <a:r>
              <a:rPr lang="ru-RU" dirty="0"/>
              <a:t>атаки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(GCC, 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3513</Words>
  <Application>Microsoft Office PowerPoint</Application>
  <PresentationFormat>Widescreen</PresentationFormat>
  <Paragraphs>470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Office Theme</vt:lpstr>
      <vt:lpstr>PowerPoint Presentation</vt:lpstr>
      <vt:lpstr>Уязвимости buffer overflow</vt:lpstr>
      <vt:lpstr>Атаки на стек</vt:lpstr>
      <vt:lpstr>Пример: Stack Smashing</vt:lpstr>
      <vt:lpstr>Атаки на кучу</vt:lpstr>
      <vt:lpstr>Распространённость buffer overflow уязвимостей</vt:lpstr>
      <vt:lpstr>Методы обнаружения на этапе QA</vt:lpstr>
      <vt:lpstr>Неисполняемый стек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Недостатки</vt:lpstr>
      <vt:lpstr>Дальнейшее развитие</vt:lpstr>
      <vt:lpstr>Stack Protector</vt:lpstr>
      <vt:lpstr>Stack Protector</vt:lpstr>
      <vt:lpstr>Дополнительные меры безопасности</vt:lpstr>
      <vt:lpstr>Недостатки</vt:lpstr>
      <vt:lpstr>Как включить ?</vt:lpstr>
      <vt:lpstr>Разделение стека</vt:lpstr>
      <vt:lpstr>Введение</vt:lpstr>
      <vt:lpstr>Недостатки</vt:lpstr>
      <vt:lpstr>Как включить ?</vt:lpstr>
      <vt:lpstr>Stack Clashing (Stack Probes)</vt:lpstr>
      <vt:lpstr>Методы hardening: Stack Clashing</vt:lpstr>
      <vt:lpstr>Недостатки</vt:lpstr>
      <vt:lpstr>Как использовать ?</vt:lpstr>
      <vt:lpstr>Фортификация (_FORTIFY_SOURCE)</vt:lpstr>
      <vt:lpstr>Пример защиты</vt:lpstr>
      <vt:lpstr>Реализация</vt:lpstr>
      <vt:lpstr>Введение</vt:lpstr>
      <vt:lpstr>Недостатки</vt:lpstr>
      <vt:lpstr>Как включить ?</vt:lpstr>
      <vt:lpstr>Проверки STL</vt:lpstr>
      <vt:lpstr>Пример</vt:lpstr>
      <vt:lpstr>Введение</vt:lpstr>
      <vt:lpstr>История и будущее</vt:lpstr>
      <vt:lpstr>Недостатки</vt:lpstr>
      <vt:lpstr>Как включить ?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Как включить ?</vt:lpstr>
      <vt:lpstr>Защита таблиц диспетчеризации</vt:lpstr>
      <vt:lpstr>Спасибо за внимание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49</cp:revision>
  <dcterms:created xsi:type="dcterms:W3CDTF">2025-07-07T17:12:48Z</dcterms:created>
  <dcterms:modified xsi:type="dcterms:W3CDTF">2025-07-08T04:45:38Z</dcterms:modified>
</cp:coreProperties>
</file>