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5"/>
  </p:notesMasterIdLst>
  <p:sldIdLst>
    <p:sldId id="280" r:id="rId2"/>
    <p:sldId id="257" r:id="rId3"/>
    <p:sldId id="340" r:id="rId4"/>
    <p:sldId id="341" r:id="rId5"/>
    <p:sldId id="342" r:id="rId6"/>
    <p:sldId id="261" r:id="rId7"/>
    <p:sldId id="258" r:id="rId8"/>
    <p:sldId id="259" r:id="rId9"/>
    <p:sldId id="263" r:id="rId10"/>
    <p:sldId id="279" r:id="rId11"/>
    <p:sldId id="260" r:id="rId12"/>
    <p:sldId id="264" r:id="rId13"/>
    <p:sldId id="281" r:id="rId14"/>
    <p:sldId id="262" r:id="rId15"/>
    <p:sldId id="266" r:id="rId16"/>
    <p:sldId id="267" r:id="rId17"/>
    <p:sldId id="348" r:id="rId18"/>
    <p:sldId id="333" r:id="rId19"/>
    <p:sldId id="282" r:id="rId20"/>
    <p:sldId id="269" r:id="rId21"/>
    <p:sldId id="273" r:id="rId22"/>
    <p:sldId id="272" r:id="rId23"/>
    <p:sldId id="274" r:id="rId24"/>
    <p:sldId id="284" r:id="rId25"/>
    <p:sldId id="277" r:id="rId26"/>
    <p:sldId id="285" r:id="rId27"/>
    <p:sldId id="286" r:id="rId28"/>
    <p:sldId id="283" r:id="rId29"/>
    <p:sldId id="275" r:id="rId30"/>
    <p:sldId id="276" r:id="rId31"/>
    <p:sldId id="278" r:id="rId32"/>
    <p:sldId id="287" r:id="rId33"/>
    <p:sldId id="288" r:id="rId34"/>
    <p:sldId id="291" r:id="rId35"/>
    <p:sldId id="289" r:id="rId36"/>
    <p:sldId id="290" r:id="rId37"/>
    <p:sldId id="292" r:id="rId38"/>
    <p:sldId id="332" r:id="rId39"/>
    <p:sldId id="293" r:id="rId40"/>
    <p:sldId id="294" r:id="rId41"/>
    <p:sldId id="295" r:id="rId42"/>
    <p:sldId id="296" r:id="rId43"/>
    <p:sldId id="297" r:id="rId44"/>
    <p:sldId id="298" r:id="rId45"/>
    <p:sldId id="300" r:id="rId46"/>
    <p:sldId id="301" r:id="rId47"/>
    <p:sldId id="302" r:id="rId48"/>
    <p:sldId id="299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4" r:id="rId77"/>
    <p:sldId id="335" r:id="rId78"/>
    <p:sldId id="336" r:id="rId79"/>
    <p:sldId id="337" r:id="rId80"/>
    <p:sldId id="338" r:id="rId81"/>
    <p:sldId id="339" r:id="rId82"/>
    <p:sldId id="349" r:id="rId83"/>
    <p:sldId id="350" r:id="rId84"/>
    <p:sldId id="352" r:id="rId85"/>
    <p:sldId id="343" r:id="rId86"/>
    <p:sldId id="344" r:id="rId87"/>
    <p:sldId id="330" r:id="rId88"/>
    <p:sldId id="331" r:id="rId89"/>
    <p:sldId id="345" r:id="rId90"/>
    <p:sldId id="346" r:id="rId91"/>
    <p:sldId id="270" r:id="rId92"/>
    <p:sldId id="347" r:id="rId93"/>
    <p:sldId id="271" r:id="rId9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27B54-EFD4-4F1F-9CE4-9A3C368187A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D9083-F18D-4765-A928-A3C7AF570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0761-0001-48E3-AB62-3FA72280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F3EE-0F7F-4D84-A0D8-89B98F06B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EC65-52C5-41D7-9360-2F816EEE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0717-CC08-42AC-84F3-7EB74EE2C2EE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0BE3-C90D-48A6-8773-7C4DDD74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F86-6870-4A69-B3A2-4BCF83AB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707-DE96-4C6C-B775-DCAA7E0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C697-35EE-4CD0-A828-67113AEF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9A93-AC12-48AA-A5B9-4DDB9703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434B-ABC0-4013-A159-517880C2CE4B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9E13-2FAA-45CE-8F88-33137793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3D4E-515D-43D2-9638-0FBCCFBB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A6B7-AB8A-4362-A6F5-619C8FDB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E0336-29E6-4A3B-AC8F-20C3FF96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23F8-E051-4340-A768-7433408E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2251-42B8-4CD0-9F76-CE8A218C5A9B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6A48-809D-4958-BD36-52D1E351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3EE2-5F9C-45C3-9F7F-043EB86D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04CD-29E8-4771-A7C2-6BBF58AB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313C-C8BD-4860-9C12-A3332EB0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21EE-081F-4952-8E10-DE1AA025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66BD-2959-43A5-9C43-B178997CA9C1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44D5-2A30-453C-81EE-DD900505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B14C-45D7-4E4A-83FE-DD10155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69E-646D-4EB6-8983-F4DE054D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A4CE-B74B-46DF-A5B6-9EA79072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545-459E-4B77-816C-C340606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3A2-278A-4AA2-A6FA-B813D9AB289B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91BE-C522-4533-8A5F-858678A5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558B-4A28-4A87-BAE7-D18A076D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E07-AB07-4A5F-AB86-B12B35B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D9AB-29A6-4606-B50E-906634E3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53501-D4FC-4F18-9A79-DC6D693F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79B6-FDF4-4366-83CC-495A9D46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6CD0-8DC9-4D9E-8F97-A64EB549E498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F3EC6-5639-4743-8281-B2E96A5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0340-E729-4D4B-9454-E215F4FA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9392-E34F-4C67-9C6E-FC024343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33AC-E11F-438C-8A25-EED4B071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ACB56-5B5B-4B14-9631-014D2FB5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CA675-0F7A-45E2-B669-6345865D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644D0-2795-43FB-9D9A-14E31EED7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7D35-5CA4-478E-A270-B942ECF7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ABDD-F7C0-49E5-BDEF-78EEAB9D4FF0}" type="datetime1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1BF6-34A9-48A5-B40E-71C470C9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67F33-7563-4A6C-A2B0-B6A4F29E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7C62-1964-46ED-A1FA-4B94702A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F09A2-D9F3-4433-A896-354B3BA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E602-B233-4072-AF5E-EEC16D6A3250}" type="datetime1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2D074-A51E-4A2A-9EB1-3B2D6420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C7313-FF13-4951-B43C-74B1B975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98335-CD22-4B21-B2C2-49A0A521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68E2-0F8E-43F1-B205-4CE4ED81C818}" type="datetime1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BC365-CBC9-4222-895D-1A8DA39F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C52C1-BEA5-47DB-BB50-89CA7D6A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A3F0-3402-4DAC-893B-F77571D8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F97B-2D72-4DBE-9ECB-873584E9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D4F48-FC94-4120-A7EE-203DA7B2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3B33-C4C3-4AA2-BB0C-E19695A3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26D4-3247-4C35-B745-95D9A6527E86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F946-DD0C-4B74-A2AB-7149BAD5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525F-30F5-4FDF-8069-689893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742F-4FAC-4C8D-9A7F-1B513DFA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17217-95C0-46AD-914F-046E40C18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E879B-DE3E-422E-A28C-876EC0BC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B677-F01D-49D1-B60F-B764C55E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A6C-CB8E-4E4E-A40B-CF748107F47F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0AAB-A1E9-41A2-835C-F71DBEB4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2246-8D5C-4B1B-9FA7-B0929AE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8352E-CC61-4950-9D9C-B8235831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D8BB9-9E40-428E-A561-95A597DD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BDAA-130A-46CF-93A9-6358E1E6F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2D92-9836-4BF5-99A8-6BBA488E0F07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F4E0-6F2B-4050-9884-A4C51E87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E4B8-4C40-488D-9138-DCE2A64C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bugzilla/show_bug.cgi?id=3265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lQavgcwrpA" TargetMode="External"/><Relationship Id="rId2" Type="http://schemas.openxmlformats.org/officeDocument/2006/relationships/hyperlink" Target="https://zatoichi-engineer.github.io/assets/docs/12TRpie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m.wikipedia.org/wiki/Uncontrolled_format_stri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5958324/free-public-domain-cc0-phot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udiomiguel/3946174063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43809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media/reaching-shadow-heart-nature-landscapes-d62bda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f/wg-best-practices-os-developers/issues/267#issuecomment-1835359166" TargetMode="External"/><Relationship Id="rId2" Type="http://schemas.openxmlformats.org/officeDocument/2006/relationships/hyperlink" Target="https://clang.llvm.org/docs/SafeStack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lys.com/2017/06/19/stack-clash/stack-clash.tx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lvm.org/posts/2021-01-05-stack-clash-protection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mozilla.org/show_bug.cgi?id=1852202" TargetMode="External"/><Relationship Id="rId2" Type="http://schemas.openxmlformats.org/officeDocument/2006/relationships/hyperlink" Target="https://github.com/jvoisin/compiler-flags-distro/issues/12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anitizers/issues/247" TargetMode="External"/><Relationship Id="rId2" Type="http://schemas.openxmlformats.org/officeDocument/2006/relationships/hyperlink" Target="https://zatoichi-engineer.github.io/2017/10/06/fortify-source.html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2f30.org/fortify-headers/files.html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-developers.googleblog.com/2020/06/system-hardening-in-android-11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spg8v" TargetMode="External"/><Relationship Id="rId2" Type="http://schemas.openxmlformats.org/officeDocument/2006/relationships/hyperlink" Target="https://www.youtube.com/watch?v=NKn1pAoB2M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cpp/comments/1hzj1if/comment/m6spu55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urse.llvm.org/t/rfc-c-buffer-hardening/65734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vpzh4" TargetMode="External"/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ghunters.google.com/blog/6368559657254912/llvm-s-rfc-c-buffer-hardening-at-google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madaidans-insecurities.github.io/firefox-chromium.html#memory-allocator-hardening" TargetMode="External"/><Relationship Id="rId2" Type="http://schemas.openxmlformats.org/officeDocument/2006/relationships/hyperlink" Target="https://blog.chromium.org/2021/04/efficient-and-safe-allocations-everywhere.htm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s.com/blog/archives/189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zilla-firefox/firefox/blob/9fb43aa7996146d3dc1bb3ab09f618c0b8b4bcef/build/moz.configure/flags.configure#L341" TargetMode="External"/><Relationship Id="rId2" Type="http://schemas.openxmlformats.org/officeDocument/2006/relationships/hyperlink" Target="https://chromium.googlesource.com/chromium/src/+/c53163760d24e2f40c0365a6224ec653cf501b81/build/config/compiler/BUILD.gn#523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legacy-ml/gcc-patches/2014-06/msg00615.html" TargetMode="External"/><Relationship Id="rId2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-std.org/jtc1/sc22/wg21/docs/papers/2023/p2723r1.html#real-world" TargetMode="External"/><Relationship Id="rId4" Type="http://schemas.openxmlformats.org/officeDocument/2006/relationships/hyperlink" Target="https://www.open-std.org/jtc1/sc22/wg21/docs/papers/2023/p2795r3.html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work-proxy.ozlabs.org/project/qemu-devel/patch/20250604191843.399309-1-stefanha@redhat.com/" TargetMode="External"/><Relationship Id="rId2" Type="http://schemas.openxmlformats.org/officeDocument/2006/relationships/hyperlink" Target="https://serge-sans-paille.github.io/pythran-stories/trivial-auto-var-init-experim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5" Type="http://schemas.openxmlformats.org/officeDocument/2006/relationships/hyperlink" Target="https://bugs.launchpad.net/ubuntu/+source/dpkg/+bug/1972043/comments/11" TargetMode="External"/><Relationship Id="rId4" Type="http://schemas.openxmlformats.org/officeDocument/2006/relationships/hyperlink" Target="https://issues.chromium.org/issues/40633061#comment142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lists.llvm.org/pipermail/cfe-dev/2020-April/065221.html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633061" TargetMode="External"/><Relationship Id="rId2" Type="http://schemas.openxmlformats.org/officeDocument/2006/relationships/hyperlink" Target="https://bugs.launchpad.net/ubuntu/+source/dpkg/+bug/197204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droid-developers.googleblog.com/2020/06/system-hardening-in-android-11.html" TargetMode="External"/><Relationship Id="rId4" Type="http://schemas.openxmlformats.org/officeDocument/2006/relationships/hyperlink" Target="https://serge-sans-paille.github.io/pythran-stories/trivial-auto-var-init-experiments.html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19/2019_cwe_top25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cc.gnu.org/bugzilla/show_bug.cgi?id=35412" TargetMode="External"/><Relationship Id="rId4" Type="http://schemas.openxmlformats.org/officeDocument/2006/relationships/hyperlink" Target="https://gcc.gnu.org/legacy-ml/gcc-patches/2000-10/msg00607.html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11.08108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s.googleblog.com/2018/06/compiler-based-security-mitigations-in.html" TargetMode="External"/><Relationship Id="rId2" Type="http://schemas.openxmlformats.org/officeDocument/2006/relationships/hyperlink" Target="https://android-developers.googleblog.com/2016/05/hardening-media-stack.html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0x434b.dev/overview-of-glibc-heap-exploitation-techniqu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ingsvilletimes.ca/2022/10/common-sense-health-rake-up-the-leaves-this-fall/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/detail/CVE-2009-1897" TargetMode="External"/><Relationship Id="rId2" Type="http://schemas.openxmlformats.org/officeDocument/2006/relationships/hyperlink" Target="https://www.usenix.org/system/files/sec23fall-prepub-123-xu-jianhao.pdf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ist.utl.pt/nuno.lopes/pubs/ub-pldi25.pdf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342348" TargetMode="External"/><Relationship Id="rId2" Type="http://schemas.openxmlformats.org/officeDocument/2006/relationships/hyperlink" Target="https://chromium.googlesource.com/chromium/src/+/c53163760d24e2f40c0365a6224ec653cf501b81/build/config/compiler/BUILD.gn#289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grsecurity.net/rap_faq" TargetMode="External"/><Relationship Id="rId2" Type="http://schemas.openxmlformats.org/officeDocument/2006/relationships/hyperlink" Target="https://learn.microsoft.com/en-us/windows/win32/secbp/control-flow-guard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docs/security/test/cfi" TargetMode="External"/><Relationship Id="rId2" Type="http://schemas.openxmlformats.org/officeDocument/2006/relationships/hyperlink" Target="https://www.chromium.org/developers/testing/control-flow-integrity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src.microsoft.com/blog/2019/07/a-proactive-approach-to-more-secure-code/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https://security.googleblog.com/2024/11/retrofitting-spatial-safety-to-hundreds.html" TargetMode="External"/><Relationship Id="rId4" Type="http://schemas.openxmlformats.org/officeDocument/2006/relationships/hyperlink" Target="https://www.chromium.org/Home/chromium-security/memory-safety" TargetMode="Externa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fedoraproject.org/wiki/Changes/HardeningFlags28" TargetMode="External"/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dpkg.org/cgit/dpkg/dpkg.git/commit/?id=8f5aca71c1435c9913d5562b8cae68b751dff663" TargetMode="Externa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rustc/exploit-mitigations.html#read-only-relocations-and-immediate-binding" TargetMode="External"/><Relationship Id="rId3" Type="http://schemas.openxmlformats.org/officeDocument/2006/relationships/hyperlink" Target="https://doc.rust-lang.org/rustc/exploit-mitigations.html#position-independent-executable" TargetMode="External"/><Relationship Id="rId7" Type="http://schemas.openxmlformats.org/officeDocument/2006/relationships/hyperlink" Target="https://github.com/girlbossceo/hardened_malloc-rs" TargetMode="External"/><Relationship Id="rId2" Type="http://schemas.openxmlformats.org/officeDocument/2006/relationships/hyperlink" Target="https://doc.rust-lang.org/rustc/exploit-mitigations.html#non-executable-memory-reg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rust-lang.org/rustc/exploit-mitigations.html#stack-clashing-protection" TargetMode="External"/><Relationship Id="rId5" Type="http://schemas.openxmlformats.org/officeDocument/2006/relationships/hyperlink" Target="https://doc.rust-lang.org/rustc/exploit-mitigations.html#backward-edge-control-flow-protection" TargetMode="External"/><Relationship Id="rId4" Type="http://schemas.openxmlformats.org/officeDocument/2006/relationships/hyperlink" Target="https://doc.rust-lang.org/rustc/exploit-mitigations.html#stack-smashing-protection" TargetMode="External"/><Relationship Id="rId9" Type="http://schemas.openxmlformats.org/officeDocument/2006/relationships/hyperlink" Target="https://doc.rust-lang.org/beta/unstable-book/compiler-flags/sanitizer.html#controlflowintegrity" TargetMode="Externa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lvm/llvm-project/issues/122687" TargetMode="External"/><Relationship Id="rId2" Type="http://schemas.openxmlformats.org/officeDocument/2006/relationships/hyperlink" Target="https://best.openssf.org/Compiler-Hardening-Guides/Compiler-Options-Hardening-Guide-for-C-and-C++.html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limm609/checkse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DirtyFrame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0x434b.dev/overview-of-glibc-heap-exploitation-techniques/" TargetMode="External"/><Relationship Id="rId7" Type="http://schemas.openxmlformats.org/officeDocument/2006/relationships/hyperlink" Target="https://blog.regehr.org/archives/1520" TargetMode="External"/><Relationship Id="rId2" Type="http://schemas.openxmlformats.org/officeDocument/2006/relationships/hyperlink" Target="https://guyinatuxedo.github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regehr.org/archives/213" TargetMode="External"/><Relationship Id="rId5" Type="http://schemas.openxmlformats.org/officeDocument/2006/relationships/hyperlink" Target="https://madaidans-insecurities.github.io/guides/linux-hardening.html" TargetMode="External"/><Relationship Id="rId4" Type="http://schemas.openxmlformats.org/officeDocument/2006/relationships/hyperlink" Target="https://best.openssf.org/Compiler-Hardening-Guides/Compiler-Options-Hardening-Guide-for-C-and-C++.html" TargetMode="Externa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yugr/slides/blob/main/CppZeroCost/2025/RU.pptx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ium.googlesource.com/chromium/src" TargetMode="External"/><Relationship Id="rId2" Type="http://schemas.openxmlformats.org/officeDocument/2006/relationships/hyperlink" Target="https://github.com/mozilla-firefox/firefo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ugr/slides/blob/main/CppZeroCost/2025/plan.md" TargetMode="External"/><Relationship Id="rId5" Type="http://schemas.openxmlformats.org/officeDocument/2006/relationships/hyperlink" Target="https://github.com/yugr/slides/tree/main/CppZeroCost/2025/scripts" TargetMode="External"/><Relationship Id="rId4" Type="http://schemas.openxmlformats.org/officeDocument/2006/relationships/hyperlink" Target="https://github.com/yugr/slides/tree/main/CppZeroCost/2025/ben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1571-9ABE-4D22-9FB0-8B7650F5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Уязвимости </a:t>
            </a:r>
            <a:r>
              <a:rPr lang="en-US" dirty="0"/>
              <a:t>buffer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667F4-8E14-44B2-BB22-DEDBE7BF3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13A41-D244-4E9C-A63B-26AA0EB9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1FD-CA86-44F0-8E5A-9999E012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Неисполняемый стек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AED57-21DD-49C7-8C0C-FE0C6DB3B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757F0-77DF-4110-987B-1E95EAEC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93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W^X / NX bit / Data Execution Prevention</a:t>
            </a:r>
          </a:p>
          <a:p>
            <a:pPr lvl="1"/>
            <a:r>
              <a:rPr lang="ru-RU" dirty="0"/>
              <a:t>Отключение права на исполнения кода в сегменте стека</a:t>
            </a:r>
          </a:p>
          <a:p>
            <a:pPr lvl="1"/>
            <a:r>
              <a:rPr lang="ru-RU" dirty="0"/>
              <a:t>Осуществляется на уровне OS</a:t>
            </a:r>
            <a:endParaRPr lang="en-US" dirty="0"/>
          </a:p>
          <a:p>
            <a:pPr lvl="1"/>
            <a:r>
              <a:rPr lang="ru-RU" dirty="0"/>
              <a:t>Также применяется ко всем </a:t>
            </a:r>
            <a:r>
              <a:rPr lang="en-US" dirty="0"/>
              <a:t>writable-</a:t>
            </a:r>
            <a:r>
              <a:rPr lang="ru-RU" dirty="0"/>
              <a:t>сегментам (куче и глобальным переменным)</a:t>
            </a:r>
            <a:endParaRPr lang="en-US" dirty="0"/>
          </a:p>
          <a:p>
            <a:r>
              <a:rPr lang="ru-RU" dirty="0"/>
              <a:t>Одна из первых hardening защит</a:t>
            </a:r>
          </a:p>
          <a:p>
            <a:pPr lvl="1"/>
            <a:r>
              <a:rPr lang="ru-RU" dirty="0"/>
              <a:t>Впервые появилась в OpenBSD (2003) и Windows (2004)</a:t>
            </a:r>
            <a:endParaRPr lang="en-US" dirty="0"/>
          </a:p>
          <a:p>
            <a:pPr lvl="1"/>
            <a:r>
              <a:rPr lang="ru-RU" dirty="0"/>
              <a:t>Полностью исключает </a:t>
            </a:r>
            <a:r>
              <a:rPr lang="en-US" dirty="0"/>
              <a:t>(</a:t>
            </a:r>
            <a:r>
              <a:rPr lang="ru-RU" dirty="0"/>
              <a:t>приведённой выше</a:t>
            </a:r>
            <a:r>
              <a:rPr lang="en-US" dirty="0"/>
              <a:t>) </a:t>
            </a:r>
            <a:r>
              <a:rPr lang="ru-RU" dirty="0"/>
              <a:t>атаки </a:t>
            </a:r>
            <a:r>
              <a:rPr lang="en-US" dirty="0"/>
              <a:t>Stack Smashing</a:t>
            </a:r>
          </a:p>
          <a:p>
            <a:r>
              <a:rPr lang="ru-RU" dirty="0"/>
              <a:t>Включена по умолчанию во всех современных дистрибутивах </a:t>
            </a:r>
            <a:r>
              <a:rPr lang="en-US" dirty="0"/>
              <a:t>(GCC, 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80649-56E5-4F4C-A817-23714E92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01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Требуется чтобы весь код программы был собран в режиме неисполняемого стека</a:t>
            </a:r>
          </a:p>
          <a:p>
            <a:pPr lvl="1"/>
            <a:r>
              <a:rPr lang="ru-RU" dirty="0"/>
              <a:t>В том числе статически связанные динамические библиотеки</a:t>
            </a:r>
            <a:endParaRPr lang="en-US" dirty="0"/>
          </a:p>
          <a:p>
            <a:pPr lvl="2"/>
            <a:r>
              <a:rPr lang="ru-RU" dirty="0"/>
              <a:t>Не загруженные динамически с помощью </a:t>
            </a:r>
            <a:r>
              <a:rPr lang="en-US" dirty="0"/>
              <a:t>dlopen</a:t>
            </a:r>
            <a:r>
              <a:rPr lang="ru-RU" dirty="0"/>
              <a:t> (см. </a:t>
            </a:r>
            <a:r>
              <a:rPr lang="en-US" dirty="0">
                <a:hlinkClick r:id="rId2"/>
              </a:rPr>
              <a:t>BZ #32653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Линкер предупредит при сборке</a:t>
            </a:r>
          </a:p>
          <a:p>
            <a:pPr lvl="2"/>
            <a:r>
              <a:rPr lang="ru-RU" dirty="0"/>
              <a:t>Рекомендуется использовать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LDFLAGS += -Wl,--fatal-warnings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Основные причины </a:t>
            </a:r>
            <a:r>
              <a:rPr lang="en-US" dirty="0"/>
              <a:t>execstack </a:t>
            </a:r>
            <a:r>
              <a:rPr lang="ru-RU" dirty="0"/>
              <a:t>в коде</a:t>
            </a:r>
            <a:r>
              <a:rPr lang="en-US" dirty="0"/>
              <a:t>:</a:t>
            </a:r>
            <a:endParaRPr lang="ru-RU" dirty="0"/>
          </a:p>
          <a:p>
            <a:pPr lvl="2"/>
            <a:r>
              <a:rPr lang="ru-RU" dirty="0"/>
              <a:t>Забыли проаннотировать ассемблерный код</a:t>
            </a:r>
          </a:p>
          <a:p>
            <a:pPr lvl="2"/>
            <a:r>
              <a:rPr lang="ru-RU" dirty="0"/>
              <a:t>Использование указателей на </a:t>
            </a:r>
            <a:r>
              <a:rPr lang="en-US" dirty="0"/>
              <a:t>GNU nested functions</a:t>
            </a:r>
          </a:p>
          <a:p>
            <a:r>
              <a:rPr lang="ru-RU" dirty="0"/>
              <a:t>Накладые расходы</a:t>
            </a:r>
            <a:r>
              <a:rPr lang="en-US" dirty="0"/>
              <a:t> </a:t>
            </a:r>
            <a:r>
              <a:rPr lang="ru-RU" dirty="0"/>
              <a:t>отсутствуют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AB5B2-2B17-43DA-B986-471B9610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98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A09B-A846-4B68-900C-F3C9890B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Layout Randomization (</a:t>
            </a:r>
            <a:r>
              <a:rPr lang="ru-RU" dirty="0"/>
              <a:t>и </a:t>
            </a:r>
            <a:r>
              <a:rPr lang="en-US" dirty="0"/>
              <a:t>PIE)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DB6A-AE85-4874-9F63-C462093A7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BD022-ECE3-4B8C-8D05-DE75E07E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Address Space Layout Randomization</a:t>
            </a:r>
          </a:p>
          <a:p>
            <a:pPr lvl="1"/>
            <a:r>
              <a:rPr lang="ru-RU" dirty="0"/>
              <a:t>Рандомизация расположения основных сегментов программы (стека, кучи, библиотек)</a:t>
            </a:r>
            <a:endParaRPr lang="en-US" dirty="0"/>
          </a:p>
          <a:p>
            <a:pPr lvl="1"/>
            <a:r>
              <a:rPr lang="ru-RU" dirty="0"/>
              <a:t>Осуществляется на уровне ОС</a:t>
            </a:r>
            <a:r>
              <a:rPr lang="en-US" dirty="0"/>
              <a:t> (</a:t>
            </a:r>
            <a:r>
              <a:rPr lang="ru-RU" dirty="0"/>
              <a:t>рандомизация </a:t>
            </a:r>
            <a:r>
              <a:rPr lang="en-US" dirty="0"/>
              <a:t>mmap)</a:t>
            </a:r>
            <a:endParaRPr lang="ru-RU" dirty="0"/>
          </a:p>
          <a:p>
            <a:pPr lvl="1"/>
            <a:r>
              <a:rPr lang="ru-RU" dirty="0"/>
              <a:t>Лишает хакера знания о том какие адреса возврата использовать в </a:t>
            </a:r>
            <a:r>
              <a:rPr lang="en-US" dirty="0"/>
              <a:t>Stack Overflow-</a:t>
            </a:r>
            <a:r>
              <a:rPr lang="ru-RU" dirty="0"/>
              <a:t>атаках</a:t>
            </a:r>
            <a:endParaRPr lang="en-US" dirty="0"/>
          </a:p>
          <a:p>
            <a:r>
              <a:rPr lang="ru-RU" dirty="0"/>
              <a:t>Сильно снижает риски любых buffer 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, heap overflow, etc.)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Segmentation fault</a:t>
            </a:r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PaX </a:t>
            </a:r>
            <a:r>
              <a:rPr lang="ru-RU" dirty="0"/>
              <a:t>патч, 2001</a:t>
            </a:r>
            <a:endParaRPr lang="en-US" dirty="0"/>
          </a:p>
          <a:p>
            <a:pPr lvl="1"/>
            <a:r>
              <a:rPr lang="en-US" dirty="0"/>
              <a:t>Linux, 2005</a:t>
            </a:r>
          </a:p>
          <a:p>
            <a:pPr lvl="1"/>
            <a:r>
              <a:rPr lang="en-US" dirty="0"/>
              <a:t>Windows, 2007 (Vista)</a:t>
            </a:r>
          </a:p>
          <a:p>
            <a:pPr lvl="2"/>
            <a:r>
              <a:rPr lang="ru-RU" dirty="0"/>
              <a:t>Оверхед для 32-битных </a:t>
            </a:r>
            <a:r>
              <a:rPr lang="en-US" dirty="0"/>
              <a:t>Windows </a:t>
            </a:r>
            <a:r>
              <a:rPr lang="ru-RU" dirty="0"/>
              <a:t>намного выше из-за архитектуры</a:t>
            </a:r>
            <a:r>
              <a:rPr lang="en-US" dirty="0"/>
              <a:t> DLL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03CC-6146-4366-ADAC-456FE3EB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5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Position-independent Executable 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Необходим для так называемого </a:t>
            </a:r>
            <a:r>
              <a:rPr lang="en-US" dirty="0"/>
              <a:t>Full ASLR:</a:t>
            </a:r>
          </a:p>
          <a:p>
            <a:pPr lvl="1"/>
            <a:r>
              <a:rPr lang="ru-RU" dirty="0"/>
              <a:t>Сборка основной программы в специальном режиме </a:t>
            </a:r>
            <a:r>
              <a:rPr lang="en-US" dirty="0"/>
              <a:t>PIE</a:t>
            </a:r>
          </a:p>
          <a:p>
            <a:pPr lvl="1"/>
            <a:r>
              <a:rPr lang="ru-RU" dirty="0"/>
              <a:t>Сгенерированный компилятором код не использует абсолютные адреса</a:t>
            </a:r>
            <a:endParaRPr lang="en-US" dirty="0"/>
          </a:p>
          <a:p>
            <a:pPr lvl="1"/>
            <a:r>
              <a:rPr lang="ru-RU" dirty="0"/>
              <a:t>Это позволяет ОС размещать программу по случайному адресу</a:t>
            </a:r>
            <a:endParaRPr lang="en-US" dirty="0"/>
          </a:p>
          <a:p>
            <a:r>
              <a:rPr lang="ru-RU" dirty="0"/>
              <a:t>Включена по умолчанию в </a:t>
            </a:r>
            <a:r>
              <a:rPr lang="en-US" dirty="0"/>
              <a:t>Ubuntu/Debian (GCC</a:t>
            </a:r>
            <a:r>
              <a:rPr lang="ru-RU" dirty="0"/>
              <a:t> и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pPr lvl="1"/>
            <a:r>
              <a:rPr lang="ru-RU" dirty="0"/>
              <a:t>Но не во всех дистрибутивах (например </a:t>
            </a:r>
            <a:r>
              <a:rPr lang="en-US" dirty="0"/>
              <a:t>Fedora)</a:t>
            </a:r>
          </a:p>
          <a:p>
            <a:pPr lvl="1"/>
            <a:r>
              <a:rPr lang="ru-RU" dirty="0"/>
              <a:t>Некоторые критические программы в </a:t>
            </a:r>
            <a:r>
              <a:rPr lang="en-US" dirty="0"/>
              <a:t>Debian </a:t>
            </a:r>
            <a:r>
              <a:rPr lang="ru-RU" dirty="0"/>
              <a:t>собраны без </a:t>
            </a:r>
            <a:r>
              <a:rPr lang="en-US" dirty="0"/>
              <a:t>PIE</a:t>
            </a:r>
          </a:p>
          <a:p>
            <a:pPr lvl="2"/>
            <a:r>
              <a:rPr lang="en-US" dirty="0"/>
              <a:t>/usr/bin/python3</a:t>
            </a:r>
            <a:endParaRPr lang="ru-RU" dirty="0"/>
          </a:p>
          <a:p>
            <a:pPr lvl="1"/>
            <a:r>
              <a:rPr lang="ru-RU" dirty="0"/>
              <a:t>Рекомендуется указывать принудительно флагами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–pie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-semantic-interposition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Bsymbolic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E1E84-5534-40CA-B554-DDE31DD3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99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на современных архитектурах ничтожны</a:t>
            </a:r>
          </a:p>
          <a:p>
            <a:pPr lvl="1"/>
            <a:r>
              <a:rPr lang="ru-RU" dirty="0"/>
              <a:t>Не удалось обнаружить замедления при компиляция </a:t>
            </a:r>
            <a:r>
              <a:rPr lang="en-US" dirty="0"/>
              <a:t>CGBuiltin.cpp</a:t>
            </a:r>
            <a:r>
              <a:rPr lang="ru-RU" dirty="0"/>
              <a:t> компилятором </a:t>
            </a:r>
            <a:r>
              <a:rPr lang="en-US" dirty="0"/>
              <a:t>Clang</a:t>
            </a:r>
            <a:endParaRPr lang="ru-RU" dirty="0"/>
          </a:p>
          <a:p>
            <a:pPr lvl="1"/>
            <a:r>
              <a:rPr lang="ru-RU" dirty="0"/>
              <a:t>На </a:t>
            </a:r>
            <a:r>
              <a:rPr lang="en-US" dirty="0"/>
              <a:t>32-</a:t>
            </a:r>
            <a:r>
              <a:rPr lang="ru-RU" dirty="0"/>
              <a:t>битном </a:t>
            </a:r>
            <a:r>
              <a:rPr lang="en-US" dirty="0"/>
              <a:t>x86 </a:t>
            </a:r>
            <a:r>
              <a:rPr lang="ru-RU" dirty="0"/>
              <a:t>замедление до 20%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Too much PIE is bad for performance</a:t>
            </a:r>
            <a:endParaRPr lang="en-US" dirty="0"/>
          </a:p>
          <a:p>
            <a:r>
              <a:rPr lang="ru-RU" dirty="0"/>
              <a:t>ASLR несовместима с предлинковкой </a:t>
            </a:r>
            <a:r>
              <a:rPr lang="en-US" dirty="0"/>
              <a:t>(</a:t>
            </a:r>
            <a:r>
              <a:rPr lang="en-US" dirty="0" err="1"/>
              <a:t>prelinking</a:t>
            </a:r>
            <a:r>
              <a:rPr lang="en-US" dirty="0"/>
              <a:t>) </a:t>
            </a:r>
            <a:r>
              <a:rPr lang="ru-RU" dirty="0"/>
              <a:t>библиотек для ускорения загрузки</a:t>
            </a:r>
          </a:p>
          <a:p>
            <a:pPr lvl="1"/>
            <a:r>
              <a:rPr lang="en-US" dirty="0">
                <a:hlinkClick r:id="rId3"/>
              </a:rPr>
              <a:t>C++Russia: </a:t>
            </a:r>
            <a:r>
              <a:rPr lang="ru-RU" dirty="0">
                <a:hlinkClick r:id="rId3"/>
              </a:rPr>
              <a:t>Динамические библиотеки и способы ускорения их работы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964CB-B9F9-44B6-BBA2-69303561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98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  <a:r>
              <a:rPr lang="ru-RU" dirty="0"/>
              <a:t>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866806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Уязвимость к </a:t>
            </a:r>
            <a:r>
              <a:rPr lang="en-US" dirty="0"/>
              <a:t>info leakage attacks (</a:t>
            </a:r>
            <a:r>
              <a:rPr lang="ru-RU" dirty="0"/>
              <a:t>например </a:t>
            </a:r>
            <a:r>
              <a:rPr lang="en-US" dirty="0">
                <a:hlinkClick r:id="rId2"/>
              </a:rPr>
              <a:t>Format string attacks</a:t>
            </a:r>
            <a:r>
              <a:rPr lang="en-US" dirty="0"/>
              <a:t>):</a:t>
            </a:r>
          </a:p>
          <a:p>
            <a:pPr lvl="1"/>
            <a:r>
              <a:rPr lang="ru-RU" dirty="0"/>
              <a:t>Рандомизируется только базовый адрес приложения</a:t>
            </a:r>
            <a:r>
              <a:rPr lang="en-US" dirty="0"/>
              <a:t>/</a:t>
            </a:r>
            <a:r>
              <a:rPr lang="ru-RU" dirty="0"/>
              <a:t>библиотек</a:t>
            </a:r>
          </a:p>
          <a:p>
            <a:pPr lvl="1"/>
            <a:r>
              <a:rPr lang="ru-RU" dirty="0"/>
              <a:t>Хакер знает относительные смещения кода, глобальных переменных, таблиц GOT/PLT</a:t>
            </a:r>
          </a:p>
          <a:p>
            <a:pPr lvl="1"/>
            <a:r>
              <a:rPr lang="en-US" dirty="0"/>
              <a:t>E</a:t>
            </a:r>
            <a:r>
              <a:rPr lang="ru-RU" dirty="0"/>
              <a:t>сли становится известен адрес хотя бы одной сущности</a:t>
            </a:r>
            <a:r>
              <a:rPr lang="en-US" dirty="0"/>
              <a:t> – </a:t>
            </a:r>
            <a:r>
              <a:rPr lang="ru-RU" dirty="0"/>
              <a:t>защита</a:t>
            </a:r>
            <a:r>
              <a:rPr lang="en-US" dirty="0"/>
              <a:t> </a:t>
            </a:r>
            <a:r>
              <a:rPr lang="ru-RU" dirty="0"/>
              <a:t>скомпрометирована</a:t>
            </a:r>
            <a:endParaRPr lang="en-US" dirty="0"/>
          </a:p>
          <a:p>
            <a:pPr lvl="1"/>
            <a:r>
              <a:rPr lang="ru-RU" dirty="0"/>
              <a:t>В частности использование </a:t>
            </a:r>
            <a:r>
              <a:rPr lang="en-US" dirty="0"/>
              <a:t>fork </a:t>
            </a:r>
            <a:r>
              <a:rPr lang="ru-RU" dirty="0"/>
              <a:t>компрометирует </a:t>
            </a:r>
            <a:r>
              <a:rPr lang="en-US" dirty="0"/>
              <a:t>ASLR </a:t>
            </a:r>
            <a:r>
              <a:rPr lang="ru-RU" dirty="0"/>
              <a:t>(</a:t>
            </a:r>
            <a:r>
              <a:rPr lang="en-US" dirty="0"/>
              <a:t>Zygote-</a:t>
            </a:r>
            <a:r>
              <a:rPr lang="ru-RU" dirty="0"/>
              <a:t>процесс в </a:t>
            </a:r>
            <a:r>
              <a:rPr lang="en-US" dirty="0"/>
              <a:t>Android)</a:t>
            </a:r>
          </a:p>
          <a:p>
            <a:pPr lvl="1"/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74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  <a:r>
              <a:rPr lang="ru-RU" dirty="0"/>
              <a:t>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Недостаточная рандомизация</a:t>
            </a:r>
          </a:p>
          <a:p>
            <a:pPr lvl="1"/>
            <a:r>
              <a:rPr lang="ru-RU" dirty="0"/>
              <a:t>Рандомизируется только база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адресов </a:t>
            </a:r>
            <a:r>
              <a:rPr lang="en-US" dirty="0"/>
              <a:t>(</a:t>
            </a:r>
            <a:r>
              <a:rPr lang="en-US" dirty="0" err="1"/>
              <a:t>delta_mmap</a:t>
            </a:r>
            <a:r>
              <a:rPr lang="en-US" dirty="0"/>
              <a:t>) </a:t>
            </a:r>
          </a:p>
          <a:p>
            <a:pPr lvl="2"/>
            <a:r>
              <a:rPr lang="ru-RU" dirty="0"/>
              <a:t>Относительный библиотек и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регионов</a:t>
            </a:r>
            <a:r>
              <a:rPr lang="en-US" dirty="0"/>
              <a:t> </a:t>
            </a:r>
            <a:r>
              <a:rPr lang="ru-RU" dirty="0"/>
              <a:t>фиксирован</a:t>
            </a:r>
            <a:endParaRPr lang="en-US" dirty="0"/>
          </a:p>
          <a:p>
            <a:pPr lvl="2"/>
            <a:r>
              <a:rPr lang="en-US" dirty="0"/>
              <a:t>Android </a:t>
            </a:r>
            <a:r>
              <a:rPr lang="ru-RU" dirty="0"/>
              <a:t>рандомизирует порядок загрузки библиотек и промежутки между ними</a:t>
            </a:r>
          </a:p>
          <a:p>
            <a:pPr lvl="1"/>
            <a:r>
              <a:rPr lang="ru-RU" dirty="0"/>
              <a:t>Небольшое число рандомизируемых битов</a:t>
            </a:r>
            <a:endParaRPr lang="en-US" dirty="0"/>
          </a:p>
          <a:p>
            <a:pPr lvl="2"/>
            <a:r>
              <a:rPr lang="ru-RU" dirty="0"/>
              <a:t>16 или даже 8 в 32-битных Windows и ранних </a:t>
            </a:r>
            <a:r>
              <a:rPr lang="en-US" dirty="0"/>
              <a:t>Android</a:t>
            </a:r>
          </a:p>
          <a:p>
            <a:pPr lvl="1"/>
            <a:r>
              <a:rPr lang="ru-RU" dirty="0"/>
              <a:t>Не все биты адреса одинаково случайны</a:t>
            </a:r>
            <a:endParaRPr lang="en-US" dirty="0"/>
          </a:p>
          <a:p>
            <a:pPr lvl="1"/>
            <a:r>
              <a:rPr lang="ru-RU" dirty="0"/>
              <a:t>Windows</a:t>
            </a:r>
          </a:p>
          <a:p>
            <a:pPr lvl="2"/>
            <a:r>
              <a:rPr lang="ru-RU" dirty="0"/>
              <a:t>Рандомизация каждого приложения делается однократно при его первой загрузке (для ускорения)</a:t>
            </a:r>
          </a:p>
          <a:p>
            <a:pPr lvl="2"/>
            <a:r>
              <a:rPr lang="ru-RU" dirty="0"/>
              <a:t>Одна и та же библиотека может грузиться по одному адресу в разных приложениях (для ускорения)</a:t>
            </a:r>
            <a:endParaRPr lang="en-US" dirty="0"/>
          </a:p>
          <a:p>
            <a:pPr lvl="1"/>
            <a:r>
              <a:rPr lang="ru-RU" dirty="0"/>
              <a:t>Linux</a:t>
            </a:r>
            <a:endParaRPr lang="en-US" dirty="0"/>
          </a:p>
          <a:p>
            <a:pPr lvl="2"/>
            <a:r>
              <a:rPr lang="ru-RU" dirty="0"/>
              <a:t>Рандомизация делается однократно при старте сервиса</a:t>
            </a:r>
            <a:endParaRPr lang="en-US" dirty="0"/>
          </a:p>
          <a:p>
            <a:pPr lvl="2"/>
            <a:r>
              <a:rPr lang="ru-RU" dirty="0"/>
              <a:t>Уязвима к brute force (особенно на 32-битных платформах)</a:t>
            </a:r>
          </a:p>
          <a:p>
            <a:r>
              <a:rPr lang="ru-RU" dirty="0"/>
              <a:t>Рекомендуется делать регулярный рестарт сервисов</a:t>
            </a:r>
            <a:r>
              <a:rPr lang="en-US" dirty="0"/>
              <a:t> !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94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1A75-92E9-438F-9124-2C74A1E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09E7-CAE2-49DE-AD12-BD8A196A5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9DB29-A10B-4CA8-9EEA-6BEE0703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3228-3760-4226-AC20-B5B4E86E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Переполнения буфера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251B-AFAB-4D1F-860A-F2E607F3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3800" cy="4351338"/>
          </a:xfrm>
        </p:spPr>
        <p:txBody>
          <a:bodyPr>
            <a:normAutofit/>
          </a:bodyPr>
          <a:lstStyle/>
          <a:p>
            <a:r>
              <a:rPr lang="ru-RU" dirty="0"/>
              <a:t>Запись чрезмерно большого объёма данных в переменную программы</a:t>
            </a:r>
            <a:endParaRPr lang="en-US" dirty="0"/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local_buf[32];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sprintf(buf, “Message from user: %s”, received_data);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Переполнение стек (</a:t>
            </a:r>
            <a:r>
              <a:rPr lang="en-US" dirty="0"/>
              <a:t>stack overflow)</a:t>
            </a:r>
            <a:endParaRPr lang="ru-RU" dirty="0"/>
          </a:p>
          <a:p>
            <a:pPr lvl="1"/>
            <a:r>
              <a:rPr lang="ru-RU" dirty="0"/>
              <a:t>Атаки </a:t>
            </a:r>
            <a:r>
              <a:rPr lang="en-US" dirty="0"/>
              <a:t>Stack Smashing, Return-to-libc, Return-Oriented Programming</a:t>
            </a:r>
          </a:p>
          <a:p>
            <a:pPr lvl="1"/>
            <a:r>
              <a:rPr lang="ru-RU" dirty="0"/>
              <a:t>Наиболее стандартизованный и технологичный вид атак</a:t>
            </a:r>
            <a:endParaRPr lang="en-US" dirty="0"/>
          </a:p>
          <a:p>
            <a:r>
              <a:rPr lang="ru-RU" dirty="0"/>
              <a:t>Переполнение кучи </a:t>
            </a:r>
            <a:r>
              <a:rPr lang="en-US" dirty="0"/>
              <a:t>(heap overflow)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7203C-7930-4B98-B51C-7530BB7B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344" y="1502896"/>
            <a:ext cx="2841526" cy="4262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D0371-EB56-4B28-A2BA-F24A998EABC4}"/>
              </a:ext>
            </a:extLst>
          </p:cNvPr>
          <p:cNvSpPr txBox="1"/>
          <p:nvPr/>
        </p:nvSpPr>
        <p:spPr>
          <a:xfrm>
            <a:off x="8964705" y="5765186"/>
            <a:ext cx="275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https://www.rawpixel.com/image/5958324/free-public-domain-cc0-photo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F2FB3-0ABE-4551-B64E-9996F34C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3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39A649-AC09-4FD3-8790-4C1570C4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953" y="699156"/>
            <a:ext cx="1719530" cy="22953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330CD-233A-494C-968A-6F0EE1E50EAA}"/>
              </a:ext>
            </a:extLst>
          </p:cNvPr>
          <p:cNvSpPr txBox="1"/>
          <p:nvPr/>
        </p:nvSpPr>
        <p:spPr>
          <a:xfrm>
            <a:off x="10237694" y="3124845"/>
            <a:ext cx="1719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David &amp; Angie, </a:t>
            </a:r>
            <a:r>
              <a:rPr lang="en-US" sz="1200" dirty="0">
                <a:hlinkClick r:id="rId3"/>
              </a:rPr>
              <a:t>https://www.flickr.com/photos/studiomiguel/3946174063</a:t>
            </a:r>
            <a:r>
              <a:rPr lang="en-US" sz="1200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Суть </a:t>
            </a:r>
            <a:r>
              <a:rPr lang="en-US" dirty="0"/>
              <a:t>Stack Overflow </a:t>
            </a:r>
            <a:r>
              <a:rPr lang="ru-RU" dirty="0"/>
              <a:t>атак – модификация адреса возврата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Разместить перед адресом неизвестное хакеру число (</a:t>
            </a:r>
            <a:r>
              <a:rPr lang="en-US" dirty="0"/>
              <a:t>stack canary, </a:t>
            </a:r>
            <a:r>
              <a:rPr lang="ru-RU" dirty="0"/>
              <a:t>stack cookie)</a:t>
            </a:r>
          </a:p>
          <a:p>
            <a:pPr lvl="1"/>
            <a:r>
              <a:rPr lang="ru-RU" dirty="0"/>
              <a:t>Перед возвратом из функции проверять что канарейка не поменялась</a:t>
            </a:r>
          </a:p>
          <a:p>
            <a:pPr lvl="1"/>
            <a:r>
              <a:rPr lang="ru-RU" dirty="0"/>
              <a:t>При переполнении нельзя изменить адрес возврата, не поменяв канарейку</a:t>
            </a:r>
            <a:endParaRPr lang="en-US" dirty="0"/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StackGuard</a:t>
            </a:r>
            <a:r>
              <a:rPr lang="en-US" dirty="0"/>
              <a:t> (1997)</a:t>
            </a:r>
          </a:p>
          <a:p>
            <a:pPr lvl="1"/>
            <a:r>
              <a:rPr lang="en-US" dirty="0" err="1"/>
              <a:t>ProPolice</a:t>
            </a:r>
            <a:r>
              <a:rPr lang="en-US" dirty="0"/>
              <a:t> (2001, IBM)</a:t>
            </a:r>
          </a:p>
          <a:p>
            <a:pPr lvl="1"/>
            <a:r>
              <a:rPr lang="en-US" dirty="0" err="1"/>
              <a:t>StackProtector</a:t>
            </a:r>
            <a:r>
              <a:rPr lang="en-US" dirty="0"/>
              <a:t> (2005, RedHat), </a:t>
            </a:r>
            <a:r>
              <a:rPr lang="en-US" dirty="0" err="1"/>
              <a:t>StackProtectorStrong</a:t>
            </a:r>
            <a:r>
              <a:rPr lang="en-US" dirty="0"/>
              <a:t> (2012, Google)</a:t>
            </a:r>
          </a:p>
          <a:p>
            <a:r>
              <a:rPr lang="ru-RU" dirty="0"/>
              <a:t>Сильно снижает риски </a:t>
            </a:r>
            <a:r>
              <a:rPr lang="en-US" dirty="0"/>
              <a:t>stack </a:t>
            </a:r>
            <a:r>
              <a:rPr lang="ru-RU" dirty="0"/>
              <a:t>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c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stack smashing detected ***: terminated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7665C3-96B2-456E-ABF8-F0D68E30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40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меры безопасности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Скалярные переменные кладутся ниже по стеку чем массивы</a:t>
            </a:r>
          </a:p>
          <a:p>
            <a:pPr lvl="1"/>
            <a:r>
              <a:rPr lang="ru-RU" dirty="0"/>
              <a:t>Чтобы при переполнении массива нельзя было модифицировать флаги, адреса функций и т.п.</a:t>
            </a:r>
          </a:p>
          <a:p>
            <a:r>
              <a:rPr lang="ru-RU" dirty="0"/>
              <a:t>Один из байтов канарейки всегда нулевой (чтобы остановить строковый buffer overflow)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D7DF2-7182-4E99-9C45-F0F84CA3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7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9D1A-D5B3-48F6-901A-062D5C65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2FDA-37FC-4E3D-82B1-DBD8A38B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значения канарейки</a:t>
            </a:r>
            <a:r>
              <a:rPr lang="en-US" dirty="0"/>
              <a:t>, </a:t>
            </a:r>
            <a:r>
              <a:rPr lang="ru-RU" dirty="0"/>
              <a:t>сохранение на стек</a:t>
            </a:r>
            <a:r>
              <a:rPr lang="en-US" dirty="0"/>
              <a:t>, </a:t>
            </a:r>
            <a:r>
              <a:rPr lang="ru-RU" dirty="0"/>
              <a:t>чтение и проверка перед возвратом</a:t>
            </a:r>
          </a:p>
          <a:p>
            <a:pPr lvl="1"/>
            <a:r>
              <a:rPr lang="ru-RU" dirty="0"/>
              <a:t>2%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>
                <a:hlinkClick r:id="rId2"/>
              </a:rPr>
              <a:t>The Performance Cost of Shadow Stacks and Stack Canaries</a:t>
            </a:r>
            <a:r>
              <a:rPr lang="en-US" dirty="0"/>
              <a:t>: 0-9%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Уязвима к info leakage</a:t>
            </a:r>
            <a:r>
              <a:rPr lang="en-US" dirty="0"/>
              <a:t>: </a:t>
            </a:r>
            <a:r>
              <a:rPr lang="ru-RU" dirty="0"/>
              <a:t>если канарейка утекла, то защита скомпрометирована</a:t>
            </a:r>
          </a:p>
          <a:p>
            <a:pPr lvl="1"/>
            <a:r>
              <a:rPr lang="ru-RU" dirty="0"/>
              <a:t>Если канарейка хранится в том же сегменте что и стек, хакер может переписать и её</a:t>
            </a:r>
          </a:p>
          <a:p>
            <a:pPr lvl="1"/>
            <a:r>
              <a:rPr lang="ru-RU" dirty="0"/>
              <a:t>Не защищает от переписывания пользовательских указателей на функции на стеке</a:t>
            </a:r>
            <a:r>
              <a:rPr lang="en-US" dirty="0"/>
              <a:t> (</a:t>
            </a:r>
            <a:r>
              <a:rPr lang="ru-RU" dirty="0"/>
              <a:t>или библиотечных,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pPr lvl="1"/>
            <a:r>
              <a:rPr lang="ru-RU" dirty="0"/>
              <a:t>Не защищает от переписывания адреса возврата без </a:t>
            </a:r>
            <a:r>
              <a:rPr lang="en-US" dirty="0"/>
              <a:t>overflow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2F676-EECA-41DF-A599-C5FB6F5F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32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Включён в релизной сборке </a:t>
            </a:r>
            <a:r>
              <a:rPr lang="en-US" dirty="0"/>
              <a:t>Firefox</a:t>
            </a:r>
          </a:p>
          <a:p>
            <a:r>
              <a:rPr lang="ru-RU" dirty="0"/>
              <a:t>В </a:t>
            </a:r>
            <a:r>
              <a:rPr lang="en-US" dirty="0"/>
              <a:t>Chrome </a:t>
            </a:r>
            <a:r>
              <a:rPr lang="ru-RU" dirty="0"/>
              <a:t>включён слабый вариант </a:t>
            </a:r>
            <a:r>
              <a:rPr lang="en-US" dirty="0"/>
              <a:t>Stack Protector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2A858-B371-4A36-A1C4-9B73D86F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17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4C63-C7A0-472B-9743-C26931D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стека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55547-FB1B-4275-B8E7-FFB113910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DB8FB-EC86-43DD-81E2-8D3EDDB2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24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B93-964F-4B54-B283-55B4196D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935-7A1D-47AB-B397-EFA879C8F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6843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SafeStack</a:t>
            </a:r>
            <a:r>
              <a:rPr lang="en-US" dirty="0"/>
              <a:t>, </a:t>
            </a:r>
            <a:r>
              <a:rPr lang="en-US" dirty="0" err="1"/>
              <a:t>ShadowStack</a:t>
            </a:r>
            <a:r>
              <a:rPr lang="en-US" dirty="0"/>
              <a:t>, backward-edge CFI</a:t>
            </a:r>
          </a:p>
          <a:p>
            <a:pPr lvl="1"/>
            <a:r>
              <a:rPr lang="ru-RU" dirty="0"/>
              <a:t>Основная причина stack overflow – адрес возврата хранится вместе с локальными массивами</a:t>
            </a:r>
          </a:p>
          <a:p>
            <a:pPr lvl="1"/>
            <a:r>
              <a:rPr lang="ru-RU" dirty="0"/>
              <a:t>Можно разделить стек на две несвязные части:</a:t>
            </a:r>
          </a:p>
          <a:p>
            <a:pPr lvl="2"/>
            <a:r>
              <a:rPr lang="ru-RU" dirty="0"/>
              <a:t>адрес возврата (и в случае </a:t>
            </a:r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скалярные переменные, адрес которых не берётся)</a:t>
            </a:r>
          </a:p>
          <a:p>
            <a:pPr lvl="2"/>
            <a:r>
              <a:rPr lang="ru-RU" dirty="0"/>
              <a:t>все остальные</a:t>
            </a:r>
            <a:endParaRPr lang="en-US" dirty="0"/>
          </a:p>
          <a:p>
            <a:r>
              <a:rPr lang="ru-RU" dirty="0"/>
              <a:t>Первое найденное упоминание</a:t>
            </a:r>
            <a:r>
              <a:rPr lang="en-US" dirty="0"/>
              <a:t>: </a:t>
            </a:r>
            <a:r>
              <a:rPr lang="en-US" dirty="0" err="1"/>
              <a:t>StackShield</a:t>
            </a:r>
            <a:r>
              <a:rPr lang="en-US" dirty="0"/>
              <a:t> (~</a:t>
            </a:r>
            <a:r>
              <a:rPr lang="ru-RU" dirty="0"/>
              <a:t>2000)</a:t>
            </a:r>
          </a:p>
          <a:p>
            <a:r>
              <a:rPr lang="ru-RU" dirty="0"/>
              <a:t>Сравнение со</a:t>
            </a:r>
            <a:r>
              <a:rPr lang="en-US" dirty="0"/>
              <a:t> </a:t>
            </a:r>
            <a:r>
              <a:rPr lang="en-US" dirty="0" err="1"/>
              <a:t>StackProtector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Дополнительная рандомизация для критических данных</a:t>
            </a:r>
          </a:p>
          <a:p>
            <a:pPr lvl="1"/>
            <a:r>
              <a:rPr lang="ru-RU" dirty="0"/>
              <a:t>Позволяет защитить пользовательские указатели на функции на стеке</a:t>
            </a:r>
            <a:endParaRPr lang="en-US" dirty="0"/>
          </a:p>
          <a:p>
            <a:pPr lvl="1"/>
            <a:r>
              <a:rPr lang="ru-RU" dirty="0"/>
              <a:t>StackProtector по прежнему может применяться к unsafe stack для обнаружения overflow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8D487-2651-45C6-9D0B-EFDDEA26E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768" y="365125"/>
            <a:ext cx="1847850" cy="2466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2181A-063B-4CE3-BAAF-71CB652D19C2}"/>
              </a:ext>
            </a:extLst>
          </p:cNvPr>
          <p:cNvSpPr txBox="1"/>
          <p:nvPr/>
        </p:nvSpPr>
        <p:spPr>
          <a:xfrm>
            <a:off x="10228168" y="2832100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https://picryl.com/media/reaching-shadow-heart-nature-landscapes-d62bda</a:t>
            </a:r>
            <a:r>
              <a:rPr lang="en-US" sz="12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D3649-1A78-45E0-83F0-2E1570B3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67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DD69-3160-4503-9855-6DB11BDA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F1E6-97E5-42C0-A792-8B91CBB3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0.1% </a:t>
            </a:r>
            <a:r>
              <a:rPr lang="ru-RU" dirty="0"/>
              <a:t>в среднем (</a:t>
            </a:r>
            <a:r>
              <a:rPr lang="en-US" dirty="0">
                <a:hlinkClick r:id="rId2"/>
              </a:rPr>
              <a:t>Clang documentation: </a:t>
            </a:r>
            <a:r>
              <a:rPr lang="en-US" dirty="0" err="1">
                <a:hlinkClick r:id="rId2"/>
              </a:rPr>
              <a:t>SafeStack</a:t>
            </a:r>
            <a:r>
              <a:rPr lang="en-US" dirty="0"/>
              <a:t>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сейчас не поддерживает инструментацию динамических библиотек </a:t>
            </a:r>
            <a:r>
              <a:rPr lang="en-US" dirty="0"/>
              <a:t>(</a:t>
            </a:r>
            <a:r>
              <a:rPr lang="ru-RU" dirty="0"/>
              <a:t>по идее этого легко добавить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OpenSSF</a:t>
            </a:r>
            <a:r>
              <a:rPr lang="en-US" dirty="0">
                <a:hlinkClick r:id="rId3"/>
              </a:rPr>
              <a:t> #267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ShadowStack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Поддерживает только </a:t>
            </a:r>
            <a:r>
              <a:rPr lang="en-US" dirty="0"/>
              <a:t>AArch64 </a:t>
            </a:r>
            <a:r>
              <a:rPr lang="ru-RU" dirty="0"/>
              <a:t>и </a:t>
            </a:r>
            <a:r>
              <a:rPr lang="en-US" dirty="0"/>
              <a:t>RISC-V</a:t>
            </a:r>
            <a:endParaRPr lang="ru-RU" dirty="0"/>
          </a:p>
          <a:p>
            <a:pPr lvl="2"/>
            <a:r>
              <a:rPr lang="ru-RU" dirty="0"/>
              <a:t>Защищает только адреса возврата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366BE-B2D5-44AB-9B83-0E085D44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05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52BD-3FC7-4579-8A9D-D005960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46AE-2AEA-42A0-B331-598916A3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Несколько реализаций: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=safe-stack</a:t>
            </a:r>
            <a:r>
              <a:rPr lang="en-US" dirty="0"/>
              <a:t> (</a:t>
            </a:r>
            <a:r>
              <a:rPr lang="ru-RU" dirty="0"/>
              <a:t>наиболее распространённый флаг)</a:t>
            </a:r>
            <a:endParaRPr lang="en-US" dirty="0"/>
          </a:p>
          <a:p>
            <a:pPr lvl="1"/>
            <a:r>
              <a:rPr lang="en-US" dirty="0"/>
              <a:t>Intel CET Shadow Stack:</a:t>
            </a:r>
            <a:r>
              <a:rPr lang="ru-RU" dirty="0"/>
              <a:t> не реализован (нельзя включить ни по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, </a:t>
            </a:r>
            <a:r>
              <a:rPr lang="ru-RU" dirty="0"/>
              <a:t>ни по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ShadowCallStack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=shadow-call-stack</a:t>
            </a:r>
            <a:endParaRPr lang="en-US" dirty="0"/>
          </a:p>
          <a:p>
            <a:r>
              <a:rPr lang="ru-RU" dirty="0"/>
              <a:t>Защита не включена по умолчанию в дистрибутивах</a:t>
            </a:r>
            <a:r>
              <a:rPr lang="en-US" dirty="0"/>
              <a:t> </a:t>
            </a:r>
            <a:r>
              <a:rPr lang="ru-RU" dirty="0"/>
              <a:t>и браузерах </a:t>
            </a:r>
            <a:r>
              <a:rPr lang="en-US" dirty="0"/>
              <a:t>Chrome/Firefox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A2AE2-629B-42FD-9E28-E4A1D19A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17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19E1-E627-40E8-93D2-BB55A9B4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 (Stack Probes)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66C9-DF2C-4AF2-A8CF-A60EC5838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8DB84-1716-48C3-B2ED-DAA41334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5F9-D895-411F-A5B0-71B8D832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hardening: Stack Clashing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E3EF-C3D1-427A-A4C7-6588E09F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Стек отделён от других сегментов незамапленой страницей </a:t>
            </a:r>
            <a:r>
              <a:rPr lang="en-US" dirty="0"/>
              <a:t>(guard page)</a:t>
            </a:r>
          </a:p>
          <a:p>
            <a:pPr lvl="1"/>
            <a:r>
              <a:rPr lang="ru-RU" dirty="0"/>
              <a:t>Обнаруживает исчерпание стека</a:t>
            </a:r>
            <a:endParaRPr lang="en-US" dirty="0"/>
          </a:p>
          <a:p>
            <a:pPr lvl="1"/>
            <a:r>
              <a:rPr lang="ru-RU" dirty="0"/>
              <a:t>Появилась в </a:t>
            </a:r>
            <a:r>
              <a:rPr lang="en-US" dirty="0"/>
              <a:t>Linux </a:t>
            </a:r>
            <a:r>
              <a:rPr lang="ru-RU" dirty="0"/>
              <a:t>в </a:t>
            </a:r>
            <a:r>
              <a:rPr lang="en-US" dirty="0"/>
              <a:t>2010</a:t>
            </a:r>
          </a:p>
          <a:p>
            <a:r>
              <a:rPr lang="ru-RU" dirty="0"/>
              <a:t>Проблема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Не обнаружит переполнение при больших локальных массивах </a:t>
            </a:r>
            <a:r>
              <a:rPr lang="en-US" dirty="0"/>
              <a:t>(&gt;4096 </a:t>
            </a:r>
            <a:r>
              <a:rPr lang="ru-RU" dirty="0"/>
              <a:t>байт) или </a:t>
            </a:r>
            <a:r>
              <a:rPr lang="en-US" dirty="0" err="1"/>
              <a:t>alloca</a:t>
            </a:r>
            <a:endParaRPr lang="en-US" dirty="0"/>
          </a:p>
          <a:p>
            <a:pPr lvl="1"/>
            <a:r>
              <a:rPr lang="ru-RU" dirty="0"/>
              <a:t>Хакер может перезаписать кучу или стек другого потока</a:t>
            </a:r>
          </a:p>
          <a:p>
            <a:r>
              <a:rPr lang="ru-RU" dirty="0"/>
              <a:t>Уязвимость обнаражена группой  </a:t>
            </a:r>
            <a:r>
              <a:rPr lang="en-US" dirty="0"/>
              <a:t>Qualys </a:t>
            </a:r>
            <a:r>
              <a:rPr lang="ru-RU" dirty="0"/>
              <a:t>в 2017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2"/>
              </a:rPr>
              <a:t>The Stack Clash</a:t>
            </a:r>
            <a:endParaRPr lang="en-US" dirty="0"/>
          </a:p>
          <a:p>
            <a:pPr lvl="2"/>
            <a:r>
              <a:rPr lang="ru-RU" dirty="0"/>
              <a:t>10 proof</a:t>
            </a:r>
            <a:r>
              <a:rPr lang="en-US" dirty="0"/>
              <a:t>-</a:t>
            </a:r>
            <a:r>
              <a:rPr lang="ru-RU" dirty="0"/>
              <a:t>of</a:t>
            </a:r>
            <a:r>
              <a:rPr lang="en-US" dirty="0"/>
              <a:t>-</a:t>
            </a:r>
            <a:r>
              <a:rPr lang="ru-RU" dirty="0"/>
              <a:t>concept атак</a:t>
            </a:r>
            <a:endParaRPr lang="en-US" dirty="0"/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Перед выполнением функции пройти по фрейму</a:t>
            </a:r>
            <a:r>
              <a:rPr lang="en-US" dirty="0"/>
              <a:t>,</a:t>
            </a:r>
            <a:r>
              <a:rPr lang="ru-RU" dirty="0"/>
              <a:t> чтобы спровоцировать </a:t>
            </a:r>
            <a:r>
              <a:rPr lang="en-US" dirty="0"/>
              <a:t>SEGV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5D4D5-2F53-4D7F-A756-55E5B49D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9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387D-BA0B-4615-9877-B5750235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601F0-B724-437C-8B0F-37D357B44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2" y="2249113"/>
            <a:ext cx="4755777" cy="4351338"/>
          </a:xfrm>
        </p:spPr>
        <p:txBody>
          <a:bodyPr/>
          <a:lstStyle/>
          <a:p>
            <a:r>
              <a:rPr lang="en-US" dirty="0"/>
              <a:t>Smashing The Stack For Fun And Profit (Aleph One, 1996)</a:t>
            </a:r>
          </a:p>
          <a:p>
            <a:r>
              <a:rPr lang="ru-RU" dirty="0"/>
              <a:t>Запись вредоносного кода на стек и его вызов при возврате функции</a:t>
            </a:r>
            <a:endParaRPr lang="en-US" dirty="0"/>
          </a:p>
          <a:p>
            <a:r>
              <a:rPr lang="ru-RU" dirty="0"/>
              <a:t>Неактуальна из-за современных защит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DF73C0-D05F-4E08-BD12-CF8D04377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3770"/>
            <a:ext cx="5534025" cy="35337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47226-6CF5-43E4-9854-7CE29CF6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34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BD98-8FCC-42B8-93D5-B9687B98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0E49-7955-4A69-9972-2CB0AB4C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 минимальны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Нет замедления при компиляции CGBuiltin.cpp компилятором Clang </a:t>
            </a:r>
          </a:p>
          <a:p>
            <a:pPr lvl="1"/>
            <a:r>
              <a:rPr lang="ru-RU" dirty="0"/>
              <a:t>Не обнаружены регресии в </a:t>
            </a:r>
            <a:r>
              <a:rPr lang="en-US" dirty="0"/>
              <a:t>Firefox</a:t>
            </a:r>
          </a:p>
          <a:p>
            <a:pPr lvl="2"/>
            <a:r>
              <a:rPr lang="en-US" dirty="0">
                <a:hlinkClick r:id="rId2"/>
              </a:rPr>
              <a:t>Bringing Stack Clash Protection to Clang / X86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4AF19-423C-499A-8DA1-0C326903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45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Использование в дистрибутивах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Ubuntu </a:t>
            </a:r>
            <a:r>
              <a:rPr lang="ru-RU" dirty="0"/>
              <a:t>дефолтно собираются с </a:t>
            </a:r>
            <a:r>
              <a:rPr lang="en-US" dirty="0"/>
              <a:t>Stack Clash</a:t>
            </a:r>
          </a:p>
          <a:p>
            <a:pPr lvl="1"/>
            <a:r>
              <a:rPr lang="ru-RU" dirty="0"/>
              <a:t>Статус на </a:t>
            </a:r>
            <a:r>
              <a:rPr lang="en-US" dirty="0"/>
              <a:t>Debian </a:t>
            </a:r>
            <a:r>
              <a:rPr lang="ru-RU" dirty="0"/>
              <a:t>неясен (</a:t>
            </a:r>
            <a:r>
              <a:rPr lang="en-US" dirty="0">
                <a:hlinkClick r:id="rId2"/>
              </a:rPr>
              <a:t>compiler-flags-distro #12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На </a:t>
            </a:r>
            <a:r>
              <a:rPr lang="en-US" dirty="0"/>
              <a:t>Debian 12 (stable) </a:t>
            </a:r>
            <a:r>
              <a:rPr lang="ru-RU" dirty="0"/>
              <a:t>не защищены даже уязвимые программы: </a:t>
            </a:r>
            <a:r>
              <a:rPr lang="en-US" dirty="0"/>
              <a:t>bash, bzip2, curl, </a:t>
            </a:r>
            <a:r>
              <a:rPr lang="en-US" dirty="0" err="1"/>
              <a:t>ffmpeg</a:t>
            </a:r>
            <a:r>
              <a:rPr lang="en-US" dirty="0"/>
              <a:t>, </a:t>
            </a:r>
            <a:r>
              <a:rPr lang="en-US" dirty="0" err="1"/>
              <a:t>perl</a:t>
            </a:r>
            <a:r>
              <a:rPr lang="en-US" dirty="0"/>
              <a:t>, python, etc.</a:t>
            </a:r>
          </a:p>
          <a:p>
            <a:r>
              <a:rPr lang="en-US" dirty="0"/>
              <a:t>Firefox </a:t>
            </a:r>
            <a:r>
              <a:rPr lang="ru-RU" dirty="0"/>
              <a:t>использует защиту от </a:t>
            </a:r>
            <a:r>
              <a:rPr lang="en-US" dirty="0"/>
              <a:t>Stack Clash (</a:t>
            </a:r>
            <a:r>
              <a:rPr lang="en-US" dirty="0">
                <a:hlinkClick r:id="rId3"/>
              </a:rPr>
              <a:t>BZ #1852202</a:t>
            </a:r>
            <a:r>
              <a:rPr lang="en-US" dirty="0"/>
              <a:t>), </a:t>
            </a:r>
            <a:r>
              <a:rPr lang="ru-RU" dirty="0"/>
              <a:t>а </a:t>
            </a:r>
            <a:r>
              <a:rPr lang="en-US" dirty="0"/>
              <a:t>Chrome </a:t>
            </a:r>
            <a:r>
              <a:rPr lang="ru-RU" dirty="0"/>
              <a:t>нет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14A2F-E5F3-45F9-86A4-52A24EAE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62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3B9-89D9-45E9-B03F-A674241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Фортификация </a:t>
            </a:r>
            <a:r>
              <a:rPr lang="en-US" dirty="0"/>
              <a:t>(_FORTIFY_SOURCE)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03C7-B157-4B2F-8B23-BCF9B2B61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1EEFB-B011-401A-AE51-FD1830EF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1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A6C1-92A1-47B1-8FAD-E7F2D177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защиты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65AF-9A28-4DB1-9C02-75820AB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855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*a = malloc(1);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malloc(200);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D89732-F886-4BF0-A736-CF8762203E97}"/>
              </a:ext>
            </a:extLst>
          </p:cNvPr>
          <p:cNvSpPr txBox="1">
            <a:spLocks/>
          </p:cNvSpPr>
          <p:nvPr/>
        </p:nvSpPr>
        <p:spPr>
          <a:xfrm>
            <a:off x="6208059" y="1825625"/>
            <a:ext cx="4558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 _FORTIFY_SOURCE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-U_FORTIFY_SOURCE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error: malloc.c:2599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assertion failed: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(av)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|| ((unsigned long)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&gt;= MINSIZE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prev_inuse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((unsigned long)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- 1))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_FORTIFY_SOURCE=3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▫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buffer overflow detected ***: terminated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B263E-51BA-48BE-B2CD-3FE73B4D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1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BA30-90A0-4041-81C9-89067C5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1153-F3E8-4C4D-8E8B-63616807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Из </a:t>
            </a:r>
            <a:r>
              <a:rPr lang="en-US" dirty="0"/>
              <a:t>Glibc </a:t>
            </a:r>
            <a:r>
              <a:rPr lang="en-US" dirty="0" err="1"/>
              <a:t>string.h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_FORTIFY_SOURCE &gt;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__, leaf))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 *__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определена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libc.so.6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содержит проверку диапазона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__glibc_objsize0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glibc_objsize0</a:t>
            </a:r>
            <a:r>
              <a:rPr lang="en-US" dirty="0"/>
              <a:t> </a:t>
            </a:r>
            <a:r>
              <a:rPr lang="ru-RU" dirty="0"/>
              <a:t>вызывает интринсик компилятора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ru-RU" dirty="0"/>
              <a:t> 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(</a:t>
            </a:r>
            <a:r>
              <a:rPr lang="ru-RU" dirty="0"/>
              <a:t>в зависимости от уровня зашиты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dirty="0"/>
              <a:t> </a:t>
            </a:r>
            <a:r>
              <a:rPr lang="ru-RU" dirty="0"/>
              <a:t>проверяет указатели на стековые объекты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</a:t>
            </a:r>
            <a:r>
              <a:rPr lang="ru-RU" dirty="0"/>
              <a:t>осуществляет </a:t>
            </a:r>
            <a:r>
              <a:rPr lang="en-US" dirty="0"/>
              <a:t>dataflow</a:t>
            </a:r>
            <a:r>
              <a:rPr lang="ru-RU" dirty="0"/>
              <a:t>-анализ и применима например к объектам кучи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20795-2D9E-47D0-B9F2-20E04C2D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1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6F31-8E91-45E9-A224-406107F3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247D-3A81-48B6-ABD6-CF204238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Проверки диапазонов в функции стандартной библиотеки </a:t>
            </a:r>
            <a:r>
              <a:rPr lang="en-US" dirty="0"/>
              <a:t>C </a:t>
            </a:r>
            <a:r>
              <a:rPr lang="ru-RU" dirty="0"/>
              <a:t>(там где это возможно)</a:t>
            </a:r>
          </a:p>
          <a:p>
            <a:pPr lvl="1"/>
            <a:r>
              <a:rPr lang="ru-RU" dirty="0"/>
              <a:t>Появились в </a:t>
            </a:r>
            <a:r>
              <a:rPr lang="en-US" dirty="0"/>
              <a:t>Glibc 2.3.4 (2004)</a:t>
            </a:r>
            <a:endParaRPr lang="ru-RU" dirty="0"/>
          </a:p>
          <a:p>
            <a:r>
              <a:rPr lang="ru-RU" dirty="0"/>
              <a:t>Конкретный список проверяемых функций можно уточнить в </a:t>
            </a:r>
            <a:r>
              <a:rPr lang="en-US" dirty="0"/>
              <a:t>Glibc headers (~80 </a:t>
            </a:r>
            <a:r>
              <a:rPr lang="ru-RU" dirty="0"/>
              <a:t>функций)</a:t>
            </a:r>
            <a:endParaRPr lang="en-US" dirty="0"/>
          </a:p>
          <a:p>
            <a:pPr lvl="1"/>
            <a:r>
              <a:rPr lang="en-US" dirty="0" err="1"/>
              <a:t>string.h</a:t>
            </a:r>
            <a:r>
              <a:rPr lang="en-US" dirty="0"/>
              <a:t> APIs (</a:t>
            </a:r>
            <a:r>
              <a:rPr lang="en-US" dirty="0" err="1"/>
              <a:t>memcpy</a:t>
            </a:r>
            <a:r>
              <a:rPr lang="en-US" dirty="0"/>
              <a:t>, </a:t>
            </a:r>
            <a:r>
              <a:rPr lang="en-US" dirty="0" err="1"/>
              <a:t>memset</a:t>
            </a:r>
            <a:r>
              <a:rPr lang="en-US" dirty="0"/>
              <a:t>, strcpy, </a:t>
            </a:r>
            <a:r>
              <a:rPr lang="en-US" dirty="0" err="1"/>
              <a:t>strcat</a:t>
            </a:r>
            <a:r>
              <a:rPr lang="en-US" dirty="0"/>
              <a:t>, </a:t>
            </a:r>
            <a:r>
              <a:rPr lang="en-US" dirty="0" err="1"/>
              <a:t>bzero</a:t>
            </a:r>
            <a:r>
              <a:rPr lang="en-US" dirty="0"/>
              <a:t>, </a:t>
            </a:r>
            <a:r>
              <a:rPr lang="en-US" dirty="0" err="1"/>
              <a:t>bcopy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</a:p>
          <a:p>
            <a:pPr lvl="1"/>
            <a:r>
              <a:rPr lang="en-US" dirty="0" err="1"/>
              <a:t>unistd.h</a:t>
            </a:r>
            <a:r>
              <a:rPr lang="en-US" dirty="0"/>
              <a:t> APIs (read, </a:t>
            </a:r>
            <a:r>
              <a:rPr lang="en-US" dirty="0" err="1"/>
              <a:t>pread</a:t>
            </a:r>
            <a:r>
              <a:rPr lang="en-US" dirty="0"/>
              <a:t>, </a:t>
            </a:r>
            <a:r>
              <a:rPr lang="en-US" dirty="0" err="1"/>
              <a:t>readlink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  <a:endParaRPr lang="en-US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 and friends - %n </a:t>
            </a:r>
            <a:r>
              <a:rPr lang="ru-RU" dirty="0"/>
              <a:t>допускается только в </a:t>
            </a:r>
            <a:r>
              <a:rPr lang="en-US" dirty="0" err="1"/>
              <a:t>readonly</a:t>
            </a:r>
            <a:r>
              <a:rPr lang="en-US" dirty="0"/>
              <a:t>-</a:t>
            </a:r>
            <a:r>
              <a:rPr lang="ru-RU" dirty="0"/>
              <a:t>строках</a:t>
            </a:r>
          </a:p>
          <a:p>
            <a:r>
              <a:rPr lang="ru-RU" dirty="0"/>
              <a:t>Защищает от </a:t>
            </a:r>
            <a:r>
              <a:rPr lang="en-US" dirty="0"/>
              <a:t>stack</a:t>
            </a:r>
            <a:r>
              <a:rPr lang="ru-RU" dirty="0"/>
              <a:t> и</a:t>
            </a:r>
            <a:r>
              <a:rPr lang="en-US" dirty="0"/>
              <a:t> heap buffer overflow</a:t>
            </a:r>
          </a:p>
          <a:p>
            <a:r>
              <a:rPr lang="ru-RU" dirty="0"/>
              <a:t>Требует совместной работы</a:t>
            </a:r>
            <a:endParaRPr lang="en-US" dirty="0"/>
          </a:p>
          <a:p>
            <a:pPr lvl="1"/>
            <a:r>
              <a:rPr lang="ru-RU" dirty="0"/>
              <a:t>библиотеки (подмена стандартной функции на </a:t>
            </a:r>
            <a:r>
              <a:rPr lang="en-US" dirty="0" err="1"/>
              <a:t>chk</a:t>
            </a:r>
            <a:r>
              <a:rPr lang="en-US" dirty="0"/>
              <a:t>-</a:t>
            </a:r>
            <a:r>
              <a:rPr lang="ru-RU" dirty="0"/>
              <a:t>версию)</a:t>
            </a:r>
            <a:endParaRPr lang="en-US" dirty="0"/>
          </a:p>
          <a:p>
            <a:pPr lvl="1"/>
            <a:r>
              <a:rPr lang="ru-RU" dirty="0"/>
              <a:t>компилятора (вычисление размера из контекста)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3101F-E777-4E2A-B122-E1E13BA6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58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Накладные расходы:</a:t>
            </a:r>
          </a:p>
          <a:p>
            <a:pPr lvl="1"/>
            <a:r>
              <a:rPr lang="en-US" dirty="0"/>
              <a:t>-D_FORTIFY_SOURCE=2: </a:t>
            </a:r>
            <a:r>
              <a:rPr lang="ru-RU" dirty="0"/>
              <a:t>нет изменений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-D_FORTIFY_SOURCE=3: 2%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</a:t>
            </a:r>
            <a:r>
              <a:rPr lang="en-US" dirty="0" err="1"/>
              <a:t>ffmpeg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FORTIFY_SOURCE and Its Performance Impact</a:t>
            </a:r>
            <a:r>
              <a:rPr lang="en-US" dirty="0"/>
              <a:t>)</a:t>
            </a:r>
          </a:p>
          <a:p>
            <a:r>
              <a:rPr lang="ru-RU" dirty="0"/>
              <a:t>Конфликтует с </a:t>
            </a:r>
            <a:r>
              <a:rPr lang="en-US" dirty="0"/>
              <a:t>Address- </a:t>
            </a:r>
            <a:r>
              <a:rPr lang="ru-RU" dirty="0"/>
              <a:t>и </a:t>
            </a:r>
            <a:r>
              <a:rPr lang="en-US" dirty="0" err="1"/>
              <a:t>MemorySanitizer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Asan </a:t>
            </a:r>
            <a:r>
              <a:rPr lang="ru-RU" dirty="0"/>
              <a:t>не умеет анализировать </a:t>
            </a:r>
            <a:r>
              <a:rPr lang="en-US" dirty="0" err="1"/>
              <a:t>XXX_chk</a:t>
            </a:r>
            <a:r>
              <a:rPr lang="en-US" dirty="0"/>
              <a:t>-</a:t>
            </a:r>
            <a:r>
              <a:rPr lang="ru-RU" dirty="0"/>
              <a:t>функции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sanitizers #247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Совмещение </a:t>
            </a:r>
            <a:r>
              <a:rPr lang="en-US" dirty="0"/>
              <a:t>Asan </a:t>
            </a:r>
            <a:r>
              <a:rPr lang="ru-RU" dirty="0"/>
              <a:t>с фортификацией приводит к </a:t>
            </a:r>
            <a:r>
              <a:rPr lang="en-US" dirty="0"/>
              <a:t>false negatives (</a:t>
            </a:r>
            <a:r>
              <a:rPr lang="ru-RU" dirty="0"/>
              <a:t>пропуску ошибок)</a:t>
            </a:r>
          </a:p>
          <a:p>
            <a:pPr lvl="2"/>
            <a:r>
              <a:rPr lang="en-US" dirty="0"/>
              <a:t>GCC (</a:t>
            </a:r>
            <a:r>
              <a:rPr lang="ru-RU" dirty="0"/>
              <a:t>не </a:t>
            </a:r>
            <a:r>
              <a:rPr lang="en-US" dirty="0"/>
              <a:t>Clang) </a:t>
            </a:r>
            <a:r>
              <a:rPr lang="ru-RU" dirty="0"/>
              <a:t>вставляет доп. минимальную инструментацию в месте вызова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memcpy_chk</a:t>
            </a:r>
            <a:r>
              <a:rPr lang="en-US" dirty="0"/>
              <a:t>, </a:t>
            </a:r>
            <a:r>
              <a:rPr lang="en-US" dirty="0" err="1"/>
              <a:t>memset_chk</a:t>
            </a:r>
            <a:r>
              <a:rPr lang="en-US" dirty="0"/>
              <a:t>, </a:t>
            </a:r>
            <a:r>
              <a:rPr lang="ru-RU" dirty="0"/>
              <a:t>но её недостаточно</a:t>
            </a:r>
            <a:endParaRPr lang="en-US" dirty="0"/>
          </a:p>
          <a:p>
            <a:pPr lvl="1"/>
            <a:r>
              <a:rPr lang="ru-RU" dirty="0"/>
              <a:t>Из-за того что фортификация включена по умолчанию во многих дистрибутивах лучше явно отключать её в санитарных сборках:</a:t>
            </a:r>
          </a:p>
          <a:p>
            <a:pPr lvl="2"/>
            <a:r>
              <a:rPr lang="ru-RU" dirty="0"/>
              <a:t>-</a:t>
            </a:r>
            <a:r>
              <a:rPr lang="en-US" dirty="0"/>
              <a:t>U_FORTIFY_SOURCE </a:t>
            </a:r>
            <a:r>
              <a:rPr lang="ru-RU" dirty="0"/>
              <a:t>или -</a:t>
            </a:r>
            <a:r>
              <a:rPr lang="en-US" dirty="0"/>
              <a:t>D_FORTIFY_SOURCE=0</a:t>
            </a:r>
          </a:p>
          <a:p>
            <a:r>
              <a:rPr lang="ru-RU" dirty="0"/>
              <a:t>Поддержана только в </a:t>
            </a:r>
            <a:r>
              <a:rPr lang="en-US" dirty="0"/>
              <a:t>Glibc (</a:t>
            </a:r>
            <a:r>
              <a:rPr lang="ru-RU" dirty="0"/>
              <a:t>не в </a:t>
            </a:r>
            <a:r>
              <a:rPr lang="en-US" dirty="0" err="1"/>
              <a:t>musl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Visual Studio)</a:t>
            </a:r>
          </a:p>
          <a:p>
            <a:pPr lvl="1"/>
            <a:r>
              <a:rPr lang="ru-RU" dirty="0"/>
              <a:t>Есть </a:t>
            </a:r>
            <a:r>
              <a:rPr lang="en-US" dirty="0"/>
              <a:t>standalone </a:t>
            </a:r>
            <a:r>
              <a:rPr lang="ru-RU" dirty="0"/>
              <a:t>реализация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fortify-headers</a:t>
            </a:r>
            <a:endParaRPr lang="en-US" dirty="0"/>
          </a:p>
          <a:p>
            <a:r>
              <a:rPr lang="ru-RU" dirty="0"/>
              <a:t>Работает только в -</a:t>
            </a:r>
            <a:r>
              <a:rPr lang="en-US" dirty="0"/>
              <a:t>O </a:t>
            </a:r>
            <a:r>
              <a:rPr lang="ru-RU" dirty="0"/>
              <a:t>режиме</a:t>
            </a:r>
            <a:r>
              <a:rPr lang="en-US" dirty="0"/>
              <a:t> </a:t>
            </a:r>
            <a:r>
              <a:rPr lang="ru-RU" dirty="0"/>
              <a:t>и только если подключены стандартные .</a:t>
            </a:r>
            <a:r>
              <a:rPr lang="en-US" dirty="0"/>
              <a:t>h </a:t>
            </a:r>
            <a:r>
              <a:rPr lang="ru-RU" dirty="0"/>
              <a:t>файлы (нет </a:t>
            </a:r>
            <a:r>
              <a:rPr lang="en-US" dirty="0"/>
              <a:t>implicit declarations)</a:t>
            </a:r>
          </a:p>
          <a:p>
            <a:r>
              <a:rPr lang="ru-RU" dirty="0"/>
              <a:t>Компилятор не всегда может вывести допустимый размер указателя из контекста</a:t>
            </a:r>
          </a:p>
          <a:p>
            <a:pPr lvl="1"/>
            <a:r>
              <a:rPr lang="ru-RU" dirty="0"/>
              <a:t>Ограничен рамками функции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23CEF-9865-4D75-8B46-BD58786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6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DEC6-171D-4ACB-9FCC-86BE492C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255C-F753-4543-BECB-F71864F2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Для явного включения используются макросы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Пока не появится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D_FORTIFY_SOURCE=4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u-RU" dirty="0"/>
          </a:p>
          <a:p>
            <a:r>
              <a:rPr lang="ru-RU" dirty="0"/>
              <a:t>Включена по умолчанию в компиляторе </a:t>
            </a:r>
            <a:r>
              <a:rPr lang="en-US" dirty="0"/>
              <a:t>Ubuntu GCC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Не включена в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pPr lvl="1"/>
            <a:r>
              <a:rPr lang="ru-RU" dirty="0"/>
              <a:t>Для </a:t>
            </a:r>
            <a:r>
              <a:rPr lang="en-US" dirty="0"/>
              <a:t>Clang</a:t>
            </a:r>
            <a:r>
              <a:rPr lang="ru-RU" dirty="0"/>
              <a:t> не включена по умолчанию нигде</a:t>
            </a:r>
          </a:p>
          <a:p>
            <a:r>
              <a:rPr lang="ru-RU" dirty="0"/>
              <a:t>Использование в реальных проектах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Debian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Fedora: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  <a:r>
              <a:rPr lang="en-US" dirty="0"/>
              <a:t> (</a:t>
            </a:r>
            <a:r>
              <a:rPr lang="ru-RU" dirty="0"/>
              <a:t>с 2023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 </a:t>
            </a:r>
            <a:r>
              <a:rPr lang="ru-RU" dirty="0"/>
              <a:t>собираются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53379-E1A6-429C-9D89-03490548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526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430F-BE9D-4DC4-8569-0A445101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7734-E16B-494D-8832-44823EB8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Подход фортификации можно расширить на скалярные обращения к массивам известной длины</a:t>
            </a:r>
          </a:p>
          <a:p>
            <a:r>
              <a:rPr lang="ru-RU" dirty="0"/>
              <a:t>Опция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=bounds</a:t>
            </a:r>
            <a:r>
              <a:rPr lang="en-US" dirty="0"/>
              <a:t> </a:t>
            </a:r>
            <a:r>
              <a:rPr lang="ru-RU" dirty="0"/>
              <a:t>в компиляторах </a:t>
            </a:r>
            <a:r>
              <a:rPr lang="en-US" dirty="0"/>
              <a:t>GCC</a:t>
            </a:r>
            <a:r>
              <a:rPr lang="ru-RU" dirty="0"/>
              <a:t> и</a:t>
            </a:r>
            <a:r>
              <a:rPr lang="en-US" dirty="0"/>
              <a:t> Clang</a:t>
            </a:r>
          </a:p>
          <a:p>
            <a:pPr lvl="1"/>
            <a:r>
              <a:rPr lang="ru-RU" dirty="0"/>
              <a:t>Аналог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  <a:r>
              <a:rPr lang="en-US" dirty="0"/>
              <a:t>: </a:t>
            </a:r>
            <a:r>
              <a:rPr lang="ru-RU" dirty="0"/>
              <a:t>массивы константных размеров или </a:t>
            </a:r>
            <a:r>
              <a:rPr lang="en-US" dirty="0"/>
              <a:t>VLA</a:t>
            </a:r>
          </a:p>
          <a:p>
            <a:r>
              <a:rPr lang="ru-RU" dirty="0"/>
              <a:t>Включена в </a:t>
            </a:r>
            <a:r>
              <a:rPr lang="en-US" dirty="0"/>
              <a:t>Android </a:t>
            </a:r>
            <a:r>
              <a:rPr lang="ru-RU" dirty="0"/>
              <a:t>для некоторых критичных модулей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Android Developers Blog: System hardening in Android 11</a:t>
            </a:r>
            <a:endParaRPr lang="en-US" dirty="0"/>
          </a:p>
          <a:p>
            <a:r>
              <a:rPr lang="ru-RU" dirty="0"/>
              <a:t>Нет накладных расходов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Аналогично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B6480-92D6-48EF-B02F-BB8AF64A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809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CBE4-9961-4D8C-87A4-F78CBA37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Проверки </a:t>
            </a:r>
            <a:r>
              <a:rPr lang="en-US" dirty="0"/>
              <a:t>STL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9AA7-5766-45F6-9ECB-A3258BA1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0A0-0464-4965-B137-5A853EE1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AF2A-53F5-4C91-A392-29A716A0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Return-to-libc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5A4C-9958-4907-9727-8BB19DABD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3" y="2016125"/>
            <a:ext cx="5347447" cy="4351338"/>
          </a:xfrm>
        </p:spPr>
        <p:txBody>
          <a:bodyPr/>
          <a:lstStyle/>
          <a:p>
            <a:r>
              <a:rPr lang="en-US" dirty="0"/>
              <a:t>Solar Designer, 1997</a:t>
            </a:r>
          </a:p>
          <a:p>
            <a:r>
              <a:rPr lang="ru-RU" dirty="0"/>
              <a:t>Вызов при возврате из функции стандартной библиотечной процедуры</a:t>
            </a:r>
            <a:endParaRPr lang="en-US" dirty="0"/>
          </a:p>
          <a:p>
            <a:pPr lvl="1"/>
            <a:r>
              <a:rPr lang="ru-RU" dirty="0"/>
              <a:t>Обычно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execve(“bin/sh”)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system(“/bin/sh”)</a:t>
            </a:r>
            <a:endParaRPr lang="en-US" dirty="0"/>
          </a:p>
          <a:p>
            <a:r>
              <a:rPr lang="ru-RU" dirty="0"/>
              <a:t>Вариант атаки: </a:t>
            </a:r>
            <a:r>
              <a:rPr lang="en-US" dirty="0"/>
              <a:t>return-to-plt</a:t>
            </a:r>
          </a:p>
          <a:p>
            <a:r>
              <a:rPr lang="ru-RU" dirty="0"/>
              <a:t>Работала на 32-битном </a:t>
            </a:r>
            <a:r>
              <a:rPr lang="en-US" dirty="0"/>
              <a:t>x86 (</a:t>
            </a:r>
            <a:r>
              <a:rPr lang="ru-RU" dirty="0"/>
              <a:t>аргументы на стеке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C96B93-0CF3-463C-B2B2-E9BD3AE08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10565"/>
            <a:ext cx="5438775" cy="46767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7D26D-89CA-4F95-8365-A89FD4C9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950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929E-6EEA-407A-ACC7-6C4268AE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F6C4-4C56-456D-818E-70AD051B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819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v;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"r"(&amp;v) : "memory");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v[4096];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D833ED-E174-42D6-9F20-44AB7292D72F}"/>
              </a:ext>
            </a:extLst>
          </p:cNvPr>
          <p:cNvSpPr txBox="1">
            <a:spLocks/>
          </p:cNvSpPr>
          <p:nvPr/>
        </p:nvSpPr>
        <p:spPr>
          <a:xfrm>
            <a:off x="6405284" y="1825625"/>
            <a:ext cx="5481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-D_GLIBCXX_ASSERTIONS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./a.out /usr/include/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/12/bits/stl_vector.h:1123: ... : Assertion '__n &lt; this-&gt;size()' failed.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A68F7-ED95-4DE4-981C-01EBFEA2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616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C54-A163-41E8-962B-78EFAD5C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0338-6445-4FC4-8E5D-14C80B2F9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27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Hardened STL</a:t>
            </a:r>
            <a:endParaRPr lang="ru-RU" dirty="0"/>
          </a:p>
          <a:p>
            <a:r>
              <a:rPr lang="ru-RU" dirty="0"/>
              <a:t>Конкретные проверки зависят от компилятора и уровня защиты</a:t>
            </a:r>
            <a:endParaRPr lang="en-US" dirty="0"/>
          </a:p>
          <a:p>
            <a:pPr lvl="1"/>
            <a:r>
              <a:rPr lang="ru-RU" dirty="0"/>
              <a:t>Всегда включены проверки индексов (а также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ru-RU" dirty="0"/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lang="ru-RU" dirty="0"/>
              <a:t>, etc.) в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std::strin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ru-RU" dirty="0"/>
              <a:t>Защищают от ошибок </a:t>
            </a:r>
            <a:r>
              <a:rPr lang="en-US" dirty="0"/>
              <a:t>buffer overflow</a:t>
            </a:r>
          </a:p>
          <a:p>
            <a:pPr lvl="1"/>
            <a:r>
              <a:rPr lang="ru-RU" dirty="0"/>
              <a:t>GCC:</a:t>
            </a:r>
          </a:p>
          <a:p>
            <a:pPr lvl="2"/>
            <a:r>
              <a:rPr lang="ru-RU" dirty="0"/>
              <a:t>Проверки на NULL в умных указателях</a:t>
            </a:r>
            <a:r>
              <a:rPr lang="en-US" dirty="0"/>
              <a:t> (</a:t>
            </a:r>
            <a:r>
              <a:rPr lang="ru-RU" dirty="0"/>
              <a:t>защита от </a:t>
            </a:r>
            <a:r>
              <a:rPr lang="en-US" dirty="0"/>
              <a:t>NULL dereference)</a:t>
            </a:r>
            <a:endParaRPr lang="ru-RU" dirty="0"/>
          </a:p>
          <a:p>
            <a:pPr lvl="2"/>
            <a:r>
              <a:rPr lang="ru-RU" dirty="0"/>
              <a:t>Проверки корректности параметров мат. функций и распределений</a:t>
            </a:r>
          </a:p>
          <a:p>
            <a:pPr lvl="2"/>
            <a:r>
              <a:rPr lang="ru-RU" dirty="0"/>
              <a:t>Множество других мелких проверок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abs(INT_MIN)</a:t>
            </a:r>
            <a:r>
              <a:rPr lang="ru-RU" dirty="0"/>
              <a:t> в</a:t>
            </a:r>
            <a:r>
              <a:rPr lang="en-US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std::gcd</a:t>
            </a:r>
            <a:endParaRPr lang="ru-RU" dirty="0"/>
          </a:p>
          <a:p>
            <a:pPr lvl="1"/>
            <a:r>
              <a:rPr lang="ru-RU" dirty="0"/>
              <a:t>LLVM:</a:t>
            </a:r>
          </a:p>
          <a:p>
            <a:pPr lvl="2"/>
            <a:r>
              <a:rPr lang="ru-RU" dirty="0"/>
              <a:t>Например проверки на Strict Weak Ordering компараторов</a:t>
            </a:r>
            <a:endParaRPr lang="en-US" dirty="0"/>
          </a:p>
          <a:p>
            <a:pPr lvl="3"/>
            <a:r>
              <a:rPr lang="ru-RU" dirty="0">
                <a:hlinkClick r:id="rId2"/>
              </a:rPr>
              <a:t>С++</a:t>
            </a:r>
            <a:r>
              <a:rPr lang="en-US" dirty="0">
                <a:hlinkClick r:id="rId2"/>
              </a:rPr>
              <a:t>Russia: </a:t>
            </a:r>
            <a:r>
              <a:rPr lang="ru-RU" dirty="0">
                <a:hlinkClick r:id="rId2"/>
              </a:rPr>
              <a:t>Как правильно писать компараторы</a:t>
            </a:r>
            <a:endParaRPr lang="en-US" dirty="0"/>
          </a:p>
          <a:p>
            <a:pPr lvl="1"/>
            <a:r>
              <a:rPr lang="en-US" dirty="0"/>
              <a:t>Visual Studio:</a:t>
            </a:r>
          </a:p>
          <a:p>
            <a:pPr lvl="2"/>
            <a:r>
              <a:rPr lang="ru-RU" dirty="0"/>
              <a:t>Аналогичные проверки </a:t>
            </a:r>
            <a:r>
              <a:rPr lang="ru-RU" dirty="0">
                <a:hlinkClick r:id="rId3"/>
              </a:rPr>
              <a:t>имеют слишком большой оверхед</a:t>
            </a:r>
            <a:r>
              <a:rPr lang="ru-RU" dirty="0"/>
              <a:t> и </a:t>
            </a:r>
            <a:r>
              <a:rPr lang="ru-RU" dirty="0">
                <a:hlinkClick r:id="rId4"/>
              </a:rPr>
              <a:t>их планируют переписать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95C99-A123-46F8-8F64-64F6E4B5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4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2DE6-967E-44E8-8940-56F02E0C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 будущее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12CB-F599-4C26-9E68-4B19C53C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Хронология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Впервые появились в </a:t>
            </a:r>
            <a:r>
              <a:rPr lang="en-US" dirty="0"/>
              <a:t>GCC debug containers (</a:t>
            </a:r>
            <a:r>
              <a:rPr lang="ru-RU" dirty="0"/>
              <a:t>начало 2000-х)</a:t>
            </a:r>
          </a:p>
          <a:p>
            <a:pPr lvl="1"/>
            <a:r>
              <a:rPr lang="ru-RU" dirty="0"/>
              <a:t>Опция </a:t>
            </a:r>
            <a:r>
              <a:rPr lang="en-US" dirty="0"/>
              <a:t>-D</a:t>
            </a:r>
            <a:r>
              <a:rPr lang="ru-RU" dirty="0"/>
              <a:t>_</a:t>
            </a:r>
            <a:r>
              <a:rPr lang="en-US" dirty="0"/>
              <a:t>GLIBCXX_ASSERTIONS </a:t>
            </a:r>
            <a:r>
              <a:rPr lang="ru-RU" dirty="0"/>
              <a:t>для </a:t>
            </a:r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GCC</a:t>
            </a:r>
            <a:r>
              <a:rPr lang="ru-RU" dirty="0"/>
              <a:t> </a:t>
            </a:r>
            <a:r>
              <a:rPr lang="en-US" dirty="0"/>
              <a:t>(2015)</a:t>
            </a:r>
          </a:p>
          <a:p>
            <a:pPr lvl="1"/>
            <a:r>
              <a:rPr lang="ru-RU" dirty="0"/>
              <a:t>Аналогичная проверка в </a:t>
            </a:r>
            <a:r>
              <a:rPr lang="en-US" dirty="0"/>
              <a:t>libc++ </a:t>
            </a:r>
            <a:r>
              <a:rPr lang="ru-RU" dirty="0"/>
              <a:t>и </a:t>
            </a:r>
            <a:r>
              <a:rPr lang="en-US" dirty="0"/>
              <a:t>Safe Buffers proposal (2022)</a:t>
            </a:r>
          </a:p>
          <a:p>
            <a:r>
              <a:rPr lang="ru-RU" dirty="0"/>
              <a:t>В будущем </a:t>
            </a:r>
            <a:r>
              <a:rPr lang="en-US" dirty="0"/>
              <a:t>STL hardening </a:t>
            </a:r>
            <a:r>
              <a:rPr lang="ru-RU" dirty="0"/>
              <a:t>скорее всего станет частью Стандарта </a:t>
            </a:r>
            <a:r>
              <a:rPr lang="en-US" dirty="0"/>
              <a:t>C++</a:t>
            </a:r>
          </a:p>
          <a:p>
            <a:pPr lvl="1"/>
            <a:r>
              <a:rPr lang="ru-RU" dirty="0"/>
              <a:t>Через механизм </a:t>
            </a:r>
            <a:r>
              <a:rPr lang="en-US" dirty="0"/>
              <a:t>C++ profiles</a:t>
            </a:r>
          </a:p>
          <a:p>
            <a:pPr lvl="1"/>
            <a:r>
              <a:rPr lang="ru-RU" dirty="0"/>
              <a:t>Дефолтным будет профиль</a:t>
            </a:r>
            <a:r>
              <a:rPr lang="en-US" dirty="0"/>
              <a:t>,</a:t>
            </a:r>
            <a:r>
              <a:rPr lang="ru-RU" dirty="0"/>
              <a:t> запрещающий работу с </a:t>
            </a:r>
            <a:r>
              <a:rPr lang="en-US" dirty="0"/>
              <a:t>raw pointers</a:t>
            </a:r>
            <a:endParaRPr lang="ru-RU" dirty="0"/>
          </a:p>
          <a:p>
            <a:pPr lvl="1"/>
            <a:r>
              <a:rPr lang="ru-RU" dirty="0"/>
              <a:t>Инструменты для миграции на </a:t>
            </a:r>
            <a:r>
              <a:rPr lang="en-US" dirty="0"/>
              <a:t>std::span </a:t>
            </a:r>
            <a:r>
              <a:rPr lang="ru-RU" dirty="0"/>
              <a:t>уже существуют и применяются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Safe Buffers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DB343-30F4-45CE-8575-13B3DB05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785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C0F-41DC-49BC-A14D-3051ED4C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18CC-BA28-4CDF-88FE-D72E797C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3.5%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 </a:t>
            </a:r>
            <a:endParaRPr lang="en-US" dirty="0"/>
          </a:p>
          <a:p>
            <a:pPr lvl="1"/>
            <a:r>
              <a:rPr lang="ru-RU" dirty="0"/>
              <a:t>0.3% в серверных приложениях Google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ru-RU" dirty="0"/>
          </a:p>
          <a:p>
            <a:pPr lvl="2"/>
            <a:r>
              <a:rPr lang="ru-RU" dirty="0">
                <a:hlinkClick r:id="rId3"/>
              </a:rPr>
              <a:t>Только при условии включённых ThinLTO и PGO</a:t>
            </a:r>
            <a:r>
              <a:rPr lang="ru-RU" dirty="0"/>
              <a:t>, иначе </a:t>
            </a:r>
            <a:r>
              <a:rPr lang="en-US" dirty="0">
                <a:hlinkClick r:id="rId4"/>
              </a:rPr>
              <a:t>1-2%</a:t>
            </a:r>
            <a:endParaRPr lang="ru-RU" dirty="0"/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Покрывает только подмножество ошибок (некорректные индексы, только STL)</a:t>
            </a:r>
          </a:p>
          <a:p>
            <a:pPr lvl="1"/>
            <a:r>
              <a:rPr lang="ru-RU" dirty="0"/>
              <a:t>Некоторые ошибки обнаруживать слишком дорого (например ошибки в итераторах)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84AB3-F470-49DC-8815-3B6B23C9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774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F68-01D6-4DFC-8C4B-0960561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A53E-F74E-4729-8A65-412D2CAD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Libstdc++:</a:t>
            </a:r>
            <a:r>
              <a:rPr lang="ru-RU" dirty="0"/>
              <a:t> -</a:t>
            </a:r>
            <a:r>
              <a:rPr lang="en-US" dirty="0"/>
              <a:t>D_GLIBCXX_ASSERTIONS</a:t>
            </a:r>
          </a:p>
          <a:p>
            <a:pPr lvl="1"/>
            <a:r>
              <a:rPr lang="ru-RU" dirty="0"/>
              <a:t>(дефолтная </a:t>
            </a:r>
            <a:r>
              <a:rPr lang="en-US" dirty="0"/>
              <a:t>STL </a:t>
            </a:r>
            <a:r>
              <a:rPr lang="ru-RU" dirty="0"/>
              <a:t>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Clang)</a:t>
            </a:r>
          </a:p>
          <a:p>
            <a:r>
              <a:rPr lang="en-US" dirty="0"/>
              <a:t>Libc++: -D_LIBCPP_HARDENING_MODE=...</a:t>
            </a:r>
          </a:p>
          <a:p>
            <a:pPr lvl="1"/>
            <a:r>
              <a:rPr lang="en-US" dirty="0"/>
              <a:t>(</a:t>
            </a:r>
            <a:r>
              <a:rPr lang="ru-RU" dirty="0"/>
              <a:t>включается в </a:t>
            </a:r>
            <a:r>
              <a:rPr lang="en-US" dirty="0"/>
              <a:t>Clang </a:t>
            </a:r>
            <a:r>
              <a:rPr lang="ru-RU" dirty="0"/>
              <a:t>по флагу </a:t>
            </a:r>
            <a:r>
              <a:rPr lang="en-US" dirty="0"/>
              <a:t>-</a:t>
            </a:r>
            <a:r>
              <a:rPr lang="en-US" dirty="0" err="1"/>
              <a:t>stdlib</a:t>
            </a:r>
            <a:r>
              <a:rPr lang="en-US" dirty="0"/>
              <a:t>=libc++)</a:t>
            </a:r>
          </a:p>
          <a:p>
            <a:r>
              <a:rPr lang="en-US" dirty="0"/>
              <a:t>Visual Studio: -D_ITERATOR_DEBUG_LEVEL=1</a:t>
            </a:r>
          </a:p>
          <a:p>
            <a:r>
              <a:rPr lang="ru-RU" dirty="0"/>
              <a:t>По умолчанию не включена в компиляторах в дистрибутивах </a:t>
            </a:r>
            <a:r>
              <a:rPr lang="en-US" dirty="0"/>
              <a:t>Debian, Ubuntu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Включена по умолчанию для пакетов </a:t>
            </a:r>
            <a:r>
              <a:rPr lang="en-US" dirty="0"/>
              <a:t>Fedora, </a:t>
            </a:r>
            <a:r>
              <a:rPr lang="ru-RU" dirty="0"/>
              <a:t>но не для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Ubuntu</a:t>
            </a:r>
          </a:p>
          <a:p>
            <a:pPr lvl="1"/>
            <a:r>
              <a:rPr lang="en-US" dirty="0"/>
              <a:t>Google: Chrome and server systems</a:t>
            </a:r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4AC83-3417-44E3-8294-3A7D59F0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10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2F7A-9200-46E5-9FC2-73C39E24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Усиленные аллокаторы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12FE9-F9AF-4E3F-A0BF-DC6977D3C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9ACF1-AFBD-4CE5-92BA-F9A100AD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32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0xff,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malloc(): corrupted top 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28C03-E24A-40DB-8882-B30BC1B1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864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copy-paste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Glibc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видит ошибку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Hardened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-аллокатор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LD_PRELOAD=libhardened_malloc.so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allocator error: double free (quarantine)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7E657-C2DD-4B18-92C5-4C775665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293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1BB8-7145-4C2A-AAB5-1F8DE2A5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213A-73A9-4E52-8F5A-E270CA44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Дополнительные меры в динамическом аллокаторе для затруднения атак на метаданные аллокатора</a:t>
            </a:r>
            <a:endParaRPr lang="en-US" dirty="0"/>
          </a:p>
          <a:p>
            <a:r>
              <a:rPr lang="ru-RU" dirty="0"/>
              <a:t>Защита от ошибок кучи </a:t>
            </a:r>
            <a:r>
              <a:rPr lang="en-US" dirty="0"/>
              <a:t>(heap overflow, double free, use-after-free, free of invalid address)</a:t>
            </a:r>
          </a:p>
          <a:p>
            <a:pPr lvl="1"/>
            <a:r>
              <a:rPr lang="ru-RU" dirty="0"/>
              <a:t>Метаданные физически отделены от аллоцируемой памяти (нет "хедеров")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Чексуммы и</a:t>
            </a:r>
            <a:r>
              <a:rPr lang="en-US" dirty="0"/>
              <a:t>/</a:t>
            </a:r>
            <a:r>
              <a:rPr lang="ru-RU" dirty="0"/>
              <a:t>или канарейки для обнаружения перезаписи метаданных</a:t>
            </a:r>
          </a:p>
          <a:p>
            <a:pPr lvl="1"/>
            <a:r>
              <a:rPr lang="ru-RU" dirty="0"/>
              <a:t>Карантин </a:t>
            </a:r>
            <a:r>
              <a:rPr lang="en-US" dirty="0"/>
              <a:t>(</a:t>
            </a:r>
            <a:r>
              <a:rPr lang="ru-RU" dirty="0"/>
              <a:t>отложенное переиспользование освобождённой памяти)</a:t>
            </a:r>
          </a:p>
          <a:p>
            <a:pPr lvl="1"/>
            <a:r>
              <a:rPr lang="ru-RU" dirty="0"/>
              <a:t>Зануление данных на free и проверка на malloc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0AAD4-7CB8-4932-817B-58AC6A72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686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CA72-9789-4858-8436-EC811182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CAA5-02B8-4D6B-9744-C589BB2F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9%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 (</a:t>
            </a:r>
            <a:r>
              <a:rPr lang="en-US" dirty="0" err="1"/>
              <a:t>hardened_malloc</a:t>
            </a:r>
            <a:r>
              <a:rPr lang="en-US" dirty="0"/>
              <a:t> vs Glibc allocator)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BAC52-9455-4F11-8987-CFAA80FF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7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863A-734E-4267-93A7-779D2310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Return-oriented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2824-34A6-49F4-9AFD-BC0EE963F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9565" cy="4351338"/>
          </a:xfrm>
        </p:spPr>
        <p:txBody>
          <a:bodyPr/>
          <a:lstStyle/>
          <a:p>
            <a:r>
              <a:rPr lang="en-US" dirty="0"/>
              <a:t>Nergal, 2001 </a:t>
            </a:r>
            <a:r>
              <a:rPr lang="ru-RU" dirty="0"/>
              <a:t>и</a:t>
            </a:r>
            <a:r>
              <a:rPr lang="en-US" dirty="0"/>
              <a:t> Shacham, </a:t>
            </a:r>
            <a:r>
              <a:rPr lang="ru-RU" dirty="0"/>
              <a:t>200</a:t>
            </a:r>
            <a:r>
              <a:rPr lang="en-US" dirty="0"/>
              <a:t>7</a:t>
            </a:r>
          </a:p>
          <a:p>
            <a:r>
              <a:rPr lang="ru-RU" dirty="0"/>
              <a:t>Наиболее актуальная проблема</a:t>
            </a:r>
            <a:endParaRPr lang="en-US" dirty="0"/>
          </a:p>
          <a:p>
            <a:r>
              <a:rPr lang="ru-RU" dirty="0"/>
              <a:t>Сборка программы из эпилогов различных функций</a:t>
            </a:r>
            <a:endParaRPr lang="en-US" dirty="0"/>
          </a:p>
          <a:p>
            <a:r>
              <a:rPr lang="ru-RU" dirty="0"/>
              <a:t>Запись на стек множества адресов возврата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69818-05AF-4B55-8163-7BAC62CB9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05" y="1530350"/>
            <a:ext cx="5534025" cy="49625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84FA8-A3B3-4204-A487-67C4EFA5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944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084D-322A-4CB9-A936-45119E74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C83D-DCD4-4DBF-AB24-B5AB31F5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en-US" dirty="0" err="1"/>
              <a:t>бычно</a:t>
            </a:r>
            <a:r>
              <a:rPr lang="en-US" dirty="0"/>
              <a:t> </a:t>
            </a:r>
            <a:r>
              <a:rPr lang="ru-RU" dirty="0"/>
              <a:t>просто </a:t>
            </a:r>
            <a:r>
              <a:rPr lang="en-US" dirty="0"/>
              <a:t>LD_PRELOAD=path/to/allocator.so</a:t>
            </a:r>
          </a:p>
          <a:p>
            <a:r>
              <a:rPr lang="ru-RU" dirty="0"/>
              <a:t>Проверки в </a:t>
            </a:r>
            <a:r>
              <a:rPr lang="en-US" dirty="0"/>
              <a:t>Glibc </a:t>
            </a:r>
            <a:r>
              <a:rPr lang="ru-RU" dirty="0"/>
              <a:t>включаются по </a:t>
            </a:r>
            <a:r>
              <a:rPr lang="en-US" dirty="0"/>
              <a:t>MALLOC_CHECK_=3 </a:t>
            </a:r>
            <a:r>
              <a:rPr lang="ru-RU" dirty="0"/>
              <a:t>или </a:t>
            </a:r>
            <a:r>
              <a:rPr lang="en-US" dirty="0"/>
              <a:t>GLIBC_TUNABLES=</a:t>
            </a:r>
            <a:r>
              <a:rPr lang="en-US" dirty="0" err="1"/>
              <a:t>glibc.malloc.check</a:t>
            </a:r>
            <a:r>
              <a:rPr lang="en-US" dirty="0"/>
              <a:t>=3</a:t>
            </a:r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Большинство дистрибутивов </a:t>
            </a:r>
            <a:r>
              <a:rPr lang="en-US" dirty="0"/>
              <a:t>Linux </a:t>
            </a:r>
            <a:r>
              <a:rPr lang="ru-RU" dirty="0"/>
              <a:t>используют </a:t>
            </a:r>
            <a:r>
              <a:rPr lang="en-US" dirty="0"/>
              <a:t>Glibc</a:t>
            </a:r>
          </a:p>
          <a:p>
            <a:pPr lvl="1"/>
            <a:r>
              <a:rPr lang="en-US" dirty="0"/>
              <a:t>Android </a:t>
            </a:r>
            <a:r>
              <a:rPr lang="ru-RU" dirty="0"/>
              <a:t>использует </a:t>
            </a:r>
            <a:r>
              <a:rPr lang="en-US" dirty="0"/>
              <a:t>Scudo </a:t>
            </a:r>
            <a:r>
              <a:rPr lang="ru-RU" dirty="0"/>
              <a:t>по дефолту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использует</a:t>
            </a:r>
            <a:r>
              <a:rPr lang="en-US" dirty="0"/>
              <a:t> hardened-</a:t>
            </a:r>
            <a:r>
              <a:rPr lang="ru-RU" dirty="0"/>
              <a:t>аллокатор </a:t>
            </a:r>
            <a:r>
              <a:rPr lang="en-US" dirty="0" err="1"/>
              <a:t>PartitionAlloc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Efficient And Safe Allocations Everywhere!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/>
              <a:t>использует</a:t>
            </a:r>
            <a:r>
              <a:rPr lang="en-US" dirty="0"/>
              <a:t> </a:t>
            </a:r>
            <a:r>
              <a:rPr lang="ru-RU" dirty="0"/>
              <a:t>не-</a:t>
            </a:r>
            <a:r>
              <a:rPr lang="en-US" dirty="0"/>
              <a:t>hardened </a:t>
            </a:r>
            <a:r>
              <a:rPr lang="ru-RU" dirty="0"/>
              <a:t>аллокатор</a:t>
            </a:r>
            <a:r>
              <a:rPr lang="en-US" dirty="0"/>
              <a:t> :(</a:t>
            </a:r>
            <a:endParaRPr lang="ru-RU" dirty="0"/>
          </a:p>
          <a:p>
            <a:pPr lvl="2"/>
            <a:r>
              <a:rPr lang="en-US" dirty="0">
                <a:hlinkClick r:id="rId3"/>
              </a:rPr>
              <a:t>Firefox and Chromium: Memory Allocator Hardening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5120B-FAAA-4EA3-9261-D059D90B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419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6D3-61DB-496B-ACF0-9142A147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таблиц диспетчеризации</a:t>
            </a:r>
            <a:r>
              <a:rPr lang="en-US" dirty="0"/>
              <a:t> (Full RELRO)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31D5-2A01-420C-88D2-889C8C7E2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524F5-F5A2-4DDC-86BD-B2871C01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27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4F9B-D85E-4A7D-B3C8-992DF11C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D856-8E17-488B-A10C-4EB94620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Вызовы функции из динамических библиотек делаются через специальные трамплины (PLT</a:t>
            </a:r>
            <a:r>
              <a:rPr lang="en-US" dirty="0"/>
              <a:t> </a:t>
            </a:r>
            <a:r>
              <a:rPr lang="ru-RU" dirty="0"/>
              <a:t>stubs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Функции-трамплины читают и обновляют таблицу </a:t>
            </a:r>
            <a:r>
              <a:rPr lang="en-US" dirty="0"/>
              <a:t>GOT, </a:t>
            </a:r>
            <a:r>
              <a:rPr lang="ru-RU" dirty="0"/>
              <a:t>содержащую указатели на функции</a:t>
            </a:r>
            <a:endParaRPr lang="en-US" dirty="0"/>
          </a:p>
          <a:p>
            <a:pPr lvl="1"/>
            <a:r>
              <a:rPr lang="ru-RU" dirty="0"/>
              <a:t>Т.н. отложенное связывание </a:t>
            </a:r>
            <a:r>
              <a:rPr lang="en-US" dirty="0"/>
              <a:t>(lazy binding)</a:t>
            </a:r>
          </a:p>
          <a:p>
            <a:pPr lvl="1"/>
            <a:r>
              <a:rPr lang="ru-RU" dirty="0"/>
              <a:t>Ускоряет запуск приложения</a:t>
            </a:r>
          </a:p>
          <a:p>
            <a:r>
              <a:rPr lang="ru-RU" dirty="0"/>
              <a:t>Таблицу приходится держать в writable-сегменте и у хакеров есть возможность её скомпрометировать</a:t>
            </a:r>
            <a:endParaRPr lang="en-US" dirty="0"/>
          </a:p>
          <a:p>
            <a:pPr lvl="1"/>
            <a:r>
              <a:rPr lang="ru-RU" dirty="0"/>
              <a:t>Более редкая атака чем buffer overflow</a:t>
            </a:r>
            <a:r>
              <a:rPr lang="en-US" dirty="0"/>
              <a:t> </a:t>
            </a:r>
            <a:r>
              <a:rPr lang="ru-RU" dirty="0"/>
              <a:t>(мне неизвестны соответствующие </a:t>
            </a:r>
            <a:r>
              <a:rPr lang="en-US" dirty="0"/>
              <a:t>CVE)</a:t>
            </a:r>
            <a:endParaRPr lang="ru-RU" dirty="0"/>
          </a:p>
          <a:p>
            <a:r>
              <a:rPr lang="ru-RU" dirty="0"/>
              <a:t>Решение (</a:t>
            </a:r>
            <a:r>
              <a:rPr lang="en-US" dirty="0"/>
              <a:t>read-only relocations, RELRO):</a:t>
            </a:r>
          </a:p>
          <a:p>
            <a:pPr lvl="1"/>
            <a:r>
              <a:rPr lang="ru-RU" dirty="0"/>
              <a:t>Инициализировать содержимое таблицы на старте программы и сразу пометить сегмент как readonly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85452-5AAD-4F57-A77A-2D613136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20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148-5860-44A4-AE49-C30B1B34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A250-9936-4C85-AAFE-41FFF9CE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4"/>
            <a:ext cx="5257800" cy="46081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shellcode()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pwned%s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\n", "");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*_GLOBAL_OFFSET_TABLE_[];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Имитируем действия хакера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_GLOBAL_OFFSET_TABLE_[POS] = shellcode;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puts("Hello world!\n");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10122A-D2E5-4462-9C9F-5B2A4EF8D9A6}"/>
              </a:ext>
            </a:extLst>
          </p:cNvPr>
          <p:cNvSpPr txBox="1">
            <a:spLocks/>
          </p:cNvSpPr>
          <p:nvPr/>
        </p:nvSpPr>
        <p:spPr>
          <a:xfrm>
            <a:off x="6414247" y="1568824"/>
            <a:ext cx="5257800" cy="4608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0 16`;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gcc -Wl,-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-DPOS=$i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i=$((i + 1))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You have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E8864-36E1-4ABE-BB9E-BF082564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100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7810-D0A8-4634-93F0-ED0AC0D8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72DB-F6AD-4CB3-A053-3E47CCBF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 RELRO уже использовался ранее для инициализации vtables </a:t>
            </a:r>
            <a:r>
              <a:rPr lang="en-US" dirty="0"/>
              <a:t>(partial RELRO)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Ian Lance Taylor</a:t>
            </a:r>
            <a:r>
              <a:rPr lang="en-US" dirty="0">
                <a:hlinkClick r:id="rId2"/>
              </a:rPr>
              <a:t>: Linker </a:t>
            </a:r>
            <a:r>
              <a:rPr lang="en-US" dirty="0" err="1">
                <a:hlinkClick r:id="rId2"/>
              </a:rPr>
              <a:t>relro</a:t>
            </a:r>
            <a:endParaRPr lang="ru-RU" dirty="0"/>
          </a:p>
          <a:p>
            <a:r>
              <a:rPr lang="ru-RU" dirty="0"/>
              <a:t>Потребовалась лишь небольшая адаптация для GOT</a:t>
            </a:r>
            <a:r>
              <a:rPr lang="en-US" dirty="0"/>
              <a:t> (full RELRO)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4C5E2-7CDD-4C3A-9D14-F6BDE11C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48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E6E0-49FC-47E3-B907-3E8C02CE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F9C5-D035-44BF-A73F-D04C9E2F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Практически не влияет на производительность</a:t>
            </a:r>
          </a:p>
          <a:p>
            <a:pPr lvl="1"/>
            <a:r>
              <a:rPr lang="ru-RU" dirty="0"/>
              <a:t>Не обнаружили никакого замедления в работе компилятора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Но может только замедлить старт программы из-за необходимости разрешения всех символов</a:t>
            </a:r>
            <a:endParaRPr lang="en-US" dirty="0"/>
          </a:p>
          <a:p>
            <a:pPr lvl="1"/>
            <a:r>
              <a:rPr lang="ru-RU" dirty="0"/>
              <a:t>На </a:t>
            </a:r>
            <a:r>
              <a:rPr lang="en-US" dirty="0"/>
              <a:t>X86 </a:t>
            </a:r>
            <a:r>
              <a:rPr lang="ru-RU" dirty="0"/>
              <a:t>имеет смысл совмещать с </a:t>
            </a:r>
            <a:r>
              <a:rPr lang="en-US" dirty="0"/>
              <a:t>-</a:t>
            </a:r>
            <a:r>
              <a:rPr lang="en-US" dirty="0" err="1"/>
              <a:t>fno-plt</a:t>
            </a:r>
            <a:r>
              <a:rPr lang="ru-RU" dirty="0"/>
              <a:t> (до 10% прироста производительности)</a:t>
            </a:r>
            <a:endParaRPr lang="en-US" dirty="0"/>
          </a:p>
          <a:p>
            <a:r>
              <a:rPr lang="en-US" dirty="0"/>
              <a:t>False positives:</a:t>
            </a:r>
            <a:endParaRPr lang="ru-RU" dirty="0"/>
          </a:p>
          <a:p>
            <a:pPr lvl="1"/>
            <a:r>
              <a:rPr lang="ru-RU" dirty="0"/>
              <a:t>Могут сломаться некоторые программы, если в них были отсутствующие символы (которые не вызывались)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ru-RU" dirty="0"/>
              <a:t>Не защищает пользовательские таблицы функций</a:t>
            </a:r>
            <a:r>
              <a:rPr lang="en-US" dirty="0"/>
              <a:t> (</a:t>
            </a:r>
            <a:r>
              <a:rPr lang="ru-RU" dirty="0"/>
              <a:t>и библиотечные,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AC5E-4909-4379-B0D7-E2C3F98C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988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5176-1DCF-40BE-BC3B-1D07413D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EE06-796F-4150-9967-C80D9D14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линкера для включения </a:t>
            </a:r>
            <a:r>
              <a:rPr lang="en-US" dirty="0"/>
              <a:t>Full RELRO: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-Wl,-z,now -Wl,-z,relro</a:t>
            </a:r>
          </a:p>
          <a:p>
            <a:pPr lvl="1"/>
            <a:r>
              <a:rPr lang="ru-RU" dirty="0"/>
              <a:t>В Ubuntu включены по умолчанию в GCC, но не в </a:t>
            </a:r>
            <a:r>
              <a:rPr lang="en-US" dirty="0"/>
              <a:t>Clang (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только </a:t>
            </a:r>
            <a:r>
              <a:rPr lang="en-US" dirty="0"/>
              <a:t>partial RELRO</a:t>
            </a:r>
            <a:endParaRPr lang="ru-RU" dirty="0"/>
          </a:p>
          <a:p>
            <a:pPr lvl="1"/>
            <a:r>
              <a:rPr lang="ru-RU" dirty="0"/>
              <a:t>В Debian и </a:t>
            </a:r>
            <a:r>
              <a:rPr lang="en-US" dirty="0"/>
              <a:t>Fedora </a:t>
            </a:r>
            <a:r>
              <a:rPr lang="ru-RU" dirty="0"/>
              <a:t>не включены по умолчанию ни в GCC, ни в Clang</a:t>
            </a:r>
          </a:p>
          <a:p>
            <a:r>
              <a:rPr lang="ru-RU" dirty="0"/>
              <a:t>Использование в реальных проектах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и Fefora пакеты дефолтно собираются с </a:t>
            </a:r>
            <a:r>
              <a:rPr lang="en-US" dirty="0"/>
              <a:t>F</a:t>
            </a:r>
            <a:r>
              <a:rPr lang="ru-RU" dirty="0"/>
              <a:t>ull RELRO</a:t>
            </a:r>
          </a:p>
          <a:p>
            <a:pPr lvl="1"/>
            <a:r>
              <a:rPr lang="ru-RU" dirty="0"/>
              <a:t>В пакетах Debian </a:t>
            </a:r>
            <a:r>
              <a:rPr lang="en-US" dirty="0"/>
              <a:t>Full RELRO</a:t>
            </a:r>
            <a:r>
              <a:rPr lang="ru-RU" dirty="0"/>
              <a:t> дефолтно не включён</a:t>
            </a:r>
            <a:endParaRPr lang="en-US" dirty="0"/>
          </a:p>
          <a:p>
            <a:pPr lvl="1"/>
            <a:r>
              <a:rPr lang="ru-RU" dirty="0"/>
              <a:t>Включён по дефолту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BUILD.gn</a:t>
            </a:r>
            <a:r>
              <a:rPr lang="en-US" dirty="0"/>
              <a:t>)</a:t>
            </a:r>
            <a:r>
              <a:rPr lang="ru-RU" dirty="0"/>
              <a:t> и </a:t>
            </a:r>
            <a:r>
              <a:rPr lang="en-US" dirty="0"/>
              <a:t>Firefox (</a:t>
            </a:r>
            <a:r>
              <a:rPr lang="en-US" dirty="0" err="1">
                <a:hlinkClick r:id="rId3"/>
              </a:rPr>
              <a:t>flags.configure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11C1E-D413-45A8-A79C-2EA0BE52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472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37B6-DE30-4425-AF8E-1EE7FBD3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59BBD-F5E2-49CB-A2E1-9EC82C21B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8B323-23BA-466B-95B9-E2C0AE0E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629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2EB-30BC-4BC4-839B-788731A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0818-A6F0-4524-B32F-38120027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/>
          <a:lstStyle/>
          <a:p>
            <a:r>
              <a:rPr lang="ru-RU" dirty="0"/>
              <a:t>Какой код может сгенерировать компилятор для этой программы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? 1 :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220D8-D3FA-4C05-BD42-321172D7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994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2EB-30BC-4BC4-839B-788731A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0818-A6F0-4524-B32F-38120027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/>
          <a:lstStyle/>
          <a:p>
            <a:r>
              <a:rPr lang="ru-RU" dirty="0"/>
              <a:t>Какой код может сгенерировать компилятор для этой программы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? 1 :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E116C1-2530-459F-9795-41C9B17CF2A8}"/>
              </a:ext>
            </a:extLst>
          </p:cNvPr>
          <p:cNvSpPr txBox="1">
            <a:spLocks/>
          </p:cNvSpPr>
          <p:nvPr/>
        </p:nvSpPr>
        <p:spPr>
          <a:xfrm>
            <a:off x="6190129" y="1690688"/>
            <a:ext cx="47557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abort();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49C5C-8B7E-47E6-B43F-BCF46B40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2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B8A7-F482-4D39-865D-AE230370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1837-38D1-4A24-925F-DD987336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574613"/>
            <a:ext cx="6468035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buf[32];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strcpy(buf, code);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Входная строка пользователя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code[] 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"\x31\xc0"    // xorl %eax,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"\x50"        // pushl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"\x68""//sh"  // pushl $0x68732f2f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"\x68""/bin"  // pushl $0x6e69622f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Return address can be obtained with returns below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"\x0c\xde\xff\xff"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88C31-DD25-4F92-91DA-1183E33B2D57}"/>
              </a:ext>
            </a:extLst>
          </p:cNvPr>
          <p:cNvSpPr txBox="1">
            <a:spLocks/>
          </p:cNvSpPr>
          <p:nvPr/>
        </p:nvSpPr>
        <p:spPr>
          <a:xfrm>
            <a:off x="6468035" y="1484219"/>
            <a:ext cx="5723965" cy="504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CFLAGS=‘-Wl,-z,execstack -fno-stack-protector –w’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PAD=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1 128`;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echo PAD=$i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gcc -m32 -DPAD="\"$PAD\"" -march=i686 $CFLAGS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setarch -R env -i ./a.out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PAD="$PAD\\xff"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Получен доступ к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B34BC-63C1-491E-AFFB-C88D8F8E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978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2D25-5DBF-47E8-87C7-D1DCB0C9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0864-2D39-48FA-8DCE-D72C065C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Инициализация всех локальных переменных</a:t>
            </a:r>
          </a:p>
          <a:p>
            <a:pPr lvl="1"/>
            <a:r>
              <a:rPr lang="ru-RU" dirty="0"/>
              <a:t>Случайными значениями для debug</a:t>
            </a:r>
            <a:r>
              <a:rPr lang="en-US" dirty="0"/>
              <a:t>, </a:t>
            </a:r>
            <a:r>
              <a:rPr lang="ru-RU" dirty="0"/>
              <a:t>нулями для hardening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 коммерческих тулчейнах автоинициализация появилась давно</a:t>
            </a:r>
          </a:p>
          <a:p>
            <a:pPr lvl="1"/>
            <a:r>
              <a:rPr lang="en-US" dirty="0" err="1"/>
              <a:t>InitAll</a:t>
            </a:r>
            <a:r>
              <a:rPr lang="en-US" dirty="0"/>
              <a:t> </a:t>
            </a:r>
            <a:r>
              <a:rPr lang="ru-RU" dirty="0"/>
              <a:t>добавлен в </a:t>
            </a:r>
            <a:r>
              <a:rPr lang="en-US" dirty="0"/>
              <a:t>Visual Studio </a:t>
            </a:r>
            <a:r>
              <a:rPr lang="ru-RU" dirty="0"/>
              <a:t>в 2019</a:t>
            </a:r>
            <a:endParaRPr lang="en-US" dirty="0"/>
          </a:p>
          <a:p>
            <a:pPr lvl="2"/>
            <a:r>
              <a:rPr lang="en-US" dirty="0" err="1">
                <a:hlinkClick r:id="rId2"/>
              </a:rPr>
              <a:t>CppCon</a:t>
            </a:r>
            <a:r>
              <a:rPr lang="en-US" dirty="0">
                <a:hlinkClick r:id="rId2"/>
              </a:rPr>
              <a:t> 2019: Killing Uninitialized Memory</a:t>
            </a:r>
            <a:endParaRPr lang="en-US" dirty="0"/>
          </a:p>
          <a:p>
            <a:pPr lvl="1"/>
            <a:r>
              <a:rPr lang="ru-RU" dirty="0"/>
              <a:t>Решение в GCC</a:t>
            </a:r>
            <a:r>
              <a:rPr lang="en-US" dirty="0"/>
              <a:t> </a:t>
            </a:r>
            <a:r>
              <a:rPr lang="ru-RU" dirty="0"/>
              <a:t>в 2021</a:t>
            </a:r>
            <a:endParaRPr lang="en-US" dirty="0">
              <a:hlinkClick r:id="rId3"/>
            </a:endParaRPr>
          </a:p>
          <a:p>
            <a:pPr lvl="2"/>
            <a:r>
              <a:rPr lang="ru-RU" dirty="0">
                <a:hlinkClick r:id="rId3"/>
              </a:rPr>
              <a:t>Первое обсуждение</a:t>
            </a:r>
            <a:r>
              <a:rPr lang="ru-RU" dirty="0"/>
              <a:t> в </a:t>
            </a:r>
            <a:r>
              <a:rPr lang="en-US" dirty="0"/>
              <a:t>mailing list </a:t>
            </a:r>
            <a:r>
              <a:rPr lang="ru-RU" dirty="0"/>
              <a:t>в 2014</a:t>
            </a:r>
            <a:endParaRPr lang="en-US" dirty="0"/>
          </a:p>
          <a:p>
            <a:pPr lvl="1"/>
            <a:r>
              <a:rPr lang="ru-RU" dirty="0"/>
              <a:t>Планируется включить в Стандарт </a:t>
            </a:r>
            <a:r>
              <a:rPr lang="en-US" dirty="0"/>
              <a:t>C++26 (</a:t>
            </a:r>
            <a:r>
              <a:rPr lang="en-US" dirty="0">
                <a:hlinkClick r:id="rId4"/>
              </a:rPr>
              <a:t>P2795</a:t>
            </a:r>
            <a:r>
              <a:rPr lang="en-US" dirty="0"/>
              <a:t>, </a:t>
            </a:r>
            <a:r>
              <a:rPr lang="ru-RU" dirty="0"/>
              <a:t>см. ниже)</a:t>
            </a:r>
            <a:endParaRPr lang="en-US" dirty="0"/>
          </a:p>
          <a:p>
            <a:r>
              <a:rPr lang="ru-RU" dirty="0"/>
              <a:t>Распространённость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10% CVE root cause </a:t>
            </a:r>
            <a:r>
              <a:rPr lang="ru-RU" dirty="0"/>
              <a:t>в продуктах </a:t>
            </a:r>
            <a:r>
              <a:rPr lang="en-US" dirty="0"/>
              <a:t>Microsoft </a:t>
            </a:r>
            <a:r>
              <a:rPr lang="ru-RU" dirty="0"/>
              <a:t>в 2018 (из </a:t>
            </a:r>
            <a:r>
              <a:rPr lang="en-US" dirty="0">
                <a:hlinkClick r:id="rId2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12% exploitable </a:t>
            </a:r>
            <a:r>
              <a:rPr lang="ru-RU" dirty="0"/>
              <a:t>багов в </a:t>
            </a:r>
            <a:r>
              <a:rPr lang="en-US" dirty="0"/>
              <a:t>Android (</a:t>
            </a:r>
            <a:r>
              <a:rPr lang="ru-RU" dirty="0"/>
              <a:t>из </a:t>
            </a:r>
            <a:r>
              <a:rPr lang="en-US" dirty="0">
                <a:hlinkClick r:id="rId5"/>
              </a:rPr>
              <a:t>P2723</a:t>
            </a:r>
            <a:r>
              <a:rPr lang="en-US" dirty="0"/>
              <a:t>)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9B5E7-8575-42F7-B79C-09B71D2E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532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A612-7704-43C7-BA23-E35EE309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18C5-56D7-4615-891E-AB0077FF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1660619"/>
            <a:ext cx="6925235" cy="4351338"/>
          </a:xfrm>
        </p:spPr>
        <p:txBody>
          <a:bodyPr>
            <a:normAutofit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Замеры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4.5%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2"/>
            <a:r>
              <a:rPr lang="ru-RU" dirty="0"/>
              <a:t>1% на </a:t>
            </a:r>
            <a:r>
              <a:rPr lang="en-US" dirty="0"/>
              <a:t>Firefox (</a:t>
            </a:r>
            <a:r>
              <a:rPr lang="ru-RU" dirty="0"/>
              <a:t>из </a:t>
            </a:r>
            <a:r>
              <a:rPr lang="sv-SE" dirty="0">
                <a:hlinkClick r:id="rId2"/>
              </a:rPr>
              <a:t>Trivial Auto Var Init Experiments</a:t>
            </a:r>
            <a:r>
              <a:rPr lang="sv-SE" dirty="0"/>
              <a:t>)</a:t>
            </a:r>
            <a:endParaRPr lang="en-US" dirty="0"/>
          </a:p>
          <a:p>
            <a:pPr lvl="2"/>
            <a:r>
              <a:rPr lang="ru-RU" dirty="0"/>
              <a:t>До </a:t>
            </a:r>
            <a:r>
              <a:rPr lang="en-US" dirty="0"/>
              <a:t>10% </a:t>
            </a:r>
            <a:r>
              <a:rPr lang="ru-RU" dirty="0"/>
              <a:t>в горячем коде</a:t>
            </a:r>
            <a:r>
              <a:rPr lang="en-US" dirty="0"/>
              <a:t> (</a:t>
            </a:r>
            <a:r>
              <a:rPr lang="en-US" dirty="0" err="1">
                <a:hlinkClick r:id="rId3"/>
              </a:rPr>
              <a:t>virtio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Chrome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1-3% в среднем на </a:t>
            </a:r>
            <a:r>
              <a:rPr lang="en-US" dirty="0"/>
              <a:t>Postgres, </a:t>
            </a:r>
            <a:r>
              <a:rPr lang="ru-RU" dirty="0"/>
              <a:t>но до 20% на некоторых сценариях (</a:t>
            </a:r>
            <a:r>
              <a:rPr lang="en-US" dirty="0">
                <a:hlinkClick r:id="rId5"/>
              </a:rPr>
              <a:t>Ubuntu #1972043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&lt;1% </a:t>
            </a:r>
            <a:r>
              <a:rPr lang="ru-RU" dirty="0"/>
              <a:t>в </a:t>
            </a:r>
            <a:r>
              <a:rPr lang="en-US" dirty="0"/>
              <a:t>Windows (</a:t>
            </a:r>
            <a:r>
              <a:rPr lang="en-US" dirty="0">
                <a:hlinkClick r:id="rId6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Основной проблемный кейс</a:t>
            </a:r>
            <a:r>
              <a:rPr lang="en-US" dirty="0"/>
              <a:t>: </a:t>
            </a:r>
            <a:r>
              <a:rPr lang="ru-RU" dirty="0"/>
              <a:t>большой локальный массив (например для </a:t>
            </a:r>
            <a:r>
              <a:rPr lang="en-US" dirty="0"/>
              <a:t>IO) </a:t>
            </a:r>
            <a:r>
              <a:rPr lang="ru-RU" dirty="0"/>
              <a:t>на горячем пути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029176-D7B2-4AA2-8787-FF2CF11BB1AA}"/>
              </a:ext>
            </a:extLst>
          </p:cNvPr>
          <p:cNvSpPr txBox="1">
            <a:spLocks/>
          </p:cNvSpPr>
          <p:nvPr/>
        </p:nvSpPr>
        <p:spPr>
          <a:xfrm>
            <a:off x="6342530" y="1762872"/>
            <a:ext cx="52219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9DA18-CDDC-4D6F-A8A4-4FB979151417}"/>
              </a:ext>
            </a:extLst>
          </p:cNvPr>
          <p:cNvSpPr txBox="1"/>
          <p:nvPr/>
        </p:nvSpPr>
        <p:spPr>
          <a:xfrm>
            <a:off x="7548282" y="2291143"/>
            <a:ext cx="4363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(std::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(maps, line))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[PATH_MAX + 1] = "";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вставит здесь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"%lx-%lx %6s %lx %*s %*x %" PATH_MAX_STRING(PATH_MAX)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"s\n",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&amp;start, &amp;end, perm, &amp;offset,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8C19B-5574-4F99-90E9-4D37867E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83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DA94-4AEF-41E8-ADB9-F9FA6079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4E56-FBE6-4C6B-9C68-7D49EFAE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Автоинициализация ломает обнаружение багов в Valgrind и Msan</a:t>
            </a:r>
          </a:p>
          <a:p>
            <a:pPr lvl="1"/>
            <a:r>
              <a:rPr lang="ru-RU" dirty="0"/>
              <a:t>Необходимо обязательно отключать её в соответствующих сборках !</a:t>
            </a:r>
            <a:endParaRPr lang="en-US" dirty="0"/>
          </a:p>
          <a:p>
            <a:pPr lvl="1"/>
            <a:r>
              <a:rPr lang="ru-RU" dirty="0"/>
              <a:t>По крайней мере флаг сохраняет предупреждения компилятора</a:t>
            </a:r>
            <a:r>
              <a:rPr lang="en-US" dirty="0"/>
              <a:t> (-</a:t>
            </a:r>
            <a:r>
              <a:rPr lang="en-US" dirty="0" err="1"/>
              <a:t>Wuninitialized</a:t>
            </a:r>
            <a:r>
              <a:rPr lang="en-US" dirty="0"/>
              <a:t> –</a:t>
            </a:r>
            <a:r>
              <a:rPr lang="en-US" dirty="0" err="1"/>
              <a:t>Wmaybe</a:t>
            </a:r>
            <a:r>
              <a:rPr lang="en-US" dirty="0"/>
              <a:t>-uninitialized)</a:t>
            </a:r>
            <a:endParaRPr lang="ru-RU" dirty="0"/>
          </a:p>
          <a:p>
            <a:r>
              <a:rPr lang="ru-RU" dirty="0"/>
              <a:t>В некоторых ситуациях может привести к дополнительным уязвимостям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Инициализация нулями</a:t>
            </a:r>
            <a:r>
              <a:rPr lang="en-US" dirty="0"/>
              <a:t> (</a:t>
            </a:r>
            <a:r>
              <a:rPr lang="ru-RU" dirty="0">
                <a:hlinkClick r:id="rId2"/>
              </a:rPr>
              <a:t>обычно рекомендуется</a:t>
            </a:r>
            <a:r>
              <a:rPr lang="en-US" dirty="0"/>
              <a:t> </a:t>
            </a:r>
            <a:r>
              <a:rPr lang="ru-RU" dirty="0"/>
              <a:t>для прода</a:t>
            </a:r>
            <a:r>
              <a:rPr lang="en-US" dirty="0"/>
              <a:t>): </a:t>
            </a:r>
            <a:r>
              <a:rPr lang="ru-RU" dirty="0"/>
              <a:t>в Linux </a:t>
            </a:r>
            <a:r>
              <a:rPr lang="en-US" dirty="0"/>
              <a:t>“</a:t>
            </a:r>
            <a:r>
              <a:rPr lang="ru-RU" dirty="0"/>
              <a:t>0</a:t>
            </a:r>
            <a:r>
              <a:rPr lang="en-US" dirty="0"/>
              <a:t>”</a:t>
            </a:r>
            <a:r>
              <a:rPr lang="ru-RU" dirty="0"/>
              <a:t> это например id суперпользователя</a:t>
            </a:r>
            <a:endParaRPr lang="en-US" dirty="0"/>
          </a:p>
          <a:p>
            <a:pPr lvl="1"/>
            <a:r>
              <a:rPr lang="ru-RU" dirty="0"/>
              <a:t>Инициализация не-нулями</a:t>
            </a:r>
            <a:r>
              <a:rPr lang="en-US" dirty="0"/>
              <a:t>: </a:t>
            </a:r>
            <a:r>
              <a:rPr lang="ru-RU" dirty="0"/>
              <a:t>провоцирование </a:t>
            </a:r>
            <a:r>
              <a:rPr lang="en-US" dirty="0"/>
              <a:t>buffer overflow</a:t>
            </a:r>
            <a:endParaRPr lang="ru-RU" dirty="0"/>
          </a:p>
          <a:p>
            <a:r>
              <a:rPr lang="ru-RU" dirty="0"/>
              <a:t>Применяется только к локальным переменным</a:t>
            </a:r>
          </a:p>
          <a:p>
            <a:pPr lvl="1"/>
            <a:r>
              <a:rPr lang="ru-RU" dirty="0"/>
              <a:t>Глобальные и так инициализируются</a:t>
            </a:r>
          </a:p>
          <a:p>
            <a:pPr lvl="1"/>
            <a:r>
              <a:rPr lang="ru-RU" dirty="0"/>
              <a:t>Для кучи можно использовать hardened allocator</a:t>
            </a:r>
            <a:r>
              <a:rPr lang="en-US" dirty="0"/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6C97D-05B3-4B1E-A057-AE52D63A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912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86E6-A33E-46F6-89CA-5172D410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7FE3-4034-4B4E-B24F-5F1FE30B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Флаг -ftrivial-auto-var-init=zero в GCC и Clang</a:t>
            </a:r>
            <a:endParaRPr lang="en-US" dirty="0"/>
          </a:p>
          <a:p>
            <a:pPr lvl="1"/>
            <a:r>
              <a:rPr lang="ru-RU" dirty="0"/>
              <a:t>Не включён по умолчанию в компиляторе в </a:t>
            </a:r>
            <a:r>
              <a:rPr lang="en-US" dirty="0"/>
              <a:t>Ubuntu, Debian, Fedora</a:t>
            </a:r>
            <a:endParaRPr lang="ru-RU" dirty="0"/>
          </a:p>
          <a:p>
            <a:r>
              <a:rPr lang="ru-RU" dirty="0"/>
              <a:t>Скрытый флаг </a:t>
            </a:r>
            <a:r>
              <a:rPr lang="en-US" dirty="0"/>
              <a:t>-</a:t>
            </a:r>
            <a:r>
              <a:rPr lang="en-US" dirty="0" err="1"/>
              <a:t>initiall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Visual Studio</a:t>
            </a:r>
            <a:endParaRPr lang="ru-RU" dirty="0"/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включён по умолчанию в пакетах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Дискуссия в трекере </a:t>
            </a:r>
            <a:r>
              <a:rPr lang="en-US" dirty="0"/>
              <a:t>Ubuntu (</a:t>
            </a:r>
            <a:r>
              <a:rPr lang="en-US" dirty="0">
                <a:hlinkClick r:id="rId2"/>
              </a:rPr>
              <a:t>#1972043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Включён в Chrome (</a:t>
            </a:r>
            <a:r>
              <a:rPr lang="en-US" dirty="0">
                <a:hlinkClick r:id="rId3"/>
              </a:rPr>
              <a:t>Chromium #</a:t>
            </a:r>
            <a:r>
              <a:rPr lang="ru-RU" dirty="0">
                <a:hlinkClick r:id="rId3"/>
              </a:rPr>
              <a:t>40633061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Исправление и отключение hot paths заняло ~4 месяца</a:t>
            </a:r>
          </a:p>
          <a:p>
            <a:r>
              <a:rPr lang="ru-RU" dirty="0"/>
              <a:t>Пока не включён в Firefox (</a:t>
            </a:r>
            <a:r>
              <a:rPr lang="en-US" dirty="0">
                <a:hlinkClick r:id="rId4"/>
              </a:rPr>
              <a:t>Trivial Auto Var Init Experiments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Включён в </a:t>
            </a:r>
            <a:r>
              <a:rPr lang="en-US" dirty="0"/>
              <a:t>Android user</a:t>
            </a:r>
            <a:r>
              <a:rPr lang="ru-RU" dirty="0"/>
              <a:t>- и </a:t>
            </a:r>
            <a:r>
              <a:rPr lang="en-US" dirty="0" err="1"/>
              <a:t>kernelspace</a:t>
            </a:r>
            <a:r>
              <a:rPr lang="en-US" dirty="0"/>
              <a:t> (</a:t>
            </a:r>
            <a:r>
              <a:rPr lang="sv-SE" dirty="0">
                <a:hlinkClick r:id="rId5"/>
              </a:rPr>
              <a:t>System hardening in Android 11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DC4A3-65C4-4E94-A281-A0BE0517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985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243D-B202-4F31-A4DF-4AF81723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целочисленных переполнений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2332E-D266-4879-883F-74C1BEE5C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37224-748D-4BDB-ABE8-90C98CA8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13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8B44-9846-43A7-A173-784CB989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50C9-4C10-4C05-A6C0-DE2E817A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Из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OpenSSH 3.3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Переполняем целое число до нуля здесь ...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(char*));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...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вызываем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heap buffer overflow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тут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 = 0; i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response[i]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40DB8-9481-45E9-893B-0D224EDA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571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7F0A-D44F-4809-AB18-22B673CA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E0F4-B631-4BEC-8F67-F8502C9B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Проверки целочисленных операций на переполнение</a:t>
            </a:r>
            <a:endParaRPr lang="en-US" dirty="0"/>
          </a:p>
          <a:p>
            <a:pPr lvl="1"/>
            <a:r>
              <a:rPr lang="ru-RU" dirty="0"/>
              <a:t>Дефолтный рантайм </a:t>
            </a:r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выдаёт слишком много отладочной информации поэтому не подходит для </a:t>
            </a:r>
            <a:r>
              <a:rPr lang="en-US" dirty="0"/>
              <a:t>hardening</a:t>
            </a:r>
          </a:p>
          <a:p>
            <a:pPr lvl="1"/>
            <a:r>
              <a:rPr lang="ru-RU" dirty="0"/>
              <a:t>Выход – использование специального минимального рантайма (с </a:t>
            </a:r>
            <a:r>
              <a:rPr lang="en-US" dirty="0"/>
              <a:t>immediate abort)</a:t>
            </a:r>
          </a:p>
          <a:p>
            <a:r>
              <a:rPr lang="ru-RU" dirty="0"/>
              <a:t>Критичность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Наиболее известные примеры:</a:t>
            </a:r>
          </a:p>
          <a:p>
            <a:pPr lvl="2"/>
            <a:r>
              <a:rPr lang="ru-RU" dirty="0"/>
              <a:t>Инцидент с облучателем Therac-25 </a:t>
            </a:r>
            <a:r>
              <a:rPr lang="en-US" dirty="0"/>
              <a:t>(1985)</a:t>
            </a:r>
            <a:endParaRPr lang="ru-RU" dirty="0"/>
          </a:p>
          <a:p>
            <a:pPr lvl="2"/>
            <a:r>
              <a:rPr lang="ru-RU" dirty="0"/>
              <a:t>Катастрофа ракеты Ariane 5 </a:t>
            </a:r>
            <a:r>
              <a:rPr lang="en-US" dirty="0"/>
              <a:t>(1996)</a:t>
            </a:r>
          </a:p>
          <a:p>
            <a:pPr lvl="1"/>
            <a:r>
              <a:rPr lang="en-US" dirty="0"/>
              <a:t>~1% CVE </a:t>
            </a:r>
            <a:r>
              <a:rPr lang="ru-RU" dirty="0"/>
              <a:t>и 1.5%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en-US" dirty="0"/>
              <a:t>23 </a:t>
            </a:r>
            <a:r>
              <a:rPr lang="ru-RU" dirty="0"/>
              <a:t>место в рейтинге </a:t>
            </a:r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(8 </a:t>
            </a:r>
            <a:r>
              <a:rPr lang="ru-RU" dirty="0"/>
              <a:t>в </a:t>
            </a:r>
            <a:r>
              <a:rPr lang="ru-RU" dirty="0">
                <a:hlinkClick r:id="rId3"/>
              </a:rPr>
              <a:t>рейтинге </a:t>
            </a:r>
            <a:r>
              <a:rPr lang="en-US" dirty="0">
                <a:hlinkClick r:id="rId3"/>
              </a:rPr>
              <a:t>2019 </a:t>
            </a:r>
            <a:r>
              <a:rPr lang="ru-RU" dirty="0">
                <a:hlinkClick r:id="rId3"/>
              </a:rPr>
              <a:t>года</a:t>
            </a:r>
            <a:r>
              <a:rPr lang="en-US" dirty="0"/>
              <a:t>)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-ftrapv появилась в </a:t>
            </a:r>
            <a:r>
              <a:rPr lang="en-US" dirty="0"/>
              <a:t>GCC </a:t>
            </a:r>
            <a:r>
              <a:rPr lang="ru-RU" dirty="0"/>
              <a:t>в 2000 (</a:t>
            </a:r>
            <a:r>
              <a:rPr lang="en-US" dirty="0">
                <a:hlinkClick r:id="rId4"/>
              </a:rPr>
              <a:t>patch for -</a:t>
            </a:r>
            <a:r>
              <a:rPr lang="en-US" dirty="0" err="1">
                <a:hlinkClick r:id="rId4"/>
              </a:rPr>
              <a:t>ftrapv</a:t>
            </a:r>
            <a:r>
              <a:rPr lang="en-US" dirty="0">
                <a:hlinkClick r:id="rId4"/>
              </a:rPr>
              <a:t> option.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За фичей не следили и она быстро протухла (например </a:t>
            </a:r>
            <a:r>
              <a:rPr lang="en-US" dirty="0">
                <a:hlinkClick r:id="rId5"/>
              </a:rPr>
              <a:t>BZ #35412</a:t>
            </a:r>
            <a:r>
              <a:rPr lang="en-US" dirty="0"/>
              <a:t> </a:t>
            </a:r>
            <a:r>
              <a:rPr lang="ru-RU" dirty="0"/>
              <a:t>открыт в 2008)</a:t>
            </a:r>
          </a:p>
          <a:p>
            <a:pPr lvl="1"/>
            <a:r>
              <a:rPr lang="ru-RU" dirty="0"/>
              <a:t>Работы John Regehr в [2010](https://blog.regehr.org/archives/1559)</a:t>
            </a:r>
          </a:p>
          <a:p>
            <a:pPr lvl="1"/>
            <a:r>
              <a:rPr lang="ru-RU" dirty="0"/>
              <a:t>Создание UBsan в 2014 </a:t>
            </a:r>
            <a:r>
              <a:rPr lang="en-US" dirty="0"/>
              <a:t>(</a:t>
            </a:r>
            <a:r>
              <a:rPr lang="ru-RU" dirty="0"/>
              <a:t>на волне популярности </a:t>
            </a:r>
            <a:r>
              <a:rPr lang="en-US" dirty="0"/>
              <a:t>Asan)</a:t>
            </a:r>
            <a:endParaRPr lang="ru-RU" dirty="0"/>
          </a:p>
          <a:p>
            <a:pPr lvl="2"/>
            <a:r>
              <a:rPr lang="en-US" dirty="0"/>
              <a:t>S</a:t>
            </a:r>
            <a:r>
              <a:rPr lang="ru-RU" dirty="0"/>
              <a:t>tate-of-the-art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41556-480E-4729-ADF6-3923E269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432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C9A4-8B80-420B-B90D-A849C3D8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FB90-3BF1-4445-9BAA-F027CCB2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30% </a:t>
            </a:r>
            <a:r>
              <a:rPr lang="ru-RU" dirty="0"/>
              <a:t>замедление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До </a:t>
            </a:r>
            <a:r>
              <a:rPr lang="en-US" dirty="0"/>
              <a:t>2x </a:t>
            </a:r>
            <a:r>
              <a:rPr lang="ru-RU" dirty="0"/>
              <a:t>на </a:t>
            </a:r>
            <a:r>
              <a:rPr lang="en-US" dirty="0"/>
              <a:t>SPEC (</a:t>
            </a:r>
            <a:r>
              <a:rPr lang="ru-RU" dirty="0"/>
              <a:t>из </a:t>
            </a:r>
            <a:r>
              <a:rPr lang="ru-RU" dirty="0">
                <a:hlinkClick r:id="rId2"/>
              </a:rPr>
              <a:t>статьи про </a:t>
            </a:r>
            <a:r>
              <a:rPr lang="en-US" dirty="0" err="1">
                <a:hlinkClick r:id="rId2"/>
              </a:rPr>
              <a:t>PartiSan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Проверка переполнений дефолтно отключена в </a:t>
            </a:r>
            <a:r>
              <a:rPr lang="en-US" dirty="0"/>
              <a:t>Rust</a:t>
            </a:r>
          </a:p>
          <a:p>
            <a:r>
              <a:rPr lang="ru-RU" dirty="0"/>
              <a:t>Другие проблемы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несовместим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False positives:</a:t>
            </a:r>
          </a:p>
          <a:p>
            <a:pPr lvl="2"/>
            <a:r>
              <a:rPr lang="en-US" dirty="0"/>
              <a:t>Isan </a:t>
            </a:r>
            <a:r>
              <a:rPr lang="ru-RU" dirty="0"/>
              <a:t>может выдавать ложные срабатывания</a:t>
            </a:r>
            <a:r>
              <a:rPr lang="en-US" dirty="0"/>
              <a:t> </a:t>
            </a:r>
            <a:r>
              <a:rPr lang="ru-RU" dirty="0"/>
              <a:t>(например нужен </a:t>
            </a:r>
            <a:r>
              <a:rPr lang="en-US" dirty="0"/>
              <a:t>blacklist </a:t>
            </a:r>
            <a:r>
              <a:rPr lang="ru-RU" dirty="0"/>
              <a:t>для </a:t>
            </a:r>
            <a:r>
              <a:rPr lang="en-US" dirty="0"/>
              <a:t>STL-</a:t>
            </a:r>
            <a:r>
              <a:rPr lang="ru-RU" dirty="0"/>
              <a:t>кода</a:t>
            </a:r>
            <a:r>
              <a:rPr lang="en-US" dirty="0"/>
              <a:t>, </a:t>
            </a:r>
            <a:r>
              <a:rPr lang="ru-RU" dirty="0"/>
              <a:t>полагающегося на переполнение)</a:t>
            </a:r>
          </a:p>
          <a:p>
            <a:pPr lvl="1"/>
            <a:r>
              <a:rPr lang="en-US" dirty="0"/>
              <a:t>False negatives:</a:t>
            </a:r>
          </a:p>
          <a:p>
            <a:pPr lvl="2"/>
            <a:r>
              <a:rPr lang="ru-RU" dirty="0"/>
              <a:t>Может не обнаруживать некоторые баги, которые успел "перехватить" оптимизатор (особенно под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68409-33CB-4C67-8040-E83606EA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07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0CB5-FF6E-4765-B937-FC6BA0E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EE4F-0571-446A-90C7-1E44732C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-trap=signed-integer-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</a:t>
            </a:r>
          </a:p>
          <a:p>
            <a:pPr lvl="1"/>
            <a:r>
              <a:rPr lang="en-US" dirty="0"/>
              <a:t>GCC </a:t>
            </a:r>
            <a:r>
              <a:rPr lang="ru-RU" dirty="0"/>
              <a:t>не поддерживает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ru-RU" dirty="0"/>
              <a:t>Ещё раз отметим что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ftrapv</a:t>
            </a:r>
            <a:r>
              <a:rPr lang="en-US" dirty="0"/>
              <a:t> </a:t>
            </a:r>
            <a:r>
              <a:rPr lang="ru-RU" i="1" dirty="0"/>
              <a:t>неработоспособна</a:t>
            </a:r>
          </a:p>
          <a:p>
            <a:r>
              <a:rPr lang="en-US" dirty="0"/>
              <a:t>Clang: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-minimal-runtime</a:t>
            </a:r>
          </a:p>
          <a:p>
            <a:pPr lvl="1"/>
            <a:r>
              <a:rPr lang="ru-RU" dirty="0"/>
              <a:t>Рекомендую также добавлять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=integer</a:t>
            </a:r>
            <a:r>
              <a:rPr lang="en-US" dirty="0"/>
              <a:t> </a:t>
            </a:r>
            <a:r>
              <a:rPr lang="ru-RU" dirty="0"/>
              <a:t>(может потребоваться добавить некоторые </a:t>
            </a:r>
            <a:r>
              <a:rPr lang="en-US" dirty="0"/>
              <a:t>STL </a:t>
            </a:r>
            <a:r>
              <a:rPr lang="ru-RU" dirty="0"/>
              <a:t>хедеры в </a:t>
            </a:r>
            <a:r>
              <a:rPr lang="en-US" dirty="0"/>
              <a:t>blacklist</a:t>
            </a:r>
            <a:r>
              <a:rPr lang="ru-RU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Защита не используется в </a:t>
            </a:r>
            <a:r>
              <a:rPr lang="en-US" dirty="0"/>
              <a:t>Ubuntu, Debian, Fedora</a:t>
            </a:r>
            <a:r>
              <a:rPr lang="ru-RU" dirty="0"/>
              <a:t>, а также в браузерах </a:t>
            </a:r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</a:t>
            </a:r>
          </a:p>
          <a:p>
            <a:pPr lvl="1"/>
            <a:r>
              <a:rPr lang="ru-RU" dirty="0"/>
              <a:t>Включена в </a:t>
            </a:r>
            <a:r>
              <a:rPr lang="en-US" dirty="0"/>
              <a:t>Android media stack:</a:t>
            </a:r>
          </a:p>
          <a:p>
            <a:pPr lvl="2"/>
            <a:r>
              <a:rPr lang="en-US" dirty="0">
                <a:hlinkClick r:id="rId2"/>
              </a:rPr>
              <a:t>Android Developers Blog: Hardening media stack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Android Developers Blog: Compiler-based security mitigations in Android 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801BD-7B4E-4514-8AA3-A09D92C0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156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E2BB-E145-44D5-8219-BEE4E9C6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Отключение небезопасных оптимизаций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3DE4-757B-44F4-9CE0-A059D4BFA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B8C4B-48BF-4058-802E-0D20054B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E8B-ECE0-4996-B566-023102DA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кучу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758-F00D-436E-AF24-A515CFB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66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Эксплуатируют ошибки типа </a:t>
            </a:r>
            <a:r>
              <a:rPr lang="en-US" dirty="0"/>
              <a:t>Heap Overflow</a:t>
            </a:r>
          </a:p>
          <a:p>
            <a:pPr lvl="1"/>
            <a:r>
              <a:rPr lang="ru-RU" dirty="0"/>
              <a:t>Переполнение буфера в куче</a:t>
            </a:r>
            <a:endParaRPr lang="en-US" dirty="0"/>
          </a:p>
          <a:p>
            <a:pPr lvl="1"/>
            <a:r>
              <a:rPr lang="ru-RU" dirty="0"/>
              <a:t>Более сложные и разнообразные чем </a:t>
            </a:r>
            <a:r>
              <a:rPr lang="en-US" dirty="0"/>
              <a:t>Stack Overflow</a:t>
            </a:r>
            <a:endParaRPr lang="ru-RU" dirty="0"/>
          </a:p>
          <a:p>
            <a:r>
              <a:rPr lang="ru-RU" dirty="0"/>
              <a:t>Основные типы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Испортить данные в несвязанном буфере (например указатели на функции или </a:t>
            </a:r>
            <a:r>
              <a:rPr lang="en-US" dirty="0"/>
              <a:t>vtables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Испортить метаданные аллокатора</a:t>
            </a:r>
          </a:p>
          <a:p>
            <a:pPr lvl="2"/>
            <a:r>
              <a:rPr lang="ru-RU" dirty="0"/>
              <a:t>Заставить его при вызове несвязанного </a:t>
            </a:r>
            <a:r>
              <a:rPr lang="en-US" dirty="0"/>
              <a:t>malloc/free </a:t>
            </a:r>
            <a:r>
              <a:rPr lang="ru-RU" dirty="0"/>
              <a:t>писать по контролируемому адресу</a:t>
            </a:r>
          </a:p>
          <a:p>
            <a:pPr lvl="2"/>
            <a:r>
              <a:rPr lang="ru-RU" dirty="0"/>
              <a:t>Например испортить адрес malloc hook и вызвать его при следующем malloc</a:t>
            </a:r>
            <a:r>
              <a:rPr lang="en-US" dirty="0"/>
              <a:t> (</a:t>
            </a:r>
            <a:r>
              <a:rPr lang="ru-RU" dirty="0"/>
              <a:t>атака House of Force)</a:t>
            </a:r>
          </a:p>
          <a:p>
            <a:r>
              <a:rPr lang="ru-RU" dirty="0"/>
              <a:t>Примеры атак:</a:t>
            </a:r>
            <a:endParaRPr lang="en-US" dirty="0"/>
          </a:p>
          <a:p>
            <a:pPr lvl="1"/>
            <a:r>
              <a:rPr lang="ru-RU" dirty="0">
                <a:hlinkClick r:id="rId2"/>
              </a:rPr>
              <a:t>https://0x434b.dev/overview-of-glibc-heap-exploitation-techniques/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8D197-0143-45DE-9E8E-1D1C07529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41" y="415738"/>
            <a:ext cx="3521868" cy="2347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2FB89-EDB1-476D-9BAF-D4214700D336}"/>
              </a:ext>
            </a:extLst>
          </p:cNvPr>
          <p:cNvSpPr txBox="1"/>
          <p:nvPr/>
        </p:nvSpPr>
        <p:spPr>
          <a:xfrm>
            <a:off x="8640715" y="2754182"/>
            <a:ext cx="322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https://kingsvilletimes.ca/2022/10/common-sense-health-rake-up-the-leaves-this-fall/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0C0D9-F842-434D-BAB4-71739952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28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E7D0-C7C2-4623-8741-0B31BD49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755A-E2E9-442A-923A-51A0B929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agnx_pci_remove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ieee80211_hw *dev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pci_get_drvdata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dev-&gt;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Компилятор удалил проверку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(!dev) return;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do stuff using dev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766B-7B2B-4C12-94AA-54E992E6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697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AFE-71A4-4051-8C7C-CF074AB3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15D2-B139-4ADC-804E-35473B48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компиляторы могут излишне агрессивно реагировать на код, содержащий неочевидные для программиста ошибки,</a:t>
            </a:r>
            <a:r>
              <a:rPr lang="en-US" dirty="0"/>
              <a:t> </a:t>
            </a:r>
            <a:r>
              <a:rPr lang="ru-RU" dirty="0"/>
              <a:t>и генерировать небезопасный ассемблер</a:t>
            </a:r>
          </a:p>
          <a:p>
            <a:pPr lvl="1"/>
            <a:r>
              <a:rPr lang="ru-RU" dirty="0"/>
              <a:t>В основном выбрасываются пользовательские проверки</a:t>
            </a:r>
          </a:p>
          <a:p>
            <a:pPr lvl="1"/>
            <a:r>
              <a:rPr lang="en-US" dirty="0"/>
              <a:t>Visual Studio </a:t>
            </a:r>
            <a:r>
              <a:rPr lang="ru-RU" dirty="0"/>
              <a:t>менее агрессивен</a:t>
            </a:r>
            <a:r>
              <a:rPr lang="en-US" dirty="0"/>
              <a:t> </a:t>
            </a:r>
            <a:r>
              <a:rPr lang="ru-RU" dirty="0"/>
              <a:t>чем </a:t>
            </a:r>
            <a:r>
              <a:rPr lang="en-US" dirty="0"/>
              <a:t>GCC/Clang</a:t>
            </a:r>
          </a:p>
          <a:p>
            <a:r>
              <a:rPr lang="en-US" dirty="0"/>
              <a:t>Compiler Introduced Security Bugs</a:t>
            </a:r>
          </a:p>
          <a:p>
            <a:pPr lvl="1"/>
            <a:r>
              <a:rPr lang="ru-RU" dirty="0"/>
              <a:t>Термин появился в статье </a:t>
            </a:r>
            <a:r>
              <a:rPr lang="en-US" dirty="0">
                <a:hlinkClick r:id="rId2"/>
              </a:rPr>
              <a:t>Silent Bugs Matter: A Study of Compiler-Introduced Security Bugs</a:t>
            </a:r>
            <a:endParaRPr lang="en-US" dirty="0"/>
          </a:p>
          <a:p>
            <a:pPr lvl="1"/>
            <a:r>
              <a:rPr lang="ru-RU" dirty="0"/>
              <a:t>Соответствующих </a:t>
            </a:r>
            <a:r>
              <a:rPr lang="en-US" dirty="0"/>
              <a:t>CVE </a:t>
            </a:r>
            <a:r>
              <a:rPr lang="ru-RU" dirty="0"/>
              <a:t>мало (например </a:t>
            </a:r>
            <a:r>
              <a:rPr lang="en-US" dirty="0">
                <a:hlinkClick r:id="rId3"/>
              </a:rPr>
              <a:t>CVE-2009-1897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Но в статьях находят сотни </a:t>
            </a:r>
            <a:r>
              <a:rPr lang="en-US" dirty="0"/>
              <a:t>CISB </a:t>
            </a:r>
            <a:r>
              <a:rPr lang="ru-RU" dirty="0"/>
              <a:t>в </a:t>
            </a:r>
            <a:r>
              <a:rPr lang="en-US" dirty="0"/>
              <a:t>open-source </a:t>
            </a:r>
            <a:r>
              <a:rPr lang="ru-RU" dirty="0"/>
              <a:t>коде</a:t>
            </a:r>
            <a:endParaRPr lang="en-US" dirty="0"/>
          </a:p>
          <a:p>
            <a:r>
              <a:rPr lang="ru-RU" dirty="0"/>
              <a:t>Для кода с повышенными требованиями безопасности рекомендуется отключать такие оптимизации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8944B-F83A-482A-9953-617605B0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73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E47A-DD7E-4E72-BA05-420D3881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1042-E9B2-4E3C-95BD-54D34FE5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4.5% оверхед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  <a:endParaRPr lang="en-US" dirty="0"/>
          </a:p>
          <a:p>
            <a:r>
              <a:rPr lang="ru-RU" dirty="0"/>
              <a:t>Слабый (до 1%) оверхед для </a:t>
            </a:r>
            <a:r>
              <a:rPr lang="en-US" dirty="0" err="1"/>
              <a:t>Phoronix</a:t>
            </a:r>
            <a:r>
              <a:rPr lang="en-US" dirty="0"/>
              <a:t> Test Suite</a:t>
            </a:r>
          </a:p>
          <a:p>
            <a:pPr lvl="1"/>
            <a:r>
              <a:rPr lang="en-US" dirty="0">
                <a:hlinkClick r:id="rId2"/>
              </a:rPr>
              <a:t>Performance Impact of Exploiting Undefined Behavior in C/C++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61491-65C9-4470-A89B-6DE839DB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151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A426-DD3C-438B-A365-8664F144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389F-DAD8-493A-B583-3F5F5307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Обычно для </a:t>
            </a:r>
            <a:r>
              <a:rPr lang="en-US" dirty="0"/>
              <a:t>GCC/Clang </a:t>
            </a:r>
            <a:r>
              <a:rPr lang="ru-RU" dirty="0"/>
              <a:t>отключают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-delete-null-pointer-checks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-pointer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</a:p>
          <a:p>
            <a:r>
              <a:rPr lang="ru-RU" dirty="0"/>
              <a:t>Соответствующие баги можно также обнаруживать с помощью </a:t>
            </a:r>
            <a:r>
              <a:rPr lang="en-US" dirty="0" err="1"/>
              <a:t>UBSanitizer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TypeSanitizer</a:t>
            </a:r>
            <a:endParaRPr lang="en-US" dirty="0"/>
          </a:p>
          <a:p>
            <a:r>
              <a:rPr lang="ru-RU" dirty="0"/>
              <a:t>Использование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Флаги по умолчанию выключены во всех компиляторах и дистрибутивах</a:t>
            </a:r>
          </a:p>
          <a:p>
            <a:pPr lvl="1"/>
            <a:r>
              <a:rPr lang="ru-RU" dirty="0"/>
              <a:t>Но многие пакеты в дистрах собираются по крайней мере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en-US" dirty="0"/>
          </a:p>
          <a:p>
            <a:pPr lvl="2"/>
            <a:r>
              <a:rPr lang="ru-RU" dirty="0"/>
              <a:t>Т.к. правила алиасинга особенно легко нарушить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собирается со всеми тремя флагами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build/config/compiler/BUILD.gn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>
                <a:hlinkClick r:id="rId3"/>
              </a:rPr>
              <a:t>собирается</a:t>
            </a:r>
            <a:r>
              <a:rPr lang="ru-RU" dirty="0"/>
              <a:t>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405C3-F9FF-4287-9BE6-E2E20650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550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92A7-677E-4576-AB17-AD95F9FA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C595-BB19-499F-BED4-456F80ABC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4DFF2-B815-4E5A-8373-7AEA3810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36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15B-5D95-4693-97B3-F5B5E3D2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9C71-F37D-4719-9013-243F9612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A { virtual void foo() {}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B : A { void foo() override {}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Evil { virtual void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\n");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*a = new A;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Evil *e = new Evil;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("mov %1, %0" : "+r"(a) : "r"(e));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a-&gt;foo();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7A8608-BF92-46CA-91C3-A6EC193EEF9E}"/>
              </a:ext>
            </a:extLst>
          </p:cNvPr>
          <p:cNvSpPr txBox="1">
            <a:spLocks/>
          </p:cNvSpPr>
          <p:nvPr/>
        </p:nvSpPr>
        <p:spPr>
          <a:xfrm>
            <a:off x="5316071" y="1825625"/>
            <a:ext cx="64972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Подмена объекта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CFI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обнаруживает подмену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Illegal instruction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402B7-62FC-4BC0-B6CF-A5FCEC33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4513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074F-0B8B-4203-BAE4-85670515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3A15-9242-4994-A39D-BD63D6DF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258" y="1798730"/>
            <a:ext cx="1041148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CFI </a:t>
            </a:r>
            <a:r>
              <a:rPr lang="ru-RU" dirty="0"/>
              <a:t>это </a:t>
            </a:r>
            <a:r>
              <a:rPr lang="en-US" dirty="0"/>
              <a:t>generic-</a:t>
            </a:r>
            <a:r>
              <a:rPr lang="ru-RU" dirty="0"/>
              <a:t>термин для любых нарушений исходного </a:t>
            </a:r>
            <a:r>
              <a:rPr lang="en-US" dirty="0"/>
              <a:t>control-flow </a:t>
            </a:r>
            <a:r>
              <a:rPr lang="ru-RU" dirty="0"/>
              <a:t>программы</a:t>
            </a:r>
            <a:endParaRPr lang="en-US" dirty="0"/>
          </a:p>
          <a:p>
            <a:pPr lvl="1"/>
            <a:r>
              <a:rPr lang="ru-RU" dirty="0"/>
              <a:t>В широком смысле </a:t>
            </a:r>
            <a:r>
              <a:rPr lang="en-US" dirty="0"/>
              <a:t>Stack Protector </a:t>
            </a:r>
            <a:r>
              <a:rPr lang="ru-RU" dirty="0"/>
              <a:t>и </a:t>
            </a:r>
            <a:r>
              <a:rPr lang="en-US" dirty="0"/>
              <a:t>Shadow Stack – </a:t>
            </a:r>
            <a:r>
              <a:rPr lang="ru-RU" dirty="0"/>
              <a:t>тоже </a:t>
            </a:r>
            <a:r>
              <a:rPr lang="en-US" dirty="0"/>
              <a:t>CFI</a:t>
            </a:r>
          </a:p>
          <a:p>
            <a:r>
              <a:rPr lang="ru-RU" dirty="0"/>
              <a:t>Впервые введён </a:t>
            </a:r>
            <a:r>
              <a:rPr lang="en-US" dirty="0"/>
              <a:t>Abadi et al. </a:t>
            </a:r>
            <a:r>
              <a:rPr lang="ru-RU" dirty="0"/>
              <a:t>в 2005 (</a:t>
            </a:r>
            <a:r>
              <a:rPr lang="en-US" dirty="0"/>
              <a:t>https://mihaibudiu.github.io/work/ccs05.pdf)</a:t>
            </a:r>
          </a:p>
          <a:p>
            <a:r>
              <a:rPr lang="ru-RU" dirty="0"/>
              <a:t>Два типа:</a:t>
            </a:r>
          </a:p>
          <a:p>
            <a:pPr lvl="1"/>
            <a:r>
              <a:rPr lang="en-US" dirty="0"/>
              <a:t>forward-edge (</a:t>
            </a:r>
            <a:r>
              <a:rPr lang="ru-RU" dirty="0"/>
              <a:t>проверка </a:t>
            </a:r>
            <a:r>
              <a:rPr lang="en-US" dirty="0"/>
              <a:t>call/jump)</a:t>
            </a:r>
            <a:endParaRPr lang="ru-RU" dirty="0"/>
          </a:p>
          <a:p>
            <a:pPr lvl="1"/>
            <a:r>
              <a:rPr lang="en-US" dirty="0"/>
              <a:t>backward-edge (</a:t>
            </a:r>
            <a:r>
              <a:rPr lang="ru-RU" dirty="0"/>
              <a:t>проверка </a:t>
            </a:r>
            <a:r>
              <a:rPr lang="en-US" dirty="0"/>
              <a:t>ret)</a:t>
            </a:r>
          </a:p>
          <a:p>
            <a:r>
              <a:rPr lang="ru-RU" dirty="0"/>
              <a:t>Множество различных методик в статьях</a:t>
            </a:r>
          </a:p>
          <a:p>
            <a:r>
              <a:rPr lang="ru-RU" dirty="0"/>
              <a:t>Обычно под </a:t>
            </a:r>
            <a:r>
              <a:rPr lang="en-US" dirty="0"/>
              <a:t>CFI </a:t>
            </a:r>
            <a:r>
              <a:rPr lang="ru-RU" dirty="0"/>
              <a:t>понимают один из методов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LLVM CFI, 2015 (2015, Clang 3.7)</a:t>
            </a:r>
          </a:p>
          <a:p>
            <a:pPr lvl="1"/>
            <a:r>
              <a:rPr lang="en-US" dirty="0">
                <a:hlinkClick r:id="rId2"/>
              </a:rPr>
              <a:t>Microsoft Control Flow Guard</a:t>
            </a:r>
            <a:r>
              <a:rPr lang="en-US" dirty="0"/>
              <a:t>, 2014</a:t>
            </a:r>
          </a:p>
          <a:p>
            <a:pPr lvl="1"/>
            <a:r>
              <a:rPr lang="en-US" dirty="0" err="1">
                <a:hlinkClick r:id="rId3"/>
              </a:rPr>
              <a:t>grsecurity</a:t>
            </a:r>
            <a:r>
              <a:rPr lang="en-US" dirty="0">
                <a:hlinkClick r:id="rId3"/>
              </a:rPr>
              <a:t> RAP</a:t>
            </a:r>
            <a:r>
              <a:rPr lang="en-US" dirty="0"/>
              <a:t>, 2016</a:t>
            </a:r>
          </a:p>
          <a:p>
            <a:pPr lvl="1"/>
            <a:r>
              <a:rPr lang="ru-RU" dirty="0"/>
              <a:t>Аппаратные методы</a:t>
            </a:r>
            <a:r>
              <a:rPr lang="en-US" dirty="0"/>
              <a:t>: Intel CET, 2020 (</a:t>
            </a:r>
            <a:r>
              <a:rPr lang="ru-RU" dirty="0"/>
              <a:t>спецификация 2016)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AArch64 BTI/PAC (2018)</a:t>
            </a:r>
            <a:endParaRPr lang="ru-RU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4C849-EE98-4101-B294-7B8C5847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369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168C-DC4C-48D2-BF20-F5AE318F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315F3-A9A3-4DC6-9186-9A29A7C5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Компиляторная инструментация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forward-edge </a:t>
            </a:r>
            <a:r>
              <a:rPr lang="ru-RU" dirty="0"/>
              <a:t>проверок</a:t>
            </a:r>
          </a:p>
          <a:p>
            <a:r>
              <a:rPr lang="ru-RU" dirty="0"/>
              <a:t>Проверяет совпадения статического и динамического прототипа при вызове функции по указателю</a:t>
            </a:r>
          </a:p>
          <a:p>
            <a:pPr lvl="1"/>
            <a:r>
              <a:rPr lang="ru-RU" dirty="0"/>
              <a:t>Поддерживаются vtables и обычные указатели на функции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лгоритмы проверки для них сильно различаются)</a:t>
            </a:r>
          </a:p>
          <a:p>
            <a:r>
              <a:rPr lang="ru-RU" dirty="0"/>
              <a:t>Также может использоваться для доп. проверок (корректность C++ кастов и пр.)</a:t>
            </a:r>
            <a:endParaRPr lang="en-US" dirty="0"/>
          </a:p>
          <a:p>
            <a:r>
              <a:rPr lang="ru-RU" dirty="0"/>
              <a:t>Реализована только в </a:t>
            </a:r>
            <a:r>
              <a:rPr lang="en-US" dirty="0"/>
              <a:t>Clang (</a:t>
            </a:r>
            <a:r>
              <a:rPr lang="ru-RU" dirty="0"/>
              <a:t>не поддержана в GCC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E5BCA-E256-47D3-A80D-305870EC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05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3ACB-E625-460F-9192-B68DF11C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Аппаратные методы</a:t>
            </a:r>
            <a:r>
              <a:rPr lang="en-US" dirty="0"/>
              <a:t>: Intel CET </a:t>
            </a:r>
            <a:r>
              <a:rPr lang="ru-RU" dirty="0"/>
              <a:t>и </a:t>
            </a:r>
            <a:r>
              <a:rPr lang="en-US" dirty="0"/>
              <a:t>AArch64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2CE3-DD1C-42E6-AFBD-3C29F44C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Поддержаны 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</a:t>
            </a:r>
          </a:p>
          <a:p>
            <a:r>
              <a:rPr lang="ru-RU" dirty="0"/>
              <a:t>Более грубые проверки чем </a:t>
            </a:r>
            <a:r>
              <a:rPr lang="en-US" dirty="0"/>
              <a:t>LLVM CFI</a:t>
            </a:r>
          </a:p>
          <a:p>
            <a:r>
              <a:rPr lang="en-US" dirty="0"/>
              <a:t>Intel IBT </a:t>
            </a:r>
            <a:r>
              <a:rPr lang="ru-RU" dirty="0"/>
              <a:t>и </a:t>
            </a:r>
            <a:r>
              <a:rPr lang="en-US" dirty="0"/>
              <a:t>AArch64 BTI:</a:t>
            </a:r>
          </a:p>
          <a:p>
            <a:pPr lvl="1"/>
            <a:r>
              <a:rPr lang="ru-RU" dirty="0"/>
              <a:t>Все места, на которые может быть косвенный переход (бранч/вызов/возврат</a:t>
            </a:r>
            <a:r>
              <a:rPr lang="en-US" dirty="0"/>
              <a:t>), </a:t>
            </a:r>
            <a:r>
              <a:rPr lang="ru-RU" dirty="0"/>
              <a:t>помечаются инструкцией-хинтом </a:t>
            </a:r>
            <a:r>
              <a:rPr lang="en-US" dirty="0"/>
              <a:t>ENDBR64</a:t>
            </a:r>
          </a:p>
          <a:p>
            <a:r>
              <a:rPr lang="en-US" dirty="0"/>
              <a:t>AArch64 PAC:</a:t>
            </a:r>
          </a:p>
          <a:p>
            <a:pPr lvl="1"/>
            <a:r>
              <a:rPr lang="en-US" dirty="0"/>
              <a:t>Pointer Authentication</a:t>
            </a:r>
          </a:p>
          <a:p>
            <a:pPr lvl="1"/>
            <a:r>
              <a:rPr lang="ru-RU" dirty="0"/>
              <a:t>Верхние биты адреса возврата используются для вычисления криптостойкой чексуммы</a:t>
            </a:r>
          </a:p>
          <a:p>
            <a:pPr lvl="1"/>
            <a:r>
              <a:rPr lang="ru-RU" dirty="0"/>
              <a:t>Адрес возврата + адрес фрейма + секрет процесса</a:t>
            </a:r>
          </a:p>
          <a:p>
            <a:pPr lvl="1"/>
            <a:r>
              <a:rPr lang="ru-RU" dirty="0"/>
              <a:t>Чексумма проверяется перед возвратом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E01D8-00C7-4B77-B486-11965608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168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Оверхед</a:t>
            </a:r>
          </a:p>
          <a:p>
            <a:pPr lvl="1"/>
            <a:r>
              <a:rPr lang="ru-RU" dirty="0"/>
              <a:t>Компиляция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Clang: </a:t>
            </a:r>
            <a:r>
              <a:rPr lang="ru-RU" dirty="0"/>
              <a:t>нет изменений при </a:t>
            </a:r>
            <a:r>
              <a:rPr lang="en-US" dirty="0"/>
              <a:t>Intel CET,</a:t>
            </a:r>
            <a:r>
              <a:rPr lang="ru-RU" dirty="0"/>
              <a:t> 6% </a:t>
            </a:r>
            <a:r>
              <a:rPr lang="en-US" dirty="0"/>
              <a:t>LLVM CFI</a:t>
            </a:r>
            <a:endParaRPr lang="ru-RU" dirty="0"/>
          </a:p>
          <a:p>
            <a:pPr lvl="1"/>
            <a:r>
              <a:rPr lang="ru-RU" dirty="0"/>
              <a:t>Менее 1</a:t>
            </a:r>
            <a:r>
              <a:rPr lang="en-US" dirty="0"/>
              <a:t>%</a:t>
            </a:r>
            <a:r>
              <a:rPr lang="ru-RU" dirty="0"/>
              <a:t>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Chrome: Control Flow Integrity</a:t>
            </a:r>
            <a:r>
              <a:rPr lang="en-US" dirty="0"/>
              <a:t>),</a:t>
            </a:r>
            <a:r>
              <a:rPr lang="ru-RU" dirty="0"/>
              <a:t> но 10% увеличение кода </a:t>
            </a:r>
            <a:r>
              <a:rPr lang="en-US" dirty="0"/>
              <a:t>(I$, BTB)</a:t>
            </a:r>
            <a:endParaRPr lang="ru-RU" dirty="0"/>
          </a:p>
          <a:p>
            <a:pPr lvl="1"/>
            <a:r>
              <a:rPr lang="ru-RU" dirty="0"/>
              <a:t>Нет оверхеда на Android при </a:t>
            </a:r>
            <a:r>
              <a:rPr lang="en-US" dirty="0"/>
              <a:t>LLVM CFI (</a:t>
            </a:r>
            <a:r>
              <a:rPr lang="en-US" dirty="0">
                <a:hlinkClick r:id="rId3"/>
              </a:rPr>
              <a:t>Android: Security: Control flow integrity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Фрагментация: три несвязанных решения с разными, GCC не поддерживает LLVM CFI</a:t>
            </a:r>
          </a:p>
          <a:p>
            <a:r>
              <a:rPr lang="en-US" dirty="0"/>
              <a:t>F</a:t>
            </a:r>
            <a:r>
              <a:rPr lang="ru-RU" dirty="0"/>
              <a:t>alse positives:</a:t>
            </a:r>
          </a:p>
          <a:p>
            <a:pPr lvl="1"/>
            <a:r>
              <a:rPr lang="ru-RU" dirty="0"/>
              <a:t>Большое количество софта надо дорабатывать для LLVM CFI (всевозможные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&lt;void *&gt;</a:t>
            </a:r>
            <a:r>
              <a:rPr lang="en-US" dirty="0"/>
              <a:t>, etc.)</a:t>
            </a:r>
          </a:p>
          <a:p>
            <a:pPr lvl="1"/>
            <a:r>
              <a:rPr lang="ru-RU" dirty="0"/>
              <a:t>Например Clang не проходит проверки без фильтров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LLVM CFI:</a:t>
            </a:r>
          </a:p>
          <a:p>
            <a:pPr lvl="2"/>
            <a:r>
              <a:rPr lang="ru-RU" dirty="0"/>
              <a:t>Только несоответствия на уровне типов (хакер может вызвать неправильную функцию если типы совпадают)</a:t>
            </a:r>
            <a:endParaRPr lang="en-US" dirty="0"/>
          </a:p>
          <a:p>
            <a:pPr lvl="2"/>
            <a:r>
              <a:rPr lang="ru-RU" dirty="0"/>
              <a:t>Тяжелая интеграция (требует </a:t>
            </a:r>
            <a:r>
              <a:rPr lang="en-US" dirty="0"/>
              <a:t>LTO, </a:t>
            </a:r>
            <a:r>
              <a:rPr lang="ru-RU" dirty="0"/>
              <a:t>проблемы с проверкой вызовов между границами </a:t>
            </a:r>
            <a:r>
              <a:rPr lang="en-US" dirty="0"/>
              <a:t>DSO)</a:t>
            </a:r>
            <a:endParaRPr lang="ru-RU" dirty="0"/>
          </a:p>
          <a:p>
            <a:pPr lvl="1"/>
            <a:r>
              <a:rPr lang="en-US" dirty="0"/>
              <a:t>Intel/AArch64</a:t>
            </a:r>
            <a:r>
              <a:rPr lang="ru-RU" dirty="0"/>
              <a:t>: вообще не проверяет типы</a:t>
            </a:r>
          </a:p>
          <a:p>
            <a:pPr lvl="1"/>
            <a:r>
              <a:rPr lang="ru-RU" dirty="0"/>
              <a:t>Не проверяются jump tables, сгенерированные для switch-конструкций (только в CET есть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-mcet-switch</a:t>
            </a:r>
            <a:r>
              <a:rPr lang="ru-RU" dirty="0"/>
              <a:t>, дефолтно выключен)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D95D-A9E7-40EB-80DE-89B9691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78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58F6-C4AB-4F64-B829-BC366562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32402" cy="1325563"/>
          </a:xfrm>
        </p:spPr>
        <p:txBody>
          <a:bodyPr/>
          <a:lstStyle/>
          <a:p>
            <a:r>
              <a:rPr lang="ru-RU" dirty="0"/>
              <a:t>Распространённость </a:t>
            </a:r>
            <a:r>
              <a:rPr lang="en-US" dirty="0"/>
              <a:t>buffer overflow </a:t>
            </a:r>
            <a:r>
              <a:rPr lang="ru-RU" dirty="0"/>
              <a:t>уязвимостей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9631-53E8-4D6D-A000-E7F004BC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</a:t>
            </a:r>
            <a:r>
              <a:rPr lang="ru-RU" dirty="0"/>
              <a:t>места 2, 6, 8, 20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70% уязвимостей в продуктах </a:t>
            </a:r>
            <a:r>
              <a:rPr lang="en-US" dirty="0"/>
              <a:t>Microsoft </a:t>
            </a:r>
            <a:r>
              <a:rPr lang="ru-RU" dirty="0"/>
              <a:t>вызваны ошибками работы с памятью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MSRC Blog: A proactive approach to more secure code</a:t>
            </a:r>
            <a:endParaRPr lang="en-US" dirty="0"/>
          </a:p>
          <a:p>
            <a:r>
              <a:rPr lang="en-US" dirty="0"/>
              <a:t>70% high/critical </a:t>
            </a:r>
            <a:r>
              <a:rPr lang="ru-RU" dirty="0"/>
              <a:t>багов в проекте </a:t>
            </a:r>
            <a:r>
              <a:rPr lang="en-US" dirty="0"/>
              <a:t>Chromium – </a:t>
            </a:r>
            <a:r>
              <a:rPr lang="ru-RU" dirty="0"/>
              <a:t>ошибки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Chromium Security: Memory Safety</a:t>
            </a:r>
            <a:endParaRPr lang="en-US" dirty="0"/>
          </a:p>
          <a:p>
            <a:r>
              <a:rPr lang="ru-RU" dirty="0"/>
              <a:t>40% атак, вызванных ошибками работы с памятью</a:t>
            </a:r>
            <a:r>
              <a:rPr lang="en-US" dirty="0"/>
              <a:t>, </a:t>
            </a:r>
            <a:r>
              <a:rPr lang="ru-RU" dirty="0"/>
              <a:t>вызваны </a:t>
            </a:r>
            <a:r>
              <a:rPr lang="en-US" dirty="0"/>
              <a:t>buffer overflow</a:t>
            </a:r>
          </a:p>
          <a:p>
            <a:pPr lvl="1"/>
            <a:r>
              <a:rPr lang="en-US" dirty="0">
                <a:hlinkClick r:id="rId5"/>
              </a:rPr>
              <a:t>Google Project Zero</a:t>
            </a:r>
            <a:endParaRPr lang="en-US" dirty="0"/>
          </a:p>
          <a:p>
            <a:r>
              <a:rPr lang="en-US" dirty="0"/>
              <a:t>11% CVE </a:t>
            </a:r>
            <a:r>
              <a:rPr lang="ru-RU" dirty="0"/>
              <a:t>и 6.5%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ru-RU" dirty="0"/>
              <a:t>20% из них это </a:t>
            </a:r>
            <a:r>
              <a:rPr lang="en-US" dirty="0"/>
              <a:t>stack overflow (</a:t>
            </a:r>
            <a:r>
              <a:rPr lang="ru-RU" dirty="0"/>
              <a:t>наиболее опасная уязвимость)</a:t>
            </a:r>
            <a:endParaRPr lang="en-US" dirty="0"/>
          </a:p>
          <a:p>
            <a:pPr lvl="1"/>
            <a:r>
              <a:rPr lang="ru-RU" dirty="0"/>
              <a:t>Не лучшая метрика (большая часть </a:t>
            </a:r>
            <a:r>
              <a:rPr lang="en-US" dirty="0"/>
              <a:t>CVE </a:t>
            </a:r>
            <a:r>
              <a:rPr lang="ru-RU" dirty="0"/>
              <a:t>это уязвимости веб-приложений)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3CDCD-FB7A-4AC6-9448-79BD075801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496" y="620417"/>
            <a:ext cx="2601445" cy="7584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D23C0-A182-4343-A2FF-947681E8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366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E6FA-DA1C-4347-B182-90992B27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9411-7A90-4798-9542-F6772CCF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LLVM CFI:</a:t>
            </a:r>
          </a:p>
          <a:p>
            <a:pPr lvl="1"/>
            <a:r>
              <a:rPr lang="ru-RU" dirty="0"/>
              <a:t>Не включена по умолчанию ни в </a:t>
            </a:r>
            <a:r>
              <a:rPr lang="en-US" dirty="0"/>
              <a:t>GCC, </a:t>
            </a:r>
            <a:r>
              <a:rPr lang="ru-RU" dirty="0"/>
              <a:t>ни в </a:t>
            </a:r>
            <a:r>
              <a:rPr lang="en-US" dirty="0"/>
              <a:t>Clang </a:t>
            </a:r>
            <a:r>
              <a:rPr lang="ru-RU" dirty="0"/>
              <a:t>в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</a:t>
            </a:r>
            <a:r>
              <a:rPr lang="ru-RU" dirty="0"/>
              <a:t> (также требует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=thin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LTO </a:t>
            </a:r>
            <a:r>
              <a:rPr lang="ru-RU" dirty="0"/>
              <a:t>нужна для построения полного </a:t>
            </a:r>
            <a:r>
              <a:rPr lang="en-US" dirty="0"/>
              <a:t>call graph </a:t>
            </a:r>
            <a:r>
              <a:rPr lang="ru-RU" dirty="0"/>
              <a:t>программы, </a:t>
            </a:r>
            <a:r>
              <a:rPr lang="en-US" dirty="0"/>
              <a:t>visibility </a:t>
            </a:r>
            <a:r>
              <a:rPr lang="ru-RU" dirty="0"/>
              <a:t>для сокращения внешних вызовов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Для межбиблиотечных вызовов нужна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-cfi-cross-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dso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замедляет выполнение)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Intel CET: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</a:p>
          <a:p>
            <a:pPr lvl="2"/>
            <a:r>
              <a:rPr lang="ru-RU" dirty="0"/>
              <a:t>Раньше ещё нужно было указывать флаги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mibt</a:t>
            </a:r>
            <a:r>
              <a:rPr lang="en-US" dirty="0"/>
              <a:t>,</a:t>
            </a:r>
            <a:r>
              <a:rPr lang="ru-RU" dirty="0"/>
              <a:t> но теперь нет</a:t>
            </a:r>
            <a:endParaRPr lang="en-US" dirty="0"/>
          </a:p>
          <a:p>
            <a:pPr lvl="1"/>
            <a:r>
              <a:rPr lang="ru-RU" dirty="0"/>
              <a:t>Включена по умолчанию в </a:t>
            </a:r>
            <a:r>
              <a:rPr lang="en-US" dirty="0"/>
              <a:t>GCC </a:t>
            </a:r>
            <a:r>
              <a:rPr lang="ru-RU" dirty="0"/>
              <a:t>в </a:t>
            </a:r>
            <a:r>
              <a:rPr lang="en-US" dirty="0"/>
              <a:t>Ubuntu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Toolchain: Compiler flags</a:t>
            </a:r>
            <a:r>
              <a:rPr lang="en-US" dirty="0"/>
              <a:t>)</a:t>
            </a:r>
          </a:p>
          <a:p>
            <a:r>
              <a:rPr lang="en-US" dirty="0"/>
              <a:t>AArch64 CFI: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mbranch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-protection=standard</a:t>
            </a:r>
          </a:p>
          <a:p>
            <a:pPr lvl="1"/>
            <a:r>
              <a:rPr lang="ru-RU" dirty="0"/>
              <a:t>Никто не знает</a:t>
            </a:r>
            <a:r>
              <a:rPr lang="en-US" dirty="0"/>
              <a:t> </a:t>
            </a:r>
            <a:r>
              <a:rPr lang="ru-RU" dirty="0"/>
              <a:t>почему не использовали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:(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C8E3B-7DEC-4904-91A6-29E88E1F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583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5717-4BAA-4EF0-AE04-1234344C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3B7A-2796-4C8D-BF20-1D8525E2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Включена по дефолту на Android</a:t>
            </a:r>
          </a:p>
          <a:p>
            <a:r>
              <a:rPr lang="en-US" dirty="0"/>
              <a:t>LLVM CFI </a:t>
            </a:r>
            <a:r>
              <a:rPr lang="ru-RU" dirty="0"/>
              <a:t>не включена дефолтно для пакетов в Ubuntu, Debian, Fedora</a:t>
            </a:r>
            <a:endParaRPr lang="en-US" dirty="0"/>
          </a:p>
          <a:p>
            <a:pPr lvl="1"/>
            <a:r>
              <a:rPr lang="en-US" dirty="0"/>
              <a:t>LTO + </a:t>
            </a:r>
            <a:r>
              <a:rPr lang="ru-RU" dirty="0"/>
              <a:t>отсутствие поддержки в </a:t>
            </a:r>
            <a:r>
              <a:rPr lang="en-US" dirty="0"/>
              <a:t>GCC</a:t>
            </a:r>
            <a:endParaRPr lang="ru-RU" dirty="0"/>
          </a:p>
          <a:p>
            <a:r>
              <a:rPr lang="ru-RU" dirty="0"/>
              <a:t>Intel CET и </a:t>
            </a:r>
            <a:r>
              <a:rPr lang="en-US" dirty="0"/>
              <a:t>AArch64 CFI </a:t>
            </a:r>
            <a:r>
              <a:rPr lang="ru-RU" dirty="0"/>
              <a:t>дефолтно включён для пакетов в </a:t>
            </a:r>
            <a:r>
              <a:rPr lang="ru-RU" dirty="0">
                <a:hlinkClick r:id="rId2"/>
              </a:rPr>
              <a:t>Ubuntu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>
                <a:hlinkClick r:id="rId3"/>
              </a:rPr>
              <a:t>Fedora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ru-RU" dirty="0">
                <a:hlinkClick r:id="rId4"/>
              </a:rPr>
              <a:t>Debian</a:t>
            </a:r>
            <a:endParaRPr lang="en-US" dirty="0"/>
          </a:p>
          <a:p>
            <a:r>
              <a:rPr lang="en-US" dirty="0"/>
              <a:t>Chrome </a:t>
            </a:r>
            <a:r>
              <a:rPr lang="ru-RU" dirty="0"/>
              <a:t>использует </a:t>
            </a:r>
            <a:r>
              <a:rPr lang="en-US" dirty="0"/>
              <a:t>LLVM CFI </a:t>
            </a:r>
            <a:r>
              <a:rPr lang="ru-RU" dirty="0"/>
              <a:t>для </a:t>
            </a:r>
            <a:r>
              <a:rPr lang="en-US" dirty="0"/>
              <a:t>X86 </a:t>
            </a:r>
            <a:r>
              <a:rPr lang="ru-RU" dirty="0"/>
              <a:t>и </a:t>
            </a:r>
            <a:r>
              <a:rPr lang="en-US" dirty="0"/>
              <a:t>AArch64 CFI </a:t>
            </a:r>
            <a:r>
              <a:rPr lang="ru-RU" dirty="0"/>
              <a:t>для </a:t>
            </a:r>
            <a:r>
              <a:rPr lang="en-US" dirty="0"/>
              <a:t>ARM</a:t>
            </a:r>
          </a:p>
          <a:p>
            <a:pPr lvl="1"/>
            <a:r>
              <a:rPr lang="en-US" dirty="0"/>
              <a:t>Firefox </a:t>
            </a:r>
            <a:r>
              <a:rPr lang="ru-RU" dirty="0"/>
              <a:t>не использует никакой вариант </a:t>
            </a:r>
            <a:r>
              <a:rPr lang="en-US" dirty="0"/>
              <a:t>CFI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47595-0B65-4B0B-B52F-087D9E00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588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1B05-6FFC-4C85-B5A3-DA4539C1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реальном коде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36A87-E2E4-4299-964C-FFE44BFB8C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6C1F4-6EB7-4077-B9FC-3FB2FFAB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4297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2" y="-161132"/>
            <a:ext cx="10515600" cy="1325563"/>
          </a:xfrm>
        </p:spPr>
        <p:txBody>
          <a:bodyPr/>
          <a:lstStyle/>
          <a:p>
            <a:r>
              <a:rPr lang="ru-RU" dirty="0"/>
              <a:t>Дистрибутивы </a:t>
            </a:r>
            <a:r>
              <a:rPr lang="en-US" dirty="0"/>
              <a:t>Linux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734843"/>
              </p:ext>
            </p:extLst>
          </p:nvPr>
        </p:nvGraphicFramePr>
        <p:xfrm>
          <a:off x="838200" y="981311"/>
          <a:ext cx="8453718" cy="578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53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625304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717177">
                  <a:extLst>
                    <a:ext uri="{9D8B030D-6E8A-4147-A177-3AD203B41FA5}">
                      <a16:colId xmlns:a16="http://schemas.microsoft.com/office/drawing/2014/main" val="1978966490"/>
                    </a:ext>
                  </a:extLst>
                </a:gridCol>
                <a:gridCol w="815788">
                  <a:extLst>
                    <a:ext uri="{9D8B030D-6E8A-4147-A177-3AD203B41FA5}">
                      <a16:colId xmlns:a16="http://schemas.microsoft.com/office/drawing/2014/main" val="3265969406"/>
                    </a:ext>
                  </a:extLst>
                </a:gridCol>
                <a:gridCol w="507101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685205">
                  <a:extLst>
                    <a:ext uri="{9D8B030D-6E8A-4147-A177-3AD203B41FA5}">
                      <a16:colId xmlns:a16="http://schemas.microsoft.com/office/drawing/2014/main" val="1628476794"/>
                    </a:ext>
                  </a:extLst>
                </a:gridCol>
                <a:gridCol w="779929">
                  <a:extLst>
                    <a:ext uri="{9D8B030D-6E8A-4147-A177-3AD203B41FA5}">
                      <a16:colId xmlns:a16="http://schemas.microsoft.com/office/drawing/2014/main" val="3566194404"/>
                    </a:ext>
                  </a:extLst>
                </a:gridCol>
                <a:gridCol w="690283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1231730987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2023815346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Ubuntu 24.04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Debian 12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Fedora 42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2267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(3)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 (</a:t>
                      </a:r>
                      <a:r>
                        <a:rPr lang="en-US" sz="1100" dirty="0" err="1"/>
                        <a:t>libstdc</a:t>
                      </a:r>
                      <a:r>
                        <a:rPr lang="en-US" sz="11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2302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Partial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5223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Hardware CFI</a:t>
                      </a:r>
                    </a:p>
                    <a:p>
                      <a:pPr algn="ctr"/>
                      <a:r>
                        <a:rPr lang="en-US" sz="1400" dirty="0"/>
                        <a:t>(Intel CET, AArch64 BP)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04B10-FDA8-4927-842E-733AD9B67402}"/>
              </a:ext>
            </a:extLst>
          </p:cNvPr>
          <p:cNvSpPr txBox="1"/>
          <p:nvPr/>
        </p:nvSpPr>
        <p:spPr>
          <a:xfrm>
            <a:off x="9659470" y="421341"/>
            <a:ext cx="235771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Наблюдения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дистрибутивах приняты различные решения о безопасности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включено намного меньше защит чем в </a:t>
            </a:r>
            <a:r>
              <a:rPr lang="en-US" dirty="0"/>
              <a:t>GCC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Многие новые защиты по умолчанию не включены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Пакеты системы защищены лучше чем пользовательские программы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* - </a:t>
            </a:r>
            <a:r>
              <a:rPr lang="ru-RU" dirty="0"/>
              <a:t>будет включён в следующей версии </a:t>
            </a:r>
            <a:r>
              <a:rPr lang="en-US" dirty="0"/>
              <a:t>Debian</a:t>
            </a:r>
          </a:p>
        </p:txBody>
      </p:sp>
    </p:spTree>
    <p:extLst>
      <p:ext uri="{BB962C8B-B14F-4D97-AF65-F5344CB8AC3E}">
        <p14:creationId xmlns:p14="http://schemas.microsoft.com/office/powerpoint/2010/main" val="283117809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ru-RU" dirty="0"/>
              <a:t>Браузеры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313282"/>
              </p:ext>
            </p:extLst>
          </p:nvPr>
        </p:nvGraphicFramePr>
        <p:xfrm>
          <a:off x="1035423" y="995885"/>
          <a:ext cx="8090827" cy="5615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45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2778926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2586450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</a:tblGrid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Chrome (d0273f3d)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Firefox (b0ca903b)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(weak)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(LLVM </a:t>
                      </a:r>
                      <a:r>
                        <a:rPr lang="ru-RU" sz="1400" dirty="0"/>
                        <a:t>на </a:t>
                      </a:r>
                      <a:r>
                        <a:rPr lang="en-US" sz="1400" dirty="0"/>
                        <a:t>X86, AArch64 CFI)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C7107-7759-4748-AC28-29389492175F}"/>
              </a:ext>
            </a:extLst>
          </p:cNvPr>
          <p:cNvSpPr txBox="1"/>
          <p:nvPr/>
        </p:nvSpPr>
        <p:spPr>
          <a:xfrm>
            <a:off x="9475693" y="1762661"/>
            <a:ext cx="2196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Рассматривались дефолтные флаги </a:t>
            </a:r>
            <a:r>
              <a:rPr lang="en-US" dirty="0"/>
              <a:t>Linux-</a:t>
            </a:r>
            <a:r>
              <a:rPr lang="ru-RU" dirty="0"/>
              <a:t>версии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109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022F-D41B-4B03-8A65-58F2114C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безопасных языках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3D1FD-408A-472A-B24F-E4551AF79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12A9D-7C7A-4FC8-9DF7-07C7CED6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758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Rust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383481"/>
              </p:ext>
            </p:extLst>
          </p:nvPr>
        </p:nvGraphicFramePr>
        <p:xfrm>
          <a:off x="961464" y="1018091"/>
          <a:ext cx="10051677" cy="5578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38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3408139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2586450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1960850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</a:tblGrid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Защита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Актуальность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Статус в </a:t>
                      </a:r>
                      <a:r>
                        <a:rPr lang="en-US" dirty="0"/>
                        <a:t>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Замечания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Noexecstack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2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3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4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5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6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_FORTIFY_SOURCE, 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биндинги к </a:t>
                      </a:r>
                      <a:r>
                        <a:rPr lang="en-US" dirty="0" err="1"/>
                        <a:t>hardened_malloc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7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8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Autoinitialization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опция</a:t>
                      </a:r>
                      <a:endParaRPr lang="en-US" dirty="0"/>
                    </a:p>
                    <a:p>
                      <a:pPr algn="ctr"/>
                      <a:r>
                        <a:rPr lang="ru-RU" dirty="0"/>
                        <a:t>(дефолтно отключена)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9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9452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CCBC-F667-4231-85BA-0357462E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опции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E393-523C-4524-B32D-C3F28EF24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60EB6-4D51-481C-9223-8D6829AF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9090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дальше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 некоторых опциях мы не успели поговорить</a:t>
            </a:r>
            <a:endParaRPr lang="en-US" dirty="0"/>
          </a:p>
          <a:p>
            <a:r>
              <a:rPr lang="ru-RU" dirty="0"/>
              <a:t>Опции для очистки секретов (паролей, ключей</a:t>
            </a:r>
            <a:r>
              <a:rPr lang="en-US" dirty="0"/>
              <a:t>, etc.):</a:t>
            </a:r>
            <a:endParaRPr lang="ru-RU" dirty="0"/>
          </a:p>
          <a:p>
            <a:pPr lvl="1"/>
            <a:r>
              <a:rPr lang="en-US" dirty="0"/>
              <a:t>S</a:t>
            </a:r>
            <a:r>
              <a:rPr lang="ru-RU" dirty="0"/>
              <a:t>tack scrubbing – очистка</a:t>
            </a:r>
            <a:r>
              <a:rPr lang="en-US" dirty="0"/>
              <a:t> </a:t>
            </a:r>
            <a:r>
              <a:rPr lang="ru-RU" dirty="0"/>
              <a:t>стека при выходе из функции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-fstrub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Очистка регистров при выходе из функции </a:t>
            </a:r>
            <a:r>
              <a:rPr lang="en-US" dirty="0"/>
              <a:t>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-fzero-call-used-regs</a:t>
            </a:r>
            <a:r>
              <a:rPr lang="en-US" dirty="0"/>
              <a:t>)</a:t>
            </a:r>
          </a:p>
          <a:p>
            <a:r>
              <a:rPr lang="ru-RU" dirty="0"/>
              <a:t>Опции для защиты от аппаратных атак </a:t>
            </a:r>
            <a:r>
              <a:rPr lang="en-US" dirty="0"/>
              <a:t>(</a:t>
            </a:r>
            <a:r>
              <a:rPr lang="en-US" dirty="0" err="1"/>
              <a:t>Spectre</a:t>
            </a:r>
            <a:r>
              <a:rPr lang="en-US" dirty="0"/>
              <a:t>, etc.)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fhardened</a:t>
            </a:r>
            <a:r>
              <a:rPr lang="en-US" dirty="0"/>
              <a:t> </a:t>
            </a:r>
            <a:r>
              <a:rPr lang="ru-RU" dirty="0"/>
              <a:t>– зонтичная</a:t>
            </a:r>
            <a:r>
              <a:rPr lang="en-US" dirty="0"/>
              <a:t> </a:t>
            </a:r>
            <a:r>
              <a:rPr lang="ru-RU" dirty="0"/>
              <a:t>опция для наиболее важных </a:t>
            </a:r>
            <a:r>
              <a:rPr lang="en-US" dirty="0"/>
              <a:t>hardened-</a:t>
            </a:r>
            <a:r>
              <a:rPr lang="ru-RU" dirty="0"/>
              <a:t>оптимизаций</a:t>
            </a:r>
          </a:p>
          <a:p>
            <a:pPr lvl="1"/>
            <a:r>
              <a:rPr lang="ru-RU" dirty="0"/>
              <a:t>Включает все опции, рекомендованные </a:t>
            </a:r>
            <a:r>
              <a:rPr lang="en-US" dirty="0" err="1"/>
              <a:t>OpenSSF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Compiler Options Hardening Guide for C and C++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Хороший дефолтный флаг, но пока реализован только в </a:t>
            </a:r>
            <a:r>
              <a:rPr lang="en-US" dirty="0"/>
              <a:t>GCC</a:t>
            </a:r>
            <a:r>
              <a:rPr lang="ru-RU" dirty="0"/>
              <a:t> (</a:t>
            </a:r>
            <a:r>
              <a:rPr lang="en-US" dirty="0">
                <a:hlinkClick r:id="rId3"/>
              </a:rPr>
              <a:t>LLVM #122687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Конкретный набор зависит от версии компилятора</a:t>
            </a:r>
          </a:p>
          <a:p>
            <a:pPr lvl="2"/>
            <a:r>
              <a:rPr lang="ru-RU" dirty="0"/>
              <a:t>Для </a:t>
            </a:r>
            <a:r>
              <a:rPr lang="en-US" dirty="0"/>
              <a:t>GCC </a:t>
            </a:r>
            <a:r>
              <a:rPr lang="ru-RU" dirty="0"/>
              <a:t>можно посмотреть функцию </a:t>
            </a:r>
            <a:r>
              <a:rPr lang="en-US" dirty="0" err="1"/>
              <a:t>print_help_hardened</a:t>
            </a:r>
            <a:endParaRPr lang="en-US" dirty="0"/>
          </a:p>
          <a:p>
            <a:pPr lvl="2"/>
            <a:r>
              <a:rPr lang="ru-RU" dirty="0"/>
              <a:t>Сейчас</a:t>
            </a:r>
            <a:r>
              <a:rPr lang="en-US" dirty="0"/>
              <a:t>: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D_FORTIFY_SOURCE=3 -D_GLIBCXX_ASSERTIONS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=zero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-Wl,-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-Wl,-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-protection=full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C61A-D298-401E-8D62-8688B8F3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847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94E6-AC75-496A-80B4-C52365AB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стоит сделать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54C4-30F2-41AC-AD28-53F5FBB73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Проверить дефолтные опции при сборке продуктового кода и дистрибутива</a:t>
            </a:r>
          </a:p>
          <a:p>
            <a:pPr lvl="1"/>
            <a:r>
              <a:rPr lang="ru-RU" dirty="0"/>
              <a:t>Решить с </a:t>
            </a:r>
            <a:r>
              <a:rPr lang="en-US" dirty="0"/>
              <a:t>Security Team </a:t>
            </a:r>
            <a:r>
              <a:rPr lang="ru-RU" dirty="0"/>
              <a:t>какие </a:t>
            </a:r>
            <a:r>
              <a:rPr lang="en-US" dirty="0"/>
              <a:t>hardening</a:t>
            </a:r>
            <a:r>
              <a:rPr lang="ru-RU" dirty="0"/>
              <a:t>-методы включить</a:t>
            </a:r>
            <a:endParaRPr lang="en-US" dirty="0"/>
          </a:p>
          <a:p>
            <a:r>
              <a:rPr lang="ru-RU" dirty="0"/>
              <a:t>Поиск проблемных программ (</a:t>
            </a:r>
            <a:r>
              <a:rPr lang="en-US" dirty="0"/>
              <a:t>no-pie, etc.) </a:t>
            </a:r>
            <a:r>
              <a:rPr lang="ru-RU" dirty="0"/>
              <a:t>можно автоматизировать с помощью </a:t>
            </a:r>
            <a:r>
              <a:rPr lang="ru-RU" dirty="0">
                <a:hlinkClick r:id="rId2"/>
              </a:rPr>
              <a:t>утилиты </a:t>
            </a:r>
            <a:r>
              <a:rPr lang="en-US" dirty="0" err="1">
                <a:hlinkClick r:id="rId2"/>
              </a:rPr>
              <a:t>checksec</a:t>
            </a:r>
            <a:endParaRPr lang="en-US" dirty="0"/>
          </a:p>
          <a:p>
            <a:pPr lvl="1"/>
            <a:r>
              <a:rPr lang="ru-RU" dirty="0"/>
              <a:t>Может проверить наличие </a:t>
            </a:r>
            <a:r>
              <a:rPr lang="en-US" dirty="0" err="1"/>
              <a:t>noexecstack</a:t>
            </a:r>
            <a:r>
              <a:rPr lang="en-US" dirty="0"/>
              <a:t>, PIE, _FORTIFY_SOURCE, RELRO, etc.</a:t>
            </a:r>
          </a:p>
          <a:p>
            <a:pPr lvl="1"/>
            <a:r>
              <a:rPr lang="ru-RU" dirty="0"/>
              <a:t>Пока </a:t>
            </a:r>
            <a:r>
              <a:rPr lang="en-US" dirty="0"/>
              <a:t>(?) </a:t>
            </a:r>
            <a:r>
              <a:rPr lang="ru-RU" dirty="0"/>
              <a:t>не поддерживает более новые защиты</a:t>
            </a:r>
            <a:r>
              <a:rPr lang="en-US" dirty="0"/>
              <a:t>: CFI (</a:t>
            </a:r>
            <a:r>
              <a:rPr lang="ru-RU" dirty="0"/>
              <a:t>все виды</a:t>
            </a:r>
            <a:r>
              <a:rPr lang="en-US" dirty="0"/>
              <a:t>), Stack Clashing, Safe Stack, etc.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9F63E-EF6A-418A-B986-AFC03C54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80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C548-1F7D-4984-9025-57F6E28D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обнаружения на этапе </a:t>
            </a:r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C588-54A6-4EFA-BF65-B9516D32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AddressSanitizer</a:t>
            </a:r>
          </a:p>
          <a:p>
            <a:pPr lvl="1"/>
            <a:r>
              <a:rPr lang="en-US" dirty="0"/>
              <a:t>Stack/heap/static overflow, double free, use-after-free/return, etc.</a:t>
            </a:r>
          </a:p>
          <a:p>
            <a:pPr lvl="1"/>
            <a:r>
              <a:rPr lang="en-US" dirty="0"/>
              <a:t>State-of-the-art</a:t>
            </a:r>
          </a:p>
          <a:p>
            <a:pPr lvl="1"/>
            <a:r>
              <a:rPr lang="ru-RU" dirty="0"/>
              <a:t>Может ограниченно использоваться в проде для </a:t>
            </a:r>
            <a:r>
              <a:rPr lang="en-US" dirty="0"/>
              <a:t>A/B </a:t>
            </a:r>
            <a:r>
              <a:rPr lang="ru-RU" dirty="0"/>
              <a:t>тестирования</a:t>
            </a:r>
            <a:endParaRPr lang="en-US" dirty="0"/>
          </a:p>
          <a:p>
            <a:pPr lvl="2"/>
            <a:r>
              <a:rPr lang="ru-RU" dirty="0"/>
              <a:t>Особенно варианты с низкими накладными расходами </a:t>
            </a:r>
            <a:r>
              <a:rPr lang="en-US" dirty="0"/>
              <a:t>(GWP-Asan, HWASan)</a:t>
            </a:r>
          </a:p>
          <a:p>
            <a:r>
              <a:rPr lang="ru-RU" dirty="0"/>
              <a:t>Отладочные проверки </a:t>
            </a:r>
            <a:r>
              <a:rPr lang="en-US" dirty="0"/>
              <a:t>STL</a:t>
            </a:r>
          </a:p>
          <a:p>
            <a:pPr lvl="1"/>
            <a:r>
              <a:rPr lang="ru-RU" dirty="0"/>
              <a:t>Например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-D_GLIBCXX_DEBUG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libstdc++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LIBCPP_ABI_BOUNDED_ITERATORS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libc++</a:t>
            </a:r>
          </a:p>
          <a:p>
            <a:pPr lvl="1"/>
            <a:r>
              <a:rPr lang="ru-RU" dirty="0"/>
              <a:t>Меняют </a:t>
            </a:r>
            <a:r>
              <a:rPr lang="en-US" dirty="0"/>
              <a:t>ABI =&gt; </a:t>
            </a:r>
            <a:r>
              <a:rPr lang="ru-RU" dirty="0"/>
              <a:t>требуется полная пересборка зависимостей</a:t>
            </a:r>
          </a:p>
          <a:p>
            <a:r>
              <a:rPr lang="en-US" dirty="0"/>
              <a:t>Valgrind</a:t>
            </a:r>
          </a:p>
          <a:p>
            <a:pPr lvl="1"/>
            <a:r>
              <a:rPr lang="ru-RU" dirty="0"/>
              <a:t>Только ошибки кучи</a:t>
            </a:r>
            <a:r>
              <a:rPr lang="en-US" dirty="0"/>
              <a:t>: heap overflow, double free, use-after-free, etc.</a:t>
            </a:r>
          </a:p>
          <a:p>
            <a:pPr lvl="1"/>
            <a:r>
              <a:rPr lang="ru-RU" dirty="0"/>
              <a:t>Намного медленнее </a:t>
            </a:r>
            <a:r>
              <a:rPr lang="en-US" dirty="0"/>
              <a:t>Asan,</a:t>
            </a:r>
            <a:r>
              <a:rPr lang="ru-RU" dirty="0"/>
              <a:t> но может найти доп. ошибки</a:t>
            </a:r>
            <a:endParaRPr lang="en-US" dirty="0"/>
          </a:p>
          <a:p>
            <a:r>
              <a:rPr lang="ru-RU" dirty="0"/>
              <a:t>Другие инструменты</a:t>
            </a:r>
            <a:endParaRPr lang="en-US" dirty="0"/>
          </a:p>
          <a:p>
            <a:pPr lvl="1"/>
            <a:r>
              <a:rPr lang="en-US" dirty="0"/>
              <a:t>ElectricFence (</a:t>
            </a:r>
            <a:r>
              <a:rPr lang="ru-RU" dirty="0"/>
              <a:t>только </a:t>
            </a:r>
            <a:r>
              <a:rPr lang="en-US" dirty="0"/>
              <a:t>heap overflow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DirtyFrame</a:t>
            </a:r>
            <a:r>
              <a:rPr lang="en-US" dirty="0"/>
              <a:t>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D04F8-09C8-4303-A86A-CD9BCCEC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347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E5C5-D212-445A-B152-EE70980D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FFF96-69F7-4C4A-8AAB-7A04BDA9C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 атак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Nightmare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Overview of GLIBC heap exploitation techniques</a:t>
            </a:r>
            <a:endParaRPr lang="en-US" dirty="0"/>
          </a:p>
          <a:p>
            <a:r>
              <a:rPr lang="ru-RU" dirty="0"/>
              <a:t>Руководства по </a:t>
            </a:r>
            <a:r>
              <a:rPr lang="en-US" dirty="0"/>
              <a:t>hardening</a:t>
            </a:r>
          </a:p>
          <a:p>
            <a:pPr lvl="1"/>
            <a:r>
              <a:rPr lang="en-US" dirty="0" err="1">
                <a:hlinkClick r:id="rId4"/>
              </a:rPr>
              <a:t>OpenSSF</a:t>
            </a:r>
            <a:r>
              <a:rPr lang="en-US" dirty="0">
                <a:hlinkClick r:id="rId4"/>
              </a:rPr>
              <a:t> Compiler Options Hardening Guide for C and C++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Linux Hardening Guide</a:t>
            </a:r>
            <a:endParaRPr lang="en-US" dirty="0"/>
          </a:p>
          <a:p>
            <a:r>
              <a:rPr lang="ru-RU" dirty="0"/>
              <a:t>Статьи </a:t>
            </a:r>
            <a:r>
              <a:rPr lang="en-US" dirty="0"/>
              <a:t>John </a:t>
            </a:r>
            <a:r>
              <a:rPr lang="en-US" dirty="0" err="1"/>
              <a:t>Regehr</a:t>
            </a:r>
            <a:r>
              <a:rPr lang="en-US" dirty="0"/>
              <a:t> </a:t>
            </a:r>
            <a:r>
              <a:rPr lang="ru-RU" dirty="0"/>
              <a:t>про </a:t>
            </a:r>
            <a:r>
              <a:rPr lang="en-US" dirty="0"/>
              <a:t>UB</a:t>
            </a:r>
          </a:p>
          <a:p>
            <a:pPr lvl="1"/>
            <a:r>
              <a:rPr lang="en-US" dirty="0">
                <a:hlinkClick r:id="rId6"/>
              </a:rPr>
              <a:t>A Guide to Undefined Behavior in C and C++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UB in 2017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6ECC1-89ED-435D-9383-51CEED6C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8234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8DD7-2659-4877-AB44-B521617A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 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4712-4ABE-498A-9B77-26D4F051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Полная версия слайдов доступна по адресу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https://github.com/yugr/slides/blob/main/CppZeroCost/2025/RU.pptx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ru-RU" dirty="0"/>
              <a:t>Вопросы</a:t>
            </a:r>
            <a:r>
              <a:rPr lang="en-US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4F7E3-DA50-4105-92F5-2DAFFC744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685" y="2932580"/>
            <a:ext cx="2857500" cy="2857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1005D-9E17-47C5-BDBD-99FFE426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3956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47BF-47BB-42B9-B025-B0A5D683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D2064-70B6-47CB-BA79-87C67150F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2943A-E379-4742-8C1A-0BAC9F10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4932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32A-964A-431E-A4F5-80DD903B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Воспроизведение результатов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4971-452F-45F6-AD84-582487E7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Версии дистрибутивов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Проверялись последние </a:t>
            </a:r>
            <a:r>
              <a:rPr lang="ru-RU" i="1" dirty="0"/>
              <a:t>стабильные</a:t>
            </a:r>
            <a:r>
              <a:rPr lang="ru-RU" dirty="0"/>
              <a:t> версии</a:t>
            </a:r>
            <a:endParaRPr lang="en-US" dirty="0"/>
          </a:p>
          <a:p>
            <a:pPr lvl="1"/>
            <a:r>
              <a:rPr lang="en-US" dirty="0"/>
              <a:t>Debian 12 (bookworm), Fedora 42, Ubuntu 24.04</a:t>
            </a:r>
          </a:p>
          <a:p>
            <a:r>
              <a:rPr lang="ru-RU" dirty="0"/>
              <a:t>Версии браузеров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Firefox: </a:t>
            </a:r>
            <a:r>
              <a:rPr lang="en-US" dirty="0">
                <a:hlinkClick r:id="rId2"/>
              </a:rPr>
              <a:t>https://github.com/mozilla-firefox/firefox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коммит </a:t>
            </a:r>
            <a:r>
              <a:rPr lang="en-US" dirty="0"/>
              <a:t>b0ca903b</a:t>
            </a:r>
            <a:r>
              <a:rPr lang="ru-RU" dirty="0"/>
              <a:t>)</a:t>
            </a:r>
          </a:p>
          <a:p>
            <a:pPr lvl="1"/>
            <a:r>
              <a:rPr lang="en-US" dirty="0"/>
              <a:t>Chrome: </a:t>
            </a:r>
            <a:r>
              <a:rPr lang="en-US" dirty="0">
                <a:hlinkClick r:id="rId3"/>
              </a:rPr>
              <a:t>https://chromium.googlesource.com/chromium/src</a:t>
            </a:r>
            <a:r>
              <a:rPr lang="en-US" dirty="0"/>
              <a:t> (</a:t>
            </a:r>
            <a:r>
              <a:rPr lang="ru-RU" dirty="0"/>
              <a:t>коммит </a:t>
            </a:r>
            <a:r>
              <a:rPr lang="en-US" dirty="0"/>
              <a:t>d0273f3d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Замеры производительности </a:t>
            </a:r>
            <a:r>
              <a:rPr lang="en-US" dirty="0"/>
              <a:t>Clang:</a:t>
            </a:r>
          </a:p>
          <a:p>
            <a:pPr lvl="1"/>
            <a:r>
              <a:rPr lang="en-US" dirty="0">
                <a:hlinkClick r:id="rId4"/>
              </a:rPr>
              <a:t>https://github.com/yugr/slides/tree/main/CppZeroCost/2025/bench</a:t>
            </a:r>
            <a:endParaRPr lang="en-US" dirty="0"/>
          </a:p>
          <a:p>
            <a:r>
              <a:rPr lang="ru-RU" dirty="0"/>
              <a:t>Подсчёт</a:t>
            </a:r>
            <a:r>
              <a:rPr lang="en-US" dirty="0"/>
              <a:t> CVE/KEV</a:t>
            </a:r>
            <a:r>
              <a:rPr lang="ru-RU" dirty="0"/>
              <a:t>-метрик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5"/>
              </a:rPr>
              <a:t>https://github.com/yugr/slides/tree/main/CppZeroCost/2025/scripts</a:t>
            </a:r>
            <a:endParaRPr lang="en-US" dirty="0"/>
          </a:p>
          <a:p>
            <a:r>
              <a:rPr lang="ru-RU" dirty="0"/>
              <a:t>Пруфлинки и дополнительная информация доступны в файле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https://github.com/yugr/slides/blob/main/CppZeroCost/2025/plan.md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3E67F-01FC-47C1-BE9B-97F0109D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90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2165</TotalTime>
  <Words>6956</Words>
  <Application>Microsoft Office PowerPoint</Application>
  <PresentationFormat>Widescreen</PresentationFormat>
  <Paragraphs>1176</Paragraphs>
  <Slides>93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8" baseType="lpstr">
      <vt:lpstr>Arial</vt:lpstr>
      <vt:lpstr>Calibri</vt:lpstr>
      <vt:lpstr>Calibri Light</vt:lpstr>
      <vt:lpstr>Courier New</vt:lpstr>
      <vt:lpstr>Office Theme</vt:lpstr>
      <vt:lpstr>Уязвимости buffer overflow</vt:lpstr>
      <vt:lpstr>Переполнения буфера</vt:lpstr>
      <vt:lpstr>Атаки на стек: Stack Smashing</vt:lpstr>
      <vt:lpstr>Атаки на стек: Return-to-libc</vt:lpstr>
      <vt:lpstr>Атаки на стек: Return-oriented programming</vt:lpstr>
      <vt:lpstr>Пример: Stack Smashing</vt:lpstr>
      <vt:lpstr>Атаки на кучу</vt:lpstr>
      <vt:lpstr>Распространённость buffer overflow уязвимостей</vt:lpstr>
      <vt:lpstr>Методы обнаружения на этапе QA</vt:lpstr>
      <vt:lpstr>Неисполняемый стек</vt:lpstr>
      <vt:lpstr>Введение</vt:lpstr>
      <vt:lpstr>Проблемы</vt:lpstr>
      <vt:lpstr>Address Space Layout Randomization (и PIE)</vt:lpstr>
      <vt:lpstr>Введение</vt:lpstr>
      <vt:lpstr>Position-independent Executable (PIE)</vt:lpstr>
      <vt:lpstr>Накладные расходы</vt:lpstr>
      <vt:lpstr>Недостатки: false negatives (1)</vt:lpstr>
      <vt:lpstr>Недостатки: false negatives (2)</vt:lpstr>
      <vt:lpstr>Stack Protector</vt:lpstr>
      <vt:lpstr>Stack Protector</vt:lpstr>
      <vt:lpstr>Дополнительные меры безопасности</vt:lpstr>
      <vt:lpstr>Недостатки</vt:lpstr>
      <vt:lpstr>Как включить ?</vt:lpstr>
      <vt:lpstr>Разделение стека</vt:lpstr>
      <vt:lpstr>Введение</vt:lpstr>
      <vt:lpstr>Недостатки</vt:lpstr>
      <vt:lpstr>Как включить ?</vt:lpstr>
      <vt:lpstr>Stack Clashing (Stack Probes)</vt:lpstr>
      <vt:lpstr>Методы hardening: Stack Clashing</vt:lpstr>
      <vt:lpstr>Недостатки</vt:lpstr>
      <vt:lpstr>Как использовать ?</vt:lpstr>
      <vt:lpstr>Фортификация (_FORTIFY_SOURCE)</vt:lpstr>
      <vt:lpstr>Пример защиты</vt:lpstr>
      <vt:lpstr>Реализация</vt:lpstr>
      <vt:lpstr>Введение</vt:lpstr>
      <vt:lpstr>Недостатки</vt:lpstr>
      <vt:lpstr>Как включить ?</vt:lpstr>
      <vt:lpstr>-fsanitize=bounds</vt:lpstr>
      <vt:lpstr>Проверки STL</vt:lpstr>
      <vt:lpstr>Пример</vt:lpstr>
      <vt:lpstr>Введение</vt:lpstr>
      <vt:lpstr>История и будущее</vt:lpstr>
      <vt:lpstr>Недостатки</vt:lpstr>
      <vt:lpstr>Как включить ?</vt:lpstr>
      <vt:lpstr>Усиленные аллокаторы</vt:lpstr>
      <vt:lpstr>Пример ошибки (1)</vt:lpstr>
      <vt:lpstr>Пример ошибки (2)</vt:lpstr>
      <vt:lpstr>Введение</vt:lpstr>
      <vt:lpstr>Недостатки</vt:lpstr>
      <vt:lpstr>Как включить ?</vt:lpstr>
      <vt:lpstr>Защита таблиц диспетчеризации (Full RELRO)</vt:lpstr>
      <vt:lpstr>Введение</vt:lpstr>
      <vt:lpstr>Пример</vt:lpstr>
      <vt:lpstr>История</vt:lpstr>
      <vt:lpstr>Недостатки</vt:lpstr>
      <vt:lpstr>Как включить ?</vt:lpstr>
      <vt:lpstr>Автоинициализация</vt:lpstr>
      <vt:lpstr>Пример</vt:lpstr>
      <vt:lpstr>Пример</vt:lpstr>
      <vt:lpstr>Введение</vt:lpstr>
      <vt:lpstr>Накладные расходы</vt:lpstr>
      <vt:lpstr>Другие недостатки</vt:lpstr>
      <vt:lpstr>Как включить ?</vt:lpstr>
      <vt:lpstr>Проверка целочисленных переполнений</vt:lpstr>
      <vt:lpstr>Пример ошибки</vt:lpstr>
      <vt:lpstr>Введение</vt:lpstr>
      <vt:lpstr>Недостатки</vt:lpstr>
      <vt:lpstr>Как включить ?</vt:lpstr>
      <vt:lpstr>Отключение небезопасных оптимизаций</vt:lpstr>
      <vt:lpstr>Пример ошибки</vt:lpstr>
      <vt:lpstr>Введение</vt:lpstr>
      <vt:lpstr>Накладные расходы</vt:lpstr>
      <vt:lpstr>Как использовать ?</vt:lpstr>
      <vt:lpstr>Control-Flow Integrity</vt:lpstr>
      <vt:lpstr>Пример</vt:lpstr>
      <vt:lpstr>История</vt:lpstr>
      <vt:lpstr>LLVM CFI</vt:lpstr>
      <vt:lpstr>Аппаратные методы: Intel CET и AArch64 CFI</vt:lpstr>
      <vt:lpstr>Недостатки</vt:lpstr>
      <vt:lpstr>Как включить ?</vt:lpstr>
      <vt:lpstr>Использование</vt:lpstr>
      <vt:lpstr>Использование в реальном коде</vt:lpstr>
      <vt:lpstr>Дистрибутивы Linux</vt:lpstr>
      <vt:lpstr>Браузеры</vt:lpstr>
      <vt:lpstr>Использование в безопасных языках</vt:lpstr>
      <vt:lpstr>Hardening в Rust</vt:lpstr>
      <vt:lpstr>Другие опции</vt:lpstr>
      <vt:lpstr>Что дальше ?</vt:lpstr>
      <vt:lpstr>Что стоит сделать ?</vt:lpstr>
      <vt:lpstr>Что почитать ?</vt:lpstr>
      <vt:lpstr>Спасибо за внимание !</vt:lpstr>
      <vt:lpstr>Приложения</vt:lpstr>
      <vt:lpstr>Воспроизведение результатов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206</cp:revision>
  <dcterms:created xsi:type="dcterms:W3CDTF">2025-07-07T17:12:48Z</dcterms:created>
  <dcterms:modified xsi:type="dcterms:W3CDTF">2025-07-20T08:36:05Z</dcterms:modified>
</cp:coreProperties>
</file>