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7" r:id="rId3"/>
    <p:sldId id="340" r:id="rId4"/>
    <p:sldId id="341" r:id="rId5"/>
    <p:sldId id="342" r:id="rId6"/>
    <p:sldId id="261" r:id="rId7"/>
    <p:sldId id="258" r:id="rId8"/>
    <p:sldId id="259" r:id="rId9"/>
    <p:sldId id="263" r:id="rId10"/>
    <p:sldId id="279" r:id="rId11"/>
    <p:sldId id="260" r:id="rId12"/>
    <p:sldId id="264" r:id="rId13"/>
    <p:sldId id="281" r:id="rId14"/>
    <p:sldId id="262" r:id="rId15"/>
    <p:sldId id="266" r:id="rId16"/>
    <p:sldId id="267" r:id="rId17"/>
    <p:sldId id="333" r:id="rId18"/>
    <p:sldId id="268" r:id="rId19"/>
    <p:sldId id="282" r:id="rId20"/>
    <p:sldId id="269" r:id="rId21"/>
    <p:sldId id="273" r:id="rId22"/>
    <p:sldId id="272" r:id="rId23"/>
    <p:sldId id="274" r:id="rId24"/>
    <p:sldId id="284" r:id="rId25"/>
    <p:sldId id="277" r:id="rId26"/>
    <p:sldId id="285" r:id="rId27"/>
    <p:sldId id="286" r:id="rId28"/>
    <p:sldId id="283" r:id="rId29"/>
    <p:sldId id="275" r:id="rId30"/>
    <p:sldId id="276" r:id="rId31"/>
    <p:sldId id="278" r:id="rId32"/>
    <p:sldId id="287" r:id="rId33"/>
    <p:sldId id="288" r:id="rId34"/>
    <p:sldId id="291" r:id="rId35"/>
    <p:sldId id="289" r:id="rId36"/>
    <p:sldId id="290" r:id="rId37"/>
    <p:sldId id="292" r:id="rId38"/>
    <p:sldId id="332" r:id="rId39"/>
    <p:sldId id="293" r:id="rId40"/>
    <p:sldId id="294" r:id="rId41"/>
    <p:sldId id="295" r:id="rId42"/>
    <p:sldId id="296" r:id="rId43"/>
    <p:sldId id="297" r:id="rId44"/>
    <p:sldId id="298" r:id="rId45"/>
    <p:sldId id="300" r:id="rId46"/>
    <p:sldId id="301" r:id="rId47"/>
    <p:sldId id="302" r:id="rId48"/>
    <p:sldId id="299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4" r:id="rId77"/>
    <p:sldId id="335" r:id="rId78"/>
    <p:sldId id="336" r:id="rId79"/>
    <p:sldId id="337" r:id="rId80"/>
    <p:sldId id="338" r:id="rId81"/>
    <p:sldId id="339" r:id="rId82"/>
    <p:sldId id="343" r:id="rId83"/>
    <p:sldId id="344" r:id="rId84"/>
    <p:sldId id="330" r:id="rId85"/>
    <p:sldId id="331" r:id="rId86"/>
    <p:sldId id="345" r:id="rId87"/>
    <p:sldId id="346" r:id="rId88"/>
    <p:sldId id="270" r:id="rId89"/>
    <p:sldId id="347" r:id="rId90"/>
    <p:sldId id="271" r:id="rId9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1C82C-088A-4FB4-80D3-9F271402ACE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1C82C-088A-4FB4-80D3-9F271402ACE7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08.15107" TargetMode="External"/><Relationship Id="rId7" Type="http://schemas.openxmlformats.org/officeDocument/2006/relationships/hyperlink" Target="https://www.usenix.org/publications/loginonline/choose-one-android-performance-or-security" TargetMode="External"/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gleprojectzero.blogspot.com/2015/09/stagefrightened.html" TargetMode="External"/><Relationship Id="rId5" Type="http://schemas.openxmlformats.org/officeDocument/2006/relationships/hyperlink" Target="https://cloud.google.com/blog/topics/threat-intelligence/six-facts-about-address-space-layout-randomization-on-windows" TargetMode="External"/><Relationship Id="rId4" Type="http://schemas.openxmlformats.org/officeDocument/2006/relationships/hyperlink" Target="https://www.blackhat.com/docs/us-16/materials/us-16-Kralevich-The-Art-Of-Defense-How-Vulnerabilities-Help-Shape-Security-Features-And-Mitigations-In-Android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/+/c53163760d24e2f40c0365a6224ec653cf501b81/build/config/compiler/BUILD.gn#409" TargetMode="External"/><Relationship Id="rId2" Type="http://schemas.openxmlformats.org/officeDocument/2006/relationships/hyperlink" Target="https://bugzilla.mozilla.org/show_bug.cgi?id=1503589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0x434b.dev/overview-of-glibc-heap-exploitation-techniqu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ingsvilletimes.ca/2022/10/common-sense-health-rake-up-the-leaves-this-fall/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rsecurity.net/rap_faq" TargetMode="External"/><Relationship Id="rId2" Type="http://schemas.openxmlformats.org/officeDocument/2006/relationships/hyperlink" Target="https://learn.microsoft.com/en-us/windows/win32/secbp/control-flow-guard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ugr/slides/tree/main/CppZeroCost/2025/scripts" TargetMode="External"/><Relationship Id="rId2" Type="http://schemas.openxmlformats.org/officeDocument/2006/relationships/hyperlink" Target="https://github.com/yugr/slides/tree/main/CppZeroCost/2025/bench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ugr/slides/blob/main/CppZeroCost/2025/plan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 err="1"/>
              <a:t>execstack</a:t>
            </a:r>
            <a:r>
              <a:rPr lang="en-US" dirty="0"/>
              <a:t>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 err="1"/>
              <a:t>mmap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при 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</a:p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The Illusion of Randomness</a:t>
            </a:r>
            <a:endParaRPr lang="ru-RU" dirty="0"/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=&gt; </a:t>
            </a:r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How vulnerabilities help shape security features and mitigations in Android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Небольшое число рандомизируемых битов (16 или даже 8 в 32-битных Windows и ранних </a:t>
            </a:r>
            <a:r>
              <a:rPr lang="en-US" dirty="0"/>
              <a:t>Android)</a:t>
            </a:r>
          </a:p>
          <a:p>
            <a:pPr lvl="2"/>
            <a:r>
              <a:rPr lang="en-US" dirty="0">
                <a:hlinkClick r:id="rId5"/>
              </a:rPr>
              <a:t>Six facts about SLR on Windows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>
                <a:hlinkClick r:id="rId6"/>
              </a:rPr>
              <a:t>Stagefrightened</a:t>
            </a:r>
            <a:r>
              <a:rPr lang="en-US" dirty="0">
                <a:hlinkClick r:id="rId6"/>
              </a:rPr>
              <a:t> </a:t>
            </a:r>
            <a:r>
              <a:rPr lang="ru-RU" dirty="0">
                <a:hlinkClick r:id="rId6"/>
              </a:rPr>
              <a:t>в </a:t>
            </a:r>
            <a:r>
              <a:rPr lang="en-US" dirty="0">
                <a:hlinkClick r:id="rId6"/>
              </a:rPr>
              <a:t>Android</a:t>
            </a:r>
            <a:endParaRPr lang="ru-RU" dirty="0"/>
          </a:p>
          <a:p>
            <a:pPr lvl="1"/>
            <a:r>
              <a:rPr lang="ru-RU" dirty="0"/>
              <a:t>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</a:t>
            </a:r>
          </a:p>
          <a:p>
            <a:pPr lvl="2"/>
            <a:r>
              <a:rPr lang="ru-RU" dirty="0"/>
              <a:t>В частности 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Android: </a:t>
            </a:r>
            <a:r>
              <a:rPr lang="en-US" dirty="0">
                <a:hlinkClick r:id="rId7"/>
              </a:rPr>
              <a:t>Choose One: Android Performance or Security</a:t>
            </a:r>
            <a:endParaRPr lang="en-US" dirty="0"/>
          </a:p>
          <a:p>
            <a:pPr lvl="1"/>
            <a:r>
              <a:rPr lang="ru-RU" dirty="0"/>
              <a:t>В 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В Linux рандомизация делается однократно при старте сервиса =&gt; уязвима к brute force (особенно на 32-битных платформах)</a:t>
            </a:r>
          </a:p>
          <a:p>
            <a:pPr lvl="1"/>
            <a:r>
              <a:rPr lang="ru-RU" dirty="0"/>
              <a:t>Рекомендуется делать регулярный рестарт сервисов</a:t>
            </a:r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9230-571D-42A7-BABC-A33D57B5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89C1A-4DA2-403E-9B2E-835D7F479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Некоторые коммерческие решения позволяют динамически переупорядочивать сегменты в рантайме или линк-тайме</a:t>
            </a:r>
          </a:p>
          <a:p>
            <a:r>
              <a:rPr lang="ru-RU" dirty="0"/>
              <a:t>Например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r>
              <a:rPr lang="en-US" dirty="0"/>
              <a:t>, Moving Target Defense, </a:t>
            </a:r>
            <a:r>
              <a:rPr lang="en-US" dirty="0" err="1"/>
              <a:t>Multicompiler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114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/>
          </a:bodyPr>
          <a:lstStyle/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“Message from user: %s”,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received_data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</a:t>
            </a:r>
            <a:r>
              <a:rPr lang="en-US" dirty="0" err="1"/>
              <a:t>libc</a:t>
            </a:r>
            <a:r>
              <a:rPr lang="en-US" dirty="0"/>
              <a:t>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 (</a:t>
            </a:r>
            <a:r>
              <a:rPr lang="en-US" dirty="0">
                <a:hlinkClick r:id="rId2"/>
              </a:rPr>
              <a:t>BZ #1503589</a:t>
            </a:r>
            <a:r>
              <a:rPr lang="en-US" dirty="0"/>
              <a:t>)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дефолтно включён не</a:t>
            </a:r>
            <a:r>
              <a:rPr lang="en-US" dirty="0"/>
              <a:t>-strong </a:t>
            </a:r>
            <a:r>
              <a:rPr lang="ru-RU" dirty="0"/>
              <a:t>вариант (</a:t>
            </a:r>
            <a:r>
              <a:rPr lang="en-US" dirty="0">
                <a:hlinkClick r:id="rId3"/>
              </a:rPr>
              <a:t>BUILD.gn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2117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применяется для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(</a:t>
            </a:r>
            <a:r>
              <a:rPr lang="ru-RU" dirty="0"/>
              <a:t>требует аппаратной поддержки </a:t>
            </a:r>
            <a:r>
              <a:rPr lang="en-US" dirty="0"/>
              <a:t>Intel CET)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817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Стек отделён от других сегментов незамаленой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Она служит для обнаружения исчерпания стека</a:t>
            </a:r>
            <a:endParaRPr lang="en-US" dirty="0"/>
          </a:p>
          <a:p>
            <a:pPr lvl="1"/>
            <a:r>
              <a:rPr lang="ru-RU" dirty="0"/>
              <a:t>Техника 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4626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</a:t>
            </a:r>
            <a:r>
              <a:rPr lang="en-US" dirty="0" err="1"/>
              <a:t>strcpy</a:t>
            </a:r>
            <a:r>
              <a:rPr lang="en-US" dirty="0"/>
              <a:t>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r>
              <a:rPr lang="ru-RU" dirty="0"/>
              <a:t>Конфликтует с </a:t>
            </a:r>
            <a:r>
              <a:rPr lang="en-US" dirty="0" err="1"/>
              <a:t>AddressSanitizer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далеко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</p:spTree>
    <p:extLst>
      <p:ext uri="{BB962C8B-B14F-4D97-AF65-F5344CB8AC3E}">
        <p14:creationId xmlns:p14="http://schemas.microsoft.com/office/powerpoint/2010/main" val="761352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</a:t>
            </a:r>
            <a:r>
              <a:rPr lang="en-US" dirty="0" err="1"/>
              <a:t>libc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</a:t>
            </a:r>
            <a:r>
              <a:rPr lang="en-US" dirty="0" err="1"/>
              <a:t>plt</a:t>
            </a:r>
            <a:endParaRPr lang="en-US" dirty="0"/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C96B93-0CF3-463C-B2B2-E9BD3AE08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10565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`front`, `back`, etc.) в std::vector и std::strin</a:t>
            </a:r>
            <a:r>
              <a:rPr lang="en-US" dirty="0"/>
              <a:t>g</a:t>
            </a:r>
            <a:endParaRPr lang="ru-RU" dirty="0"/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`abs(INT_MIN)` в `std::gcd` и `std::lcm`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 err="1"/>
              <a:t>libc</a:t>
            </a:r>
            <a:r>
              <a:rPr lang="en-US" dirty="0"/>
              <a:t>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Libstdc</a:t>
            </a:r>
            <a:r>
              <a:rPr lang="en-US" dirty="0"/>
              <a:t>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 err="1"/>
              <a:t>Libc</a:t>
            </a:r>
            <a:r>
              <a:rPr lang="en-US" dirty="0"/>
              <a:t>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</a:t>
            </a:r>
            <a:r>
              <a:rPr lang="en-US" dirty="0" err="1"/>
              <a:t>libc</a:t>
            </a:r>
            <a:r>
              <a:rPr lang="en-US" dirty="0"/>
              <a:t>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7100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r>
              <a:rPr lang="ru-RU" dirty="0"/>
              <a:t>Scudo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Чексуммы для обнаружения перезаписи метаданных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hardened_malloc: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Карантин</a:t>
            </a:r>
          </a:p>
          <a:p>
            <a:pPr lvl="1"/>
            <a:r>
              <a:rPr lang="ru-RU" dirty="0"/>
              <a:t>Зануление данных на `free` и проверка на `malloc`</a:t>
            </a:r>
          </a:p>
          <a:p>
            <a:pPr lvl="1"/>
            <a:r>
              <a:rPr lang="ru-RU" dirty="0"/>
              <a:t>Канарейки</a:t>
            </a:r>
          </a:p>
          <a:p>
            <a:pPr lvl="1"/>
            <a:r>
              <a:rPr lang="en-US" dirty="0"/>
              <a:t>M</a:t>
            </a:r>
            <a:r>
              <a:rPr lang="ru-RU" dirty="0"/>
              <a:t>map-only (нет `sbrk(2)`, для рандомизации)</a:t>
            </a:r>
          </a:p>
          <a:p>
            <a:r>
              <a:rPr lang="ru-RU" dirty="0"/>
              <a:t>Glibc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Po</a:t>
            </a:r>
            <a:r>
              <a:rPr lang="ru-RU" dirty="0"/>
              <a:t>inter encryption </a:t>
            </a:r>
            <a:r>
              <a:rPr lang="en-US" dirty="0"/>
              <a:t>(</a:t>
            </a:r>
            <a:r>
              <a:rPr lang="ru-RU" dirty="0"/>
              <a:t>XOR всех указателей на функции с канарейкой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Дополнительные проверки heap consistency</a:t>
            </a:r>
            <a:r>
              <a:rPr lang="en-US" dirty="0"/>
              <a:t> </a:t>
            </a:r>
            <a:r>
              <a:rPr lang="ru-RU" dirty="0"/>
              <a:t>(функция mcheck)</a:t>
            </a:r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en-US" dirty="0" err="1"/>
              <a:t>Shacham</a:t>
            </a:r>
            <a:r>
              <a:rPr lang="en-US" dirty="0"/>
              <a:t>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LD_PRELOAD=path/to/new/allocator.so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141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=$((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472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pushl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z,execstack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-m32 -DPAD="\"$PAD\"" -march=i686 $CFLAGS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-R env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–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79856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Проверка не используется в </a:t>
            </a:r>
            <a:r>
              <a:rPr lang="en-US" dirty="0"/>
              <a:t>Ubuntu, Debian, Fedora</a:t>
            </a:r>
            <a:endParaRPr lang="ru-RU" dirty="0"/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3156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66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 err="1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  <a:p>
            <a:r>
              <a:rPr lang="ru-RU" dirty="0"/>
              <a:t>Примеры атак:</a:t>
            </a:r>
            <a:endParaRPr lang="en-US" dirty="0"/>
          </a:p>
          <a:p>
            <a:pPr lvl="1"/>
            <a:r>
              <a:rPr lang="ru-RU" dirty="0">
                <a:hlinkClick r:id="rId2"/>
              </a:rPr>
              <a:t>https://0x434b.dev/overview-of-glibc-heap-exploitation-techniques/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4"/>
              </a:rPr>
              <a:t>https://kingsvilletimes.ca/2022/10/common-sense-health-rake-up-the-leaves-this-fall/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 (</a:t>
            </a:r>
            <a:r>
              <a:rPr lang="en-US" dirty="0"/>
              <a:t>https://mihaibudiu.github.io/work/ccs05.pdf)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r>
              <a:rPr lang="ru-RU" dirty="0"/>
              <a:t>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2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3"/>
              </a:rPr>
              <a:t>grsecurity</a:t>
            </a:r>
            <a:r>
              <a:rPr lang="en-US" dirty="0">
                <a:hlinkClick r:id="rId3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для них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en-US" dirty="0"/>
              <a:t>Intel IBT </a:t>
            </a:r>
            <a:r>
              <a:rPr lang="ru-RU" dirty="0"/>
              <a:t>и </a:t>
            </a:r>
            <a:r>
              <a:rPr lang="en-US" dirty="0"/>
              <a:t>AArch64 BTI: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AArch64 PAC:</a:t>
            </a:r>
          </a:p>
          <a:p>
            <a:pPr lvl="1"/>
            <a:r>
              <a:rPr lang="en-US" dirty="0"/>
              <a:t>Pointer Authentication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Clang: </a:t>
            </a:r>
            <a:r>
              <a:rPr lang="ru-RU" dirty="0"/>
              <a:t>нет изменений при </a:t>
            </a:r>
            <a:r>
              <a:rPr lang="en-US" dirty="0"/>
              <a:t>Intel CET,</a:t>
            </a:r>
            <a:r>
              <a:rPr lang="ru-RU" dirty="0"/>
              <a:t> 6%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`switch`-конструкций (только в CET есть `-mcet-switch`, дефолтно выключен)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 err="1">
                <a:hlinkClick r:id="rId2"/>
              </a:rPr>
              <a:t>Mitre</a:t>
            </a:r>
            <a:r>
              <a:rPr lang="en-US" dirty="0">
                <a:hlinkClick r:id="rId2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`-</a:t>
            </a:r>
            <a:r>
              <a:rPr lang="en-US" dirty="0" err="1"/>
              <a:t>mcet</a:t>
            </a:r>
            <a:r>
              <a:rPr lang="en-US" dirty="0"/>
              <a:t>`, `-</a:t>
            </a:r>
            <a:r>
              <a:rPr lang="en-US" dirty="0" err="1"/>
              <a:t>mshstk</a:t>
            </a:r>
            <a:r>
              <a:rPr lang="en-US" dirty="0"/>
              <a:t>` </a:t>
            </a:r>
            <a:r>
              <a:rPr lang="ru-RU" dirty="0"/>
              <a:t>и `-</a:t>
            </a:r>
            <a:r>
              <a:rPr lang="en-US" dirty="0" err="1"/>
              <a:t>mibt</a:t>
            </a:r>
            <a:r>
              <a:rPr lang="en-US" dirty="0"/>
              <a:t>`,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</p:spTree>
    <p:extLst>
      <p:ext uri="{BB962C8B-B14F-4D97-AF65-F5344CB8AC3E}">
        <p14:creationId xmlns:p14="http://schemas.microsoft.com/office/powerpoint/2010/main" val="15409583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588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Безопасные языки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Сравнение с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600814"/>
              </p:ext>
            </p:extLst>
          </p:nvPr>
        </p:nvGraphicFramePr>
        <p:xfrm>
          <a:off x="1270746" y="1018091"/>
          <a:ext cx="9650508" cy="557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2576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3272118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483223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882591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Встроенные проверки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опции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3909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дальше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О некоторых опциях мы не успели поговорить</a:t>
            </a:r>
            <a:endParaRPr lang="en-US" dirty="0"/>
          </a:p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(-fstrub)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/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`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На 2025 год</a:t>
            </a:r>
            <a:r>
              <a:rPr lang="en-US" dirty="0"/>
              <a:t>: </a:t>
            </a:r>
            <a:r>
              <a:rPr lang="ru-RU" dirty="0"/>
              <a:t>-</a:t>
            </a:r>
            <a:r>
              <a:rPr lang="en-US" dirty="0"/>
              <a:t>D_FORTIFY_SOURCE=3 -D_GLIBCXX_ASSERTIONS 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r>
              <a:rPr lang="en-US" dirty="0"/>
              <a:t>=zero -</a:t>
            </a:r>
            <a:r>
              <a:rPr lang="en-US" dirty="0" err="1"/>
              <a:t>fPIE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z,now</a:t>
            </a:r>
            <a:r>
              <a:rPr lang="en-US" dirty="0"/>
              <a:t> -</a:t>
            </a:r>
            <a:r>
              <a:rPr lang="en-US" dirty="0" err="1"/>
              <a:t>Wl</a:t>
            </a:r>
            <a:r>
              <a:rPr lang="en-US" dirty="0"/>
              <a:t>,-</a:t>
            </a:r>
            <a:r>
              <a:rPr lang="en-US" dirty="0" err="1"/>
              <a:t>z,relro</a:t>
            </a:r>
            <a:r>
              <a:rPr lang="en-US" dirty="0"/>
              <a:t> -</a:t>
            </a:r>
            <a:r>
              <a:rPr lang="en-US" dirty="0" err="1"/>
              <a:t>fstack</a:t>
            </a:r>
            <a:r>
              <a:rPr lang="en-US" dirty="0"/>
              <a:t>-protector-strong -</a:t>
            </a:r>
            <a:r>
              <a:rPr lang="en-US" dirty="0" err="1"/>
              <a:t>fstack</a:t>
            </a:r>
            <a:r>
              <a:rPr lang="en-US" dirty="0"/>
              <a:t>-clash-protection -</a:t>
            </a:r>
            <a:r>
              <a:rPr lang="en-US" dirty="0" err="1"/>
              <a:t>fcf</a:t>
            </a:r>
            <a:r>
              <a:rPr lang="en-US" dirty="0"/>
              <a:t>-protection=full</a:t>
            </a:r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Проверить дефолтные опции при сборке продуктового кода и дистрибутива</a:t>
            </a:r>
          </a:p>
          <a:p>
            <a:pPr lvl="1"/>
            <a:r>
              <a:rPr lang="ru-RU" dirty="0"/>
              <a:t>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</a:t>
            </a:r>
            <a:endParaRPr lang="en-US" dirty="0"/>
          </a:p>
          <a:p>
            <a:r>
              <a:rPr lang="ru-RU" dirty="0"/>
              <a:t>Поиск проблемных программ (</a:t>
            </a:r>
            <a:r>
              <a:rPr lang="en-US" dirty="0"/>
              <a:t>no-pie, etc.) </a:t>
            </a:r>
            <a:r>
              <a:rPr lang="ru-RU" dirty="0"/>
              <a:t>можно автоматизировать с помощью </a:t>
            </a:r>
            <a:r>
              <a:rPr lang="ru-RU" dirty="0">
                <a:hlinkClick r:id="rId2"/>
              </a:rPr>
              <a:t>утилиты </a:t>
            </a:r>
            <a:r>
              <a:rPr lang="en-US" dirty="0" err="1">
                <a:hlinkClick r:id="rId2"/>
              </a:rPr>
              <a:t>checksec</a:t>
            </a:r>
            <a:endParaRPr lang="en-US" dirty="0"/>
          </a:p>
          <a:p>
            <a:pPr lvl="1"/>
            <a:r>
              <a:rPr lang="ru-RU" dirty="0"/>
              <a:t>Может проверить наличие </a:t>
            </a:r>
            <a:r>
              <a:rPr lang="en-US" dirty="0" err="1"/>
              <a:t>noexecstack</a:t>
            </a:r>
            <a:r>
              <a:rPr lang="en-US" dirty="0"/>
              <a:t>, PIE, _FORTIFY_SOURCE, RELRO, etc.</a:t>
            </a:r>
          </a:p>
          <a:p>
            <a:pPr lvl="1"/>
            <a:r>
              <a:rPr lang="ru-RU" dirty="0"/>
              <a:t>Пока </a:t>
            </a:r>
            <a:r>
              <a:rPr lang="en-US" dirty="0"/>
              <a:t>(?) </a:t>
            </a:r>
            <a:r>
              <a:rPr lang="ru-RU" dirty="0"/>
              <a:t>не поддерживает более новые защиты</a:t>
            </a:r>
            <a:r>
              <a:rPr lang="en-US" dirty="0"/>
              <a:t>: CFI (</a:t>
            </a:r>
            <a:r>
              <a:rPr lang="ru-RU" dirty="0"/>
              <a:t>все виды</a:t>
            </a:r>
            <a:r>
              <a:rPr lang="en-US" dirty="0"/>
              <a:t>), Stack Clashing, Safe Stack,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AddressSanitizer</a:t>
            </a:r>
            <a:endParaRPr lang="en-US" dirty="0"/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</a:t>
            </a:r>
            <a:r>
              <a:rPr lang="en-US" dirty="0" err="1"/>
              <a:t>HWASan</a:t>
            </a:r>
            <a:r>
              <a:rPr lang="en-US" dirty="0"/>
              <a:t>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libstdc</a:t>
            </a:r>
            <a:r>
              <a:rPr lang="en-US" dirty="0"/>
              <a:t>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libc</a:t>
            </a:r>
            <a:r>
              <a:rPr lang="en-US" dirty="0"/>
              <a:t>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 err="1"/>
              <a:t>ElectricFence</a:t>
            </a:r>
            <a:r>
              <a:rPr lang="en-US" dirty="0"/>
              <a:t>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 err="1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стабильные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</a:t>
            </a:r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en-US" dirty="0">
                <a:hlinkClick r:id="rId2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3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1904</TotalTime>
  <Words>6579</Words>
  <Application>Microsoft Office PowerPoint</Application>
  <PresentationFormat>Widescreen</PresentationFormat>
  <Paragraphs>884</Paragraphs>
  <Slides>90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5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</vt:lpstr>
      <vt:lpstr>Дальнейшее развитие</vt:lpstr>
      <vt:lpstr>Stack Protector</vt:lpstr>
      <vt:lpstr>Stack Protector</vt:lpstr>
      <vt:lpstr>Дополнительные меры безопасности</vt:lpstr>
      <vt:lpstr>Недостатки</vt:lpstr>
      <vt:lpstr>Как включить ?</vt:lpstr>
      <vt:lpstr>Разделение стека</vt:lpstr>
      <vt:lpstr>Введение</vt:lpstr>
      <vt:lpstr>Недостатки</vt:lpstr>
      <vt:lpstr>Как включить ?</vt:lpstr>
      <vt:lpstr>Stack Clashing (Stack Probes)</vt:lpstr>
      <vt:lpstr>Методы hardening: Stack Clashing</vt:lpstr>
      <vt:lpstr>Недостатки</vt:lpstr>
      <vt:lpstr>Как использовать ?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Как включить ?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Как включить ?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Как включить ?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Как включить ?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Как включить ?</vt:lpstr>
      <vt:lpstr>Проверка целочисленных переполнений</vt:lpstr>
      <vt:lpstr>Пример ошибки</vt:lpstr>
      <vt:lpstr>Введение</vt:lpstr>
      <vt:lpstr>Недостатки</vt:lpstr>
      <vt:lpstr>Как включить ?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Недостатки</vt:lpstr>
      <vt:lpstr>Как включить ?</vt:lpstr>
      <vt:lpstr>Использование</vt:lpstr>
      <vt:lpstr>Безопасные языки</vt:lpstr>
      <vt:lpstr>Сравнение с Rust</vt:lpstr>
      <vt:lpstr>Другие опции</vt:lpstr>
      <vt:lpstr>Что дальше ?</vt:lpstr>
      <vt:lpstr>Что стоит сделать ?</vt:lpstr>
      <vt:lpstr>Что почитать ?</vt:lpstr>
      <vt:lpstr>Спасибо за внимание !</vt:lpstr>
      <vt:lpstr>Приложения</vt:lpstr>
      <vt:lpstr>Воспроизведение результатов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165</cp:revision>
  <dcterms:created xsi:type="dcterms:W3CDTF">2025-07-07T17:12:48Z</dcterms:created>
  <dcterms:modified xsi:type="dcterms:W3CDTF">2025-07-19T06:11:19Z</dcterms:modified>
</cp:coreProperties>
</file>