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379" r:id="rId3"/>
    <p:sldId id="361" r:id="rId4"/>
    <p:sldId id="362" r:id="rId5"/>
    <p:sldId id="382" r:id="rId6"/>
    <p:sldId id="363" r:id="rId7"/>
    <p:sldId id="312" r:id="rId8"/>
    <p:sldId id="364" r:id="rId9"/>
    <p:sldId id="365" r:id="rId10"/>
    <p:sldId id="366" r:id="rId11"/>
    <p:sldId id="367" r:id="rId12"/>
    <p:sldId id="280" r:id="rId13"/>
    <p:sldId id="257" r:id="rId14"/>
    <p:sldId id="259" r:id="rId15"/>
    <p:sldId id="340" r:id="rId16"/>
    <p:sldId id="261" r:id="rId17"/>
    <p:sldId id="341" r:id="rId18"/>
    <p:sldId id="342" r:id="rId19"/>
    <p:sldId id="258" r:id="rId20"/>
    <p:sldId id="263" r:id="rId21"/>
    <p:sldId id="279" r:id="rId22"/>
    <p:sldId id="260" r:id="rId23"/>
    <p:sldId id="264" r:id="rId24"/>
    <p:sldId id="281" r:id="rId25"/>
    <p:sldId id="262" r:id="rId26"/>
    <p:sldId id="266" r:id="rId27"/>
    <p:sldId id="267" r:id="rId28"/>
    <p:sldId id="348" r:id="rId29"/>
    <p:sldId id="333" r:id="rId30"/>
    <p:sldId id="381" r:id="rId31"/>
    <p:sldId id="282" r:id="rId32"/>
    <p:sldId id="269" r:id="rId33"/>
    <p:sldId id="273" r:id="rId34"/>
    <p:sldId id="272" r:id="rId35"/>
    <p:sldId id="284" r:id="rId36"/>
    <p:sldId id="277" r:id="rId37"/>
    <p:sldId id="285" r:id="rId38"/>
    <p:sldId id="283" r:id="rId39"/>
    <p:sldId id="275" r:id="rId40"/>
    <p:sldId id="276" r:id="rId41"/>
    <p:sldId id="287" r:id="rId42"/>
    <p:sldId id="288" r:id="rId43"/>
    <p:sldId id="291" r:id="rId44"/>
    <p:sldId id="289" r:id="rId45"/>
    <p:sldId id="290" r:id="rId46"/>
    <p:sldId id="358" r:id="rId47"/>
    <p:sldId id="332" r:id="rId48"/>
    <p:sldId id="293" r:id="rId49"/>
    <p:sldId id="294" r:id="rId50"/>
    <p:sldId id="295" r:id="rId51"/>
    <p:sldId id="296" r:id="rId52"/>
    <p:sldId id="297" r:id="rId53"/>
    <p:sldId id="300" r:id="rId54"/>
    <p:sldId id="301" r:id="rId55"/>
    <p:sldId id="302" r:id="rId56"/>
    <p:sldId id="299" r:id="rId57"/>
    <p:sldId id="303" r:id="rId58"/>
    <p:sldId id="305" r:id="rId59"/>
    <p:sldId id="306" r:id="rId60"/>
    <p:sldId id="307" r:id="rId61"/>
    <p:sldId id="308" r:id="rId62"/>
    <p:sldId id="309" r:id="rId63"/>
    <p:sldId id="311" r:id="rId64"/>
    <p:sldId id="357" r:id="rId65"/>
    <p:sldId id="314" r:id="rId66"/>
    <p:sldId id="315" r:id="rId67"/>
    <p:sldId id="316" r:id="rId68"/>
    <p:sldId id="318" r:id="rId69"/>
    <p:sldId id="319" r:id="rId70"/>
    <p:sldId id="320" r:id="rId71"/>
    <p:sldId id="32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4" r:id="rId80"/>
    <p:sldId id="335" r:id="rId81"/>
    <p:sldId id="336" r:id="rId82"/>
    <p:sldId id="337" r:id="rId83"/>
    <p:sldId id="355" r:id="rId84"/>
    <p:sldId id="353" r:id="rId85"/>
    <p:sldId id="354" r:id="rId86"/>
    <p:sldId id="349" r:id="rId87"/>
    <p:sldId id="350" r:id="rId88"/>
    <p:sldId id="352" r:id="rId89"/>
    <p:sldId id="343" r:id="rId90"/>
    <p:sldId id="344" r:id="rId91"/>
    <p:sldId id="331" r:id="rId92"/>
    <p:sldId id="368" r:id="rId93"/>
    <p:sldId id="265" r:id="rId94"/>
    <p:sldId id="369" r:id="rId95"/>
    <p:sldId id="370" r:id="rId96"/>
    <p:sldId id="371" r:id="rId97"/>
    <p:sldId id="372" r:id="rId98"/>
    <p:sldId id="373" r:id="rId99"/>
    <p:sldId id="374" r:id="rId100"/>
    <p:sldId id="383" r:id="rId101"/>
    <p:sldId id="375" r:id="rId102"/>
    <p:sldId id="376" r:id="rId103"/>
    <p:sldId id="377" r:id="rId104"/>
    <p:sldId id="378" r:id="rId105"/>
    <p:sldId id="330" r:id="rId106"/>
    <p:sldId id="380" r:id="rId107"/>
    <p:sldId id="345" r:id="rId108"/>
    <p:sldId id="360" r:id="rId109"/>
    <p:sldId id="356" r:id="rId110"/>
    <p:sldId id="346" r:id="rId111"/>
    <p:sldId id="359" r:id="rId112"/>
    <p:sldId id="270" r:id="rId113"/>
    <p:sldId id="347" r:id="rId114"/>
    <p:sldId id="271" r:id="rId115"/>
    <p:sldId id="274" r:id="rId116"/>
    <p:sldId id="286" r:id="rId117"/>
    <p:sldId id="278" r:id="rId118"/>
    <p:sldId id="292" r:id="rId119"/>
    <p:sldId id="298" r:id="rId120"/>
    <p:sldId id="304" r:id="rId121"/>
    <p:sldId id="310" r:id="rId122"/>
    <p:sldId id="317" r:id="rId123"/>
    <p:sldId id="322" r:id="rId124"/>
    <p:sldId id="339" r:id="rId125"/>
    <p:sldId id="338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isocpp/CppCoreGuidelines/blob/master/CppCoreGuidelines.md#pro-profiles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github.com/slimm609/checksec/issues/301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213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security.googleblog.com/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Relationship Id="rId9" Type="http://schemas.openxmlformats.org/officeDocument/2006/relationships/hyperlink" Target="https://blog.regehr.org/archives/1520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hromium.org/Home/chromium-security/memory-safety" TargetMode="External"/><Relationship Id="rId7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msrc.microsoft.com/blog/2019/07/a-proactive-approach-to-more-secur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top25/archive/2024/2024_cwe_top25.html" TargetMode="External"/><Relationship Id="rId5" Type="http://schemas.openxmlformats.org/officeDocument/2006/relationships/hyperlink" Target="https://security.googleblog.com/2024/10/safer-with-google-advancing-memory.html" TargetMode="External"/><Relationship Id="rId4" Type="http://schemas.openxmlformats.org/officeDocument/2006/relationships/hyperlink" Target="https://docs.google.com/presentation/d/1EDQL-6MUKrqbILBtYjpiF96uW5LXcnIuE-HxzyCIr68/edit?slide=id.g2ddb8e6973c_0_7#slide=id.g2ddb8e6973c_0_7" TargetMode="External"/><Relationship Id="rId9" Type="http://schemas.openxmlformats.org/officeDocument/2006/relationships/hyperlink" Target="https://security.googleblog.com/2024/09/eliminating-memory-safety-vulnerabilities-Android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security.googleblog.com/2024/10/safer-with-google-advancing-memory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1559" TargetMode="Externa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09/eliminating-memory-safety-vulnerabilities-Android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12" Type="http://schemas.openxmlformats.org/officeDocument/2006/relationships/image" Target="../media/image17.png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  <a:p>
            <a:pPr lvl="1"/>
            <a:r>
              <a:rPr lang="ru-RU" dirty="0"/>
              <a:t>В основном </a:t>
            </a:r>
            <a:r>
              <a:rPr lang="en-US" dirty="0"/>
              <a:t>mitigation, </a:t>
            </a:r>
            <a:r>
              <a:rPr lang="ru-RU" dirty="0"/>
              <a:t>а не </a:t>
            </a:r>
            <a:r>
              <a:rPr lang="en-US" dirty="0"/>
              <a:t>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тип поведения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любые преобразования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Недокументированно зависит от реализации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Документированно зависит от реализации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722" y="3232529"/>
            <a:ext cx="215527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0x42;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vector::operator[]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6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</a:t>
            </a:r>
            <a:r>
              <a:rPr lang="ru-RU" dirty="0">
                <a:hlinkClick r:id="rId2"/>
              </a:rPr>
              <a:t>локальным</a:t>
            </a:r>
            <a:r>
              <a:rPr lang="ru-RU" dirty="0"/>
              <a:t>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небезопасных приведений</a:t>
            </a:r>
            <a:r>
              <a:rPr lang="en-US" dirty="0"/>
              <a:t> </a:t>
            </a:r>
            <a:r>
              <a:rPr lang="ru-RU" dirty="0"/>
              <a:t>типов</a:t>
            </a:r>
            <a:endParaRPr lang="en-US" dirty="0"/>
          </a:p>
          <a:p>
            <a:pPr lvl="1"/>
            <a:r>
              <a:rPr lang="ru-RU" dirty="0"/>
              <a:t>И т.д.</a:t>
            </a:r>
            <a:endParaRPr lang="en-US" dirty="0"/>
          </a:p>
          <a:p>
            <a:r>
              <a:rPr lang="ru-RU" dirty="0"/>
              <a:t>Станут ли профили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72" y="2765851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9DB-6EB1-4484-8B38-F0A4A0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A17-5713-4285-992A-27DF0DA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это</a:t>
            </a:r>
            <a:r>
              <a:rPr lang="en-US" dirty="0"/>
              <a:t> state-of-the-art </a:t>
            </a:r>
            <a:r>
              <a:rPr lang="ru-RU" dirty="0"/>
              <a:t>часть разработки современного ПО</a:t>
            </a:r>
            <a:endParaRPr lang="en-US" dirty="0"/>
          </a:p>
          <a:p>
            <a:r>
              <a:rPr lang="ru-RU" dirty="0"/>
              <a:t>Существует большое количество методов с разной степенью защиты и оверхеда</a:t>
            </a:r>
          </a:p>
          <a:p>
            <a:r>
              <a:rPr lang="ru-RU" dirty="0"/>
              <a:t>Они будут всё больше применяться на практике из-за развития безопасных языков и требований заказчиков и регуляторов</a:t>
            </a:r>
          </a:p>
          <a:p>
            <a:pPr lvl="1"/>
            <a:r>
              <a:rPr lang="ru-RU" dirty="0"/>
              <a:t>В том числе стандартизовываться в языке</a:t>
            </a:r>
            <a:endParaRPr lang="en-US" dirty="0"/>
          </a:p>
          <a:p>
            <a:r>
              <a:rPr lang="ru-RU" dirty="0"/>
              <a:t>Даст ли это конкурентные преимущества </a:t>
            </a:r>
            <a:r>
              <a:rPr lang="en-US" dirty="0"/>
              <a:t>C++ </a:t>
            </a:r>
            <a:r>
              <a:rPr lang="ru-RU" dirty="0"/>
              <a:t>в соревновании с </a:t>
            </a:r>
            <a:r>
              <a:rPr lang="en-US" dirty="0"/>
              <a:t>Memory Safe </a:t>
            </a:r>
            <a:r>
              <a:rPr lang="ru-RU" dirty="0"/>
              <a:t>языками</a:t>
            </a:r>
            <a:r>
              <a:rPr lang="en-US" dirty="0"/>
              <a:t> 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2B22-D0AB-40C0-8DB6-254B6E0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  <a:endParaRPr lang="en-US" dirty="0"/>
          </a:p>
          <a:p>
            <a:pPr lvl="1"/>
            <a:r>
              <a:rPr lang="ru-RU" dirty="0"/>
              <a:t>В том числе опции компилятора, включенные по умолчанию</a:t>
            </a:r>
          </a:p>
          <a:p>
            <a:r>
              <a:rPr lang="ru-RU" dirty="0"/>
              <a:t>Решить с Security Team какие hardening-методы включить и в каких компонентах</a:t>
            </a:r>
            <a:endParaRPr lang="en-US" dirty="0"/>
          </a:p>
          <a:p>
            <a:r>
              <a:rPr lang="ru-RU" i="1" dirty="0"/>
              <a:t>Минимальный</a:t>
            </a:r>
            <a:r>
              <a:rPr lang="ru-RU" dirty="0"/>
              <a:t>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-pie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Stack Protector: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Фортификация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en-US" dirty="0"/>
              <a:t>Full RELRO: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Control-flow Integrity: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X86,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AArch64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Обязательно собирать самому (в дистрибутивах устаревшая версия </a:t>
            </a:r>
            <a:r>
              <a:rPr lang="en-US" sz="2000" dirty="0"/>
              <a:t>checksec.sh)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r>
              <a:rPr lang="en-US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 (2022)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</a:t>
            </a:r>
            <a:r>
              <a:rPr lang="en-US" dirty="0"/>
              <a:t>OS</a:t>
            </a:r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r>
              <a:rPr lang="en-US" dirty="0"/>
              <a:t> (2025)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  <a:p>
            <a:r>
              <a:rPr lang="ru-RU" dirty="0"/>
              <a:t>Аппаратный </a:t>
            </a:r>
            <a:r>
              <a:rPr lang="en-US" dirty="0"/>
              <a:t>hardening (AArch64 TBI </a:t>
            </a:r>
            <a:r>
              <a:rPr lang="ru-RU" dirty="0"/>
              <a:t>и </a:t>
            </a:r>
            <a:r>
              <a:rPr lang="en-US" dirty="0"/>
              <a:t>MTE, CHERI)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 </a:t>
            </a:r>
            <a:r>
              <a:rPr lang="ru-RU" dirty="0"/>
              <a:t>защит</a:t>
            </a:r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Обзоры атак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Блоги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7"/>
              </a:rPr>
              <a:t>Google Security Blog</a:t>
            </a:r>
            <a:endParaRPr lang="en-US" dirty="0"/>
          </a:p>
          <a:p>
            <a:pPr lvl="1"/>
            <a:r>
              <a:rPr lang="en-US" dirty="0"/>
              <a:t>Embedded in Academia (John </a:t>
            </a:r>
            <a:r>
              <a:rPr lang="en-US" dirty="0" err="1"/>
              <a:t>Regehr</a:t>
            </a:r>
            <a:r>
              <a:rPr lang="en-US" dirty="0"/>
              <a:t>): </a:t>
            </a:r>
            <a:r>
              <a:rPr lang="en-US" dirty="0">
                <a:hlinkClick r:id="rId8"/>
              </a:rPr>
              <a:t>A Guide to Undefined Behavior in C and C++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9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en-US" dirty="0"/>
          </a:p>
          <a:p>
            <a:r>
              <a:rPr lang="ru-RU" dirty="0"/>
              <a:t>Роман Лебедев </a:t>
            </a:r>
            <a:r>
              <a:rPr lang="en-US" dirty="0"/>
              <a:t>(Spectral::Technologies)</a:t>
            </a:r>
            <a:endParaRPr lang="ru-RU" dirty="0"/>
          </a:p>
          <a:p>
            <a:r>
              <a:rPr lang="ru-RU" dirty="0"/>
              <a:t>Программный комитет </a:t>
            </a:r>
            <a:r>
              <a:rPr lang="en-US" dirty="0"/>
              <a:t>C++ Zero Cost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7" y="2905686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endParaRPr lang="en-US" dirty="0"/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=libc++</a:t>
            </a:r>
            <a:r>
              <a:rPr lang="en-US" dirty="0"/>
              <a:t>)</a:t>
            </a:r>
          </a:p>
          <a:p>
            <a:r>
              <a:rPr lang="en-US" dirty="0"/>
              <a:t>Visual Studio: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MALLOC_CHECK_=3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GLIBC_TUNABLES=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glibc.malloc.check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-ftrivial-auto-var-init=zero</a:t>
            </a:r>
            <a:r>
              <a:rPr lang="ru-RU" dirty="0"/>
              <a:t>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r>
              <a:rPr lang="en-US" dirty="0"/>
              <a:t>(2024)</a:t>
            </a:r>
          </a:p>
          <a:p>
            <a:r>
              <a:rPr lang="en-US" dirty="0"/>
              <a:t>80% Memory Safety CVE </a:t>
            </a:r>
            <a:r>
              <a:rPr lang="ru-RU" dirty="0"/>
              <a:t>и </a:t>
            </a:r>
            <a:r>
              <a:rPr lang="en-US" dirty="0"/>
              <a:t>46</a:t>
            </a:r>
            <a:r>
              <a:rPr lang="ru-RU" dirty="0"/>
              <a:t>% </a:t>
            </a:r>
            <a:r>
              <a:rPr lang="en-US" dirty="0"/>
              <a:t>Memory Safety 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20%+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Роман Русяев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Разработчик компиляторов для различных аппаратных архитектур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Team Lead компиляторного направления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Юрий Грибов</a:t>
            </a:r>
            <a:r>
              <a:rPr lang="en-US" dirty="0"/>
              <a:t> (</a:t>
            </a:r>
            <a:r>
              <a:rPr lang="en-US" dirty="0" err="1"/>
              <a:t>yugr</a:t>
            </a:r>
            <a:r>
              <a:rPr lang="en-US" dirty="0"/>
              <a:t>, </a:t>
            </a:r>
            <a:r>
              <a:rPr lang="en-US" dirty="0" err="1"/>
              <a:t>the_real_yugr</a:t>
            </a:r>
            <a:r>
              <a:rPr lang="en-US" dirty="0"/>
              <a:t>),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и фанат системного ПО (компиляторов, рантаймов, инструментов верификации и т. 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17" y="1690688"/>
            <a:ext cx="10905565" cy="47903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pPr lvl="1"/>
            <a:r>
              <a:rPr lang="ru-RU" dirty="0"/>
              <a:t>Инструменты </a:t>
            </a:r>
            <a:r>
              <a:rPr lang="en-US" dirty="0"/>
              <a:t>QA </a:t>
            </a:r>
            <a:r>
              <a:rPr lang="ru-RU" dirty="0"/>
              <a:t>мощнее и могут найти больше багов</a:t>
            </a:r>
            <a:endParaRPr lang="en-US" dirty="0"/>
          </a:p>
          <a:p>
            <a:r>
              <a:rPr lang="en-US" dirty="0"/>
              <a:t>Fuzzing, concolic testing, property-based testing, etc.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приведённую выше</a:t>
            </a:r>
            <a:r>
              <a:rPr lang="en-US" dirty="0"/>
              <a:t>) </a:t>
            </a:r>
            <a:r>
              <a:rPr lang="ru-RU" dirty="0"/>
              <a:t>атаку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D41EB-8A5C-489E-A697-0C99490871CB}"/>
              </a:ext>
            </a:extLst>
          </p:cNvPr>
          <p:cNvSpPr txBox="1"/>
          <p:nvPr/>
        </p:nvSpPr>
        <p:spPr>
          <a:xfrm>
            <a:off x="10349753" y="2411973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9E1E-E3FA-41E8-8EE6-0CBA1F38356A}"/>
              </a:ext>
            </a:extLst>
          </p:cNvPr>
          <p:cNvSpPr txBox="1"/>
          <p:nvPr/>
        </p:nvSpPr>
        <p:spPr>
          <a:xfrm>
            <a:off x="10406903" y="2814697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248DC-FEE8-4C38-97D8-D99A047C5D91}"/>
              </a:ext>
            </a:extLst>
          </p:cNvPr>
          <p:cNvSpPr txBox="1"/>
          <p:nvPr/>
        </p:nvSpPr>
        <p:spPr>
          <a:xfrm>
            <a:off x="10091459" y="1998454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Lib A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r>
              <a:rPr lang="en-US" dirty="0"/>
              <a:t> (2012)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ru-RU" dirty="0">
                <a:hlinkClick r:id="rId3"/>
              </a:rPr>
              <a:t>C++Russia 2024: 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Уменьшение поверхности атаки</a:t>
            </a:r>
            <a:endParaRPr lang="en-US" dirty="0"/>
          </a:p>
          <a:p>
            <a:pPr lvl="1"/>
            <a:r>
              <a:rPr lang="ru-RU" dirty="0"/>
              <a:t>Например выход за границу буфера, обращение по невалидному адресу, переполнение целочисленной переменной и т.п.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173571" y="4592590"/>
            <a:ext cx="3180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Mario </a:t>
            </a:r>
            <a:r>
              <a:rPr lang="en-US" sz="1200" dirty="0" err="1"/>
              <a:t>Simoes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22E-D2C9-48F1-AC27-B8E9CFD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</a:t>
            </a:r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4D47-F6C1-476E-AA6E-C3E5E2D1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диверсификация</a:t>
            </a:r>
            <a:endParaRPr lang="en-US" dirty="0"/>
          </a:p>
          <a:p>
            <a:pPr lvl="1"/>
            <a:r>
              <a:rPr lang="ru-RU" dirty="0"/>
              <a:t>Линковка объектных файлов или функций программы в случайном порядке</a:t>
            </a:r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РАН), </a:t>
            </a:r>
            <a:r>
              <a:rPr lang="en-US" dirty="0"/>
              <a:t>OpenBSD (</a:t>
            </a:r>
            <a:r>
              <a:rPr lang="ru-RU" dirty="0"/>
              <a:t>ядро перелинковывается при каждой загрузке</a:t>
            </a:r>
            <a:r>
              <a:rPr lang="en-US" dirty="0"/>
              <a:t>), etc.</a:t>
            </a:r>
            <a:endParaRPr lang="ru-RU" dirty="0"/>
          </a:p>
          <a:p>
            <a:r>
              <a:rPr lang="ru-RU" dirty="0"/>
              <a:t>Рантайм-диверсификация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функций программы</a:t>
            </a:r>
            <a:endParaRPr lang="en-US" dirty="0"/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endParaRPr lang="en-US" dirty="0"/>
          </a:p>
          <a:p>
            <a:r>
              <a:rPr lang="en-US" dirty="0"/>
              <a:t>Moving Target Defense </a:t>
            </a:r>
            <a:endParaRPr lang="ru-RU" dirty="0"/>
          </a:p>
          <a:p>
            <a:pPr lvl="1"/>
            <a:r>
              <a:rPr lang="ru-RU" dirty="0"/>
              <a:t>Динамическое перемещение функций 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673D-1E73-421E-BC4A-5342469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 (Stack Canary)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 (2015)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возможно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MSRC Blog: A proactive approach to more secure code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Chromium Security: Memory Safety</a:t>
            </a:r>
            <a:r>
              <a:rPr lang="en-US" dirty="0"/>
              <a:t> (2025)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Improving Memory Safety without a Trillion Dollars</a:t>
            </a:r>
            <a:r>
              <a:rPr lang="en-US" dirty="0"/>
              <a:t> (2024)</a:t>
            </a:r>
          </a:p>
          <a:p>
            <a:pPr lvl="1"/>
            <a:r>
              <a:rPr lang="en-US" dirty="0"/>
              <a:t>75% 0-day –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Safer with Google: Advancing Memory Safety</a:t>
            </a:r>
            <a:r>
              <a:rPr lang="en-US" dirty="0"/>
              <a:t> (2024)</a:t>
            </a:r>
            <a:endParaRPr lang="ru-RU" dirty="0"/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Mitre</a:t>
            </a:r>
            <a:r>
              <a:rPr lang="en-US" dirty="0">
                <a:hlinkClick r:id="rId6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и регуляторы в различных странах </a:t>
            </a:r>
            <a:r>
              <a:rPr lang="ru-RU" i="1" dirty="0"/>
              <a:t>рекомендуют</a:t>
            </a:r>
            <a:r>
              <a:rPr lang="ru-RU" dirty="0"/>
              <a:t> использование безопасных языков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The case for memory safe roadmaps</a:t>
            </a:r>
            <a:r>
              <a:rPr lang="en-US" dirty="0"/>
              <a:t> (US CISA, NSA, FBI)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1788-3060-476C-89F0-0B31DB192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70" y="2132898"/>
            <a:ext cx="3552050" cy="219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ED52F-7BB5-42F4-92ED-E9F6D42EB0F0}"/>
              </a:ext>
            </a:extLst>
          </p:cNvPr>
          <p:cNvSpPr txBox="1"/>
          <p:nvPr/>
        </p:nvSpPr>
        <p:spPr>
          <a:xfrm>
            <a:off x="9395011" y="4190721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9"/>
              </a:rPr>
              <a:t>Google Security Blog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BF9CF3-E2A6-41DC-A010-02BE4B46D19B}"/>
              </a:ext>
            </a:extLst>
          </p:cNvPr>
          <p:cNvCxnSpPr>
            <a:cxnSpLocks/>
          </p:cNvCxnSpPr>
          <p:nvPr/>
        </p:nvCxnSpPr>
        <p:spPr>
          <a:xfrm flipV="1">
            <a:off x="8760759" y="3175747"/>
            <a:ext cx="2749923" cy="3902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r>
              <a:rPr lang="en-US" dirty="0"/>
              <a:t> (2021)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U_FORTIFY_SOURCE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-flex-arrays</a:t>
            </a:r>
            <a:r>
              <a:rPr lang="en-US" dirty="0"/>
              <a:t>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A5D3-C294-43BD-99B6-1A73F53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некоторые цитаты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0CDD-8F44-45DF-A849-E61ED5E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Safer with Google: Advancing Memory Safety"/>
              </a:rPr>
              <a:t>Safer with Google: Advancing Memory Safety </a:t>
            </a:r>
            <a:r>
              <a:rPr lang="en-US" dirty="0"/>
              <a:t>(2024)</a:t>
            </a:r>
          </a:p>
          <a:p>
            <a:pPr lvl="1"/>
            <a:r>
              <a:rPr lang="en-US" dirty="0"/>
              <a:t>The first pillar of our strategy is centered on further increasing the adoption of memory-safe languages</a:t>
            </a:r>
          </a:p>
          <a:p>
            <a:pPr lvl="1"/>
            <a:r>
              <a:rPr lang="en-US" dirty="0"/>
              <a:t>While we won't make C and C++ memory safe, we are eliminating sub-classes of vulnerabilities in the code we own</a:t>
            </a:r>
          </a:p>
          <a:p>
            <a:r>
              <a:rPr lang="en-US" dirty="0">
                <a:hlinkClick r:id="rId3"/>
              </a:rPr>
              <a:t>The Case for Memory Safe Roadmaps</a:t>
            </a:r>
            <a:r>
              <a:rPr lang="en-US" dirty="0"/>
              <a:t> (2023)</a:t>
            </a:r>
          </a:p>
          <a:p>
            <a:pPr lvl="1"/>
            <a:r>
              <a:rPr lang="en-US" dirty="0"/>
              <a:t>Authoring agencies urge senior executives at every software manufacturer to reduce customer risk by prioritizing design and development practices that implement Memory Safe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71EB-4D92-4141-A771-47791D0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С++Russia 2023: 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GLIBCXX_ASSERTIONS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Далее расскажем подробнее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r>
              <a:rPr lang="en-US" dirty="0"/>
              <a:t> (2024)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r>
              <a:rPr lang="en-US" dirty="0"/>
              <a:t> (2024)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Контрольные 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таблиц виртуальных функций и глобальных деструкторов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Wmaybe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-uninitialized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-ftrapv</a:t>
            </a:r>
            <a:r>
              <a:rPr lang="ru-RU" dirty="0"/>
              <a:t>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</a:t>
            </a:r>
            <a:r>
              <a:rPr lang="ru-RU" dirty="0">
                <a:hlinkClick r:id="rId6"/>
              </a:rPr>
              <a:t>2010</a:t>
            </a:r>
            <a:endParaRPr lang="ru-RU" dirty="0"/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, 2018)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pPr lvl="1"/>
            <a:r>
              <a:rPr lang="ru-RU" dirty="0"/>
              <a:t>Применяем </a:t>
            </a:r>
            <a:r>
              <a:rPr lang="en-US" dirty="0"/>
              <a:t>“</a:t>
            </a:r>
            <a:r>
              <a:rPr lang="ru-RU" dirty="0"/>
              <a:t>местно</a:t>
            </a:r>
            <a:r>
              <a:rPr lang="en-US" dirty="0"/>
              <a:t>” !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удалит эту проверку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r>
              <a:rPr lang="en-US" dirty="0"/>
              <a:t> (2023)</a:t>
            </a:r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r>
              <a:rPr lang="en-US" dirty="0"/>
              <a:t> (2025)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 (</a:t>
            </a:r>
            <a:r>
              <a:rPr lang="en-US" dirty="0"/>
              <a:t>deploy)</a:t>
            </a:r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</a:t>
            </a:r>
            <a:r>
              <a:rPr lang="en-US" dirty="0"/>
              <a:t>, </a:t>
            </a:r>
            <a:r>
              <a:rPr lang="en-US" dirty="0" err="1"/>
              <a:t>vtable</a:t>
            </a:r>
            <a:r>
              <a:rPr lang="en-US" dirty="0"/>
              <a:t> hijacking</a:t>
            </a:r>
            <a:r>
              <a:rPr lang="ru-RU" dirty="0"/>
              <a:t>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хранения криптостойкой контрольной 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изменений на </a:t>
            </a:r>
            <a:r>
              <a:rPr lang="en-US" dirty="0"/>
              <a:t>Intel 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, 2025),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, 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</a:t>
            </a:r>
            <a:r>
              <a:rPr lang="ru-RU" sz="1600" dirty="0"/>
              <a:t>только </a:t>
            </a:r>
            <a:r>
              <a:rPr lang="en-US" sz="1600" dirty="0"/>
              <a:t>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Концепция</a:t>
            </a:r>
            <a:r>
              <a:rPr lang="en-US" dirty="0"/>
              <a:t> Secure Development Lifecycle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Safe Coding</a:t>
            </a:r>
            <a:r>
              <a:rPr lang="en-US" dirty="0"/>
              <a:t>)</a:t>
            </a:r>
          </a:p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Желательно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Wconversion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-conversion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6978"/>
              </p:ext>
            </p:extLst>
          </p:nvPr>
        </p:nvGraphicFramePr>
        <p:xfrm>
          <a:off x="497541" y="960755"/>
          <a:ext cx="8819032" cy="575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835522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893797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847150"/>
            <a:ext cx="23128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stdlib</a:t>
            </a:r>
            <a:r>
              <a:rPr lang="en-US" sz="1600" dirty="0"/>
              <a:t>::core 8.5% unsafe-</a:t>
            </a:r>
            <a:r>
              <a:rPr lang="ru-RU" sz="1600" dirty="0"/>
              <a:t>кода, </a:t>
            </a:r>
            <a:r>
              <a:rPr lang="en-US" sz="1600" dirty="0" err="1"/>
              <a:t>nalgebra</a:t>
            </a:r>
            <a:r>
              <a:rPr lang="en-US" sz="1600" dirty="0"/>
              <a:t> 4.5%, rav1e 7%, </a:t>
            </a:r>
            <a:r>
              <a:rPr lang="en-US" sz="1600" dirty="0" err="1"/>
              <a:t>tokio</a:t>
            </a:r>
            <a:r>
              <a:rPr lang="en-US" sz="1600" dirty="0"/>
              <a:t> 5%, </a:t>
            </a:r>
            <a:r>
              <a:rPr lang="en-US" sz="1600" dirty="0" err="1"/>
              <a:t>veloren</a:t>
            </a:r>
            <a:r>
              <a:rPr lang="en-US" sz="1600" dirty="0"/>
              <a:t>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(</a:t>
            </a:r>
            <a:r>
              <a:rPr lang="ru-RU" sz="1600" dirty="0"/>
              <a:t>по модулю ошибок в наших скриптах)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некоторых ключевых защит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97155-CB1B-430F-B9CC-08E41495B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7" y="-11782"/>
            <a:ext cx="1452703" cy="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 в </a:t>
            </a:r>
            <a:r>
              <a:rPr lang="en-US" dirty="0"/>
              <a:t>Clang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тип поведения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любые преобразования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Недокументированно зависит от реализации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Документированно зависит от реализации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9090</Words>
  <Application>Microsoft Office PowerPoint</Application>
  <PresentationFormat>Widescreen</PresentationFormat>
  <Paragraphs>1475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Авторы</vt:lpstr>
      <vt:lpstr>Что такое hardening</vt:lpstr>
      <vt:lpstr>Актуальность</vt:lpstr>
      <vt:lpstr>Актуальность: некоторые цитаты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Распространённость buffer overflow уязвимостей</vt:lpstr>
      <vt:lpstr>Атаки на стек: Stack Smashing</vt:lpstr>
      <vt:lpstr>Пример: Stack Smashing</vt:lpstr>
      <vt:lpstr>Атаки на стек: Return-to-libc</vt:lpstr>
      <vt:lpstr>Атаки на стек: Return-oriented programming</vt:lpstr>
      <vt:lpstr>Атаки на кучу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Недостатки: false negatives</vt:lpstr>
      <vt:lpstr>ASLR: дальнейшее развитие</vt:lpstr>
      <vt:lpstr>Stack Protector</vt:lpstr>
      <vt:lpstr>Stack Protector (Stack Canary)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 в Clang</vt:lpstr>
      <vt:lpstr>Поддержка Hardening в языке</vt:lpstr>
      <vt:lpstr>Новый тип поведения в C++</vt:lpstr>
      <vt:lpstr>Новый тип поведения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Выводы</vt:lpstr>
      <vt:lpstr>Что стоит сделать ?</vt:lpstr>
      <vt:lpstr>Что стоит сделать ?</vt:lpstr>
      <vt:lpstr>О чём мы не рассказали ...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374</cp:revision>
  <dcterms:created xsi:type="dcterms:W3CDTF">2025-07-07T17:12:48Z</dcterms:created>
  <dcterms:modified xsi:type="dcterms:W3CDTF">2025-08-01T19:28:17Z</dcterms:modified>
</cp:coreProperties>
</file>