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7" r:id="rId3"/>
    <p:sldId id="261" r:id="rId4"/>
    <p:sldId id="258" r:id="rId5"/>
    <p:sldId id="259" r:id="rId6"/>
    <p:sldId id="263" r:id="rId7"/>
    <p:sldId id="279" r:id="rId8"/>
    <p:sldId id="260" r:id="rId9"/>
    <p:sldId id="264" r:id="rId10"/>
    <p:sldId id="281" r:id="rId11"/>
    <p:sldId id="262" r:id="rId12"/>
    <p:sldId id="266" r:id="rId13"/>
    <p:sldId id="267" r:id="rId14"/>
    <p:sldId id="333" r:id="rId15"/>
    <p:sldId id="268" r:id="rId16"/>
    <p:sldId id="282" r:id="rId17"/>
    <p:sldId id="269" r:id="rId18"/>
    <p:sldId id="273" r:id="rId19"/>
    <p:sldId id="272" r:id="rId20"/>
    <p:sldId id="274" r:id="rId21"/>
    <p:sldId id="284" r:id="rId22"/>
    <p:sldId id="277" r:id="rId23"/>
    <p:sldId id="285" r:id="rId24"/>
    <p:sldId id="286" r:id="rId25"/>
    <p:sldId id="283" r:id="rId26"/>
    <p:sldId id="275" r:id="rId27"/>
    <p:sldId id="276" r:id="rId28"/>
    <p:sldId id="278" r:id="rId29"/>
    <p:sldId id="287" r:id="rId30"/>
    <p:sldId id="288" r:id="rId31"/>
    <p:sldId id="291" r:id="rId32"/>
    <p:sldId id="289" r:id="rId33"/>
    <p:sldId id="290" r:id="rId34"/>
    <p:sldId id="292" r:id="rId35"/>
    <p:sldId id="332" r:id="rId36"/>
    <p:sldId id="293" r:id="rId37"/>
    <p:sldId id="294" r:id="rId38"/>
    <p:sldId id="295" r:id="rId39"/>
    <p:sldId id="296" r:id="rId40"/>
    <p:sldId id="297" r:id="rId41"/>
    <p:sldId id="298" r:id="rId42"/>
    <p:sldId id="300" r:id="rId43"/>
    <p:sldId id="301" r:id="rId44"/>
    <p:sldId id="302" r:id="rId45"/>
    <p:sldId id="299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4" r:id="rId74"/>
    <p:sldId id="335" r:id="rId75"/>
    <p:sldId id="336" r:id="rId76"/>
    <p:sldId id="337" r:id="rId77"/>
    <p:sldId id="338" r:id="rId78"/>
    <p:sldId id="339" r:id="rId79"/>
    <p:sldId id="330" r:id="rId80"/>
    <p:sldId id="331" r:id="rId81"/>
    <p:sldId id="271" r:id="rId82"/>
    <p:sldId id="270" r:id="rId8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90761-0001-48E3-AB62-3FA722807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9F3EE-0F7F-4D84-A0D8-89B98F06B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3EC65-52C5-41D7-9360-2F816EEE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80BE3-C90D-48A6-8773-7C4DDD74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6AF86-6870-4A69-B3A2-4BCF83AB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6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E9707-DE96-4C6C-B775-DCAA7E09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4C697-35EE-4CD0-A828-67113AEFF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F9A93-AC12-48AA-A5B9-4DDB9703B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19E13-2FAA-45CE-8F88-33137793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F3D4E-515D-43D2-9638-0FBCCFBBC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FEA6B7-AB8A-4362-A6F5-619C8FDB6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E0336-29E6-4A3B-AC8F-20C3FF96C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923F8-E051-4340-A768-7433408E2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86A48-809D-4958-BD36-52D1E351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53EE2-5F9C-45C3-9F7F-043EB86D9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5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504CD-29E8-4771-A7C2-6BBF58AB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3313C-C8BD-4860-9C12-A3332EB0E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621EE-081F-4952-8E10-DE1AA0254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B44D5-2A30-453C-81EE-DD900505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DB14C-45D7-4E4A-83FE-DD101553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4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169E-646D-4EB6-8983-F4DE054DA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CA4CE-B74B-46DF-A5B6-9EA79072B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F3545-459E-4B77-816C-C3406064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C91BE-C522-4533-8A5F-858678A5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F558B-4A28-4A87-BAE7-D18A076DE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4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90E07-AB07-4A5F-AB86-B12B35B79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8D9AB-29A6-4606-B50E-906634E3E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53501-D4FC-4F18-9A79-DC6D693F9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379B6-FDF4-4366-83CC-495A9D46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F3EC6-5639-4743-8281-B2E96A5B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00340-E729-4D4B-9454-E215F4FA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3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79392-E34F-4C67-9C6E-FC0243439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A33AC-E11F-438C-8A25-EED4B0713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ACB56-5B5B-4B14-9631-014D2FB59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3CA675-0F7A-45E2-B669-6345865DB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F644D0-2795-43FB-9D9A-14E31EED7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CC7D35-5CA4-478E-A270-B942ECF71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041BF6-34A9-48A5-B40E-71C470C9C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367F33-7563-4A6C-A2B0-B6A4F29E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0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07C62-1964-46ED-A1FA-4B94702AF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7F09A2-D9F3-4433-A896-354B3BA48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2D074-A51E-4A2A-9EB1-3B2D64204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C7313-FF13-4951-B43C-74B1B975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C98335-CD22-4B21-B2C2-49A0A521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BC365-CBC9-4222-895D-1A8DA39F3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C52C1-BEA5-47DB-BB50-89CA7D6A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7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A3F0-3402-4DAC-893B-F77571D8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DF97B-2D72-4DBE-9ECB-873584E96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D4F48-FC94-4120-A7EE-203DA7B21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3B33-C4C3-4AA2-BB0C-E19695A3A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AF946-DD0C-4B74-A2AB-7149BAD5D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2525F-30F5-4FDF-8069-689893BE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1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6742F-4FAC-4C8D-9A7F-1B513DFA8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C17217-95C0-46AD-914F-046E40C18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E879B-DE3E-422E-A28C-876EC0BCC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4B677-F01D-49D1-B60F-B764C55E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60AAB-A1E9-41A2-835C-F71DBEB4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A2246-8D5C-4B1B-9FA7-B0929AE1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5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28352E-CC61-4950-9D9C-B82358317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D8BB9-9E40-428E-A561-95A597DD8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0BDAA-130A-46CF-93A9-6358E1E6F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1C82C-088A-4FB4-80D3-9F271402ACE7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9F4E0-6F2B-4050-9884-A4C51E876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CE4B8-4C40-488D-9138-DCE2A64CF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8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lQavgcwrp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408.15107" TargetMode="External"/><Relationship Id="rId7" Type="http://schemas.openxmlformats.org/officeDocument/2006/relationships/hyperlink" Target="https://www.usenix.org/publications/loginonline/choose-one-android-performance-or-security" TargetMode="External"/><Relationship Id="rId2" Type="http://schemas.openxmlformats.org/officeDocument/2006/relationships/hyperlink" Target="https://en.m.wikipedia.org/wiki/Uncontrolled_format_str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oogleprojectzero.blogspot.com/2015/09/stagefrightened.html" TargetMode="External"/><Relationship Id="rId5" Type="http://schemas.openxmlformats.org/officeDocument/2006/relationships/hyperlink" Target="https://cloud.google.com/blog/topics/threat-intelligence/six-facts-about-address-space-layout-randomization-on-windows" TargetMode="External"/><Relationship Id="rId4" Type="http://schemas.openxmlformats.org/officeDocument/2006/relationships/hyperlink" Target="https://www.blackhat.com/docs/us-16/materials/us-16-Kralevich-The-Art-Of-Defense-How-Vulnerabilities-Help-Shape-Security-Features-And-Mitigations-In-Android.pdf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studiomiguel/3946174063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ic.googleusercontent.com/media/research.google.com/en/pubs/archive/43809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image/5958324/free-public-domain-cc0-photo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bugzilla.mozilla.org/show_bug.cgi?id=1503589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icryl.com/media/reaching-shadow-heart-nature-landscapes-d62bda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ssf/wg-best-practices-os-developers/issues/267#issuecomment-1835359166" TargetMode="External"/><Relationship Id="rId2" Type="http://schemas.openxmlformats.org/officeDocument/2006/relationships/hyperlink" Target="https://clang.llvm.org/docs/SafeStack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limm609/checksec/issues/301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ualys.com/2017/06/19/stack-clash/stack-clash.txt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llvm.org/posts/2021-01-05-stack-clash-protection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bugzilla.mozilla.org/show_bug.cgi?id=1852202" TargetMode="External"/><Relationship Id="rId2" Type="http://schemas.openxmlformats.org/officeDocument/2006/relationships/hyperlink" Target="https://github.com/jvoisin/compiler-flags-distro/issues/1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yugr/slides/blob/main/CppZeroCost/2025/scripts/has_stack_clash_protection.py" TargetMode="External"/><Relationship Id="rId4" Type="http://schemas.openxmlformats.org/officeDocument/2006/relationships/hyperlink" Target="https://github.com/slimm609/checksec/issues/300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sanitizers/issues/247" TargetMode="External"/><Relationship Id="rId2" Type="http://schemas.openxmlformats.org/officeDocument/2006/relationships/hyperlink" Target="https://zatoichi-engineer.github.io/2017/10/06/fortify-source.html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.2f30.org/fortify-headers/files.html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android-developers.googleblog.com/2020/06/system-hardening-in-android-11.htm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cpp/comments/1hzj1if/comment/m6spg8v" TargetMode="External"/><Relationship Id="rId2" Type="http://schemas.openxmlformats.org/officeDocument/2006/relationships/hyperlink" Target="https://www.youtube.com/watch?v=NKn1pAoB2M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ddit.com/r/cpp/comments/1hzj1if/comment/m6spu55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discourse.llvm.org/t/rfc-c-buffer-hardening/6573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0x434b.dev/overview-of-glibc-heap-exploitation-techniqu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ingsvilletimes.ca/2022/10/common-sense-health-rake-up-the-leaves-this-fall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cpp/comments/1hzj1if/comment/m6vpzh4" TargetMode="External"/><Relationship Id="rId2" Type="http://schemas.openxmlformats.org/officeDocument/2006/relationships/hyperlink" Target="https://security.googleblog.com/2024/11/retrofitting-spatial-safety-to-hundred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ughunters.google.com/blog/6368559657254912/llvm-s-rfc-c-buffer-hardening-at-google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security.googleblog.com/2024/11/retrofitting-spatial-safety-to-hundreds.html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madaidans-insecurities.github.io/firefox-chromium.html#memory-allocator-hardening" TargetMode="External"/><Relationship Id="rId2" Type="http://schemas.openxmlformats.org/officeDocument/2006/relationships/hyperlink" Target="https://blog.chromium.org/2021/04/efficient-and-safe-allocations-everywhere.html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src.microsoft.com/blog/2019/07/a-proactive-approach-to-more-secure-code/" TargetMode="External"/><Relationship Id="rId2" Type="http://schemas.openxmlformats.org/officeDocument/2006/relationships/hyperlink" Target="https://cwe.mitre.org/top25/archive/2024/2024_cwe_top25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hyperlink" Target="https://security.googleblog.com/2024/11/retrofitting-spatial-safety-to-hundreds.html" TargetMode="External"/><Relationship Id="rId4" Type="http://schemas.openxmlformats.org/officeDocument/2006/relationships/hyperlink" Target="https://www.chromium.org/Home/chromium-security/memory-safety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irs.com/blog/archives/189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gcc.gnu.org/legacy-ml/gcc-patches/2014-06/msg00615.html" TargetMode="External"/><Relationship Id="rId2" Type="http://schemas.openxmlformats.org/officeDocument/2006/relationships/hyperlink" Target="https://github.com/microsoft/MSRC-Security-Research/blob/master/presentations/2019_09_CppCon/CppCon2019%20-%20Killing%20Uninitialized%20Memory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pen-std.org/jtc1/sc22/wg21/docs/papers/2023/p2723r1.html#real-world" TargetMode="External"/><Relationship Id="rId4" Type="http://schemas.openxmlformats.org/officeDocument/2006/relationships/hyperlink" Target="https://www.open-std.org/jtc1/sc22/wg21/docs/papers/2023/p2795r3.html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patchwork-proxy.ozlabs.org/project/qemu-devel/patch/20250604191843.399309-1-stefanha@redhat.com/" TargetMode="External"/><Relationship Id="rId2" Type="http://schemas.openxmlformats.org/officeDocument/2006/relationships/hyperlink" Target="https://serge-sans-paille.github.io/pythran-stories/trivial-auto-var-init-experiment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crosoft/MSRC-Security-Research/blob/master/presentations/2019_09_CppCon/CppCon2019%20-%20Killing%20Uninitialized%20Memory.pdf" TargetMode="External"/><Relationship Id="rId5" Type="http://schemas.openxmlformats.org/officeDocument/2006/relationships/hyperlink" Target="https://bugs.launchpad.net/ubuntu/+source/dpkg/+bug/1972043/comments/11" TargetMode="External"/><Relationship Id="rId4" Type="http://schemas.openxmlformats.org/officeDocument/2006/relationships/hyperlink" Target="https://issues.chromium.org/issues/40633061#comment142" TargetMode="Externa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lists.llvm.org/pipermail/cfe-dev/2020-April/065221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gr/DirtyFrame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es.chromium.org/issues/40633061" TargetMode="External"/><Relationship Id="rId2" Type="http://schemas.openxmlformats.org/officeDocument/2006/relationships/hyperlink" Target="https://bugs.launchpad.net/ubuntu/+source/dpkg/+bug/197204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ndroid-developers.googleblog.com/2020/06/system-hardening-in-android-11.html" TargetMode="External"/><Relationship Id="rId4" Type="http://schemas.openxmlformats.org/officeDocument/2006/relationships/hyperlink" Target="https://serge-sans-paille.github.io/pythran-stories/trivial-auto-var-init-experiments.html" TargetMode="Externa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cwe.mitre.org/top25/archive/2019/2019_cwe_top25.html" TargetMode="External"/><Relationship Id="rId2" Type="http://schemas.openxmlformats.org/officeDocument/2006/relationships/hyperlink" Target="https://cwe.mitre.org/top25/archive/2024/2024_cwe_top25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cc.gnu.org/bugzilla/show_bug.cgi?id=35412" TargetMode="External"/><Relationship Id="rId4" Type="http://schemas.openxmlformats.org/officeDocument/2006/relationships/hyperlink" Target="https://gcc.gnu.org/legacy-ml/gcc-patches/2000-10/msg00607.html" TargetMode="Externa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711.08108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android-developers.googleblog.com/2018/06/compiler-based-security-mitigations-in.html" TargetMode="External"/><Relationship Id="rId2" Type="http://schemas.openxmlformats.org/officeDocument/2006/relationships/hyperlink" Target="https://android-developers.googleblog.com/2016/05/hardening-media-stack.html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nvd.nist.gov/vuln/detail/CVE-2009-1897" TargetMode="External"/><Relationship Id="rId2" Type="http://schemas.openxmlformats.org/officeDocument/2006/relationships/hyperlink" Target="https://www.usenix.org/system/files/sec23fall-prepub-123-xu-jianhao.pdf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ist.utl.pt/nuno.lopes/pubs/ub-pldi25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grsecurity.net/rap_faq" TargetMode="External"/><Relationship Id="rId2" Type="http://schemas.openxmlformats.org/officeDocument/2006/relationships/hyperlink" Target="https://learn.microsoft.com/en-us/windows/win32/secbp/control-flow-guard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.android.com/docs/security/test/cfi" TargetMode="External"/><Relationship Id="rId2" Type="http://schemas.openxmlformats.org/officeDocument/2006/relationships/hyperlink" Target="https://www.chromium.org/developers/testing/control-flow-integrity/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ubuntu.com/ToolChain/CompilerFlags" TargetMode="Externa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fedoraproject.org/wiki/Changes/HardeningFlags28" TargetMode="External"/><Relationship Id="rId2" Type="http://schemas.openxmlformats.org/officeDocument/2006/relationships/hyperlink" Target="https://wiki.ubuntu.com/ToolChain/CompilerFlag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limm609/checksec/issues/302" TargetMode="External"/><Relationship Id="rId4" Type="http://schemas.openxmlformats.org/officeDocument/2006/relationships/hyperlink" Target="https://git.dpkg.org/cgit/dpkg/dpkg.git/commit/?id=8f5aca71c1435c9913d5562b8cae68b751dff663" TargetMode="Externa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lvm/llvm-project/issues/122687" TargetMode="External"/><Relationship Id="rId2" Type="http://schemas.openxmlformats.org/officeDocument/2006/relationships/hyperlink" Target="https://best.openssf.org/Compiler-Hardening-Guides/Compiler-Options-Hardening-Guide-for-C-and-C++.html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ware.org/bugzilla/show_bug.cgi?id=3265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1571-9ABE-4D22-9FB0-8B7650F58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Уязвимости </a:t>
            </a:r>
            <a:r>
              <a:rPr lang="en-US" dirty="0"/>
              <a:t>buffer overflow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667F4-8E14-44B2-BB22-DEDBE7BF36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16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CA09B-A846-4B68-900C-F3C9890BB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Space Layout Randomization (</a:t>
            </a:r>
            <a:r>
              <a:rPr lang="ru-RU" dirty="0"/>
              <a:t>и </a:t>
            </a:r>
            <a:r>
              <a:rPr lang="en-US" dirty="0"/>
              <a:t>PIE)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1DB6A-AE85-4874-9F63-C462093A74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2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656D-CE52-4295-BF1D-42661406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E3B9-D604-4CB5-99B6-8A4C7E41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Address Space Layout Randomization</a:t>
            </a:r>
          </a:p>
          <a:p>
            <a:pPr lvl="1"/>
            <a:r>
              <a:rPr lang="ru-RU" dirty="0"/>
              <a:t>Рандомизация расположения основных сегментов программы (стека, кучи, библиотек)</a:t>
            </a:r>
            <a:endParaRPr lang="en-US" dirty="0"/>
          </a:p>
          <a:p>
            <a:pPr lvl="1"/>
            <a:r>
              <a:rPr lang="ru-RU" dirty="0"/>
              <a:t>Осуществляется на уровне ОС</a:t>
            </a:r>
            <a:r>
              <a:rPr lang="en-US" dirty="0"/>
              <a:t> (</a:t>
            </a:r>
            <a:r>
              <a:rPr lang="ru-RU" dirty="0"/>
              <a:t>рандомизация </a:t>
            </a:r>
            <a:r>
              <a:rPr lang="en-US" dirty="0" err="1"/>
              <a:t>mmap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Лишает хакера знания о том какие адреса возврата использовать в </a:t>
            </a:r>
            <a:r>
              <a:rPr lang="en-US" dirty="0"/>
              <a:t>Stack Overflow-</a:t>
            </a:r>
            <a:r>
              <a:rPr lang="ru-RU" dirty="0"/>
              <a:t>атаках</a:t>
            </a:r>
            <a:endParaRPr lang="en-US" dirty="0"/>
          </a:p>
          <a:p>
            <a:r>
              <a:rPr lang="ru-RU" dirty="0"/>
              <a:t>Сильно снижает риски любых buffer overflow атак </a:t>
            </a:r>
            <a:r>
              <a:rPr lang="en-US" dirty="0"/>
              <a:t>(</a:t>
            </a:r>
            <a:r>
              <a:rPr lang="ru-RU" dirty="0"/>
              <a:t>return-to-libc</a:t>
            </a:r>
            <a:r>
              <a:rPr lang="en-US" dirty="0"/>
              <a:t>,</a:t>
            </a:r>
            <a:r>
              <a:rPr lang="ru-RU" dirty="0"/>
              <a:t> ROP</a:t>
            </a:r>
            <a:r>
              <a:rPr lang="en-US" dirty="0"/>
              <a:t>, heap overflow, etc.)</a:t>
            </a:r>
            <a:endParaRPr lang="ru-RU" dirty="0"/>
          </a:p>
          <a:p>
            <a:pPr lvl="1"/>
            <a:r>
              <a:rPr lang="ru-RU" dirty="0"/>
              <a:t>Пример </a:t>
            </a:r>
            <a:r>
              <a:rPr lang="en-US" dirty="0"/>
              <a:t>Stack Smashing </a:t>
            </a:r>
            <a:r>
              <a:rPr lang="ru-RU" dirty="0"/>
              <a:t>стабильно падает</a:t>
            </a:r>
            <a:r>
              <a:rPr lang="en-US" dirty="0"/>
              <a:t> </a:t>
            </a:r>
            <a:r>
              <a:rPr lang="ru-RU" dirty="0"/>
              <a:t>с </a:t>
            </a:r>
            <a:r>
              <a:rPr lang="en-US" dirty="0"/>
              <a:t>Segmentation fault</a:t>
            </a:r>
          </a:p>
          <a:p>
            <a:r>
              <a:rPr lang="ru-RU" dirty="0"/>
              <a:t>Одна из первых </a:t>
            </a:r>
            <a:r>
              <a:rPr lang="en-US" dirty="0"/>
              <a:t>hardening-</a:t>
            </a:r>
            <a:r>
              <a:rPr lang="ru-RU" dirty="0"/>
              <a:t>защит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PaX</a:t>
            </a:r>
            <a:r>
              <a:rPr lang="en-US" dirty="0"/>
              <a:t> </a:t>
            </a:r>
            <a:r>
              <a:rPr lang="ru-RU" dirty="0"/>
              <a:t>патч, 2001</a:t>
            </a:r>
            <a:endParaRPr lang="en-US" dirty="0"/>
          </a:p>
          <a:p>
            <a:pPr lvl="1"/>
            <a:r>
              <a:rPr lang="en-US" dirty="0"/>
              <a:t>Linux, 2005</a:t>
            </a:r>
          </a:p>
          <a:p>
            <a:pPr lvl="1"/>
            <a:r>
              <a:rPr lang="en-US" dirty="0"/>
              <a:t>Windows, 2007 (Vista)</a:t>
            </a:r>
          </a:p>
          <a:p>
            <a:pPr lvl="2"/>
            <a:r>
              <a:rPr lang="ru-RU" dirty="0"/>
              <a:t>Оверхед для 32-битных </a:t>
            </a:r>
            <a:r>
              <a:rPr lang="en-US" dirty="0"/>
              <a:t>Windows </a:t>
            </a:r>
            <a:r>
              <a:rPr lang="ru-RU" dirty="0"/>
              <a:t>намного выше из-за архитектуры</a:t>
            </a:r>
            <a:r>
              <a:rPr lang="en-US" dirty="0"/>
              <a:t> DLL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05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656D-CE52-4295-BF1D-42661406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Position-independent Executable (PIE)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E3B9-D604-4CB5-99B6-8A4C7E41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Необходим для так называемого </a:t>
            </a:r>
            <a:r>
              <a:rPr lang="en-US" dirty="0"/>
              <a:t>Full ASLR:</a:t>
            </a:r>
          </a:p>
          <a:p>
            <a:pPr lvl="1"/>
            <a:r>
              <a:rPr lang="ru-RU" dirty="0"/>
              <a:t>Сборка основной программы в специальном режиме </a:t>
            </a:r>
            <a:r>
              <a:rPr lang="en-US" dirty="0"/>
              <a:t>PIE</a:t>
            </a:r>
          </a:p>
          <a:p>
            <a:pPr lvl="1"/>
            <a:r>
              <a:rPr lang="ru-RU" dirty="0"/>
              <a:t>Сгенерированный компилятором код не использует абсолютные адреса</a:t>
            </a:r>
            <a:endParaRPr lang="en-US" dirty="0"/>
          </a:p>
          <a:p>
            <a:pPr lvl="1"/>
            <a:r>
              <a:rPr lang="ru-RU" dirty="0"/>
              <a:t>Это позволяет ОС размещать программу по случайному адресу</a:t>
            </a:r>
            <a:endParaRPr lang="en-US" dirty="0"/>
          </a:p>
          <a:p>
            <a:r>
              <a:rPr lang="ru-RU" dirty="0"/>
              <a:t>Включена по умолчанию в </a:t>
            </a:r>
            <a:r>
              <a:rPr lang="en-US" dirty="0"/>
              <a:t>Ubuntu/Debian (GCC</a:t>
            </a:r>
            <a:r>
              <a:rPr lang="ru-RU" dirty="0"/>
              <a:t> и </a:t>
            </a:r>
            <a:r>
              <a:rPr lang="en-US" dirty="0"/>
              <a:t>Clang) </a:t>
            </a:r>
            <a:r>
              <a:rPr lang="ru-RU" dirty="0"/>
              <a:t>и </a:t>
            </a:r>
            <a:r>
              <a:rPr lang="en-US" dirty="0"/>
              <a:t>Windows</a:t>
            </a:r>
            <a:endParaRPr lang="ru-RU" dirty="0"/>
          </a:p>
          <a:p>
            <a:pPr lvl="1"/>
            <a:r>
              <a:rPr lang="ru-RU" dirty="0"/>
              <a:t>Но не во всех дистрибутивах (например </a:t>
            </a:r>
            <a:r>
              <a:rPr lang="en-US" dirty="0"/>
              <a:t>Fedora)</a:t>
            </a:r>
          </a:p>
          <a:p>
            <a:pPr lvl="1"/>
            <a:r>
              <a:rPr lang="ru-RU" dirty="0"/>
              <a:t>Некоторые критические программы в </a:t>
            </a:r>
            <a:r>
              <a:rPr lang="en-US" dirty="0"/>
              <a:t>Debian </a:t>
            </a:r>
            <a:r>
              <a:rPr lang="ru-RU" dirty="0"/>
              <a:t>собраны без </a:t>
            </a:r>
            <a:r>
              <a:rPr lang="en-US" dirty="0"/>
              <a:t>PIE</a:t>
            </a:r>
          </a:p>
          <a:p>
            <a:pPr lvl="2"/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/bin/python3</a:t>
            </a:r>
            <a:endParaRPr lang="ru-RU" dirty="0"/>
          </a:p>
          <a:p>
            <a:pPr lvl="1"/>
            <a:r>
              <a:rPr lang="ru-RU" dirty="0"/>
              <a:t>Рекомендуется указывать принудительно флагами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–pie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=~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semantoc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-interposition</a:t>
            </a:r>
          </a:p>
          <a:p>
            <a:pPr lvl="1"/>
            <a:r>
              <a:rPr lang="ru-RU" dirty="0"/>
              <a:t>Можно проверить наличие программой </a:t>
            </a:r>
            <a:r>
              <a:rPr lang="en-US" dirty="0" err="1"/>
              <a:t>checksec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599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550894"/>
            <a:ext cx="10753165" cy="4626069"/>
          </a:xfrm>
        </p:spPr>
        <p:txBody>
          <a:bodyPr>
            <a:normAutofit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обнаружить не удалось</a:t>
            </a:r>
            <a:endParaRPr lang="en-US" dirty="0"/>
          </a:p>
          <a:p>
            <a:pPr lvl="1"/>
            <a:r>
              <a:rPr lang="ru-RU" dirty="0"/>
              <a:t>Компиляция </a:t>
            </a:r>
            <a:r>
              <a:rPr lang="en-US" dirty="0"/>
              <a:t>CGBuiltin.cpp</a:t>
            </a:r>
            <a:r>
              <a:rPr lang="ru-RU" dirty="0"/>
              <a:t> компилятором </a:t>
            </a:r>
            <a:r>
              <a:rPr lang="en-US" dirty="0"/>
              <a:t>Clang</a:t>
            </a:r>
          </a:p>
          <a:p>
            <a:r>
              <a:rPr lang="ru-RU" dirty="0"/>
              <a:t>ASLR несовместима с предлинковкой </a:t>
            </a:r>
            <a:r>
              <a:rPr lang="en-US" dirty="0"/>
              <a:t>(</a:t>
            </a:r>
            <a:r>
              <a:rPr lang="en-US" dirty="0" err="1"/>
              <a:t>prelinking</a:t>
            </a:r>
            <a:r>
              <a:rPr lang="en-US" dirty="0"/>
              <a:t>) </a:t>
            </a:r>
            <a:r>
              <a:rPr lang="ru-RU" dirty="0"/>
              <a:t>библиотек для ускорения загрузки</a:t>
            </a:r>
          </a:p>
          <a:p>
            <a:pPr lvl="1"/>
            <a:r>
              <a:rPr lang="en-US" dirty="0">
                <a:hlinkClick r:id="rId2"/>
              </a:rPr>
              <a:t>C++Russia: </a:t>
            </a:r>
            <a:r>
              <a:rPr lang="ru-RU" dirty="0">
                <a:hlinkClick r:id="rId2"/>
              </a:rPr>
              <a:t>Динамические библиотеки и способы ускорения их работы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098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r>
              <a:rPr lang="en-US" dirty="0"/>
              <a:t>: false negatives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550894"/>
            <a:ext cx="10753165" cy="4626069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Уязвимость к </a:t>
            </a:r>
            <a:r>
              <a:rPr lang="en-US" dirty="0"/>
              <a:t>info leakage attacks (</a:t>
            </a:r>
            <a:r>
              <a:rPr lang="ru-RU" dirty="0"/>
              <a:t>например </a:t>
            </a:r>
            <a:r>
              <a:rPr lang="en-US" dirty="0">
                <a:hlinkClick r:id="rId2"/>
              </a:rPr>
              <a:t>Format string attacks</a:t>
            </a:r>
            <a:r>
              <a:rPr lang="en-US" dirty="0"/>
              <a:t>):</a:t>
            </a:r>
          </a:p>
          <a:p>
            <a:pPr lvl="1"/>
            <a:r>
              <a:rPr lang="ru-RU" dirty="0"/>
              <a:t>Рандомизируется только базовый адрес приложения</a:t>
            </a:r>
            <a:r>
              <a:rPr lang="en-US" dirty="0"/>
              <a:t>/</a:t>
            </a:r>
            <a:r>
              <a:rPr lang="ru-RU" dirty="0"/>
              <a:t>библиотек</a:t>
            </a:r>
          </a:p>
          <a:p>
            <a:pPr lvl="1"/>
            <a:r>
              <a:rPr lang="ru-RU" dirty="0"/>
              <a:t>Хакер знает относительные смещения кода, глобальных переменных, таблиц GOT/PLT</a:t>
            </a:r>
          </a:p>
          <a:p>
            <a:pPr lvl="1"/>
            <a:r>
              <a:rPr lang="en-US" dirty="0"/>
              <a:t>E</a:t>
            </a:r>
            <a:r>
              <a:rPr lang="ru-RU" dirty="0"/>
              <a:t>сли становится известен адрес хотя бы одной сущности</a:t>
            </a:r>
            <a:r>
              <a:rPr lang="en-US" dirty="0"/>
              <a:t> – </a:t>
            </a:r>
            <a:r>
              <a:rPr lang="ru-RU" dirty="0"/>
              <a:t>защита</a:t>
            </a:r>
            <a:r>
              <a:rPr lang="en-US" dirty="0"/>
              <a:t> </a:t>
            </a:r>
            <a:r>
              <a:rPr lang="ru-RU" dirty="0"/>
              <a:t>скомпрометирована</a:t>
            </a:r>
          </a:p>
          <a:p>
            <a:r>
              <a:rPr lang="ru-RU" dirty="0"/>
              <a:t>Недостаточная рандомизация</a:t>
            </a:r>
          </a:p>
          <a:p>
            <a:pPr lvl="1"/>
            <a:r>
              <a:rPr lang="ru-RU" dirty="0"/>
              <a:t>Не все биты адреса одинаково случайны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The Illusion of Randomness</a:t>
            </a:r>
            <a:endParaRPr lang="ru-RU" dirty="0"/>
          </a:p>
          <a:p>
            <a:pPr lvl="1"/>
            <a:r>
              <a:rPr lang="ru-RU" dirty="0"/>
              <a:t>Рандомизируется только база </a:t>
            </a:r>
            <a:r>
              <a:rPr lang="en-US" dirty="0" err="1"/>
              <a:t>mmap</a:t>
            </a:r>
            <a:r>
              <a:rPr lang="en-US" dirty="0"/>
              <a:t>-</a:t>
            </a:r>
            <a:r>
              <a:rPr lang="ru-RU" dirty="0"/>
              <a:t>адресов </a:t>
            </a:r>
            <a:r>
              <a:rPr lang="en-US" dirty="0"/>
              <a:t>(</a:t>
            </a:r>
            <a:r>
              <a:rPr lang="en-US" dirty="0" err="1"/>
              <a:t>delta_mmap</a:t>
            </a:r>
            <a:r>
              <a:rPr lang="en-US" dirty="0"/>
              <a:t>) =&gt; </a:t>
            </a:r>
            <a:r>
              <a:rPr lang="ru-RU" dirty="0"/>
              <a:t>относительный библиотек и </a:t>
            </a:r>
            <a:r>
              <a:rPr lang="en-US" dirty="0" err="1"/>
              <a:t>mmap</a:t>
            </a:r>
            <a:r>
              <a:rPr lang="en-US" dirty="0"/>
              <a:t>-</a:t>
            </a:r>
            <a:r>
              <a:rPr lang="ru-RU" dirty="0"/>
              <a:t>регионов</a:t>
            </a:r>
            <a:r>
              <a:rPr lang="en-US" dirty="0"/>
              <a:t> </a:t>
            </a:r>
            <a:r>
              <a:rPr lang="ru-RU" dirty="0"/>
              <a:t>фиксирован</a:t>
            </a:r>
            <a:endParaRPr lang="en-US" dirty="0"/>
          </a:p>
          <a:p>
            <a:pPr lvl="2"/>
            <a:r>
              <a:rPr lang="en-US" dirty="0"/>
              <a:t>Android </a:t>
            </a:r>
            <a:r>
              <a:rPr lang="ru-RU" dirty="0"/>
              <a:t>рандомизирует порядок загрузки библиотек и промежутки между ними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How vulnerabilities help shape security features and mitigations in Android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Небольшое число рандомизируемых битов (16 или даже 8 в 32-битных Windows и ранних </a:t>
            </a:r>
            <a:r>
              <a:rPr lang="en-US" dirty="0"/>
              <a:t>Android)</a:t>
            </a:r>
          </a:p>
          <a:p>
            <a:pPr lvl="2"/>
            <a:r>
              <a:rPr lang="en-US" dirty="0">
                <a:hlinkClick r:id="rId5"/>
              </a:rPr>
              <a:t>Six facts about SLR on Windows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>
                <a:hlinkClick r:id="rId6"/>
              </a:rPr>
              <a:t>Stagefrightened</a:t>
            </a:r>
            <a:r>
              <a:rPr lang="en-US" dirty="0">
                <a:hlinkClick r:id="rId6"/>
              </a:rPr>
              <a:t> </a:t>
            </a:r>
            <a:r>
              <a:rPr lang="ru-RU" dirty="0">
                <a:hlinkClick r:id="rId6"/>
              </a:rPr>
              <a:t>в </a:t>
            </a:r>
            <a:r>
              <a:rPr lang="en-US" dirty="0">
                <a:hlinkClick r:id="rId6"/>
              </a:rPr>
              <a:t>Android</a:t>
            </a:r>
            <a:endParaRPr lang="ru-RU" dirty="0"/>
          </a:p>
          <a:p>
            <a:pPr lvl="1"/>
            <a:r>
              <a:rPr lang="ru-RU" dirty="0"/>
              <a:t>Использование </a:t>
            </a:r>
            <a:r>
              <a:rPr lang="en-US" dirty="0"/>
              <a:t>fork </a:t>
            </a:r>
            <a:r>
              <a:rPr lang="ru-RU" dirty="0"/>
              <a:t>компрометирует </a:t>
            </a:r>
            <a:r>
              <a:rPr lang="en-US" dirty="0"/>
              <a:t>ASLR</a:t>
            </a:r>
          </a:p>
          <a:p>
            <a:pPr lvl="2"/>
            <a:r>
              <a:rPr lang="ru-RU" dirty="0"/>
              <a:t>В частности </a:t>
            </a:r>
            <a:r>
              <a:rPr lang="en-US" dirty="0"/>
              <a:t>Zygote-</a:t>
            </a:r>
            <a:r>
              <a:rPr lang="ru-RU" dirty="0"/>
              <a:t>процесс в </a:t>
            </a:r>
            <a:r>
              <a:rPr lang="en-US" dirty="0"/>
              <a:t>Android: </a:t>
            </a:r>
            <a:r>
              <a:rPr lang="en-US" dirty="0">
                <a:hlinkClick r:id="rId7"/>
              </a:rPr>
              <a:t>Choose One: Android Performance or Security</a:t>
            </a:r>
            <a:endParaRPr lang="en-US" dirty="0"/>
          </a:p>
          <a:p>
            <a:pPr lvl="1"/>
            <a:r>
              <a:rPr lang="ru-RU" dirty="0"/>
              <a:t>В Windows</a:t>
            </a:r>
          </a:p>
          <a:p>
            <a:pPr lvl="2"/>
            <a:r>
              <a:rPr lang="ru-RU" dirty="0"/>
              <a:t>Рандомизация каждого приложения делается однократно при его первой загрузке (для ускорения)</a:t>
            </a:r>
          </a:p>
          <a:p>
            <a:pPr lvl="2"/>
            <a:r>
              <a:rPr lang="ru-RU" dirty="0"/>
              <a:t>Одна и та же библиотека может грузиться по одному адресу в разных приложениях (для ускорения)</a:t>
            </a:r>
            <a:endParaRPr lang="en-US" dirty="0"/>
          </a:p>
          <a:p>
            <a:pPr lvl="1"/>
            <a:r>
              <a:rPr lang="ru-RU" dirty="0"/>
              <a:t>В Linux рандомизация делается однократно при старте сервиса =&gt; уязвима к brute force (особенно на 32-битных платформах)</a:t>
            </a:r>
          </a:p>
          <a:p>
            <a:pPr lvl="1"/>
            <a:r>
              <a:rPr lang="ru-RU" dirty="0"/>
              <a:t>Рекомендуется делать регулярный рестарт сервисов</a:t>
            </a:r>
          </a:p>
        </p:txBody>
      </p:sp>
    </p:spTree>
    <p:extLst>
      <p:ext uri="{BB962C8B-B14F-4D97-AF65-F5344CB8AC3E}">
        <p14:creationId xmlns:p14="http://schemas.microsoft.com/office/powerpoint/2010/main" val="1248994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99230-571D-42A7-BABC-A33D57B5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Дальнейшее развитие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89C1A-4DA2-403E-9B2E-835D7F479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Некоторые коммерческие решения позволяют динамически переупорядочивать сегменты в рантайме или линк-тайме</a:t>
            </a:r>
          </a:p>
          <a:p>
            <a:r>
              <a:rPr lang="ru-RU" dirty="0"/>
              <a:t>Например </a:t>
            </a:r>
            <a:r>
              <a:rPr lang="en-US" dirty="0"/>
              <a:t>Safe Compiler (</a:t>
            </a:r>
            <a:r>
              <a:rPr lang="ru-RU" dirty="0"/>
              <a:t>ИСП РАН)</a:t>
            </a:r>
            <a:r>
              <a:rPr lang="en-US" dirty="0"/>
              <a:t>, Moving Target Defense, </a:t>
            </a:r>
            <a:r>
              <a:rPr lang="en-US" dirty="0" err="1"/>
              <a:t>Multicompiler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114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51A75-92E9-438F-9124-2C74A1E3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509E7-CAE2-49DE-AD12-BD8A196A5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05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DC93-5F07-428C-82CF-20801FE7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39A649-AC09-4FD3-8790-4C1570C4F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5953" y="699156"/>
            <a:ext cx="1719530" cy="229533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8330CD-233A-494C-968A-6F0EE1E50EAA}"/>
              </a:ext>
            </a:extLst>
          </p:cNvPr>
          <p:cNvSpPr txBox="1"/>
          <p:nvPr/>
        </p:nvSpPr>
        <p:spPr>
          <a:xfrm>
            <a:off x="10237694" y="3124845"/>
            <a:ext cx="1719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David &amp; Angie, </a:t>
            </a:r>
            <a:r>
              <a:rPr lang="en-US" sz="1200" dirty="0">
                <a:hlinkClick r:id="rId3"/>
              </a:rPr>
              <a:t>https://www.flickr.com/photos/studiomiguel/3946174063</a:t>
            </a:r>
            <a:r>
              <a:rPr lang="en-US" sz="1200" dirty="0"/>
              <a:t>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170277-970D-4B36-9F51-DA090A4B51A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2577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Суть </a:t>
            </a:r>
            <a:r>
              <a:rPr lang="en-US" dirty="0"/>
              <a:t>Stack Overflow </a:t>
            </a:r>
            <a:r>
              <a:rPr lang="ru-RU" dirty="0"/>
              <a:t>атак – модификация адреса возврата</a:t>
            </a:r>
          </a:p>
          <a:p>
            <a:r>
              <a:rPr lang="ru-RU" dirty="0"/>
              <a:t>Идея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Разместить перед адресом неизвестное хакеру число (</a:t>
            </a:r>
            <a:r>
              <a:rPr lang="en-US" dirty="0"/>
              <a:t>stack canary, </a:t>
            </a:r>
            <a:r>
              <a:rPr lang="ru-RU" dirty="0"/>
              <a:t>stack cookie)</a:t>
            </a:r>
          </a:p>
          <a:p>
            <a:pPr lvl="1"/>
            <a:r>
              <a:rPr lang="ru-RU" dirty="0"/>
              <a:t>Перед возвратом из функции проверять что канарейка не поменялась</a:t>
            </a:r>
          </a:p>
          <a:p>
            <a:pPr lvl="1"/>
            <a:r>
              <a:rPr lang="ru-RU" dirty="0"/>
              <a:t>При переполнении нельзя изменить адрес возврата, не поменяв канарейку</a:t>
            </a:r>
            <a:endParaRPr lang="en-US" dirty="0"/>
          </a:p>
          <a:p>
            <a:r>
              <a:rPr lang="ru-RU" dirty="0"/>
              <a:t>Одна из первых </a:t>
            </a:r>
            <a:r>
              <a:rPr lang="en-US" dirty="0"/>
              <a:t>hardening-</a:t>
            </a:r>
            <a:r>
              <a:rPr lang="ru-RU" dirty="0"/>
              <a:t>защит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StackGuard</a:t>
            </a:r>
            <a:r>
              <a:rPr lang="en-US" dirty="0"/>
              <a:t> (1997)</a:t>
            </a:r>
          </a:p>
          <a:p>
            <a:pPr lvl="1"/>
            <a:r>
              <a:rPr lang="en-US" dirty="0" err="1"/>
              <a:t>ProPolice</a:t>
            </a:r>
            <a:r>
              <a:rPr lang="en-US" dirty="0"/>
              <a:t> (2001, IBM)</a:t>
            </a:r>
          </a:p>
          <a:p>
            <a:pPr lvl="1"/>
            <a:r>
              <a:rPr lang="en-US" dirty="0" err="1"/>
              <a:t>StackProtector</a:t>
            </a:r>
            <a:r>
              <a:rPr lang="en-US" dirty="0"/>
              <a:t> (2005, RedHat), </a:t>
            </a:r>
            <a:r>
              <a:rPr lang="en-US" dirty="0" err="1"/>
              <a:t>StackProtectorStrong</a:t>
            </a:r>
            <a:r>
              <a:rPr lang="en-US" dirty="0"/>
              <a:t> (2012, Google)</a:t>
            </a:r>
          </a:p>
          <a:p>
            <a:r>
              <a:rPr lang="ru-RU" dirty="0"/>
              <a:t>Сильно снижает риски </a:t>
            </a:r>
            <a:r>
              <a:rPr lang="en-US" dirty="0"/>
              <a:t>stack </a:t>
            </a:r>
            <a:r>
              <a:rPr lang="ru-RU" dirty="0"/>
              <a:t>overflow атак </a:t>
            </a:r>
            <a:r>
              <a:rPr lang="en-US" dirty="0"/>
              <a:t>(</a:t>
            </a:r>
            <a:r>
              <a:rPr lang="ru-RU" dirty="0"/>
              <a:t>return-to-libc</a:t>
            </a:r>
            <a:r>
              <a:rPr lang="en-US" dirty="0"/>
              <a:t>,</a:t>
            </a:r>
            <a:r>
              <a:rPr lang="ru-RU" dirty="0"/>
              <a:t> ROP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Пример </a:t>
            </a:r>
            <a:r>
              <a:rPr lang="en-US" dirty="0"/>
              <a:t>Stack Smashing </a:t>
            </a:r>
            <a:r>
              <a:rPr lang="ru-RU" dirty="0"/>
              <a:t>стабильно падает</a:t>
            </a:r>
            <a:r>
              <a:rPr lang="en-US" dirty="0"/>
              <a:t> c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 stack smashing detected ***: terminated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140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DC93-5F07-428C-82CF-20801FE7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меры безопасности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170277-970D-4B36-9F51-DA090A4B51A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2577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Скалярные переменные кладутся ниже по стеку чем массивы</a:t>
            </a:r>
          </a:p>
          <a:p>
            <a:pPr lvl="1"/>
            <a:r>
              <a:rPr lang="ru-RU" dirty="0"/>
              <a:t>Чтобы при переполнении массива нельзя было модифицировать флаги, адреса функций и т.п.</a:t>
            </a:r>
          </a:p>
          <a:p>
            <a:r>
              <a:rPr lang="ru-RU" dirty="0"/>
              <a:t>Один из байтов канарейки всегда нулевой (чтобы остановить строковый buffer overflow)</a:t>
            </a:r>
          </a:p>
        </p:txBody>
      </p:sp>
    </p:spTree>
    <p:extLst>
      <p:ext uri="{BB962C8B-B14F-4D97-AF65-F5344CB8AC3E}">
        <p14:creationId xmlns:p14="http://schemas.microsoft.com/office/powerpoint/2010/main" val="1702747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49D1A-D5B3-48F6-901A-062D5C65E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D2FDA-37FC-4E3D-82B1-DBD8A38BA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Существенные 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Загрузка значения канарейки</a:t>
            </a:r>
            <a:r>
              <a:rPr lang="en-US" dirty="0"/>
              <a:t>, </a:t>
            </a:r>
            <a:r>
              <a:rPr lang="ru-RU" dirty="0"/>
              <a:t>сохранение на стек</a:t>
            </a:r>
            <a:r>
              <a:rPr lang="en-US" dirty="0"/>
              <a:t>, </a:t>
            </a:r>
            <a:r>
              <a:rPr lang="ru-RU" dirty="0"/>
              <a:t>чтение и проверка перед возвратом</a:t>
            </a:r>
          </a:p>
          <a:p>
            <a:pPr lvl="1"/>
            <a:r>
              <a:rPr lang="en-US" dirty="0">
                <a:hlinkClick r:id="rId2"/>
              </a:rPr>
              <a:t>The Performance Cost of Shadow Stacks and Stack Canaries</a:t>
            </a:r>
            <a:r>
              <a:rPr lang="en-US" dirty="0"/>
              <a:t>: 0-9%</a:t>
            </a:r>
          </a:p>
          <a:p>
            <a:pPr lvl="1"/>
            <a:r>
              <a:rPr lang="ru-RU" dirty="0"/>
              <a:t>2%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Clang</a:t>
            </a:r>
            <a:r>
              <a:rPr lang="en-US" dirty="0"/>
              <a:t> </a:t>
            </a:r>
            <a:endParaRPr lang="ru-RU" dirty="0"/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Уязвима к info leakage</a:t>
            </a:r>
            <a:r>
              <a:rPr lang="en-US" dirty="0"/>
              <a:t>: </a:t>
            </a:r>
            <a:r>
              <a:rPr lang="ru-RU" dirty="0"/>
              <a:t>если канарейка утекла, то защита скомпрометирована</a:t>
            </a:r>
          </a:p>
          <a:p>
            <a:pPr lvl="1"/>
            <a:r>
              <a:rPr lang="ru-RU" dirty="0"/>
              <a:t>Если канарейка хранится в том же сегменте что и стек, хакер может переписать и её</a:t>
            </a:r>
          </a:p>
          <a:p>
            <a:pPr lvl="1"/>
            <a:r>
              <a:rPr lang="ru-RU" dirty="0"/>
              <a:t>Не защищает от переписывания пользовательских указателей на функции на стеке</a:t>
            </a:r>
            <a:r>
              <a:rPr lang="en-US" dirty="0"/>
              <a:t> (</a:t>
            </a:r>
            <a:r>
              <a:rPr lang="ru-RU" dirty="0"/>
              <a:t>или библиотечных, например </a:t>
            </a:r>
            <a:r>
              <a:rPr lang="en-US" dirty="0" err="1"/>
              <a:t>atexit</a:t>
            </a:r>
            <a:r>
              <a:rPr lang="en-US" dirty="0"/>
              <a:t> handlers)</a:t>
            </a:r>
          </a:p>
          <a:p>
            <a:pPr lvl="1"/>
            <a:r>
              <a:rPr lang="ru-RU" dirty="0"/>
              <a:t>Не защищает от переписывания адреса возврата без </a:t>
            </a:r>
            <a:r>
              <a:rPr lang="en-US" dirty="0"/>
              <a:t>overflow</a:t>
            </a:r>
          </a:p>
        </p:txBody>
      </p:sp>
    </p:spTree>
    <p:extLst>
      <p:ext uri="{BB962C8B-B14F-4D97-AF65-F5344CB8AC3E}">
        <p14:creationId xmlns:p14="http://schemas.microsoft.com/office/powerpoint/2010/main" val="2785232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53228-3760-4226-AC20-B5B4E86E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A251B-AFAB-4D1F-860A-F2E607F34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Эксплуатируют ошибки типа </a:t>
            </a:r>
            <a:r>
              <a:rPr lang="en-US" dirty="0"/>
              <a:t>Stack Overflow</a:t>
            </a:r>
          </a:p>
          <a:p>
            <a:pPr lvl="1"/>
            <a:r>
              <a:rPr lang="ru-RU" dirty="0"/>
              <a:t>Переполнение буфера на стеке</a:t>
            </a:r>
            <a:endParaRPr lang="en-US" dirty="0"/>
          </a:p>
          <a:p>
            <a:r>
              <a:rPr lang="en-US" dirty="0"/>
              <a:t>Stack Smashing</a:t>
            </a:r>
          </a:p>
          <a:p>
            <a:pPr lvl="1"/>
            <a:r>
              <a:rPr lang="en-US" dirty="0"/>
              <a:t>Smashing The Stack For Fun And Profit (Aleph One, 1996)</a:t>
            </a:r>
          </a:p>
          <a:p>
            <a:pPr lvl="1"/>
            <a:r>
              <a:rPr lang="ru-RU" dirty="0"/>
              <a:t>Запись вредоносного кода на стек и его вызов при возврате функции</a:t>
            </a:r>
            <a:endParaRPr lang="en-US" dirty="0"/>
          </a:p>
          <a:p>
            <a:pPr lvl="1"/>
            <a:r>
              <a:rPr lang="ru-RU" dirty="0"/>
              <a:t>Неактуальна из-за современных защит</a:t>
            </a:r>
            <a:endParaRPr lang="en-US" dirty="0"/>
          </a:p>
          <a:p>
            <a:r>
              <a:rPr lang="en-US" dirty="0"/>
              <a:t>Return-to-</a:t>
            </a:r>
            <a:r>
              <a:rPr lang="en-US" dirty="0" err="1"/>
              <a:t>libc</a:t>
            </a:r>
            <a:r>
              <a:rPr lang="en-US" dirty="0"/>
              <a:t> (Solar Designer, 1997)</a:t>
            </a:r>
          </a:p>
          <a:p>
            <a:pPr lvl="1"/>
            <a:r>
              <a:rPr lang="ru-RU" dirty="0"/>
              <a:t>Вызов при возврате из функции стандартной библиотечной процедуры</a:t>
            </a:r>
            <a:endParaRPr lang="en-US" dirty="0"/>
          </a:p>
          <a:p>
            <a:pPr lvl="2"/>
            <a:r>
              <a:rPr lang="ru-RU" dirty="0"/>
              <a:t>Обычно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system(“/bin/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  <a:endParaRPr lang="en-US" dirty="0"/>
          </a:p>
          <a:p>
            <a:pPr lvl="1"/>
            <a:r>
              <a:rPr lang="ru-RU" dirty="0"/>
              <a:t>Вариант атаки: </a:t>
            </a:r>
            <a:r>
              <a:rPr lang="en-US" dirty="0"/>
              <a:t>return-to-</a:t>
            </a:r>
            <a:r>
              <a:rPr lang="en-US" dirty="0" err="1"/>
              <a:t>plt</a:t>
            </a:r>
            <a:endParaRPr lang="en-US" dirty="0"/>
          </a:p>
          <a:p>
            <a:pPr lvl="1"/>
            <a:r>
              <a:rPr lang="ru-RU" dirty="0"/>
              <a:t>Работала на 32-битном </a:t>
            </a:r>
            <a:r>
              <a:rPr lang="en-US" dirty="0"/>
              <a:t>x86 (</a:t>
            </a:r>
            <a:r>
              <a:rPr lang="ru-RU" dirty="0"/>
              <a:t>аргументы на стеке</a:t>
            </a:r>
            <a:r>
              <a:rPr lang="en-US" dirty="0"/>
              <a:t>)</a:t>
            </a:r>
            <a:endParaRPr lang="ru-RU" dirty="0"/>
          </a:p>
          <a:p>
            <a:r>
              <a:rPr lang="en-US" dirty="0"/>
              <a:t>Return-oriented Programming (Nergal, 2001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en-US" dirty="0" err="1"/>
              <a:t>Shacham</a:t>
            </a:r>
            <a:r>
              <a:rPr lang="en-US" dirty="0"/>
              <a:t>, </a:t>
            </a:r>
            <a:r>
              <a:rPr lang="ru-RU" dirty="0"/>
              <a:t>200</a:t>
            </a:r>
            <a:r>
              <a:rPr lang="en-US" dirty="0"/>
              <a:t>7)</a:t>
            </a:r>
          </a:p>
          <a:p>
            <a:pPr lvl="1"/>
            <a:r>
              <a:rPr lang="ru-RU" dirty="0"/>
              <a:t>Наиболее актуальная проблема</a:t>
            </a:r>
            <a:endParaRPr lang="en-US" dirty="0"/>
          </a:p>
          <a:p>
            <a:pPr lvl="1"/>
            <a:r>
              <a:rPr lang="ru-RU" dirty="0"/>
              <a:t>Сборка программы из эпилогов различных функций</a:t>
            </a:r>
            <a:endParaRPr lang="en-US" dirty="0"/>
          </a:p>
          <a:p>
            <a:pPr lvl="1"/>
            <a:r>
              <a:rPr lang="ru-RU" dirty="0"/>
              <a:t>Запись на стек множества адресов возврата</a:t>
            </a:r>
            <a:endParaRPr lang="en-US" dirty="0"/>
          </a:p>
          <a:p>
            <a:r>
              <a:rPr lang="en-US" dirty="0"/>
              <a:t>TODO: </a:t>
            </a:r>
            <a:r>
              <a:rPr lang="ru-RU" dirty="0"/>
              <a:t>картинки</a:t>
            </a:r>
            <a:r>
              <a:rPr lang="en-US" dirty="0"/>
              <a:t> ...</a:t>
            </a:r>
          </a:p>
          <a:p>
            <a:pPr lvl="1"/>
            <a:endParaRPr lang="ru-RU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07203C-7930-4B98-B51C-7530BB7BA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5344" y="1502896"/>
            <a:ext cx="2841526" cy="4262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3D0371-EB56-4B28-A2BA-F24A998EABC4}"/>
              </a:ext>
            </a:extLst>
          </p:cNvPr>
          <p:cNvSpPr txBox="1"/>
          <p:nvPr/>
        </p:nvSpPr>
        <p:spPr>
          <a:xfrm>
            <a:off x="8964705" y="5765186"/>
            <a:ext cx="2752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https://www.rawpixel.com/image/5958324/free-public-domain-cc0-photo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43538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FA22-62FE-4C96-A191-27CEAA15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6EA8-EEE9-4F5E-95E4-71BA6E8B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Включен по умолчанию только в компиляторе </a:t>
            </a:r>
            <a:r>
              <a:rPr lang="en-US" dirty="0"/>
              <a:t>Ubuntu GCC</a:t>
            </a:r>
            <a:r>
              <a:rPr lang="ru-RU" dirty="0"/>
              <a:t> (нет в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Debian, </a:t>
            </a:r>
            <a:r>
              <a:rPr lang="ru-RU" dirty="0"/>
              <a:t>нет в </a:t>
            </a:r>
            <a:r>
              <a:rPr lang="en-US" dirty="0"/>
              <a:t>Clang) </a:t>
            </a:r>
            <a:r>
              <a:rPr lang="ru-RU" dirty="0"/>
              <a:t>и </a:t>
            </a:r>
            <a:r>
              <a:rPr lang="en-US" dirty="0"/>
              <a:t>Windows</a:t>
            </a:r>
          </a:p>
          <a:p>
            <a:pPr lvl="1"/>
            <a:r>
              <a:rPr lang="ru-RU" dirty="0"/>
              <a:t>Рекомендуется явно указывать флаг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-protector-strong</a:t>
            </a:r>
          </a:p>
          <a:p>
            <a:pPr lvl="1"/>
            <a:r>
              <a:rPr lang="ru-RU" dirty="0"/>
              <a:t>Пакеты в Debian</a:t>
            </a:r>
            <a:r>
              <a:rPr lang="en-US" dirty="0"/>
              <a:t>,</a:t>
            </a:r>
            <a:r>
              <a:rPr lang="ru-RU" dirty="0"/>
              <a:t> Fedora</a:t>
            </a:r>
            <a:r>
              <a:rPr lang="en-US" dirty="0"/>
              <a:t>, </a:t>
            </a:r>
            <a:r>
              <a:rPr lang="ru-RU" dirty="0"/>
              <a:t>Ubuntu собираются с этим флагом</a:t>
            </a:r>
            <a:endParaRPr lang="en-US" dirty="0"/>
          </a:p>
          <a:p>
            <a:r>
              <a:rPr lang="ru-RU" dirty="0"/>
              <a:t>Включён в релизной сборке </a:t>
            </a:r>
            <a:r>
              <a:rPr lang="en-US" dirty="0"/>
              <a:t>Firefox (</a:t>
            </a:r>
            <a:r>
              <a:rPr lang="en-US" dirty="0">
                <a:hlinkClick r:id="rId2"/>
              </a:rPr>
              <a:t>BZ #1503589</a:t>
            </a:r>
            <a:r>
              <a:rPr lang="en-US" dirty="0"/>
              <a:t>)</a:t>
            </a:r>
          </a:p>
          <a:p>
            <a:r>
              <a:rPr lang="en-US" dirty="0"/>
              <a:t>TODO: Chrome ?</a:t>
            </a:r>
          </a:p>
          <a:p>
            <a:r>
              <a:rPr lang="ru-RU" dirty="0"/>
              <a:t>Наличие </a:t>
            </a:r>
            <a:r>
              <a:rPr lang="en-US" dirty="0" err="1"/>
              <a:t>StackProtector</a:t>
            </a:r>
            <a:r>
              <a:rPr lang="ru-RU" dirty="0"/>
              <a:t> можно проверить программой </a:t>
            </a:r>
            <a:r>
              <a:rPr lang="en-US" dirty="0" err="1"/>
              <a:t>checksec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117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D4C63-C7A0-472B-9743-C26931D9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Разделение стека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55547-FB1B-4275-B8E7-FFB1139105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24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AB93-964F-4B54-B283-55B4196D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36935-7A1D-47AB-B397-EFA879C8F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6843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SafeStack</a:t>
            </a:r>
            <a:r>
              <a:rPr lang="en-US" dirty="0"/>
              <a:t>, </a:t>
            </a:r>
            <a:r>
              <a:rPr lang="en-US" dirty="0" err="1"/>
              <a:t>ShadowStack</a:t>
            </a:r>
            <a:r>
              <a:rPr lang="en-US" dirty="0"/>
              <a:t>, backward-edge CFI</a:t>
            </a:r>
          </a:p>
          <a:p>
            <a:pPr lvl="1"/>
            <a:r>
              <a:rPr lang="ru-RU" dirty="0"/>
              <a:t>Основная причина stack overflow – адрес возврата хранится вместе с локальными массивами</a:t>
            </a:r>
          </a:p>
          <a:p>
            <a:pPr lvl="1"/>
            <a:r>
              <a:rPr lang="ru-RU" dirty="0"/>
              <a:t>Можно разделить стек на две несвязные части:</a:t>
            </a:r>
          </a:p>
          <a:p>
            <a:pPr lvl="2"/>
            <a:r>
              <a:rPr lang="ru-RU" dirty="0"/>
              <a:t>адрес возврата (и в случае </a:t>
            </a:r>
            <a:r>
              <a:rPr lang="en-US" dirty="0" err="1"/>
              <a:t>SafeStack</a:t>
            </a:r>
            <a:r>
              <a:rPr lang="en-US" dirty="0"/>
              <a:t> </a:t>
            </a:r>
            <a:r>
              <a:rPr lang="ru-RU" dirty="0"/>
              <a:t>скалярные переменные, адрес которых не берётся)</a:t>
            </a:r>
          </a:p>
          <a:p>
            <a:pPr lvl="2"/>
            <a:r>
              <a:rPr lang="ru-RU" dirty="0"/>
              <a:t>все остальные</a:t>
            </a:r>
            <a:endParaRPr lang="en-US" dirty="0"/>
          </a:p>
          <a:p>
            <a:r>
              <a:rPr lang="ru-RU" dirty="0"/>
              <a:t>Первое найденное упоминание</a:t>
            </a:r>
            <a:r>
              <a:rPr lang="en-US" dirty="0"/>
              <a:t>: </a:t>
            </a:r>
            <a:r>
              <a:rPr lang="en-US" dirty="0" err="1"/>
              <a:t>StackShield</a:t>
            </a:r>
            <a:r>
              <a:rPr lang="en-US" dirty="0"/>
              <a:t> (~</a:t>
            </a:r>
            <a:r>
              <a:rPr lang="ru-RU" dirty="0"/>
              <a:t>2000)</a:t>
            </a:r>
          </a:p>
          <a:p>
            <a:r>
              <a:rPr lang="ru-RU" dirty="0"/>
              <a:t>Сравнение со</a:t>
            </a:r>
            <a:r>
              <a:rPr lang="en-US" dirty="0"/>
              <a:t> </a:t>
            </a:r>
            <a:r>
              <a:rPr lang="en-US" dirty="0" err="1"/>
              <a:t>StackProtector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Дополнительная рандомизация для критических данных</a:t>
            </a:r>
          </a:p>
          <a:p>
            <a:pPr lvl="1"/>
            <a:r>
              <a:rPr lang="ru-RU" dirty="0"/>
              <a:t>Позволяет защитить пользовательские указатели на функции на стеке</a:t>
            </a:r>
            <a:endParaRPr lang="en-US" dirty="0"/>
          </a:p>
          <a:p>
            <a:pPr lvl="1"/>
            <a:r>
              <a:rPr lang="ru-RU" dirty="0"/>
              <a:t>StackProtector по прежнему применяется для unsafe stack для обнаружения overflow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28D487-2651-45C6-9D0B-EFDDEA26E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768" y="365125"/>
            <a:ext cx="1847850" cy="2466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12181A-063B-4CE3-BAAF-71CB652D19C2}"/>
              </a:ext>
            </a:extLst>
          </p:cNvPr>
          <p:cNvSpPr txBox="1"/>
          <p:nvPr/>
        </p:nvSpPr>
        <p:spPr>
          <a:xfrm>
            <a:off x="10228168" y="2832100"/>
            <a:ext cx="184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https://picryl.com/media/reaching-shadow-heart-nature-landscapes-d62bda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9667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DD69-3160-4503-9855-6DB11BDA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5F1E6-97E5-42C0-A792-8B91CBB35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Производительность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3%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0.1% </a:t>
            </a:r>
            <a:r>
              <a:rPr lang="ru-RU" dirty="0"/>
              <a:t>в среднем (</a:t>
            </a:r>
            <a:r>
              <a:rPr lang="en-US" dirty="0">
                <a:hlinkClick r:id="rId2"/>
              </a:rPr>
              <a:t>Clang documentation: </a:t>
            </a:r>
            <a:r>
              <a:rPr lang="en-US" dirty="0" err="1">
                <a:hlinkClick r:id="rId2"/>
              </a:rPr>
              <a:t>SafeStack</a:t>
            </a:r>
            <a:r>
              <a:rPr lang="en-US" dirty="0"/>
              <a:t>)</a:t>
            </a:r>
          </a:p>
          <a:p>
            <a:r>
              <a:rPr lang="en-US" dirty="0"/>
              <a:t>False negatives:</a:t>
            </a:r>
          </a:p>
          <a:p>
            <a:pPr lvl="1"/>
            <a:r>
              <a:rPr lang="en-US" dirty="0" err="1"/>
              <a:t>SafeStack</a:t>
            </a:r>
            <a:r>
              <a:rPr lang="en-US" dirty="0"/>
              <a:t> </a:t>
            </a:r>
            <a:r>
              <a:rPr lang="ru-RU" dirty="0"/>
              <a:t>сейчас не поддерживает инструментацию динамических библиотек </a:t>
            </a:r>
            <a:r>
              <a:rPr lang="en-US" dirty="0"/>
              <a:t>(</a:t>
            </a:r>
            <a:r>
              <a:rPr lang="ru-RU" dirty="0"/>
              <a:t>по идее этого легко добавить</a:t>
            </a:r>
            <a:r>
              <a:rPr lang="en-US" dirty="0"/>
              <a:t>: </a:t>
            </a:r>
            <a:r>
              <a:rPr lang="en-US" dirty="0" err="1">
                <a:hlinkClick r:id="rId3"/>
              </a:rPr>
              <a:t>OpenSSF</a:t>
            </a:r>
            <a:r>
              <a:rPr lang="en-US" dirty="0">
                <a:hlinkClick r:id="rId3"/>
              </a:rPr>
              <a:t> #267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ShadowStack</a:t>
            </a:r>
            <a:r>
              <a:rPr lang="en-US" dirty="0"/>
              <a:t>:</a:t>
            </a:r>
          </a:p>
          <a:p>
            <a:pPr lvl="2"/>
            <a:r>
              <a:rPr lang="ru-RU" dirty="0"/>
              <a:t>Поддерживает только </a:t>
            </a:r>
            <a:r>
              <a:rPr lang="en-US" dirty="0"/>
              <a:t>AArch64 </a:t>
            </a:r>
            <a:r>
              <a:rPr lang="ru-RU" dirty="0"/>
              <a:t>и </a:t>
            </a:r>
            <a:r>
              <a:rPr lang="en-US" dirty="0"/>
              <a:t>RISC-V</a:t>
            </a:r>
            <a:endParaRPr lang="ru-RU" dirty="0"/>
          </a:p>
          <a:p>
            <a:pPr lvl="2"/>
            <a:r>
              <a:rPr lang="ru-RU" dirty="0"/>
              <a:t>Защищает только адреса возврата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9054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A52BD-3FC7-4579-8A9D-D005960A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A46AE-2AEA-42A0-B331-598916A3F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Несколько реализаций:</a:t>
            </a:r>
          </a:p>
          <a:p>
            <a:pPr lvl="1"/>
            <a:r>
              <a:rPr lang="en-US" dirty="0" err="1"/>
              <a:t>SafeStack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=safe-stack</a:t>
            </a:r>
            <a:r>
              <a:rPr lang="en-US" dirty="0"/>
              <a:t> (</a:t>
            </a:r>
            <a:r>
              <a:rPr lang="ru-RU" dirty="0"/>
              <a:t>наиболее распространённый флаг)</a:t>
            </a:r>
            <a:endParaRPr lang="en-US" dirty="0"/>
          </a:p>
          <a:p>
            <a:pPr lvl="1"/>
            <a:r>
              <a:rPr lang="en-US" dirty="0"/>
              <a:t>Intel CET Shadow Stack: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mshstk</a:t>
            </a:r>
            <a:r>
              <a:rPr lang="en-US" dirty="0"/>
              <a:t> (</a:t>
            </a:r>
            <a:r>
              <a:rPr lang="ru-RU" dirty="0"/>
              <a:t>требует аппаратной поддержки </a:t>
            </a:r>
            <a:r>
              <a:rPr lang="en-US" dirty="0"/>
              <a:t>Intel CET)</a:t>
            </a:r>
          </a:p>
          <a:p>
            <a:pPr lvl="1"/>
            <a:r>
              <a:rPr lang="en-US" dirty="0" err="1"/>
              <a:t>ShadowCallStack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=shadow-call-stack</a:t>
            </a:r>
            <a:endParaRPr lang="en-US" dirty="0"/>
          </a:p>
          <a:p>
            <a:r>
              <a:rPr lang="ru-RU" dirty="0"/>
              <a:t>Защита не включена по умолчанию в дистрибутивах</a:t>
            </a:r>
          </a:p>
          <a:p>
            <a:r>
              <a:rPr lang="ru-RU" dirty="0"/>
              <a:t>Пока не поддержан в checksec (</a:t>
            </a:r>
            <a:r>
              <a:rPr lang="en-US" dirty="0" err="1">
                <a:hlinkClick r:id="rId2"/>
              </a:rPr>
              <a:t>checksec</a:t>
            </a:r>
            <a:r>
              <a:rPr lang="en-US" dirty="0">
                <a:hlinkClick r:id="rId2"/>
              </a:rPr>
              <a:t> #301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Можно просто искать публичный символ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__safestack_init</a:t>
            </a:r>
            <a:r>
              <a:rPr lang="ru-RU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817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E19E1-E627-40E8-93D2-BB55A9B42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Clashing (Stack Probes)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C66C9-DF2C-4AF2-A8CF-A60EC5838B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7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F5F9-D895-411F-A5B0-71B8D832A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</a:t>
            </a:r>
            <a:r>
              <a:rPr lang="en-US" dirty="0"/>
              <a:t>hardening: Stack Clashing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FE3EF-C3D1-427A-A4C7-6588E09F4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Стек отделён от других сегментов незамаленой страницей </a:t>
            </a:r>
            <a:r>
              <a:rPr lang="en-US" dirty="0"/>
              <a:t>(guard page)</a:t>
            </a:r>
          </a:p>
          <a:p>
            <a:pPr lvl="1"/>
            <a:r>
              <a:rPr lang="ru-RU" dirty="0"/>
              <a:t>Она служит для обнаружения исчерпания стека</a:t>
            </a:r>
            <a:endParaRPr lang="en-US" dirty="0"/>
          </a:p>
          <a:p>
            <a:pPr lvl="1"/>
            <a:r>
              <a:rPr lang="ru-RU" dirty="0"/>
              <a:t>Техника появилась в </a:t>
            </a:r>
            <a:r>
              <a:rPr lang="en-US" dirty="0"/>
              <a:t>Linux </a:t>
            </a:r>
            <a:r>
              <a:rPr lang="ru-RU" dirty="0"/>
              <a:t>в </a:t>
            </a:r>
            <a:r>
              <a:rPr lang="en-US" dirty="0"/>
              <a:t>2010</a:t>
            </a:r>
          </a:p>
          <a:p>
            <a:r>
              <a:rPr lang="ru-RU" dirty="0"/>
              <a:t>Проблема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Не обнаружит переполнение при больших локальных массивах </a:t>
            </a:r>
            <a:r>
              <a:rPr lang="en-US" dirty="0"/>
              <a:t>(&gt;4096 </a:t>
            </a:r>
            <a:r>
              <a:rPr lang="ru-RU" dirty="0"/>
              <a:t>байт) или </a:t>
            </a:r>
            <a:r>
              <a:rPr lang="en-US" dirty="0" err="1"/>
              <a:t>alloca</a:t>
            </a:r>
            <a:endParaRPr lang="en-US" dirty="0"/>
          </a:p>
          <a:p>
            <a:pPr lvl="1"/>
            <a:r>
              <a:rPr lang="ru-RU" dirty="0"/>
              <a:t>Хакер может перезаписать кучу или стек другого потока</a:t>
            </a:r>
          </a:p>
          <a:p>
            <a:r>
              <a:rPr lang="ru-RU" dirty="0"/>
              <a:t>Уязвимость обнаражена группой  </a:t>
            </a:r>
            <a:r>
              <a:rPr lang="en-US" dirty="0"/>
              <a:t>Qualys </a:t>
            </a:r>
            <a:r>
              <a:rPr lang="ru-RU" dirty="0"/>
              <a:t>в 2017</a:t>
            </a:r>
            <a:r>
              <a:rPr lang="en-US" dirty="0"/>
              <a:t>:</a:t>
            </a:r>
          </a:p>
          <a:p>
            <a:pPr lvl="2"/>
            <a:r>
              <a:rPr lang="en-US" dirty="0">
                <a:hlinkClick r:id="rId2"/>
              </a:rPr>
              <a:t>The Stack Clash</a:t>
            </a:r>
            <a:endParaRPr lang="en-US" dirty="0"/>
          </a:p>
          <a:p>
            <a:pPr lvl="2"/>
            <a:r>
              <a:rPr lang="ru-RU" dirty="0"/>
              <a:t>10 proof</a:t>
            </a:r>
            <a:r>
              <a:rPr lang="en-US" dirty="0"/>
              <a:t>-</a:t>
            </a:r>
            <a:r>
              <a:rPr lang="ru-RU" dirty="0"/>
              <a:t>of</a:t>
            </a:r>
            <a:r>
              <a:rPr lang="en-US" dirty="0"/>
              <a:t>-</a:t>
            </a:r>
            <a:r>
              <a:rPr lang="ru-RU" dirty="0"/>
              <a:t>concept атак</a:t>
            </a:r>
            <a:endParaRPr lang="en-US" dirty="0"/>
          </a:p>
          <a:p>
            <a:r>
              <a:rPr lang="ru-RU" dirty="0"/>
              <a:t>Идея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Перед выполнением функции пройти по фрейму</a:t>
            </a:r>
            <a:r>
              <a:rPr lang="en-US" dirty="0"/>
              <a:t>,</a:t>
            </a:r>
            <a:r>
              <a:rPr lang="ru-RU" dirty="0"/>
              <a:t> чтобы спровоцировать </a:t>
            </a:r>
            <a:r>
              <a:rPr lang="en-US" dirty="0"/>
              <a:t>SEGV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9976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CBD98-8FCC-42B8-93D5-B9687B989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70E49-7955-4A69-9972-2CB0AB4CD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расходы минимальны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Не обнаружены регресии в </a:t>
            </a:r>
            <a:r>
              <a:rPr lang="en-US" dirty="0"/>
              <a:t>Firefox</a:t>
            </a:r>
          </a:p>
          <a:p>
            <a:pPr lvl="2"/>
            <a:r>
              <a:rPr lang="en-US" dirty="0">
                <a:hlinkClick r:id="rId2"/>
              </a:rPr>
              <a:t>Bringing Stack Clash Protection to Clang / X86</a:t>
            </a:r>
            <a:endParaRPr lang="en-US" dirty="0"/>
          </a:p>
          <a:p>
            <a:pPr lvl="1"/>
            <a:r>
              <a:rPr lang="ru-RU" dirty="0"/>
              <a:t>Нет замедления при компиляции CGBuiltin.cpp компилятором Clang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8451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FA22-62FE-4C96-A191-27CEAA15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использовать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6EA8-EEE9-4F5E-95E4-71BA6E8B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Включен по умолчанию только в компиляторе </a:t>
            </a:r>
            <a:r>
              <a:rPr lang="en-US" dirty="0"/>
              <a:t>Ubuntu GCC</a:t>
            </a:r>
            <a:r>
              <a:rPr lang="ru-RU" dirty="0"/>
              <a:t> (нет в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Debian, </a:t>
            </a:r>
            <a:r>
              <a:rPr lang="ru-RU" dirty="0"/>
              <a:t>нет в </a:t>
            </a:r>
            <a:r>
              <a:rPr lang="en-US" dirty="0"/>
              <a:t>Clang)</a:t>
            </a:r>
          </a:p>
          <a:p>
            <a:pPr lvl="1"/>
            <a:r>
              <a:rPr lang="ru-RU" dirty="0"/>
              <a:t>Рекомендуется явно указывать флаг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-clash-protection</a:t>
            </a:r>
          </a:p>
          <a:p>
            <a:pPr lvl="1"/>
            <a:r>
              <a:rPr lang="ru-RU" dirty="0"/>
              <a:t>Пакеты в Debian</a:t>
            </a:r>
            <a:r>
              <a:rPr lang="en-US" dirty="0"/>
              <a:t>,</a:t>
            </a:r>
            <a:r>
              <a:rPr lang="ru-RU" dirty="0"/>
              <a:t> Fedora</a:t>
            </a:r>
            <a:r>
              <a:rPr lang="en-US" dirty="0"/>
              <a:t>, </a:t>
            </a:r>
            <a:r>
              <a:rPr lang="ru-RU" dirty="0"/>
              <a:t>Ubuntu собираются с этим флагом</a:t>
            </a:r>
            <a:endParaRPr lang="en-US" dirty="0"/>
          </a:p>
          <a:p>
            <a:r>
              <a:rPr lang="ru-RU" dirty="0"/>
              <a:t>Использование в дистрибутивах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Пакеты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Ubuntu </a:t>
            </a:r>
            <a:r>
              <a:rPr lang="ru-RU" dirty="0"/>
              <a:t>дефолтно собираются с </a:t>
            </a:r>
            <a:r>
              <a:rPr lang="en-US" dirty="0"/>
              <a:t>Stack Clash</a:t>
            </a:r>
          </a:p>
          <a:p>
            <a:pPr lvl="1"/>
            <a:r>
              <a:rPr lang="ru-RU" dirty="0"/>
              <a:t>Статус на </a:t>
            </a:r>
            <a:r>
              <a:rPr lang="en-US" dirty="0"/>
              <a:t>Debian </a:t>
            </a:r>
            <a:r>
              <a:rPr lang="ru-RU" dirty="0"/>
              <a:t>неясен (</a:t>
            </a:r>
            <a:r>
              <a:rPr lang="en-US" dirty="0">
                <a:hlinkClick r:id="rId2"/>
              </a:rPr>
              <a:t>compiler-flags-distro #12</a:t>
            </a:r>
            <a:r>
              <a:rPr lang="en-US" dirty="0"/>
              <a:t>)</a:t>
            </a:r>
            <a:endParaRPr lang="ru-RU" dirty="0"/>
          </a:p>
          <a:p>
            <a:pPr lvl="2"/>
            <a:r>
              <a:rPr lang="ru-RU" dirty="0"/>
              <a:t>На </a:t>
            </a:r>
            <a:r>
              <a:rPr lang="en-US" dirty="0"/>
              <a:t>Debian 12 (stable) </a:t>
            </a:r>
            <a:r>
              <a:rPr lang="ru-RU" dirty="0"/>
              <a:t>не защищены даже уязвимые программы: </a:t>
            </a:r>
            <a:r>
              <a:rPr lang="en-US" dirty="0"/>
              <a:t>bash, bzip2, curl, </a:t>
            </a:r>
            <a:r>
              <a:rPr lang="en-US" dirty="0" err="1"/>
              <a:t>ffmpeg</a:t>
            </a:r>
            <a:r>
              <a:rPr lang="en-US" dirty="0"/>
              <a:t>, </a:t>
            </a:r>
            <a:r>
              <a:rPr lang="en-US" dirty="0" err="1"/>
              <a:t>perl</a:t>
            </a:r>
            <a:r>
              <a:rPr lang="en-US" dirty="0"/>
              <a:t>, python, etc.</a:t>
            </a:r>
          </a:p>
          <a:p>
            <a:r>
              <a:rPr lang="en-US" dirty="0"/>
              <a:t>Firefox </a:t>
            </a:r>
            <a:r>
              <a:rPr lang="ru-RU" dirty="0"/>
              <a:t>использует защиту от </a:t>
            </a:r>
            <a:r>
              <a:rPr lang="en-US" dirty="0"/>
              <a:t>Stack Clash (</a:t>
            </a:r>
            <a:r>
              <a:rPr lang="en-US" dirty="0">
                <a:hlinkClick r:id="rId3"/>
              </a:rPr>
              <a:t>BZ #1852202</a:t>
            </a:r>
            <a:r>
              <a:rPr lang="en-US" dirty="0"/>
              <a:t>)</a:t>
            </a:r>
          </a:p>
          <a:p>
            <a:r>
              <a:rPr lang="en-US" dirty="0" err="1"/>
              <a:t>Checksec</a:t>
            </a:r>
            <a:r>
              <a:rPr lang="en-US" dirty="0"/>
              <a:t> </a:t>
            </a:r>
            <a:r>
              <a:rPr lang="ru-RU" dirty="0"/>
              <a:t>пока не обнаруживает </a:t>
            </a:r>
            <a:r>
              <a:rPr lang="en-US" dirty="0"/>
              <a:t>stack clash (</a:t>
            </a:r>
            <a:r>
              <a:rPr lang="en-US" dirty="0" err="1">
                <a:hlinkClick r:id="rId4"/>
              </a:rPr>
              <a:t>checksec</a:t>
            </a:r>
            <a:r>
              <a:rPr lang="en-US" dirty="0">
                <a:hlinkClick r:id="rId4"/>
              </a:rPr>
              <a:t> #300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Можно пока использовать </a:t>
            </a:r>
            <a:r>
              <a:rPr lang="en-US" dirty="0">
                <a:hlinkClick r:id="rId5"/>
              </a:rPr>
              <a:t>has_stack_clash_protection.py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4626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D23B9-89D9-45E9-B03F-A6742415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Фортификация </a:t>
            </a:r>
            <a:r>
              <a:rPr lang="en-US" dirty="0"/>
              <a:t>(_FORTIFY_SOURCE)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503C7-B157-4B2F-8B23-BCF9B2B61D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9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6B8A7-F482-4D39-865D-AE230370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: Stack Smashing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91837-38D1-4A24-925F-DD9873367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23" y="1574613"/>
            <a:ext cx="6468035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[32];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code);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Входная строка пользователя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char code[] 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"\x31\xc0"  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"\x50"      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"\x68""//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$0x68732f2f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"\x68""/bin"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$0x6e69622f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Return address can be obtained with returns below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"\x0c\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C88C31-DD25-4F92-91DA-1183E33B2D57}"/>
              </a:ext>
            </a:extLst>
          </p:cNvPr>
          <p:cNvSpPr txBox="1">
            <a:spLocks/>
          </p:cNvSpPr>
          <p:nvPr/>
        </p:nvSpPr>
        <p:spPr>
          <a:xfrm>
            <a:off x="6468035" y="1484219"/>
            <a:ext cx="5723965" cy="504134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CFLAGS=‘-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z,execstack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-stack-protector –w’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PAD=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`seq 1 128`;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echo PAD=$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-m32 -DPAD="\"$PAD\"" -march=i686 $CFLAGS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setarch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-R env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PAD="$PAD\\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 (core dumped)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 (core dumped)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Получен доступ к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</a:p>
        </p:txBody>
      </p:sp>
    </p:spTree>
    <p:extLst>
      <p:ext uri="{BB962C8B-B14F-4D97-AF65-F5344CB8AC3E}">
        <p14:creationId xmlns:p14="http://schemas.microsoft.com/office/powerpoint/2010/main" val="7986978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A6C1-92A1-47B1-8FAD-E7F2D1777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защиты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E65AF-9A28-4DB1-9C02-75820ABD6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58553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n = 4096;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*a = malloc(1);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0, n);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"r"(&amp;a) : "memory");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malloc(200);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"r"(&amp;a) : "memory");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D89732-F886-4BF0-A736-CF8762203E97}"/>
              </a:ext>
            </a:extLst>
          </p:cNvPr>
          <p:cNvSpPr txBox="1">
            <a:spLocks/>
          </p:cNvSpPr>
          <p:nvPr/>
        </p:nvSpPr>
        <p:spPr>
          <a:xfrm>
            <a:off x="6208059" y="1825625"/>
            <a:ext cx="45585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No _FORTIFY_SOURCE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-U_FORTIFY_SOURCE tmp5.c -O2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Fatal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glibc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error: malloc.c:2599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 assertion failed: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(av)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0) || ((unsigned long)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&gt;= MINSIZE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prev_inuse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&amp;&amp; ((unsigned long)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- 1)) == 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_FORTIFY_SOURCE=3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tmp5.c -O2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▫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 buffer overflow detected ***: terminated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</p:txBody>
      </p:sp>
    </p:spTree>
    <p:extLst>
      <p:ext uri="{BB962C8B-B14F-4D97-AF65-F5344CB8AC3E}">
        <p14:creationId xmlns:p14="http://schemas.microsoft.com/office/powerpoint/2010/main" val="14677710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9BA30-90A0-4041-81C9-89067C5E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51153-F3E8-4C4D-8E8B-636168070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Из </a:t>
            </a:r>
            <a:r>
              <a:rPr lang="en-US" dirty="0"/>
              <a:t>Glibc </a:t>
            </a:r>
            <a:r>
              <a:rPr lang="en-US" dirty="0" err="1"/>
              <a:t>string.h</a:t>
            </a:r>
            <a:r>
              <a:rPr lang="en-US" dirty="0"/>
              <a:t>:</a:t>
            </a:r>
            <a:endParaRPr lang="ru-RU" dirty="0"/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_FORTIFY_SOURCE &gt; 0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__attribute__((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always_inline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nothrow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__, leaf))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(void *__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int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memset_chk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определена в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libc.so.6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 содержит проверку диапазона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memset_chk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__glibc_objsize0 (__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#endif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glibc_objsize0</a:t>
            </a:r>
            <a:r>
              <a:rPr lang="en-US" dirty="0"/>
              <a:t> </a:t>
            </a:r>
            <a:r>
              <a:rPr lang="ru-RU" dirty="0"/>
              <a:t>вызывает интринсик компилятора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ru-RU" dirty="0"/>
              <a:t> 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lang="en-US" dirty="0"/>
              <a:t> (</a:t>
            </a:r>
            <a:r>
              <a:rPr lang="ru-RU" dirty="0"/>
              <a:t>в зависимости от уровня зашиты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en-US" dirty="0"/>
              <a:t> </a:t>
            </a:r>
            <a:r>
              <a:rPr lang="ru-RU" dirty="0"/>
              <a:t>проверяет указатели на стековые объекты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lang="en-US" dirty="0"/>
              <a:t> </a:t>
            </a:r>
            <a:r>
              <a:rPr lang="ru-RU" dirty="0"/>
              <a:t>осуществляет </a:t>
            </a:r>
            <a:r>
              <a:rPr lang="en-US" dirty="0"/>
              <a:t>dataflow</a:t>
            </a:r>
            <a:r>
              <a:rPr lang="ru-RU" dirty="0"/>
              <a:t>-анализ и применима например к объектам кучи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1817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A6F31-8E91-45E9-A224-406107F3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F247D-3A81-48B6-ABD6-CF2042382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Проверки диапазонов в функции стандартной библиотеки </a:t>
            </a:r>
            <a:r>
              <a:rPr lang="en-US" dirty="0"/>
              <a:t>C </a:t>
            </a:r>
            <a:r>
              <a:rPr lang="ru-RU" dirty="0"/>
              <a:t>(там где это возможно)</a:t>
            </a:r>
          </a:p>
          <a:p>
            <a:pPr lvl="1"/>
            <a:r>
              <a:rPr lang="ru-RU" dirty="0"/>
              <a:t>Появились в </a:t>
            </a:r>
            <a:r>
              <a:rPr lang="en-US" dirty="0"/>
              <a:t>Glibc 2.3.4 (2004)</a:t>
            </a:r>
            <a:endParaRPr lang="ru-RU" dirty="0"/>
          </a:p>
          <a:p>
            <a:r>
              <a:rPr lang="ru-RU" dirty="0"/>
              <a:t>Конкретный список проверяемых функций можно уточнить в </a:t>
            </a:r>
            <a:r>
              <a:rPr lang="en-US" dirty="0"/>
              <a:t>Glibc headers (~80 </a:t>
            </a:r>
            <a:r>
              <a:rPr lang="ru-RU" dirty="0"/>
              <a:t>функций)</a:t>
            </a:r>
            <a:endParaRPr lang="en-US" dirty="0"/>
          </a:p>
          <a:p>
            <a:pPr lvl="1"/>
            <a:r>
              <a:rPr lang="en-US" dirty="0" err="1"/>
              <a:t>string.h</a:t>
            </a:r>
            <a:r>
              <a:rPr lang="en-US" dirty="0"/>
              <a:t> APIs (</a:t>
            </a:r>
            <a:r>
              <a:rPr lang="en-US" dirty="0" err="1"/>
              <a:t>memcpy</a:t>
            </a:r>
            <a:r>
              <a:rPr lang="en-US" dirty="0"/>
              <a:t>, </a:t>
            </a:r>
            <a:r>
              <a:rPr lang="en-US" dirty="0" err="1"/>
              <a:t>memset</a:t>
            </a:r>
            <a:r>
              <a:rPr lang="en-US" dirty="0"/>
              <a:t>, </a:t>
            </a:r>
            <a:r>
              <a:rPr lang="en-US" dirty="0" err="1"/>
              <a:t>strcpy</a:t>
            </a:r>
            <a:r>
              <a:rPr lang="en-US" dirty="0"/>
              <a:t>, </a:t>
            </a:r>
            <a:r>
              <a:rPr lang="en-US" dirty="0" err="1"/>
              <a:t>strcat</a:t>
            </a:r>
            <a:r>
              <a:rPr lang="en-US" dirty="0"/>
              <a:t>, </a:t>
            </a:r>
            <a:r>
              <a:rPr lang="en-US" dirty="0" err="1"/>
              <a:t>bzero</a:t>
            </a:r>
            <a:r>
              <a:rPr lang="en-US" dirty="0"/>
              <a:t>, </a:t>
            </a:r>
            <a:r>
              <a:rPr lang="en-US" dirty="0" err="1"/>
              <a:t>bcopy</a:t>
            </a:r>
            <a:r>
              <a:rPr lang="en-US" dirty="0"/>
              <a:t>, etc.) - </a:t>
            </a:r>
            <a:r>
              <a:rPr lang="ru-RU" dirty="0"/>
              <a:t>проверки диапазона</a:t>
            </a:r>
          </a:p>
          <a:p>
            <a:pPr lvl="1"/>
            <a:r>
              <a:rPr lang="en-US" dirty="0" err="1"/>
              <a:t>unistd.h</a:t>
            </a:r>
            <a:r>
              <a:rPr lang="en-US" dirty="0"/>
              <a:t> APIs (read, </a:t>
            </a:r>
            <a:r>
              <a:rPr lang="en-US" dirty="0" err="1"/>
              <a:t>pread</a:t>
            </a:r>
            <a:r>
              <a:rPr lang="en-US" dirty="0"/>
              <a:t>, </a:t>
            </a:r>
            <a:r>
              <a:rPr lang="en-US" dirty="0" err="1"/>
              <a:t>readlink</a:t>
            </a:r>
            <a:r>
              <a:rPr lang="en-US" dirty="0"/>
              <a:t>, etc.) - </a:t>
            </a:r>
            <a:r>
              <a:rPr lang="ru-RU" dirty="0"/>
              <a:t>проверки диапазона</a:t>
            </a:r>
            <a:endParaRPr lang="en-US" dirty="0"/>
          </a:p>
          <a:p>
            <a:pPr lvl="1"/>
            <a:r>
              <a:rPr lang="en-US" dirty="0" err="1"/>
              <a:t>printf</a:t>
            </a:r>
            <a:r>
              <a:rPr lang="en-US" dirty="0"/>
              <a:t> and friends - %n </a:t>
            </a:r>
            <a:r>
              <a:rPr lang="ru-RU" dirty="0"/>
              <a:t>допускается только в </a:t>
            </a:r>
            <a:r>
              <a:rPr lang="en-US" dirty="0" err="1"/>
              <a:t>readonly</a:t>
            </a:r>
            <a:r>
              <a:rPr lang="en-US" dirty="0"/>
              <a:t>-</a:t>
            </a:r>
            <a:r>
              <a:rPr lang="ru-RU" dirty="0"/>
              <a:t>строках</a:t>
            </a:r>
          </a:p>
          <a:p>
            <a:r>
              <a:rPr lang="ru-RU" dirty="0"/>
              <a:t>Защищает от </a:t>
            </a:r>
            <a:r>
              <a:rPr lang="en-US" dirty="0"/>
              <a:t>stack</a:t>
            </a:r>
            <a:r>
              <a:rPr lang="ru-RU" dirty="0"/>
              <a:t> и</a:t>
            </a:r>
            <a:r>
              <a:rPr lang="en-US" dirty="0"/>
              <a:t> heap buffer overflow</a:t>
            </a:r>
          </a:p>
          <a:p>
            <a:r>
              <a:rPr lang="ru-RU" dirty="0"/>
              <a:t>Требует совместной работы</a:t>
            </a:r>
            <a:endParaRPr lang="en-US" dirty="0"/>
          </a:p>
          <a:p>
            <a:pPr lvl="1"/>
            <a:r>
              <a:rPr lang="ru-RU" dirty="0"/>
              <a:t>библиотеки (подмена стандартной функции на </a:t>
            </a:r>
            <a:r>
              <a:rPr lang="en-US" dirty="0" err="1"/>
              <a:t>chk</a:t>
            </a:r>
            <a:r>
              <a:rPr lang="en-US" dirty="0"/>
              <a:t>-</a:t>
            </a:r>
            <a:r>
              <a:rPr lang="ru-RU" dirty="0"/>
              <a:t>версию)</a:t>
            </a:r>
            <a:endParaRPr lang="en-US" dirty="0"/>
          </a:p>
          <a:p>
            <a:pPr lvl="1"/>
            <a:r>
              <a:rPr lang="ru-RU" dirty="0"/>
              <a:t>компилятора (вычисление размера из контекста)</a:t>
            </a:r>
          </a:p>
        </p:txBody>
      </p:sp>
    </p:spTree>
    <p:extLst>
      <p:ext uri="{BB962C8B-B14F-4D97-AF65-F5344CB8AC3E}">
        <p14:creationId xmlns:p14="http://schemas.microsoft.com/office/powerpoint/2010/main" val="3069558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E914-3677-481C-8F6E-E2CDB392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3AF27-3F39-45EE-B6CF-20D34DA40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Накладные расходы:</a:t>
            </a:r>
          </a:p>
          <a:p>
            <a:pPr lvl="1"/>
            <a:r>
              <a:rPr lang="en-US" dirty="0"/>
              <a:t>3% </a:t>
            </a:r>
            <a:r>
              <a:rPr lang="ru-RU" dirty="0"/>
              <a:t>на </a:t>
            </a:r>
            <a:r>
              <a:rPr lang="en-US" dirty="0" err="1"/>
              <a:t>ffmpeg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FORTIFY_SOURCE and Its Performance Impact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-D_FORTIFY_SOURCE=2: </a:t>
            </a:r>
            <a:r>
              <a:rPr lang="ru-RU" dirty="0"/>
              <a:t>нет изменений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-D_FORTIFY_SOURCE=3: 2%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r>
              <a:rPr lang="ru-RU" dirty="0"/>
              <a:t>Конфликтует с </a:t>
            </a:r>
            <a:r>
              <a:rPr lang="en-US" dirty="0" err="1"/>
              <a:t>AddressSanitizer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Asan </a:t>
            </a:r>
            <a:r>
              <a:rPr lang="ru-RU" dirty="0"/>
              <a:t>не умеет анализировать `</a:t>
            </a:r>
            <a:r>
              <a:rPr lang="en-US" dirty="0" err="1"/>
              <a:t>XXX_chk</a:t>
            </a:r>
            <a:r>
              <a:rPr lang="en-US" dirty="0"/>
              <a:t>`-</a:t>
            </a:r>
            <a:r>
              <a:rPr lang="ru-RU" dirty="0"/>
              <a:t>функции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sanitizers #247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Совмещение </a:t>
            </a:r>
            <a:r>
              <a:rPr lang="en-US" dirty="0"/>
              <a:t>Asan </a:t>
            </a:r>
            <a:r>
              <a:rPr lang="ru-RU" dirty="0"/>
              <a:t>с фортификацией приводит к </a:t>
            </a:r>
            <a:r>
              <a:rPr lang="en-US" dirty="0"/>
              <a:t>false negatives (</a:t>
            </a:r>
            <a:r>
              <a:rPr lang="ru-RU" dirty="0"/>
              <a:t>пропуску ошибок)</a:t>
            </a:r>
          </a:p>
          <a:p>
            <a:pPr lvl="2"/>
            <a:r>
              <a:rPr lang="en-US" dirty="0"/>
              <a:t>GCC (</a:t>
            </a:r>
            <a:r>
              <a:rPr lang="ru-RU" dirty="0"/>
              <a:t>не </a:t>
            </a:r>
            <a:r>
              <a:rPr lang="en-US" dirty="0"/>
              <a:t>Clang) </a:t>
            </a:r>
            <a:r>
              <a:rPr lang="ru-RU" dirty="0"/>
              <a:t>вставляет доп. минимальную инструментацию в месте вызова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 err="1"/>
              <a:t>memcpy_chk</a:t>
            </a:r>
            <a:r>
              <a:rPr lang="en-US" dirty="0"/>
              <a:t>, </a:t>
            </a:r>
            <a:r>
              <a:rPr lang="en-US" dirty="0" err="1"/>
              <a:t>memset_chk</a:t>
            </a:r>
            <a:r>
              <a:rPr lang="en-US" dirty="0"/>
              <a:t>, </a:t>
            </a:r>
            <a:r>
              <a:rPr lang="ru-RU" dirty="0"/>
              <a:t>но её недостаточно</a:t>
            </a:r>
            <a:endParaRPr lang="en-US" dirty="0"/>
          </a:p>
          <a:p>
            <a:pPr lvl="1"/>
            <a:r>
              <a:rPr lang="ru-RU" dirty="0"/>
              <a:t>Из-за того что фортификация включена по умолчанию во многих дистрибутивах лучше явно отключать её в санитарных сборках:</a:t>
            </a:r>
          </a:p>
          <a:p>
            <a:pPr lvl="2"/>
            <a:r>
              <a:rPr lang="ru-RU" dirty="0"/>
              <a:t>-</a:t>
            </a:r>
            <a:r>
              <a:rPr lang="en-US" dirty="0"/>
              <a:t>U_FORTIFY_SOURCE </a:t>
            </a:r>
            <a:r>
              <a:rPr lang="ru-RU" dirty="0"/>
              <a:t>или -</a:t>
            </a:r>
            <a:r>
              <a:rPr lang="en-US" dirty="0"/>
              <a:t>D_FORTIFY_SOURCE=0</a:t>
            </a:r>
          </a:p>
          <a:p>
            <a:r>
              <a:rPr lang="ru-RU" dirty="0"/>
              <a:t>Поддержана только в </a:t>
            </a:r>
            <a:r>
              <a:rPr lang="en-US" dirty="0"/>
              <a:t>Glibc (</a:t>
            </a:r>
            <a:r>
              <a:rPr lang="ru-RU" dirty="0"/>
              <a:t>не в </a:t>
            </a:r>
            <a:r>
              <a:rPr lang="en-US" dirty="0" err="1"/>
              <a:t>musl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/>
              <a:t>Visual Studio)</a:t>
            </a:r>
          </a:p>
          <a:p>
            <a:pPr lvl="1"/>
            <a:r>
              <a:rPr lang="ru-RU" dirty="0"/>
              <a:t>Есть </a:t>
            </a:r>
            <a:r>
              <a:rPr lang="en-US" dirty="0"/>
              <a:t>standalone </a:t>
            </a:r>
            <a:r>
              <a:rPr lang="ru-RU" dirty="0"/>
              <a:t>реализация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fortify-headers</a:t>
            </a:r>
            <a:endParaRPr lang="en-US" dirty="0"/>
          </a:p>
          <a:p>
            <a:r>
              <a:rPr lang="ru-RU" dirty="0"/>
              <a:t>Работает только в `-</a:t>
            </a:r>
            <a:r>
              <a:rPr lang="en-US" dirty="0"/>
              <a:t>O` </a:t>
            </a:r>
            <a:r>
              <a:rPr lang="ru-RU" dirty="0"/>
              <a:t>режиме</a:t>
            </a:r>
            <a:r>
              <a:rPr lang="en-US" dirty="0"/>
              <a:t> </a:t>
            </a:r>
            <a:r>
              <a:rPr lang="ru-RU" dirty="0"/>
              <a:t>и только если подключены стандартные .</a:t>
            </a:r>
            <a:r>
              <a:rPr lang="en-US" dirty="0"/>
              <a:t>h </a:t>
            </a:r>
            <a:r>
              <a:rPr lang="ru-RU" dirty="0"/>
              <a:t>файлы (нет </a:t>
            </a:r>
            <a:r>
              <a:rPr lang="en-US" dirty="0"/>
              <a:t>implicit declarations)</a:t>
            </a:r>
          </a:p>
          <a:p>
            <a:r>
              <a:rPr lang="ru-RU" dirty="0"/>
              <a:t>Компилятор далеко не всегда может вывести допустимый размер указателя из контекста</a:t>
            </a:r>
          </a:p>
          <a:p>
            <a:pPr lvl="1"/>
            <a:r>
              <a:rPr lang="ru-RU" dirty="0"/>
              <a:t>Ограничен рамками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1841264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ADEC6-171D-4ACB-9FCC-86BE492C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3255C-F753-4543-BECB-F71864F2D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59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Для явного включения используются макросы -</a:t>
            </a:r>
            <a:r>
              <a:rPr lang="en-US" dirty="0"/>
              <a:t>D_FORTIFY_SOURCE=2 </a:t>
            </a:r>
            <a:r>
              <a:rPr lang="ru-RU" dirty="0"/>
              <a:t>или -</a:t>
            </a:r>
            <a:r>
              <a:rPr lang="en-US" dirty="0"/>
              <a:t>D_FORTIFY_SOURCE=3</a:t>
            </a:r>
          </a:p>
          <a:p>
            <a:pPr lvl="1"/>
            <a:r>
              <a:rPr lang="ru-RU" dirty="0"/>
              <a:t>Пока не появится `-</a:t>
            </a:r>
            <a:r>
              <a:rPr lang="en-US" dirty="0"/>
              <a:t>D_FORTIFY_SOURCE=4` :)</a:t>
            </a:r>
            <a:endParaRPr lang="ru-RU" dirty="0"/>
          </a:p>
          <a:p>
            <a:r>
              <a:rPr lang="ru-RU" dirty="0"/>
              <a:t>Включена по умолчанию в компиляторе </a:t>
            </a:r>
            <a:r>
              <a:rPr lang="en-US" dirty="0"/>
              <a:t>Ubuntu GCC (-D_FORTIFY_SOURCE=3)</a:t>
            </a:r>
          </a:p>
          <a:p>
            <a:pPr lvl="1"/>
            <a:r>
              <a:rPr lang="ru-RU" dirty="0"/>
              <a:t>Не включена в </a:t>
            </a:r>
            <a:r>
              <a:rPr lang="en-US" dirty="0"/>
              <a:t>Debian </a:t>
            </a:r>
            <a:r>
              <a:rPr lang="ru-RU" dirty="0"/>
              <a:t>и </a:t>
            </a:r>
            <a:r>
              <a:rPr lang="en-US" dirty="0"/>
              <a:t>Fedora</a:t>
            </a:r>
            <a:endParaRPr lang="ru-RU" dirty="0"/>
          </a:p>
          <a:p>
            <a:pPr lvl="1"/>
            <a:r>
              <a:rPr lang="ru-RU" dirty="0"/>
              <a:t>Для </a:t>
            </a:r>
            <a:r>
              <a:rPr lang="en-US" dirty="0"/>
              <a:t>Clang</a:t>
            </a:r>
            <a:r>
              <a:rPr lang="ru-RU" dirty="0"/>
              <a:t> не включена по умолчанию нигде</a:t>
            </a:r>
          </a:p>
          <a:p>
            <a:r>
              <a:rPr lang="ru-RU" dirty="0"/>
              <a:t>Использование в реальных проектах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Debian </a:t>
            </a:r>
            <a:r>
              <a:rPr lang="ru-RU" dirty="0"/>
              <a:t>пакеты дефолтно собираются с -</a:t>
            </a:r>
            <a:r>
              <a:rPr lang="en-US" dirty="0"/>
              <a:t>D_FORTIFY_SOURCE=2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Ubuntu </a:t>
            </a:r>
            <a:r>
              <a:rPr lang="ru-RU" dirty="0"/>
              <a:t>с -</a:t>
            </a:r>
            <a:r>
              <a:rPr lang="en-US" dirty="0"/>
              <a:t>D_FORTIFY_SOURCE=3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Fedora: </a:t>
            </a:r>
            <a:r>
              <a:rPr lang="ru-RU" dirty="0"/>
              <a:t>пакеты дефолтно собираются с -</a:t>
            </a:r>
            <a:r>
              <a:rPr lang="en-US" dirty="0"/>
              <a:t>D_FORTIFY_SOURCE=3 (</a:t>
            </a:r>
            <a:r>
              <a:rPr lang="ru-RU" dirty="0"/>
              <a:t>с 2023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13526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1430F-BE9D-4DC4-8569-0A4451014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fsanitize</a:t>
            </a:r>
            <a:r>
              <a:rPr lang="en-US" dirty="0"/>
              <a:t>=bounds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97734-E16B-494D-8832-44823EB86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Подход фортификации можно расширить на скалярные обращения к массивам известной длины</a:t>
            </a:r>
          </a:p>
          <a:p>
            <a:r>
              <a:rPr lang="ru-RU" dirty="0"/>
              <a:t>Опция </a:t>
            </a:r>
            <a:r>
              <a:rPr lang="en-US" dirty="0"/>
              <a:t>-</a:t>
            </a:r>
            <a:r>
              <a:rPr lang="en-US" dirty="0" err="1"/>
              <a:t>fsanitize</a:t>
            </a:r>
            <a:r>
              <a:rPr lang="en-US" dirty="0"/>
              <a:t>=bounds </a:t>
            </a:r>
            <a:r>
              <a:rPr lang="ru-RU" dirty="0"/>
              <a:t>в компиляторах </a:t>
            </a:r>
            <a:r>
              <a:rPr lang="en-US" dirty="0"/>
              <a:t>GCC</a:t>
            </a:r>
            <a:r>
              <a:rPr lang="ru-RU" dirty="0"/>
              <a:t> и</a:t>
            </a:r>
            <a:r>
              <a:rPr lang="en-US" dirty="0"/>
              <a:t> Clang</a:t>
            </a:r>
          </a:p>
          <a:p>
            <a:pPr lvl="1"/>
            <a:r>
              <a:rPr lang="ru-RU" dirty="0"/>
              <a:t>Аналог </a:t>
            </a:r>
            <a:r>
              <a:rPr lang="en-US" dirty="0"/>
              <a:t>_FORTIFY_SOURCE=2: </a:t>
            </a:r>
            <a:r>
              <a:rPr lang="ru-RU" dirty="0"/>
              <a:t>массивы константных размеров или </a:t>
            </a:r>
            <a:r>
              <a:rPr lang="en-US" dirty="0"/>
              <a:t>VLA</a:t>
            </a:r>
          </a:p>
          <a:p>
            <a:r>
              <a:rPr lang="ru-RU" dirty="0"/>
              <a:t>Включена в </a:t>
            </a:r>
            <a:r>
              <a:rPr lang="en-US" dirty="0"/>
              <a:t>Android </a:t>
            </a:r>
            <a:r>
              <a:rPr lang="ru-RU" dirty="0"/>
              <a:t>для некоторых критичных модулей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Android Developers Blog: System hardening in Android 11</a:t>
            </a:r>
            <a:endParaRPr lang="en-US" dirty="0"/>
          </a:p>
          <a:p>
            <a:r>
              <a:rPr lang="ru-RU" dirty="0"/>
              <a:t>Нет накладных расходов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Аналогично </a:t>
            </a:r>
            <a:r>
              <a:rPr lang="en-US" dirty="0"/>
              <a:t>_FORTIFY_SOURCE=2</a:t>
            </a:r>
          </a:p>
        </p:txBody>
      </p:sp>
    </p:spTree>
    <p:extLst>
      <p:ext uri="{BB962C8B-B14F-4D97-AF65-F5344CB8AC3E}">
        <p14:creationId xmlns:p14="http://schemas.microsoft.com/office/powerpoint/2010/main" val="15152809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CBE4-9961-4D8C-87A4-F78CBA37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Проверки </a:t>
            </a:r>
            <a:r>
              <a:rPr lang="en-US" dirty="0"/>
              <a:t>STL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B9AA7-5766-45F6-9ECB-A3258BA1DA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091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929E-6EEA-407A-ACC7-6C4268AE7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1F6C4-4C56-456D-818E-70AD051BF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48191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std::vector&lt;int&gt; v;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"r"(&amp;v) : "memory");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v[4096];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D833ED-E174-42D6-9F20-44AB7292D72F}"/>
              </a:ext>
            </a:extLst>
          </p:cNvPr>
          <p:cNvSpPr txBox="1">
            <a:spLocks/>
          </p:cNvSpPr>
          <p:nvPr/>
        </p:nvSpPr>
        <p:spPr>
          <a:xfrm>
            <a:off x="6405284" y="1825625"/>
            <a:ext cx="54819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tmp.cc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-D_GLIBCXX_ASSERTIONS tmp.cc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/12/bits/stl_vector.h:1123: ... : Assertion '__n &lt; this-&gt;size()' failed.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</p:spTree>
    <p:extLst>
      <p:ext uri="{BB962C8B-B14F-4D97-AF65-F5344CB8AC3E}">
        <p14:creationId xmlns:p14="http://schemas.microsoft.com/office/powerpoint/2010/main" val="12272616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D2C54-A163-41E8-962B-78EFAD5C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00338-6445-4FC4-8E5D-14C80B2F9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Hardened STL</a:t>
            </a:r>
            <a:endParaRPr lang="ru-RU" dirty="0"/>
          </a:p>
          <a:p>
            <a:r>
              <a:rPr lang="ru-RU" dirty="0"/>
              <a:t>Конкретные проверки зависят от компилятора и уровня защиты</a:t>
            </a:r>
            <a:endParaRPr lang="en-US" dirty="0"/>
          </a:p>
          <a:p>
            <a:pPr lvl="1"/>
            <a:r>
              <a:rPr lang="ru-RU" dirty="0"/>
              <a:t>Всегда включены проверки индексов (а также `front`, `back`, etc.) в std::vector и std::strin</a:t>
            </a:r>
            <a:r>
              <a:rPr lang="en-US" dirty="0"/>
              <a:t>g</a:t>
            </a:r>
            <a:endParaRPr lang="ru-RU" dirty="0"/>
          </a:p>
          <a:p>
            <a:pPr lvl="2"/>
            <a:r>
              <a:rPr lang="ru-RU" dirty="0"/>
              <a:t>Защищают от ошибок </a:t>
            </a:r>
            <a:r>
              <a:rPr lang="en-US" dirty="0"/>
              <a:t>buffer overflow</a:t>
            </a:r>
          </a:p>
          <a:p>
            <a:pPr lvl="1"/>
            <a:r>
              <a:rPr lang="ru-RU" dirty="0"/>
              <a:t>GCC:</a:t>
            </a:r>
          </a:p>
          <a:p>
            <a:pPr lvl="2"/>
            <a:r>
              <a:rPr lang="ru-RU" dirty="0"/>
              <a:t>Проверки на NULL в умных указателях</a:t>
            </a:r>
            <a:r>
              <a:rPr lang="en-US" dirty="0"/>
              <a:t> (</a:t>
            </a:r>
            <a:r>
              <a:rPr lang="ru-RU" dirty="0"/>
              <a:t>защита от </a:t>
            </a:r>
            <a:r>
              <a:rPr lang="en-US" dirty="0"/>
              <a:t>NULL dereference)</a:t>
            </a:r>
            <a:endParaRPr lang="ru-RU" dirty="0"/>
          </a:p>
          <a:p>
            <a:pPr lvl="2"/>
            <a:r>
              <a:rPr lang="ru-RU" dirty="0"/>
              <a:t>Проверки корректности параметров мат. функций и распределений</a:t>
            </a:r>
          </a:p>
          <a:p>
            <a:pPr lvl="2"/>
            <a:r>
              <a:rPr lang="ru-RU" dirty="0"/>
              <a:t>Множество других мелких проверок типа `abs(INT_MIN)` в `std::gcd` и `std::lcm`</a:t>
            </a:r>
          </a:p>
          <a:p>
            <a:pPr lvl="1"/>
            <a:r>
              <a:rPr lang="ru-RU" dirty="0"/>
              <a:t>LLVM:</a:t>
            </a:r>
          </a:p>
          <a:p>
            <a:pPr lvl="2"/>
            <a:r>
              <a:rPr lang="ru-RU" dirty="0"/>
              <a:t>Например проверки на Strict Weak Ordering компараторов</a:t>
            </a:r>
            <a:endParaRPr lang="en-US" dirty="0"/>
          </a:p>
          <a:p>
            <a:pPr lvl="3"/>
            <a:r>
              <a:rPr lang="ru-RU" dirty="0">
                <a:hlinkClick r:id="rId2"/>
              </a:rPr>
              <a:t>С++</a:t>
            </a:r>
            <a:r>
              <a:rPr lang="en-US" dirty="0">
                <a:hlinkClick r:id="rId2"/>
              </a:rPr>
              <a:t>Russia: </a:t>
            </a:r>
            <a:r>
              <a:rPr lang="ru-RU" dirty="0">
                <a:hlinkClick r:id="rId2"/>
              </a:rPr>
              <a:t>Как правильно писать компараторы</a:t>
            </a:r>
            <a:endParaRPr lang="en-US" dirty="0"/>
          </a:p>
          <a:p>
            <a:pPr lvl="1"/>
            <a:r>
              <a:rPr lang="en-US" dirty="0"/>
              <a:t>Visual Studio:</a:t>
            </a:r>
          </a:p>
          <a:p>
            <a:pPr lvl="2"/>
            <a:r>
              <a:rPr lang="ru-RU" dirty="0"/>
              <a:t>Аналогичные проверки </a:t>
            </a:r>
            <a:r>
              <a:rPr lang="ru-RU" dirty="0">
                <a:hlinkClick r:id="rId3"/>
              </a:rPr>
              <a:t>имеют слишком большой оверхед</a:t>
            </a:r>
            <a:r>
              <a:rPr lang="ru-RU" dirty="0"/>
              <a:t> и </a:t>
            </a:r>
            <a:r>
              <a:rPr lang="ru-RU" dirty="0">
                <a:hlinkClick r:id="rId4"/>
              </a:rPr>
              <a:t>их планируют переписать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3743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E2DE6-967E-44E8-8940-56F02E0C4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и будущее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612CB-F599-4C26-9E68-4B19C53C6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Хронология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Впервые появились в </a:t>
            </a:r>
            <a:r>
              <a:rPr lang="en-US" dirty="0"/>
              <a:t>GCC debug containers (</a:t>
            </a:r>
            <a:r>
              <a:rPr lang="ru-RU" dirty="0"/>
              <a:t>начало 2000-х)</a:t>
            </a:r>
          </a:p>
          <a:p>
            <a:pPr lvl="1"/>
            <a:r>
              <a:rPr lang="ru-RU" dirty="0"/>
              <a:t>Опция </a:t>
            </a:r>
            <a:r>
              <a:rPr lang="en-US" dirty="0"/>
              <a:t>-D</a:t>
            </a:r>
            <a:r>
              <a:rPr lang="ru-RU" dirty="0"/>
              <a:t>_</a:t>
            </a:r>
            <a:r>
              <a:rPr lang="en-US" dirty="0"/>
              <a:t>GLIBCXX_ASSERTIONS </a:t>
            </a:r>
            <a:r>
              <a:rPr lang="ru-RU" dirty="0"/>
              <a:t>для </a:t>
            </a:r>
            <a:r>
              <a:rPr lang="en-US" dirty="0"/>
              <a:t>hardening </a:t>
            </a:r>
            <a:r>
              <a:rPr lang="ru-RU" dirty="0"/>
              <a:t>в </a:t>
            </a:r>
            <a:r>
              <a:rPr lang="en-US" dirty="0"/>
              <a:t>GCC</a:t>
            </a:r>
            <a:r>
              <a:rPr lang="ru-RU" dirty="0"/>
              <a:t> </a:t>
            </a:r>
            <a:r>
              <a:rPr lang="en-US" dirty="0"/>
              <a:t>(2015)</a:t>
            </a:r>
          </a:p>
          <a:p>
            <a:pPr lvl="1"/>
            <a:r>
              <a:rPr lang="ru-RU" dirty="0"/>
              <a:t>Аналогичная проверка в </a:t>
            </a:r>
            <a:r>
              <a:rPr lang="en-US" dirty="0" err="1"/>
              <a:t>libc</a:t>
            </a:r>
            <a:r>
              <a:rPr lang="en-US" dirty="0"/>
              <a:t>++ </a:t>
            </a:r>
            <a:r>
              <a:rPr lang="ru-RU" dirty="0"/>
              <a:t>и </a:t>
            </a:r>
            <a:r>
              <a:rPr lang="en-US" dirty="0"/>
              <a:t>Safe Buffers proposal (2022)</a:t>
            </a:r>
          </a:p>
          <a:p>
            <a:r>
              <a:rPr lang="ru-RU" dirty="0"/>
              <a:t>В будущем </a:t>
            </a:r>
            <a:r>
              <a:rPr lang="en-US" dirty="0"/>
              <a:t>STL hardening </a:t>
            </a:r>
            <a:r>
              <a:rPr lang="ru-RU" dirty="0"/>
              <a:t>скорее всего станет частью Стандарта </a:t>
            </a:r>
            <a:r>
              <a:rPr lang="en-US" dirty="0"/>
              <a:t>C++</a:t>
            </a:r>
          </a:p>
          <a:p>
            <a:pPr lvl="1"/>
            <a:r>
              <a:rPr lang="ru-RU" dirty="0"/>
              <a:t>Через механизм </a:t>
            </a:r>
            <a:r>
              <a:rPr lang="en-US" dirty="0"/>
              <a:t>C++ profiles</a:t>
            </a:r>
          </a:p>
          <a:p>
            <a:pPr lvl="1"/>
            <a:r>
              <a:rPr lang="ru-RU" dirty="0"/>
              <a:t>Дефолтным будет профиль</a:t>
            </a:r>
            <a:r>
              <a:rPr lang="en-US" dirty="0"/>
              <a:t>,</a:t>
            </a:r>
            <a:r>
              <a:rPr lang="ru-RU" dirty="0"/>
              <a:t> запрещающий работу с </a:t>
            </a:r>
            <a:r>
              <a:rPr lang="en-US" dirty="0"/>
              <a:t>raw pointers</a:t>
            </a:r>
            <a:endParaRPr lang="ru-RU" dirty="0"/>
          </a:p>
          <a:p>
            <a:pPr lvl="1"/>
            <a:r>
              <a:rPr lang="ru-RU" dirty="0"/>
              <a:t>Инструменты для миграции на </a:t>
            </a:r>
            <a:r>
              <a:rPr lang="en-US" dirty="0"/>
              <a:t>std::span </a:t>
            </a:r>
            <a:r>
              <a:rPr lang="ru-RU" dirty="0"/>
              <a:t>уже существуют и применяются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Safe Buffers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378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3DE8B-ECE0-4996-B566-023102DA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кучу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62758-F00D-436E-AF24-A515CFB5D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660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 Эксплуатируют ошибки типа </a:t>
            </a:r>
            <a:r>
              <a:rPr lang="en-US" dirty="0"/>
              <a:t>Heap Overflow</a:t>
            </a:r>
          </a:p>
          <a:p>
            <a:pPr lvl="1"/>
            <a:r>
              <a:rPr lang="ru-RU" dirty="0"/>
              <a:t>Переполнение буфера в куче</a:t>
            </a:r>
            <a:endParaRPr lang="en-US" dirty="0"/>
          </a:p>
          <a:p>
            <a:pPr lvl="1"/>
            <a:r>
              <a:rPr lang="ru-RU" dirty="0"/>
              <a:t>Более сложные и разнообразные чем </a:t>
            </a:r>
            <a:r>
              <a:rPr lang="en-US" dirty="0"/>
              <a:t>Stack Overflow</a:t>
            </a:r>
            <a:endParaRPr lang="ru-RU" dirty="0"/>
          </a:p>
          <a:p>
            <a:r>
              <a:rPr lang="ru-RU" dirty="0"/>
              <a:t>Основные типы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Испортить данные в несвязанном буфере (например указатели на функции или </a:t>
            </a:r>
            <a:r>
              <a:rPr lang="en-US" dirty="0" err="1"/>
              <a:t>vtables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Испортить метаданные аллокатора</a:t>
            </a:r>
          </a:p>
          <a:p>
            <a:pPr lvl="2"/>
            <a:r>
              <a:rPr lang="ru-RU" dirty="0"/>
              <a:t>Заставить его при вызове несвязанного </a:t>
            </a:r>
            <a:r>
              <a:rPr lang="en-US" dirty="0"/>
              <a:t>malloc/free </a:t>
            </a:r>
            <a:r>
              <a:rPr lang="ru-RU" dirty="0"/>
              <a:t>писать по контролируемому адресу</a:t>
            </a:r>
          </a:p>
          <a:p>
            <a:pPr lvl="2"/>
            <a:r>
              <a:rPr lang="ru-RU" dirty="0"/>
              <a:t>Например испортить адрес malloc hook и вызвать его при следующем malloc</a:t>
            </a:r>
            <a:r>
              <a:rPr lang="en-US" dirty="0"/>
              <a:t> (</a:t>
            </a:r>
            <a:r>
              <a:rPr lang="ru-RU" dirty="0"/>
              <a:t>атака House of Force)</a:t>
            </a:r>
          </a:p>
          <a:p>
            <a:r>
              <a:rPr lang="ru-RU" dirty="0"/>
              <a:t>Примеры атак:</a:t>
            </a:r>
            <a:endParaRPr lang="en-US" dirty="0"/>
          </a:p>
          <a:p>
            <a:pPr lvl="1"/>
            <a:r>
              <a:rPr lang="ru-RU" dirty="0">
                <a:hlinkClick r:id="rId2"/>
              </a:rPr>
              <a:t>https://0x434b.dev/overview-of-glibc-heap-exploitation-techniques/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68D197-0143-45DE-9E8E-1D1C07529E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141" y="415738"/>
            <a:ext cx="3521868" cy="23479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52FB89-EDB1-476D-9BAF-D4214700D336}"/>
              </a:ext>
            </a:extLst>
          </p:cNvPr>
          <p:cNvSpPr txBox="1"/>
          <p:nvPr/>
        </p:nvSpPr>
        <p:spPr>
          <a:xfrm>
            <a:off x="8640715" y="2754182"/>
            <a:ext cx="3227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4"/>
              </a:rPr>
              <a:t>https://kingsvilletimes.ca/2022/10/common-sense-health-rake-up-the-leaves-this-fall/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534928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02C0F-41DC-49BC-A14D-3051ED4C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C18CC-BA28-4CDF-88FE-D72E797CA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0.3% в серверных приложениях Google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Retrofitting spatial safety to hundreds of millions of lines of C++</a:t>
            </a:r>
            <a:endParaRPr lang="ru-RU" dirty="0"/>
          </a:p>
          <a:p>
            <a:pPr lvl="2"/>
            <a:r>
              <a:rPr lang="ru-RU" dirty="0">
                <a:hlinkClick r:id="rId3"/>
              </a:rPr>
              <a:t>Только при условии включённых ThinLTO и PGO</a:t>
            </a:r>
            <a:r>
              <a:rPr lang="ru-RU" dirty="0"/>
              <a:t>, иначе </a:t>
            </a:r>
            <a:r>
              <a:rPr lang="en-US" dirty="0">
                <a:hlinkClick r:id="rId4"/>
              </a:rPr>
              <a:t>1-2%</a:t>
            </a:r>
            <a:endParaRPr lang="ru-RU" dirty="0"/>
          </a:p>
          <a:p>
            <a:pPr lvl="1"/>
            <a:r>
              <a:rPr lang="ru-RU" dirty="0"/>
              <a:t>3.5%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Clang</a:t>
            </a:r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Покрывает только подмножество ошибок (некорректные индексы, только STL)</a:t>
            </a:r>
          </a:p>
          <a:p>
            <a:pPr lvl="1"/>
            <a:r>
              <a:rPr lang="ru-RU" dirty="0"/>
              <a:t>Некоторые ошибки обнаруживать слишком дорого (например ошибки в итераторах)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1774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0F68-01D6-4DFC-8C4B-096056195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FA53E-F74E-4729-8A65-412D2CAD0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Libstdc</a:t>
            </a:r>
            <a:r>
              <a:rPr lang="en-US" dirty="0"/>
              <a:t>++:</a:t>
            </a:r>
            <a:r>
              <a:rPr lang="ru-RU" dirty="0"/>
              <a:t> -</a:t>
            </a:r>
            <a:r>
              <a:rPr lang="en-US" dirty="0"/>
              <a:t>D_GLIBCXX_ASSERTIONS</a:t>
            </a:r>
          </a:p>
          <a:p>
            <a:pPr lvl="1"/>
            <a:r>
              <a:rPr lang="ru-RU" dirty="0"/>
              <a:t>(дефолтная </a:t>
            </a:r>
            <a:r>
              <a:rPr lang="en-US" dirty="0"/>
              <a:t>STL </a:t>
            </a:r>
            <a:r>
              <a:rPr lang="ru-RU" dirty="0"/>
              <a:t>в </a:t>
            </a:r>
            <a:r>
              <a:rPr lang="en-US" dirty="0"/>
              <a:t>GCC </a:t>
            </a:r>
            <a:r>
              <a:rPr lang="ru-RU" dirty="0"/>
              <a:t>и </a:t>
            </a:r>
            <a:r>
              <a:rPr lang="en-US" dirty="0"/>
              <a:t>Clang)</a:t>
            </a:r>
          </a:p>
          <a:p>
            <a:r>
              <a:rPr lang="en-US" dirty="0" err="1"/>
              <a:t>Libc</a:t>
            </a:r>
            <a:r>
              <a:rPr lang="en-US" dirty="0"/>
              <a:t>++: -D_LIBCPP_HARDENING_MODE=...</a:t>
            </a:r>
          </a:p>
          <a:p>
            <a:pPr lvl="1"/>
            <a:r>
              <a:rPr lang="en-US" dirty="0"/>
              <a:t>(</a:t>
            </a:r>
            <a:r>
              <a:rPr lang="ru-RU" dirty="0"/>
              <a:t>включается в </a:t>
            </a:r>
            <a:r>
              <a:rPr lang="en-US" dirty="0"/>
              <a:t>Clang </a:t>
            </a:r>
            <a:r>
              <a:rPr lang="ru-RU" dirty="0"/>
              <a:t>по флагу </a:t>
            </a:r>
            <a:r>
              <a:rPr lang="en-US" dirty="0"/>
              <a:t>-</a:t>
            </a:r>
            <a:r>
              <a:rPr lang="en-US" dirty="0" err="1"/>
              <a:t>stdlib</a:t>
            </a:r>
            <a:r>
              <a:rPr lang="en-US" dirty="0"/>
              <a:t>=</a:t>
            </a:r>
            <a:r>
              <a:rPr lang="en-US" dirty="0" err="1"/>
              <a:t>libc</a:t>
            </a:r>
            <a:r>
              <a:rPr lang="en-US" dirty="0"/>
              <a:t>++)</a:t>
            </a:r>
          </a:p>
          <a:p>
            <a:r>
              <a:rPr lang="en-US" dirty="0"/>
              <a:t>Visual Studio: -D_ITERATOR_DEBUG_LEVEL=1</a:t>
            </a:r>
          </a:p>
          <a:p>
            <a:r>
              <a:rPr lang="ru-RU" dirty="0"/>
              <a:t>По умолчанию не включена в компиляторах в дистрибутивах </a:t>
            </a:r>
            <a:r>
              <a:rPr lang="en-US" dirty="0"/>
              <a:t>Debian, Ubuntu </a:t>
            </a:r>
            <a:r>
              <a:rPr lang="ru-RU" dirty="0"/>
              <a:t>и </a:t>
            </a:r>
            <a:r>
              <a:rPr lang="en-US" dirty="0"/>
              <a:t>Fedora</a:t>
            </a:r>
            <a:endParaRPr lang="ru-RU" dirty="0"/>
          </a:p>
          <a:p>
            <a:r>
              <a:rPr lang="ru-RU" dirty="0"/>
              <a:t>Использование в реальных проектах:</a:t>
            </a:r>
          </a:p>
          <a:p>
            <a:pPr lvl="1"/>
            <a:r>
              <a:rPr lang="ru-RU" dirty="0"/>
              <a:t>Включена по умолчанию для пакетов </a:t>
            </a:r>
            <a:r>
              <a:rPr lang="en-US" dirty="0"/>
              <a:t>Fedora, </a:t>
            </a:r>
            <a:r>
              <a:rPr lang="ru-RU" dirty="0"/>
              <a:t>но не для </a:t>
            </a:r>
            <a:r>
              <a:rPr lang="en-US" dirty="0"/>
              <a:t>Debian </a:t>
            </a:r>
            <a:r>
              <a:rPr lang="ru-RU" dirty="0"/>
              <a:t>и </a:t>
            </a:r>
            <a:r>
              <a:rPr lang="en-US" dirty="0"/>
              <a:t>Ubuntu</a:t>
            </a:r>
          </a:p>
          <a:p>
            <a:pPr lvl="1"/>
            <a:r>
              <a:rPr lang="en-US" dirty="0"/>
              <a:t>Google: Chrome and server systems</a:t>
            </a:r>
          </a:p>
          <a:p>
            <a:pPr lvl="2"/>
            <a:r>
              <a:rPr lang="en-US" dirty="0">
                <a:hlinkClick r:id="rId2"/>
              </a:rPr>
              <a:t>Retrofitting spatial safety to hundreds of millions of lines of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100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2F7A-9200-46E5-9FC2-73C39E243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Усиленные аллокаторы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12FE9-F9AF-4E3F-A0BF-DC6977D3C1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332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72F7-E94D-48F3-B149-09CC3258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</a:t>
            </a:r>
            <a:r>
              <a:rPr lang="ru-RU" dirty="0"/>
              <a:t>ошибки</a:t>
            </a:r>
            <a:r>
              <a:rPr lang="en-US" dirty="0"/>
              <a:t>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7C38-77A1-4CE0-8FF3-77657340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612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*a, *b;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n = 4096;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malloc(100);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0xff, n);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malloc(100);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4B7F5F-586E-482A-9CDE-5831E0BB3F49}"/>
              </a:ext>
            </a:extLst>
          </p:cNvPr>
          <p:cNvSpPr txBox="1">
            <a:spLocks/>
          </p:cNvSpPr>
          <p:nvPr/>
        </p:nvSpPr>
        <p:spPr>
          <a:xfrm>
            <a:off x="6423210" y="1825625"/>
            <a:ext cx="53922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-O2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malloc(): corrupted top size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</p:spTree>
    <p:extLst>
      <p:ext uri="{BB962C8B-B14F-4D97-AF65-F5344CB8AC3E}">
        <p14:creationId xmlns:p14="http://schemas.microsoft.com/office/powerpoint/2010/main" val="11606864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72F7-E94D-48F3-B149-09CC3258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</a:t>
            </a:r>
            <a:r>
              <a:rPr lang="ru-RU" dirty="0"/>
              <a:t>ошибки</a:t>
            </a:r>
            <a:r>
              <a:rPr lang="en-US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7C38-77A1-4CE0-8FF3-77657340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612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*a, *b;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free(a);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malloc(1);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Ошибка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copy-paste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free(a);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4B7F5F-586E-482A-9CDE-5831E0BB3F49}"/>
              </a:ext>
            </a:extLst>
          </p:cNvPr>
          <p:cNvSpPr txBox="1">
            <a:spLocks/>
          </p:cNvSpPr>
          <p:nvPr/>
        </p:nvSpPr>
        <p:spPr>
          <a:xfrm>
            <a:off x="6423210" y="1825625"/>
            <a:ext cx="53922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-O2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Glibc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не видит ошибку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Hardened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-аллокатор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LD_PRELOAD=libhardened_malloc.so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fatal allocator error: double free (quarantine)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</p:spTree>
    <p:extLst>
      <p:ext uri="{BB962C8B-B14F-4D97-AF65-F5344CB8AC3E}">
        <p14:creationId xmlns:p14="http://schemas.microsoft.com/office/powerpoint/2010/main" val="10027293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C1BB8-7145-4C2A-AAB5-1F8DE2A50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2213A-73A9-4E52-8F5A-E270CA441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Дополнительные меры в динамическом аллокаторе для затруднения атак на метаданные аллокатора</a:t>
            </a:r>
            <a:endParaRPr lang="en-US" dirty="0"/>
          </a:p>
          <a:p>
            <a:r>
              <a:rPr lang="ru-RU" dirty="0"/>
              <a:t>Защита от ошибок кучи </a:t>
            </a:r>
            <a:r>
              <a:rPr lang="en-US" dirty="0"/>
              <a:t>(heap overflow, double free, use-after-free, free of invalid address)</a:t>
            </a:r>
          </a:p>
          <a:p>
            <a:r>
              <a:rPr lang="ru-RU" dirty="0"/>
              <a:t>Scudo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Чексуммы для обнаружения перезаписи метаданных</a:t>
            </a:r>
          </a:p>
          <a:p>
            <a:pPr lvl="1"/>
            <a:r>
              <a:rPr lang="ru-RU" dirty="0"/>
              <a:t>Рандомизация адресов внутри блоков</a:t>
            </a:r>
          </a:p>
          <a:p>
            <a:pPr lvl="1"/>
            <a:r>
              <a:rPr lang="ru-RU" dirty="0"/>
              <a:t>Карантин </a:t>
            </a:r>
            <a:r>
              <a:rPr lang="en-US" dirty="0"/>
              <a:t>(</a:t>
            </a:r>
            <a:r>
              <a:rPr lang="ru-RU" dirty="0"/>
              <a:t>отложенное переиспользование освобождённой памяти)</a:t>
            </a:r>
          </a:p>
          <a:p>
            <a:pPr lvl="1"/>
            <a:r>
              <a:rPr lang="en-US" dirty="0"/>
              <a:t>M</a:t>
            </a:r>
            <a:r>
              <a:rPr lang="ru-RU" dirty="0"/>
              <a:t>map-only (нет `sbrk(2)`, для рандомизации)</a:t>
            </a:r>
          </a:p>
          <a:p>
            <a:r>
              <a:rPr lang="ru-RU" dirty="0"/>
              <a:t>hardened_malloc:</a:t>
            </a:r>
          </a:p>
          <a:p>
            <a:pPr lvl="1"/>
            <a:r>
              <a:rPr lang="ru-RU" dirty="0"/>
              <a:t>Метаданные физически отделены от аллоцируемой памяти (нет "хедеров")</a:t>
            </a:r>
          </a:p>
          <a:p>
            <a:pPr lvl="1"/>
            <a:r>
              <a:rPr lang="ru-RU" dirty="0"/>
              <a:t>Рандомизация адресов внутри блоков</a:t>
            </a:r>
          </a:p>
          <a:p>
            <a:pPr lvl="1"/>
            <a:r>
              <a:rPr lang="ru-RU" dirty="0"/>
              <a:t>Карантин</a:t>
            </a:r>
          </a:p>
          <a:p>
            <a:pPr lvl="1"/>
            <a:r>
              <a:rPr lang="ru-RU" dirty="0"/>
              <a:t>Зануление данных на `free` и проверка на `malloc`</a:t>
            </a:r>
          </a:p>
          <a:p>
            <a:pPr lvl="1"/>
            <a:r>
              <a:rPr lang="ru-RU" dirty="0"/>
              <a:t>Канарейки</a:t>
            </a:r>
          </a:p>
          <a:p>
            <a:pPr lvl="1"/>
            <a:r>
              <a:rPr lang="en-US" dirty="0"/>
              <a:t>M</a:t>
            </a:r>
            <a:r>
              <a:rPr lang="ru-RU" dirty="0"/>
              <a:t>map-only (нет `sbrk(2)`, для рандомизации)</a:t>
            </a:r>
          </a:p>
          <a:p>
            <a:r>
              <a:rPr lang="ru-RU" dirty="0"/>
              <a:t>Glibc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/>
              <a:t>Po</a:t>
            </a:r>
            <a:r>
              <a:rPr lang="ru-RU" dirty="0"/>
              <a:t>inter encryption </a:t>
            </a:r>
            <a:r>
              <a:rPr lang="en-US" dirty="0"/>
              <a:t>(</a:t>
            </a:r>
            <a:r>
              <a:rPr lang="ru-RU" dirty="0"/>
              <a:t>XOR всех указателей на функции с канарейкой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Дополнительные проверки heap consistency</a:t>
            </a:r>
            <a:r>
              <a:rPr lang="en-US" dirty="0"/>
              <a:t> </a:t>
            </a:r>
            <a:r>
              <a:rPr lang="ru-RU" dirty="0"/>
              <a:t>(функция mcheck)</a:t>
            </a:r>
          </a:p>
        </p:txBody>
      </p:sp>
    </p:spTree>
    <p:extLst>
      <p:ext uri="{BB962C8B-B14F-4D97-AF65-F5344CB8AC3E}">
        <p14:creationId xmlns:p14="http://schemas.microsoft.com/office/powerpoint/2010/main" val="24632686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7CA72-9789-4858-8436-EC811182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9CAA5-02B8-4D6B-9744-C589BB2F9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9%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 (</a:t>
            </a:r>
            <a:r>
              <a:rPr lang="en-US" dirty="0" err="1"/>
              <a:t>hardened_malloc</a:t>
            </a:r>
            <a:r>
              <a:rPr lang="en-US" dirty="0"/>
              <a:t> vs Glibc allocator)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0874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2084D-322A-4CB9-A936-45119E74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FC83D-DCD4-4DBF-AB24-B5AB31F5E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</a:t>
            </a:r>
            <a:r>
              <a:rPr lang="en-US" dirty="0" err="1"/>
              <a:t>бычно</a:t>
            </a:r>
            <a:r>
              <a:rPr lang="en-US" dirty="0"/>
              <a:t> </a:t>
            </a:r>
            <a:r>
              <a:rPr lang="ru-RU" dirty="0"/>
              <a:t>просто </a:t>
            </a:r>
            <a:r>
              <a:rPr lang="en-US" dirty="0"/>
              <a:t>LD_PRELOAD=path/to/new/allocator.so</a:t>
            </a:r>
          </a:p>
          <a:p>
            <a:r>
              <a:rPr lang="ru-RU" dirty="0"/>
              <a:t>Проверки в </a:t>
            </a:r>
            <a:r>
              <a:rPr lang="en-US" dirty="0"/>
              <a:t>Glibc </a:t>
            </a:r>
            <a:r>
              <a:rPr lang="ru-RU" dirty="0"/>
              <a:t>включаются по </a:t>
            </a:r>
            <a:r>
              <a:rPr lang="en-US" dirty="0"/>
              <a:t>MALLOC_CHECK_=3 </a:t>
            </a:r>
            <a:r>
              <a:rPr lang="ru-RU" dirty="0"/>
              <a:t>или </a:t>
            </a:r>
            <a:r>
              <a:rPr lang="en-US" dirty="0"/>
              <a:t>GLIBC_TUNABLES=</a:t>
            </a:r>
            <a:r>
              <a:rPr lang="en-US" dirty="0" err="1"/>
              <a:t>glibc.malloc.check</a:t>
            </a:r>
            <a:r>
              <a:rPr lang="en-US" dirty="0"/>
              <a:t>=3</a:t>
            </a:r>
          </a:p>
          <a:p>
            <a:r>
              <a:rPr lang="ru-RU" dirty="0"/>
              <a:t>Использование в реальных проектах:</a:t>
            </a:r>
          </a:p>
          <a:p>
            <a:pPr lvl="1"/>
            <a:r>
              <a:rPr lang="ru-RU" dirty="0"/>
              <a:t>Большинство дистрибутивов </a:t>
            </a:r>
            <a:r>
              <a:rPr lang="en-US" dirty="0"/>
              <a:t>Linux </a:t>
            </a:r>
            <a:r>
              <a:rPr lang="ru-RU" dirty="0"/>
              <a:t>используют </a:t>
            </a:r>
            <a:r>
              <a:rPr lang="en-US" dirty="0"/>
              <a:t>Glibc</a:t>
            </a:r>
          </a:p>
          <a:p>
            <a:pPr lvl="1"/>
            <a:r>
              <a:rPr lang="en-US" dirty="0"/>
              <a:t>Android </a:t>
            </a:r>
            <a:r>
              <a:rPr lang="ru-RU" dirty="0"/>
              <a:t>использует </a:t>
            </a:r>
            <a:r>
              <a:rPr lang="en-US" dirty="0"/>
              <a:t>Scudo </a:t>
            </a:r>
            <a:r>
              <a:rPr lang="ru-RU" dirty="0"/>
              <a:t>по дефолту</a:t>
            </a:r>
          </a:p>
          <a:p>
            <a:pPr lvl="1"/>
            <a:r>
              <a:rPr lang="en-US" dirty="0"/>
              <a:t>Chrome </a:t>
            </a:r>
            <a:r>
              <a:rPr lang="ru-RU" dirty="0"/>
              <a:t>использует</a:t>
            </a:r>
            <a:r>
              <a:rPr lang="en-US" dirty="0"/>
              <a:t> hardened-</a:t>
            </a:r>
            <a:r>
              <a:rPr lang="ru-RU" dirty="0"/>
              <a:t>аллокатор </a:t>
            </a:r>
            <a:r>
              <a:rPr lang="en-US" dirty="0" err="1"/>
              <a:t>PartitionAlloc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Efficient And Safe Allocations Everywhere!</a:t>
            </a:r>
            <a:endParaRPr lang="en-US" dirty="0"/>
          </a:p>
          <a:p>
            <a:pPr lvl="1"/>
            <a:r>
              <a:rPr lang="en-US" dirty="0"/>
              <a:t>Firefox </a:t>
            </a:r>
            <a:r>
              <a:rPr lang="ru-RU" dirty="0"/>
              <a:t>использует</a:t>
            </a:r>
            <a:r>
              <a:rPr lang="en-US" dirty="0"/>
              <a:t> </a:t>
            </a:r>
            <a:r>
              <a:rPr lang="ru-RU" dirty="0"/>
              <a:t>не-</a:t>
            </a:r>
            <a:r>
              <a:rPr lang="en-US" dirty="0"/>
              <a:t>hardened </a:t>
            </a:r>
            <a:r>
              <a:rPr lang="ru-RU" dirty="0"/>
              <a:t>аллокатор</a:t>
            </a:r>
            <a:r>
              <a:rPr lang="en-US" dirty="0"/>
              <a:t> :(</a:t>
            </a:r>
            <a:endParaRPr lang="ru-RU" dirty="0"/>
          </a:p>
          <a:p>
            <a:pPr lvl="2"/>
            <a:r>
              <a:rPr lang="en-US" dirty="0">
                <a:hlinkClick r:id="rId3"/>
              </a:rPr>
              <a:t>Firefox and Chromium: Memory Allocator Hardening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1419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26D3-61DB-496B-ACF0-9142A147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Защита таблиц диспетчеризации</a:t>
            </a:r>
            <a:r>
              <a:rPr lang="en-US" dirty="0"/>
              <a:t> (Full RELRO)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131D5-2A01-420C-88D2-889C8C7E2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827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54F9B-D85E-4A7D-B3C8-992DF11C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9D856-8E17-488B-A10C-4EB946202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Вызовы функции из динамических библиотек делаются через специальные трамплины (PLT</a:t>
            </a:r>
            <a:r>
              <a:rPr lang="en-US" dirty="0"/>
              <a:t> </a:t>
            </a:r>
            <a:r>
              <a:rPr lang="ru-RU" dirty="0"/>
              <a:t>stubs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Функции-трамплины читают и обновляют таблицу </a:t>
            </a:r>
            <a:r>
              <a:rPr lang="en-US" dirty="0"/>
              <a:t>GOT, </a:t>
            </a:r>
            <a:r>
              <a:rPr lang="ru-RU" dirty="0"/>
              <a:t>содержащую указатели на функции</a:t>
            </a:r>
            <a:endParaRPr lang="en-US" dirty="0"/>
          </a:p>
          <a:p>
            <a:pPr lvl="1"/>
            <a:r>
              <a:rPr lang="ru-RU" dirty="0"/>
              <a:t>Т.н. отложенное связывание </a:t>
            </a:r>
            <a:r>
              <a:rPr lang="en-US" dirty="0"/>
              <a:t>(lazy binding)</a:t>
            </a:r>
          </a:p>
          <a:p>
            <a:pPr lvl="1"/>
            <a:r>
              <a:rPr lang="ru-RU" dirty="0"/>
              <a:t>Ускоряет запуск приложения</a:t>
            </a:r>
          </a:p>
          <a:p>
            <a:r>
              <a:rPr lang="ru-RU" dirty="0"/>
              <a:t>Таблицу приходится держать в writable-сегменте и у хакеров есть возможность её скомпрометировать</a:t>
            </a:r>
            <a:endParaRPr lang="en-US" dirty="0"/>
          </a:p>
          <a:p>
            <a:pPr lvl="1"/>
            <a:r>
              <a:rPr lang="ru-RU" dirty="0"/>
              <a:t>Более редкая атака чем buffer overflow</a:t>
            </a:r>
            <a:r>
              <a:rPr lang="en-US" dirty="0"/>
              <a:t> </a:t>
            </a:r>
            <a:r>
              <a:rPr lang="ru-RU" dirty="0"/>
              <a:t>(мне неизвестны соответствующие </a:t>
            </a:r>
            <a:r>
              <a:rPr lang="en-US" dirty="0"/>
              <a:t>CVE)</a:t>
            </a:r>
            <a:endParaRPr lang="ru-RU" dirty="0"/>
          </a:p>
          <a:p>
            <a:r>
              <a:rPr lang="ru-RU" dirty="0"/>
              <a:t>Решение (</a:t>
            </a:r>
            <a:r>
              <a:rPr lang="en-US" dirty="0"/>
              <a:t>read-only relocations, RELRO):</a:t>
            </a:r>
          </a:p>
          <a:p>
            <a:pPr lvl="1"/>
            <a:r>
              <a:rPr lang="ru-RU" dirty="0"/>
              <a:t>Инициализировать содержимое таблицы на старте программы и сразу пометить сегмент как readonly</a:t>
            </a:r>
          </a:p>
        </p:txBody>
      </p:sp>
    </p:spTree>
    <p:extLst>
      <p:ext uri="{BB962C8B-B14F-4D97-AF65-F5344CB8AC3E}">
        <p14:creationId xmlns:p14="http://schemas.microsoft.com/office/powerpoint/2010/main" val="195272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C58F6-C4AB-4F64-B829-BC366562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Распространённость </a:t>
            </a:r>
            <a:r>
              <a:rPr lang="en-US" dirty="0"/>
              <a:t>buffer overflow </a:t>
            </a:r>
            <a:r>
              <a:rPr lang="ru-RU" dirty="0"/>
              <a:t>уязвимостей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D9631-53E8-4D6D-A000-E7F004BC0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11% CVE </a:t>
            </a:r>
            <a:r>
              <a:rPr lang="ru-RU" dirty="0"/>
              <a:t>и 6.5% </a:t>
            </a:r>
            <a:r>
              <a:rPr lang="en-US" dirty="0"/>
              <a:t>KEV </a:t>
            </a:r>
            <a:r>
              <a:rPr lang="ru-RU" dirty="0"/>
              <a:t>в 2024</a:t>
            </a:r>
          </a:p>
          <a:p>
            <a:pPr lvl="1"/>
            <a:r>
              <a:rPr lang="ru-RU" dirty="0"/>
              <a:t>20% из них это </a:t>
            </a:r>
            <a:r>
              <a:rPr lang="en-US" dirty="0"/>
              <a:t>stack overflow (</a:t>
            </a:r>
            <a:r>
              <a:rPr lang="ru-RU" dirty="0"/>
              <a:t>наиболее опасная уязвимость)</a:t>
            </a:r>
            <a:endParaRPr lang="en-US" dirty="0"/>
          </a:p>
          <a:p>
            <a:pPr lvl="1"/>
            <a:r>
              <a:rPr lang="ru-RU" dirty="0"/>
              <a:t>Не лучшая метрика (большая часть </a:t>
            </a:r>
            <a:r>
              <a:rPr lang="en-US" dirty="0"/>
              <a:t>CVE </a:t>
            </a:r>
            <a:r>
              <a:rPr lang="ru-RU" dirty="0"/>
              <a:t>это уязвимости веб-приложений)</a:t>
            </a:r>
          </a:p>
          <a:p>
            <a:r>
              <a:rPr lang="ru-RU" dirty="0"/>
              <a:t>Лидирующие позиции в рейтинге наиболее опасных уязвимостей</a:t>
            </a:r>
            <a:endParaRPr lang="en-US" dirty="0"/>
          </a:p>
          <a:p>
            <a:pPr lvl="1"/>
            <a:r>
              <a:rPr lang="en-US" dirty="0" err="1">
                <a:hlinkClick r:id="rId2"/>
              </a:rPr>
              <a:t>Mitre</a:t>
            </a:r>
            <a:r>
              <a:rPr lang="en-US" dirty="0">
                <a:hlinkClick r:id="rId2"/>
              </a:rPr>
              <a:t> CWE Top 25 2024</a:t>
            </a:r>
            <a:r>
              <a:rPr lang="en-US" dirty="0"/>
              <a:t> (</a:t>
            </a:r>
            <a:r>
              <a:rPr lang="ru-RU" dirty="0"/>
              <a:t>места 2, 6, 8, 20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70% уязвимостей в продуктах </a:t>
            </a:r>
            <a:r>
              <a:rPr lang="en-US" dirty="0"/>
              <a:t>Microsoft </a:t>
            </a:r>
            <a:r>
              <a:rPr lang="ru-RU" dirty="0"/>
              <a:t>вызваны ошибками работы с памятью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MSRC Blog: A proactive approach to more secure code</a:t>
            </a:r>
            <a:endParaRPr lang="en-US" dirty="0"/>
          </a:p>
          <a:p>
            <a:r>
              <a:rPr lang="en-US" dirty="0"/>
              <a:t>70% high/critical </a:t>
            </a:r>
            <a:r>
              <a:rPr lang="ru-RU" dirty="0"/>
              <a:t>багов в проекте </a:t>
            </a:r>
            <a:r>
              <a:rPr lang="en-US" dirty="0"/>
              <a:t>Chromium – </a:t>
            </a:r>
            <a:r>
              <a:rPr lang="ru-RU" dirty="0"/>
              <a:t>ошибки</a:t>
            </a:r>
            <a:r>
              <a:rPr lang="en-US" dirty="0"/>
              <a:t> </a:t>
            </a:r>
            <a:r>
              <a:rPr lang="ru-RU" dirty="0"/>
              <a:t>памяти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Chromium Security: Memory Safety</a:t>
            </a:r>
            <a:endParaRPr lang="en-US" dirty="0"/>
          </a:p>
          <a:p>
            <a:r>
              <a:rPr lang="ru-RU" dirty="0"/>
              <a:t>40% атак, вызванных ошибками работы с памятью</a:t>
            </a:r>
            <a:r>
              <a:rPr lang="en-US" dirty="0"/>
              <a:t>, </a:t>
            </a:r>
            <a:r>
              <a:rPr lang="ru-RU" dirty="0"/>
              <a:t>вызваны </a:t>
            </a:r>
            <a:r>
              <a:rPr lang="en-US" dirty="0"/>
              <a:t>buffer overflow</a:t>
            </a:r>
          </a:p>
          <a:p>
            <a:pPr lvl="1"/>
            <a:r>
              <a:rPr lang="en-US" dirty="0">
                <a:hlinkClick r:id="rId5"/>
              </a:rPr>
              <a:t>Google Project Zero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3CDCD-FB7A-4AC6-9448-79BD075801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645" y="1123688"/>
            <a:ext cx="3088061" cy="90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0366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1148-5860-44A4-AE49-C30B1B34A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FA250-9936-4C85-AAFE-41FFF9CE9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824"/>
            <a:ext cx="5257800" cy="460813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shellcode()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("You have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pwned%s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\n", "");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extern void *_GLOBAL_OFFSET_TABLE_[];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Имитируем действия хакера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_GLOBAL_OFFSET_TABLE_[POS] = shellcode;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puts("Hello world!\n");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10122A-D2E5-4462-9C9F-5B2A4EF8D9A6}"/>
              </a:ext>
            </a:extLst>
          </p:cNvPr>
          <p:cNvSpPr txBox="1">
            <a:spLocks/>
          </p:cNvSpPr>
          <p:nvPr/>
        </p:nvSpPr>
        <p:spPr>
          <a:xfrm>
            <a:off x="6414247" y="1568824"/>
            <a:ext cx="5257800" cy="460813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`seq 0 16`;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z,norelro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-DPOS=$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=$((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+ 1))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You have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</p:txBody>
      </p:sp>
    </p:spTree>
    <p:extLst>
      <p:ext uri="{BB962C8B-B14F-4D97-AF65-F5344CB8AC3E}">
        <p14:creationId xmlns:p14="http://schemas.microsoft.com/office/powerpoint/2010/main" val="29563100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7810-D0A8-4634-93F0-ED0AC0D8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672DB-F6AD-4CB3-A053-3E47CCBF6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Подход RELRO уже использовался ранее для инициализации vtables </a:t>
            </a:r>
            <a:r>
              <a:rPr lang="en-US" dirty="0"/>
              <a:t>(partial RELRO)</a:t>
            </a:r>
            <a:endParaRPr lang="ru-RU" dirty="0"/>
          </a:p>
          <a:p>
            <a:pPr lvl="1"/>
            <a:r>
              <a:rPr lang="ru-RU" dirty="0">
                <a:hlinkClick r:id="rId2"/>
              </a:rPr>
              <a:t>Ian Lance Taylor</a:t>
            </a:r>
            <a:r>
              <a:rPr lang="en-US" dirty="0">
                <a:hlinkClick r:id="rId2"/>
              </a:rPr>
              <a:t>: Linker </a:t>
            </a:r>
            <a:r>
              <a:rPr lang="en-US" dirty="0" err="1">
                <a:hlinkClick r:id="rId2"/>
              </a:rPr>
              <a:t>relro</a:t>
            </a:r>
            <a:endParaRPr lang="ru-RU" dirty="0"/>
          </a:p>
          <a:p>
            <a:r>
              <a:rPr lang="ru-RU" dirty="0"/>
              <a:t>Потребовалась лишь небольшая адаптация для GOT</a:t>
            </a:r>
            <a:r>
              <a:rPr lang="en-US" dirty="0"/>
              <a:t> (full RELRO)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648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9E6E0-49FC-47E3-B907-3E8C02CE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5F9C5-D035-44BF-A73F-D04C9E2F3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Практически не влияет на производительность</a:t>
            </a:r>
          </a:p>
          <a:p>
            <a:pPr lvl="1"/>
            <a:r>
              <a:rPr lang="ru-RU" dirty="0"/>
              <a:t>Может только замедлить старт программы из-за необходимости разрешения всех символов</a:t>
            </a:r>
            <a:endParaRPr lang="en-US" dirty="0"/>
          </a:p>
          <a:p>
            <a:pPr lvl="1"/>
            <a:r>
              <a:rPr lang="ru-RU" dirty="0"/>
              <a:t>Не обнаружили никакого замедления в работе компилятора </a:t>
            </a:r>
            <a:r>
              <a:rPr lang="en-US" dirty="0"/>
              <a:t>Clang</a:t>
            </a:r>
          </a:p>
          <a:p>
            <a:pPr lvl="2"/>
            <a:r>
              <a:rPr lang="en-US" dirty="0"/>
              <a:t>TODO: </a:t>
            </a:r>
            <a:r>
              <a:rPr lang="ru-RU" dirty="0"/>
              <a:t>проверить на </a:t>
            </a:r>
            <a:r>
              <a:rPr lang="en-US" dirty="0"/>
              <a:t>Clang </a:t>
            </a:r>
            <a:r>
              <a:rPr lang="ru-RU" dirty="0"/>
              <a:t>с </a:t>
            </a:r>
            <a:r>
              <a:rPr lang="en-US" dirty="0"/>
              <a:t>-DBUILD_SHARED_LIBS</a:t>
            </a:r>
          </a:p>
          <a:p>
            <a:r>
              <a:rPr lang="en-US" dirty="0"/>
              <a:t>False positives:</a:t>
            </a:r>
            <a:endParaRPr lang="ru-RU" dirty="0"/>
          </a:p>
          <a:p>
            <a:pPr lvl="1"/>
            <a:r>
              <a:rPr lang="ru-RU" dirty="0"/>
              <a:t>Могут сломаться некоторые программы, если в них были отсутствующие символы (которые не вызывались)</a:t>
            </a:r>
          </a:p>
          <a:p>
            <a:r>
              <a:rPr lang="en-US" dirty="0"/>
              <a:t>False negatives:</a:t>
            </a:r>
          </a:p>
          <a:p>
            <a:pPr lvl="1"/>
            <a:r>
              <a:rPr lang="ru-RU" dirty="0"/>
              <a:t>Не защищает пользовательские таблицы функций</a:t>
            </a:r>
            <a:r>
              <a:rPr lang="en-US" dirty="0"/>
              <a:t> (</a:t>
            </a:r>
            <a:r>
              <a:rPr lang="ru-RU" dirty="0"/>
              <a:t>и библиотечные, например </a:t>
            </a:r>
            <a:r>
              <a:rPr lang="en-US" dirty="0" err="1"/>
              <a:t>atexit</a:t>
            </a:r>
            <a:r>
              <a:rPr lang="en-US" dirty="0"/>
              <a:t> handlers)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8988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65176-1DCF-40BE-BC3B-1D07413D3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5EE06-796F-4150-9967-C80D9D14B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Опции линкера для включения </a:t>
            </a:r>
            <a:r>
              <a:rPr lang="en-US" dirty="0"/>
              <a:t>Full RELRO:</a:t>
            </a:r>
            <a:r>
              <a:rPr lang="ru-RU" dirty="0"/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-Wl,-z,now -Wl,-z,relro</a:t>
            </a:r>
          </a:p>
          <a:p>
            <a:pPr lvl="1"/>
            <a:r>
              <a:rPr lang="ru-RU" dirty="0"/>
              <a:t>В Ubuntu включены по умолчанию в GCC, но не в </a:t>
            </a:r>
            <a:r>
              <a:rPr lang="en-US" dirty="0"/>
              <a:t>Clang (</a:t>
            </a:r>
            <a:r>
              <a:rPr lang="ru-RU" dirty="0"/>
              <a:t>в </a:t>
            </a:r>
            <a:r>
              <a:rPr lang="en-US" dirty="0"/>
              <a:t>Clang </a:t>
            </a:r>
            <a:r>
              <a:rPr lang="ru-RU" dirty="0"/>
              <a:t>только </a:t>
            </a:r>
            <a:r>
              <a:rPr lang="en-US" dirty="0"/>
              <a:t>partial RELRO</a:t>
            </a:r>
            <a:endParaRPr lang="ru-RU" dirty="0"/>
          </a:p>
          <a:p>
            <a:pPr lvl="1"/>
            <a:r>
              <a:rPr lang="ru-RU" dirty="0"/>
              <a:t>В Debian и </a:t>
            </a:r>
            <a:r>
              <a:rPr lang="en-US" dirty="0"/>
              <a:t>Fedora </a:t>
            </a:r>
            <a:r>
              <a:rPr lang="ru-RU" dirty="0"/>
              <a:t>не включены по умолчанию ни в GCC, ни в Clang</a:t>
            </a:r>
          </a:p>
          <a:p>
            <a:r>
              <a:rPr lang="ru-RU" dirty="0"/>
              <a:t>Использование в реальных проектах</a:t>
            </a:r>
            <a:endParaRPr lang="en-US" dirty="0"/>
          </a:p>
          <a:p>
            <a:pPr lvl="1"/>
            <a:r>
              <a:rPr lang="ru-RU" dirty="0"/>
              <a:t>В </a:t>
            </a:r>
            <a:r>
              <a:rPr lang="en-US" dirty="0"/>
              <a:t>Ubuntu </a:t>
            </a:r>
            <a:r>
              <a:rPr lang="ru-RU" dirty="0"/>
              <a:t>и Fefora пакеты дефолтно собираются с </a:t>
            </a:r>
            <a:r>
              <a:rPr lang="en-US" dirty="0"/>
              <a:t>F</a:t>
            </a:r>
            <a:r>
              <a:rPr lang="ru-RU" dirty="0"/>
              <a:t>ull RELRO</a:t>
            </a:r>
          </a:p>
          <a:p>
            <a:pPr lvl="1"/>
            <a:r>
              <a:rPr lang="ru-RU" dirty="0"/>
              <a:t>В пакетах Debian </a:t>
            </a:r>
            <a:r>
              <a:rPr lang="en-US" dirty="0"/>
              <a:t>Full RELRO</a:t>
            </a:r>
            <a:r>
              <a:rPr lang="ru-RU" dirty="0"/>
              <a:t> дефолтно не включён</a:t>
            </a:r>
            <a:endParaRPr lang="en-US" dirty="0"/>
          </a:p>
          <a:p>
            <a:pPr lvl="1"/>
            <a:r>
              <a:rPr lang="en-US" dirty="0"/>
              <a:t>TODO: </a:t>
            </a:r>
            <a:r>
              <a:rPr lang="ru-RU" dirty="0"/>
              <a:t>браузеры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7472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037B6-DE30-4425-AF8E-1EE7FBD38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Автоинициализация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59BBD-F5E2-49CB-A2E1-9EC82C21B0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629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12EB-30BC-4BC4-839B-788731A47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80818-A6F0-4524-B32F-38120027F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5776" cy="4351338"/>
          </a:xfrm>
        </p:spPr>
        <p:txBody>
          <a:bodyPr/>
          <a:lstStyle/>
          <a:p>
            <a:r>
              <a:rPr lang="ru-RU" dirty="0"/>
              <a:t>Какой код может сгенерировать компилятор для этой программы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x;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x ? 1 : 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13994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12EB-30BC-4BC4-839B-788731A47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80818-A6F0-4524-B32F-38120027F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5776" cy="4351338"/>
          </a:xfrm>
        </p:spPr>
        <p:txBody>
          <a:bodyPr/>
          <a:lstStyle/>
          <a:p>
            <a:r>
              <a:rPr lang="ru-RU" dirty="0"/>
              <a:t>Какой код может сгенерировать компилятор для этой программы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x;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x ? 1 : 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E116C1-2530-459F-9795-41C9B17CF2A8}"/>
              </a:ext>
            </a:extLst>
          </p:cNvPr>
          <p:cNvSpPr txBox="1">
            <a:spLocks/>
          </p:cNvSpPr>
          <p:nvPr/>
        </p:nvSpPr>
        <p:spPr>
          <a:xfrm>
            <a:off x="6190129" y="1690688"/>
            <a:ext cx="47557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abort();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3299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2D25-5DBF-47E8-87C7-D1DCB0C98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20864-2D39-48FA-8DCE-D72C065C2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Инициализация всех локальных переменных</a:t>
            </a:r>
          </a:p>
          <a:p>
            <a:pPr lvl="1"/>
            <a:r>
              <a:rPr lang="ru-RU" dirty="0"/>
              <a:t>Случайными значениями для debug</a:t>
            </a:r>
            <a:r>
              <a:rPr lang="en-US" dirty="0"/>
              <a:t>, </a:t>
            </a:r>
            <a:r>
              <a:rPr lang="ru-RU" dirty="0"/>
              <a:t>нулями для hardening</a:t>
            </a:r>
          </a:p>
          <a:p>
            <a:r>
              <a:rPr lang="ru-RU" dirty="0"/>
              <a:t>История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В коммерческих тулчейнах автоинициализация появилась давно</a:t>
            </a:r>
          </a:p>
          <a:p>
            <a:pPr lvl="1"/>
            <a:r>
              <a:rPr lang="en-US" dirty="0" err="1"/>
              <a:t>InitAll</a:t>
            </a:r>
            <a:r>
              <a:rPr lang="en-US" dirty="0"/>
              <a:t> </a:t>
            </a:r>
            <a:r>
              <a:rPr lang="ru-RU" dirty="0"/>
              <a:t>добавлен в </a:t>
            </a:r>
            <a:r>
              <a:rPr lang="en-US" dirty="0"/>
              <a:t>Visual Studio </a:t>
            </a:r>
            <a:r>
              <a:rPr lang="ru-RU" dirty="0"/>
              <a:t>в 2019</a:t>
            </a:r>
            <a:endParaRPr lang="en-US" dirty="0"/>
          </a:p>
          <a:p>
            <a:pPr lvl="2"/>
            <a:r>
              <a:rPr lang="en-US" dirty="0" err="1">
                <a:hlinkClick r:id="rId2"/>
              </a:rPr>
              <a:t>CppCon</a:t>
            </a:r>
            <a:r>
              <a:rPr lang="en-US" dirty="0">
                <a:hlinkClick r:id="rId2"/>
              </a:rPr>
              <a:t> 2019: Killing Uninitialized Memory</a:t>
            </a:r>
            <a:endParaRPr lang="en-US" dirty="0"/>
          </a:p>
          <a:p>
            <a:pPr lvl="1"/>
            <a:r>
              <a:rPr lang="ru-RU" dirty="0"/>
              <a:t>Решение в GCC</a:t>
            </a:r>
            <a:r>
              <a:rPr lang="en-US" dirty="0"/>
              <a:t> </a:t>
            </a:r>
            <a:r>
              <a:rPr lang="ru-RU" dirty="0"/>
              <a:t>в 2021</a:t>
            </a:r>
            <a:endParaRPr lang="en-US" dirty="0">
              <a:hlinkClick r:id="rId3"/>
            </a:endParaRPr>
          </a:p>
          <a:p>
            <a:pPr lvl="2"/>
            <a:r>
              <a:rPr lang="ru-RU" dirty="0">
                <a:hlinkClick r:id="rId3"/>
              </a:rPr>
              <a:t>Первое обсуждение</a:t>
            </a:r>
            <a:r>
              <a:rPr lang="ru-RU" dirty="0"/>
              <a:t> в </a:t>
            </a:r>
            <a:r>
              <a:rPr lang="en-US" dirty="0"/>
              <a:t>mailing list </a:t>
            </a:r>
            <a:r>
              <a:rPr lang="ru-RU" dirty="0"/>
              <a:t>в 2014</a:t>
            </a:r>
            <a:endParaRPr lang="en-US" dirty="0"/>
          </a:p>
          <a:p>
            <a:pPr lvl="1"/>
            <a:r>
              <a:rPr lang="ru-RU" dirty="0"/>
              <a:t>Планируется включить в Стандарт </a:t>
            </a:r>
            <a:r>
              <a:rPr lang="en-US" dirty="0"/>
              <a:t>C++26 (</a:t>
            </a:r>
            <a:r>
              <a:rPr lang="en-US" dirty="0">
                <a:hlinkClick r:id="rId4"/>
              </a:rPr>
              <a:t>P2795</a:t>
            </a:r>
            <a:r>
              <a:rPr lang="en-US" dirty="0"/>
              <a:t>, </a:t>
            </a:r>
            <a:r>
              <a:rPr lang="ru-RU" dirty="0"/>
              <a:t>см. ниже)</a:t>
            </a:r>
            <a:endParaRPr lang="en-US" dirty="0"/>
          </a:p>
          <a:p>
            <a:r>
              <a:rPr lang="ru-RU" dirty="0"/>
              <a:t>Распространённость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10% CVE root cause </a:t>
            </a:r>
            <a:r>
              <a:rPr lang="ru-RU" dirty="0"/>
              <a:t>в продуктах </a:t>
            </a:r>
            <a:r>
              <a:rPr lang="en-US" dirty="0"/>
              <a:t>Microsoft </a:t>
            </a:r>
            <a:r>
              <a:rPr lang="ru-RU" dirty="0"/>
              <a:t>в 2018 (из </a:t>
            </a:r>
            <a:r>
              <a:rPr lang="en-US" dirty="0">
                <a:hlinkClick r:id="rId2"/>
              </a:rPr>
              <a:t>Killing Uninitialized Memory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12% exploitable </a:t>
            </a:r>
            <a:r>
              <a:rPr lang="ru-RU" dirty="0"/>
              <a:t>багов в </a:t>
            </a:r>
            <a:r>
              <a:rPr lang="en-US" dirty="0"/>
              <a:t>Android (</a:t>
            </a:r>
            <a:r>
              <a:rPr lang="ru-RU" dirty="0"/>
              <a:t>из </a:t>
            </a:r>
            <a:r>
              <a:rPr lang="en-US" dirty="0">
                <a:hlinkClick r:id="rId5"/>
              </a:rPr>
              <a:t>P2723</a:t>
            </a:r>
            <a:r>
              <a:rPr lang="en-US" dirty="0"/>
              <a:t>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67532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BA612-7704-43C7-BA23-E35EE3099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31"/>
            <a:ext cx="10515600" cy="1325563"/>
          </a:xfrm>
        </p:spPr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018C5-56D7-4615-891E-AB0077FFF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047" y="1660619"/>
            <a:ext cx="6925235" cy="4351338"/>
          </a:xfrm>
        </p:spPr>
        <p:txBody>
          <a:bodyPr>
            <a:normAutofit/>
          </a:bodyPr>
          <a:lstStyle/>
          <a:p>
            <a:r>
              <a:rPr lang="ru-RU" dirty="0"/>
              <a:t>Существенные 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Замеры</a:t>
            </a:r>
            <a:r>
              <a:rPr lang="en-US" dirty="0"/>
              <a:t>:</a:t>
            </a:r>
          </a:p>
          <a:p>
            <a:pPr lvl="2"/>
            <a:r>
              <a:rPr lang="ru-RU" dirty="0"/>
              <a:t>1% на </a:t>
            </a:r>
            <a:r>
              <a:rPr lang="en-US" dirty="0"/>
              <a:t>Firefox (</a:t>
            </a:r>
            <a:r>
              <a:rPr lang="ru-RU" dirty="0"/>
              <a:t>из </a:t>
            </a:r>
            <a:r>
              <a:rPr lang="sv-SE" dirty="0">
                <a:hlinkClick r:id="rId2"/>
              </a:rPr>
              <a:t>Trivial Auto Var Init Experiments</a:t>
            </a:r>
            <a:r>
              <a:rPr lang="sv-SE" dirty="0"/>
              <a:t>)</a:t>
            </a:r>
            <a:endParaRPr lang="en-US" dirty="0"/>
          </a:p>
          <a:p>
            <a:pPr lvl="2"/>
            <a:r>
              <a:rPr lang="ru-RU" dirty="0"/>
              <a:t>До </a:t>
            </a:r>
            <a:r>
              <a:rPr lang="en-US" dirty="0"/>
              <a:t>10% </a:t>
            </a:r>
            <a:r>
              <a:rPr lang="ru-RU" dirty="0"/>
              <a:t>в горячем коде</a:t>
            </a:r>
            <a:r>
              <a:rPr lang="en-US" dirty="0"/>
              <a:t> (</a:t>
            </a:r>
            <a:r>
              <a:rPr lang="en-US" dirty="0" err="1">
                <a:hlinkClick r:id="rId3"/>
              </a:rPr>
              <a:t>virtio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Chrome</a:t>
            </a:r>
            <a:r>
              <a:rPr lang="en-US" dirty="0"/>
              <a:t>)</a:t>
            </a:r>
            <a:endParaRPr lang="ru-RU" dirty="0"/>
          </a:p>
          <a:p>
            <a:pPr lvl="2"/>
            <a:r>
              <a:rPr lang="ru-RU" dirty="0"/>
              <a:t>1-3% в среднем на </a:t>
            </a:r>
            <a:r>
              <a:rPr lang="en-US" dirty="0"/>
              <a:t>Postgres, </a:t>
            </a:r>
            <a:r>
              <a:rPr lang="ru-RU" dirty="0"/>
              <a:t>но до 20% на некоторых сценариях (</a:t>
            </a:r>
            <a:r>
              <a:rPr lang="en-US" dirty="0">
                <a:hlinkClick r:id="rId5"/>
              </a:rPr>
              <a:t>Ubuntu #1972043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&lt;1% </a:t>
            </a:r>
            <a:r>
              <a:rPr lang="ru-RU" dirty="0"/>
              <a:t>в </a:t>
            </a:r>
            <a:r>
              <a:rPr lang="en-US" dirty="0"/>
              <a:t>Windows (</a:t>
            </a:r>
            <a:r>
              <a:rPr lang="en-US" dirty="0">
                <a:hlinkClick r:id="rId6"/>
              </a:rPr>
              <a:t>Killing Uninitialized Memory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4.5%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Основной проблемный кейс</a:t>
            </a:r>
            <a:r>
              <a:rPr lang="en-US" dirty="0"/>
              <a:t>: </a:t>
            </a:r>
            <a:r>
              <a:rPr lang="ru-RU" dirty="0"/>
              <a:t>большой локальный массив (например для </a:t>
            </a:r>
            <a:r>
              <a:rPr lang="en-US" dirty="0"/>
              <a:t>IO) </a:t>
            </a:r>
            <a:r>
              <a:rPr lang="ru-RU" dirty="0"/>
              <a:t>на горячем пути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029176-D7B2-4AA2-8787-FF2CF11BB1AA}"/>
              </a:ext>
            </a:extLst>
          </p:cNvPr>
          <p:cNvSpPr txBox="1">
            <a:spLocks/>
          </p:cNvSpPr>
          <p:nvPr/>
        </p:nvSpPr>
        <p:spPr>
          <a:xfrm>
            <a:off x="6342530" y="1762872"/>
            <a:ext cx="52219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99DA18-CDDC-4D6F-A8A4-4FB979151417}"/>
              </a:ext>
            </a:extLst>
          </p:cNvPr>
          <p:cNvSpPr txBox="1"/>
          <p:nvPr/>
        </p:nvSpPr>
        <p:spPr>
          <a:xfrm>
            <a:off x="7548282" y="2291143"/>
            <a:ext cx="43635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while (std::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(maps, line))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modulePath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[PATH_MAX + 1] = "";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ftrivial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-auto-var-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вставит здесь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sscanf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line.c_str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"%lx-%lx %6s %lx %*s %*x %" PATH_MAX_STRING(PATH_MAX)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"s\n",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&amp;start, &amp;end, perm, &amp;offset,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modulePath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14383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DA94-4AEF-41E8-ADB9-F9FA6079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04E56-FBE6-4C6B-9C68-7D49EFAE5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Автоинициализация ломает обнаружение багов в Valgrind и Msan</a:t>
            </a:r>
          </a:p>
          <a:p>
            <a:pPr lvl="1"/>
            <a:r>
              <a:rPr lang="ru-RU" dirty="0"/>
              <a:t>Необходимо обязательно отключать её в соответствующих сборках !</a:t>
            </a:r>
            <a:endParaRPr lang="en-US" dirty="0"/>
          </a:p>
          <a:p>
            <a:pPr lvl="1"/>
            <a:r>
              <a:rPr lang="ru-RU" dirty="0"/>
              <a:t>По крайней мере флаг сохраняет предупреждения компилятора</a:t>
            </a:r>
            <a:r>
              <a:rPr lang="en-US" dirty="0"/>
              <a:t> (-</a:t>
            </a:r>
            <a:r>
              <a:rPr lang="en-US" dirty="0" err="1"/>
              <a:t>Wuninitialized</a:t>
            </a:r>
            <a:r>
              <a:rPr lang="en-US" dirty="0"/>
              <a:t> –</a:t>
            </a:r>
            <a:r>
              <a:rPr lang="en-US" dirty="0" err="1"/>
              <a:t>Wmaybe</a:t>
            </a:r>
            <a:r>
              <a:rPr lang="en-US" dirty="0"/>
              <a:t>-uninitialized)</a:t>
            </a:r>
            <a:endParaRPr lang="ru-RU" dirty="0"/>
          </a:p>
          <a:p>
            <a:r>
              <a:rPr lang="ru-RU" dirty="0"/>
              <a:t>В некоторых ситуациях может привести к дополнительным уязвимостям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Инициализация нулями</a:t>
            </a:r>
            <a:r>
              <a:rPr lang="en-US" dirty="0"/>
              <a:t> (</a:t>
            </a:r>
            <a:r>
              <a:rPr lang="ru-RU" dirty="0">
                <a:hlinkClick r:id="rId2"/>
              </a:rPr>
              <a:t>обычно рекомендуется</a:t>
            </a:r>
            <a:r>
              <a:rPr lang="en-US" dirty="0"/>
              <a:t> </a:t>
            </a:r>
            <a:r>
              <a:rPr lang="ru-RU" dirty="0"/>
              <a:t>для прода</a:t>
            </a:r>
            <a:r>
              <a:rPr lang="en-US" dirty="0"/>
              <a:t>): </a:t>
            </a:r>
            <a:r>
              <a:rPr lang="ru-RU" dirty="0"/>
              <a:t>в Linux </a:t>
            </a:r>
            <a:r>
              <a:rPr lang="en-US" dirty="0"/>
              <a:t>“</a:t>
            </a:r>
            <a:r>
              <a:rPr lang="ru-RU" dirty="0"/>
              <a:t>0</a:t>
            </a:r>
            <a:r>
              <a:rPr lang="en-US" dirty="0"/>
              <a:t>”</a:t>
            </a:r>
            <a:r>
              <a:rPr lang="ru-RU" dirty="0"/>
              <a:t> это например id суперпользователя</a:t>
            </a:r>
            <a:endParaRPr lang="en-US" dirty="0"/>
          </a:p>
          <a:p>
            <a:pPr lvl="1"/>
            <a:r>
              <a:rPr lang="ru-RU" dirty="0"/>
              <a:t>Инициализация не-нулями</a:t>
            </a:r>
            <a:r>
              <a:rPr lang="en-US" dirty="0"/>
              <a:t>: </a:t>
            </a:r>
            <a:r>
              <a:rPr lang="ru-RU" dirty="0"/>
              <a:t>провоцирование </a:t>
            </a:r>
            <a:r>
              <a:rPr lang="en-US" dirty="0"/>
              <a:t>buffer overflow</a:t>
            </a:r>
            <a:endParaRPr lang="ru-RU" dirty="0"/>
          </a:p>
          <a:p>
            <a:r>
              <a:rPr lang="ru-RU" dirty="0"/>
              <a:t>Применяется только к локальным переменным</a:t>
            </a:r>
          </a:p>
          <a:p>
            <a:pPr lvl="1"/>
            <a:r>
              <a:rPr lang="ru-RU" dirty="0"/>
              <a:t>Глобальные и так инициализируются</a:t>
            </a:r>
          </a:p>
          <a:p>
            <a:pPr lvl="1"/>
            <a:r>
              <a:rPr lang="ru-RU" dirty="0"/>
              <a:t>Для кучи можно использовать hardened allocator</a:t>
            </a:r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979091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7C548-1F7D-4984-9025-57F6E28D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обнаружения на этапе </a:t>
            </a:r>
            <a:r>
              <a:rPr lang="en-US" dirty="0"/>
              <a:t>QA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5C588-54A6-4EFA-BF65-B9516D320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AddressSanitizer</a:t>
            </a:r>
            <a:endParaRPr lang="en-US" dirty="0"/>
          </a:p>
          <a:p>
            <a:pPr lvl="1"/>
            <a:r>
              <a:rPr lang="en-US" dirty="0"/>
              <a:t>Stack/heap/static overflow, double free, use-after-free/return, etc.</a:t>
            </a:r>
          </a:p>
          <a:p>
            <a:pPr lvl="1"/>
            <a:r>
              <a:rPr lang="en-US" dirty="0"/>
              <a:t>State-of-the-art</a:t>
            </a:r>
          </a:p>
          <a:p>
            <a:pPr lvl="1"/>
            <a:r>
              <a:rPr lang="ru-RU" dirty="0"/>
              <a:t>Может ограниченно использоваться в проде для </a:t>
            </a:r>
            <a:r>
              <a:rPr lang="en-US" dirty="0"/>
              <a:t>A/B </a:t>
            </a:r>
            <a:r>
              <a:rPr lang="ru-RU" dirty="0"/>
              <a:t>тестирования</a:t>
            </a:r>
            <a:endParaRPr lang="en-US" dirty="0"/>
          </a:p>
          <a:p>
            <a:pPr lvl="2"/>
            <a:r>
              <a:rPr lang="ru-RU" dirty="0"/>
              <a:t>Особенно варианты с низкими накладными расходами </a:t>
            </a:r>
            <a:r>
              <a:rPr lang="en-US" dirty="0"/>
              <a:t>(GWP-Asan, </a:t>
            </a:r>
            <a:r>
              <a:rPr lang="en-US" dirty="0" err="1"/>
              <a:t>HWASan</a:t>
            </a:r>
            <a:r>
              <a:rPr lang="en-US" dirty="0"/>
              <a:t>)</a:t>
            </a:r>
          </a:p>
          <a:p>
            <a:r>
              <a:rPr lang="ru-RU" dirty="0"/>
              <a:t>Отладочные проверки </a:t>
            </a:r>
            <a:r>
              <a:rPr lang="en-US" dirty="0"/>
              <a:t>STL</a:t>
            </a:r>
          </a:p>
          <a:p>
            <a:pPr lvl="1"/>
            <a:r>
              <a:rPr lang="ru-RU" dirty="0"/>
              <a:t>Например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-D_GLIBCXX_DEBUG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libstdc</a:t>
            </a:r>
            <a:r>
              <a:rPr lang="en-US" dirty="0"/>
              <a:t>++ </a:t>
            </a:r>
            <a:r>
              <a:rPr lang="ru-RU" dirty="0"/>
              <a:t>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LIBCPP_ABI_BOUNDED_ITERATORS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libc</a:t>
            </a:r>
            <a:r>
              <a:rPr lang="en-US" dirty="0"/>
              <a:t>++</a:t>
            </a:r>
          </a:p>
          <a:p>
            <a:pPr lvl="1"/>
            <a:r>
              <a:rPr lang="ru-RU" dirty="0"/>
              <a:t>Меняют </a:t>
            </a:r>
            <a:r>
              <a:rPr lang="en-US" dirty="0"/>
              <a:t>ABI =&gt; </a:t>
            </a:r>
            <a:r>
              <a:rPr lang="ru-RU" dirty="0"/>
              <a:t>требуется полная пересборка зависимостей</a:t>
            </a:r>
          </a:p>
          <a:p>
            <a:r>
              <a:rPr lang="en-US" dirty="0" err="1"/>
              <a:t>Valgrind</a:t>
            </a:r>
            <a:endParaRPr lang="en-US" dirty="0"/>
          </a:p>
          <a:p>
            <a:pPr lvl="1"/>
            <a:r>
              <a:rPr lang="ru-RU" dirty="0"/>
              <a:t>Только ошибки кучи</a:t>
            </a:r>
            <a:r>
              <a:rPr lang="en-US" dirty="0"/>
              <a:t>: heap overflow, double free, use-after-free, etc.</a:t>
            </a:r>
          </a:p>
          <a:p>
            <a:pPr lvl="1"/>
            <a:r>
              <a:rPr lang="ru-RU" dirty="0"/>
              <a:t>Намного медленнее </a:t>
            </a:r>
            <a:r>
              <a:rPr lang="en-US" dirty="0"/>
              <a:t>Asan,</a:t>
            </a:r>
            <a:r>
              <a:rPr lang="ru-RU" dirty="0"/>
              <a:t> но может найти доп. ошибки</a:t>
            </a:r>
            <a:endParaRPr lang="en-US" dirty="0"/>
          </a:p>
          <a:p>
            <a:r>
              <a:rPr lang="ru-RU" dirty="0"/>
              <a:t>Другие инструменты</a:t>
            </a:r>
            <a:endParaRPr lang="en-US" dirty="0"/>
          </a:p>
          <a:p>
            <a:pPr lvl="1"/>
            <a:r>
              <a:rPr lang="en-US" dirty="0" err="1"/>
              <a:t>ElectricFence</a:t>
            </a:r>
            <a:r>
              <a:rPr lang="en-US" dirty="0"/>
              <a:t> (</a:t>
            </a:r>
            <a:r>
              <a:rPr lang="ru-RU" dirty="0"/>
              <a:t>только </a:t>
            </a:r>
            <a:r>
              <a:rPr lang="en-US" dirty="0"/>
              <a:t>heap overflow</a:t>
            </a:r>
            <a:r>
              <a:rPr lang="ru-RU" dirty="0"/>
              <a:t>)</a:t>
            </a:r>
            <a:r>
              <a:rPr lang="en-US" dirty="0"/>
              <a:t>, </a:t>
            </a:r>
            <a:r>
              <a:rPr lang="en-US" dirty="0" err="1">
                <a:hlinkClick r:id="rId2"/>
              </a:rPr>
              <a:t>DirtyFrame</a:t>
            </a:r>
            <a:r>
              <a:rPr lang="en-US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16825347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086E6-A33E-46F6-89CA-5172D4106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57FE3-4034-4B4E-B24F-5F1FE30BF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Флаг -ftrivial-auto-var-init=zero в GCC и Clang</a:t>
            </a:r>
            <a:endParaRPr lang="en-US" dirty="0"/>
          </a:p>
          <a:p>
            <a:pPr lvl="1"/>
            <a:r>
              <a:rPr lang="ru-RU" dirty="0"/>
              <a:t>Не включён по умолчанию в компиляторе в </a:t>
            </a:r>
            <a:r>
              <a:rPr lang="en-US" dirty="0"/>
              <a:t>Ubuntu, Debian, Fedora</a:t>
            </a:r>
            <a:endParaRPr lang="ru-RU" dirty="0"/>
          </a:p>
          <a:p>
            <a:r>
              <a:rPr lang="ru-RU" dirty="0"/>
              <a:t>Скрытый флаг </a:t>
            </a:r>
            <a:r>
              <a:rPr lang="en-US" dirty="0"/>
              <a:t>-</a:t>
            </a:r>
            <a:r>
              <a:rPr lang="en-US" dirty="0" err="1"/>
              <a:t>initiall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Visual Studio</a:t>
            </a:r>
            <a:endParaRPr lang="ru-RU" dirty="0"/>
          </a:p>
          <a:p>
            <a:r>
              <a:rPr lang="ru-RU" dirty="0"/>
              <a:t>Использование в реальных проектах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Не включён по умолчанию в пакетах </a:t>
            </a:r>
            <a:r>
              <a:rPr lang="en-US" dirty="0"/>
              <a:t>Ubuntu, Debian, Fedora</a:t>
            </a:r>
          </a:p>
          <a:p>
            <a:pPr lvl="1"/>
            <a:r>
              <a:rPr lang="ru-RU" dirty="0"/>
              <a:t>Дискуссия в трекере </a:t>
            </a:r>
            <a:r>
              <a:rPr lang="en-US" dirty="0"/>
              <a:t>Ubuntu (</a:t>
            </a:r>
            <a:r>
              <a:rPr lang="en-US" dirty="0">
                <a:hlinkClick r:id="rId2"/>
              </a:rPr>
              <a:t>#1972043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Включён в Chrome (</a:t>
            </a:r>
            <a:r>
              <a:rPr lang="en-US" dirty="0">
                <a:hlinkClick r:id="rId3"/>
              </a:rPr>
              <a:t>Chromium #</a:t>
            </a:r>
            <a:r>
              <a:rPr lang="ru-RU" dirty="0">
                <a:hlinkClick r:id="rId3"/>
              </a:rPr>
              <a:t>40633061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Исправление и отключение hot paths заняло ~4 месяца</a:t>
            </a:r>
          </a:p>
          <a:p>
            <a:r>
              <a:rPr lang="ru-RU" dirty="0"/>
              <a:t>Пока не включён в Firefox (</a:t>
            </a:r>
            <a:r>
              <a:rPr lang="en-US" dirty="0">
                <a:hlinkClick r:id="rId4"/>
              </a:rPr>
              <a:t>Trivial Auto Var Init Experiments</a:t>
            </a:r>
            <a:r>
              <a:rPr lang="ru-RU" dirty="0"/>
              <a:t>)</a:t>
            </a:r>
            <a:endParaRPr lang="en-US" dirty="0"/>
          </a:p>
          <a:p>
            <a:pPr lvl="1"/>
            <a:r>
              <a:rPr lang="en-US" dirty="0"/>
              <a:t>TODO: </a:t>
            </a:r>
            <a:r>
              <a:rPr lang="ru-RU" dirty="0"/>
              <a:t>найти </a:t>
            </a:r>
            <a:r>
              <a:rPr lang="en-US" dirty="0" err="1"/>
              <a:t>buildflags</a:t>
            </a:r>
            <a:r>
              <a:rPr lang="en-US" dirty="0"/>
              <a:t> Firefox</a:t>
            </a:r>
          </a:p>
          <a:p>
            <a:r>
              <a:rPr lang="ru-RU" dirty="0"/>
              <a:t>Включён в </a:t>
            </a:r>
            <a:r>
              <a:rPr lang="en-US" dirty="0"/>
              <a:t>Android user</a:t>
            </a:r>
            <a:r>
              <a:rPr lang="ru-RU" dirty="0"/>
              <a:t>- и </a:t>
            </a:r>
            <a:r>
              <a:rPr lang="en-US" dirty="0" err="1"/>
              <a:t>kernelspace</a:t>
            </a:r>
            <a:r>
              <a:rPr lang="en-US" dirty="0"/>
              <a:t> (</a:t>
            </a:r>
            <a:r>
              <a:rPr lang="sv-SE" dirty="0">
                <a:hlinkClick r:id="rId5"/>
              </a:rPr>
              <a:t>System hardening in Android 11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167985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C243D-B202-4F31-A4DF-4AF817233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целочисленных переполнений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2332E-D266-4879-883F-74C1BEE5C6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913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F8B44-9846-43A7-A173-784CB989F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750C9-4C10-4C05-A6C0-DE2E817A3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// Из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OpenSSH 3.3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packet_get_int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0)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Переполняем целое число до нуля здесь ...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response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(char*));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...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 вызываем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heap buffer overflow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тут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response[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packet_get_string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(NULL);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96571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7F0A-D44F-4809-AB18-22B673CA1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1E0F4-B631-4BEC-8F67-F8502C9BB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Проверки целочисленных операций на переполнение</a:t>
            </a:r>
            <a:endParaRPr lang="en-US" dirty="0"/>
          </a:p>
          <a:p>
            <a:pPr lvl="1"/>
            <a:r>
              <a:rPr lang="ru-RU" dirty="0"/>
              <a:t>Дефолтный рантайм </a:t>
            </a:r>
            <a:r>
              <a:rPr lang="en-US" dirty="0" err="1"/>
              <a:t>UBsan</a:t>
            </a:r>
            <a:r>
              <a:rPr lang="en-US" dirty="0"/>
              <a:t> </a:t>
            </a:r>
            <a:r>
              <a:rPr lang="ru-RU" dirty="0"/>
              <a:t>выдаёт слишком много отладочной информации поэтому не подходит для </a:t>
            </a:r>
            <a:r>
              <a:rPr lang="en-US" dirty="0"/>
              <a:t>hardening</a:t>
            </a:r>
          </a:p>
          <a:p>
            <a:pPr lvl="1"/>
            <a:r>
              <a:rPr lang="ru-RU" dirty="0"/>
              <a:t>Выход – использование специального минимального рантайма (с </a:t>
            </a:r>
            <a:r>
              <a:rPr lang="en-US" dirty="0"/>
              <a:t>immediate abort)</a:t>
            </a:r>
          </a:p>
          <a:p>
            <a:r>
              <a:rPr lang="ru-RU" dirty="0"/>
              <a:t>Критичность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Наиболее известные примеры:</a:t>
            </a:r>
          </a:p>
          <a:p>
            <a:pPr lvl="2"/>
            <a:r>
              <a:rPr lang="ru-RU" dirty="0"/>
              <a:t>Инцидент с облучателем Therac-25 </a:t>
            </a:r>
            <a:r>
              <a:rPr lang="en-US" dirty="0"/>
              <a:t>(1985)</a:t>
            </a:r>
            <a:endParaRPr lang="ru-RU" dirty="0"/>
          </a:p>
          <a:p>
            <a:pPr lvl="2"/>
            <a:r>
              <a:rPr lang="ru-RU" dirty="0"/>
              <a:t>Катастрофа ракеты Ariane 5 </a:t>
            </a:r>
            <a:r>
              <a:rPr lang="en-US" dirty="0"/>
              <a:t>(1996)</a:t>
            </a:r>
          </a:p>
          <a:p>
            <a:pPr lvl="1"/>
            <a:r>
              <a:rPr lang="en-US" dirty="0"/>
              <a:t>~1% CVE </a:t>
            </a:r>
            <a:r>
              <a:rPr lang="ru-RU" dirty="0"/>
              <a:t>и 1.5% </a:t>
            </a:r>
            <a:r>
              <a:rPr lang="en-US" dirty="0"/>
              <a:t>KEV </a:t>
            </a:r>
            <a:r>
              <a:rPr lang="ru-RU" dirty="0"/>
              <a:t>в 2024</a:t>
            </a:r>
          </a:p>
          <a:p>
            <a:pPr lvl="1"/>
            <a:r>
              <a:rPr lang="en-US" dirty="0"/>
              <a:t>23 </a:t>
            </a:r>
            <a:r>
              <a:rPr lang="ru-RU" dirty="0"/>
              <a:t>место в рейтинге </a:t>
            </a:r>
            <a:r>
              <a:rPr lang="en-US" dirty="0" err="1">
                <a:hlinkClick r:id="rId2"/>
              </a:rPr>
              <a:t>Mitre</a:t>
            </a:r>
            <a:r>
              <a:rPr lang="en-US" dirty="0">
                <a:hlinkClick r:id="rId2"/>
              </a:rPr>
              <a:t> CWE Top 25 2024</a:t>
            </a:r>
            <a:r>
              <a:rPr lang="en-US" dirty="0"/>
              <a:t> (8 </a:t>
            </a:r>
            <a:r>
              <a:rPr lang="ru-RU" dirty="0"/>
              <a:t>в </a:t>
            </a:r>
            <a:r>
              <a:rPr lang="ru-RU" dirty="0">
                <a:hlinkClick r:id="rId3"/>
              </a:rPr>
              <a:t>рейтинге </a:t>
            </a:r>
            <a:r>
              <a:rPr lang="en-US" dirty="0">
                <a:hlinkClick r:id="rId3"/>
              </a:rPr>
              <a:t>2019 </a:t>
            </a:r>
            <a:r>
              <a:rPr lang="ru-RU" dirty="0">
                <a:hlinkClick r:id="rId3"/>
              </a:rPr>
              <a:t>года</a:t>
            </a:r>
            <a:r>
              <a:rPr lang="en-US" dirty="0"/>
              <a:t>)</a:t>
            </a:r>
          </a:p>
          <a:p>
            <a:r>
              <a:rPr lang="ru-RU" dirty="0"/>
              <a:t>История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-ftrapv появилась в </a:t>
            </a:r>
            <a:r>
              <a:rPr lang="en-US" dirty="0"/>
              <a:t>GCC </a:t>
            </a:r>
            <a:r>
              <a:rPr lang="ru-RU" dirty="0"/>
              <a:t>в 2000 (</a:t>
            </a:r>
            <a:r>
              <a:rPr lang="en-US" dirty="0">
                <a:hlinkClick r:id="rId4"/>
              </a:rPr>
              <a:t>patch for -</a:t>
            </a:r>
            <a:r>
              <a:rPr lang="en-US" dirty="0" err="1">
                <a:hlinkClick r:id="rId4"/>
              </a:rPr>
              <a:t>ftrapv</a:t>
            </a:r>
            <a:r>
              <a:rPr lang="en-US" dirty="0">
                <a:hlinkClick r:id="rId4"/>
              </a:rPr>
              <a:t> option.</a:t>
            </a:r>
            <a:r>
              <a:rPr lang="ru-RU" dirty="0"/>
              <a:t>)</a:t>
            </a:r>
          </a:p>
          <a:p>
            <a:pPr lvl="2"/>
            <a:r>
              <a:rPr lang="ru-RU" dirty="0"/>
              <a:t>За фичей не следили и она быстро протухла (например </a:t>
            </a:r>
            <a:r>
              <a:rPr lang="en-US" dirty="0">
                <a:hlinkClick r:id="rId5"/>
              </a:rPr>
              <a:t>BZ #35412</a:t>
            </a:r>
            <a:r>
              <a:rPr lang="en-US" dirty="0"/>
              <a:t> </a:t>
            </a:r>
            <a:r>
              <a:rPr lang="ru-RU" dirty="0"/>
              <a:t>открыт в 2008)</a:t>
            </a:r>
          </a:p>
          <a:p>
            <a:pPr lvl="1"/>
            <a:r>
              <a:rPr lang="ru-RU" dirty="0"/>
              <a:t>Работы John Regehr в [2010](https://blog.regehr.org/archives/1559)</a:t>
            </a:r>
          </a:p>
          <a:p>
            <a:pPr lvl="1"/>
            <a:r>
              <a:rPr lang="ru-RU" dirty="0"/>
              <a:t>Создание UBsan в 2014 </a:t>
            </a:r>
            <a:r>
              <a:rPr lang="en-US" dirty="0"/>
              <a:t>(</a:t>
            </a:r>
            <a:r>
              <a:rPr lang="ru-RU" dirty="0"/>
              <a:t>на волне популярности </a:t>
            </a:r>
            <a:r>
              <a:rPr lang="en-US" dirty="0"/>
              <a:t>Asan)</a:t>
            </a:r>
            <a:endParaRPr lang="ru-RU" dirty="0"/>
          </a:p>
          <a:p>
            <a:pPr lvl="2"/>
            <a:r>
              <a:rPr lang="en-US" dirty="0"/>
              <a:t>S</a:t>
            </a:r>
            <a:r>
              <a:rPr lang="ru-RU" dirty="0"/>
              <a:t>tate-of-the-art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64320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CC9A4-8B80-420B-B90D-A849C3D8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8FB90-3BF1-4445-9BAA-F027CCB24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До </a:t>
            </a:r>
            <a:r>
              <a:rPr lang="en-US" dirty="0"/>
              <a:t>2x </a:t>
            </a:r>
            <a:r>
              <a:rPr lang="ru-RU" dirty="0"/>
              <a:t>на </a:t>
            </a:r>
            <a:r>
              <a:rPr lang="en-US" dirty="0"/>
              <a:t>SPEC (</a:t>
            </a:r>
            <a:r>
              <a:rPr lang="ru-RU" dirty="0"/>
              <a:t>из </a:t>
            </a:r>
            <a:r>
              <a:rPr lang="ru-RU" dirty="0">
                <a:hlinkClick r:id="rId2"/>
              </a:rPr>
              <a:t>статьи про </a:t>
            </a:r>
            <a:r>
              <a:rPr lang="en-US" dirty="0" err="1">
                <a:hlinkClick r:id="rId2"/>
              </a:rPr>
              <a:t>PartiSan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30% </a:t>
            </a:r>
            <a:r>
              <a:rPr lang="ru-RU" dirty="0"/>
              <a:t>замедление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r>
              <a:rPr lang="ru-RU" dirty="0"/>
              <a:t>Другие проблемы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 err="1"/>
              <a:t>UBsan</a:t>
            </a:r>
            <a:r>
              <a:rPr lang="en-US" dirty="0"/>
              <a:t> </a:t>
            </a:r>
            <a:r>
              <a:rPr lang="ru-RU" dirty="0"/>
              <a:t>несовместим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-strict-overflow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False positives:</a:t>
            </a:r>
          </a:p>
          <a:p>
            <a:pPr lvl="2"/>
            <a:r>
              <a:rPr lang="en-US" dirty="0"/>
              <a:t>Isan </a:t>
            </a:r>
            <a:r>
              <a:rPr lang="ru-RU" dirty="0"/>
              <a:t>может выдавать ложные срабатывания</a:t>
            </a:r>
            <a:r>
              <a:rPr lang="en-US" dirty="0"/>
              <a:t> </a:t>
            </a:r>
            <a:r>
              <a:rPr lang="ru-RU" dirty="0"/>
              <a:t>(например нужен </a:t>
            </a:r>
            <a:r>
              <a:rPr lang="en-US" dirty="0"/>
              <a:t>blacklist </a:t>
            </a:r>
            <a:r>
              <a:rPr lang="ru-RU" dirty="0"/>
              <a:t>для </a:t>
            </a:r>
            <a:r>
              <a:rPr lang="en-US" dirty="0"/>
              <a:t>STL-</a:t>
            </a:r>
            <a:r>
              <a:rPr lang="ru-RU" dirty="0"/>
              <a:t>кода</a:t>
            </a:r>
            <a:r>
              <a:rPr lang="en-US" dirty="0"/>
              <a:t>, </a:t>
            </a:r>
            <a:r>
              <a:rPr lang="ru-RU" dirty="0"/>
              <a:t>полагающегося на переполнение)</a:t>
            </a:r>
          </a:p>
          <a:p>
            <a:pPr lvl="1"/>
            <a:r>
              <a:rPr lang="en-US" dirty="0"/>
              <a:t>False negatives:</a:t>
            </a:r>
          </a:p>
          <a:p>
            <a:pPr lvl="2"/>
            <a:r>
              <a:rPr lang="ru-RU" dirty="0"/>
              <a:t>Может не обнаруживать некоторые баги, которые успел "перехватить" оптимизатор (особенно под `-</a:t>
            </a:r>
            <a:r>
              <a:rPr lang="en-US" dirty="0"/>
              <a:t>O2`):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Helge Penne, Secure development with C++ - Lessons and techniques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1371600" lvl="3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x = INT_MAX;</a:t>
            </a:r>
          </a:p>
          <a:p>
            <a:pPr marL="1371600" lvl="3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y = x + 1;</a:t>
            </a:r>
          </a:p>
          <a:p>
            <a:pPr marL="1371600" lvl="3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(y &gt; x)</a:t>
            </a:r>
          </a:p>
          <a:p>
            <a:pPr marL="1371600" lvl="3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1;</a:t>
            </a:r>
          </a:p>
          <a:p>
            <a:pPr marL="1371600" lvl="3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2;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464077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90CB5-FF6E-4765-B937-FC6BA0EF0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DEE4F-0571-446A-90C7-1E44732CD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GCC: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-trap=signed-integer-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overflow,pointer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-overflow</a:t>
            </a:r>
          </a:p>
          <a:p>
            <a:pPr lvl="1"/>
            <a:r>
              <a:rPr lang="en-US" dirty="0"/>
              <a:t>GCC </a:t>
            </a:r>
            <a:r>
              <a:rPr lang="ru-RU" dirty="0"/>
              <a:t>не поддерживает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lvl="1"/>
            <a:r>
              <a:rPr lang="ru-RU" dirty="0"/>
              <a:t>Ещё раз отметим что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ftrapv</a:t>
            </a:r>
            <a:r>
              <a:rPr lang="en-US" dirty="0"/>
              <a:t> </a:t>
            </a:r>
            <a:r>
              <a:rPr lang="ru-RU" i="1" dirty="0"/>
              <a:t>неработоспособна</a:t>
            </a:r>
          </a:p>
          <a:p>
            <a:r>
              <a:rPr lang="en-US" dirty="0"/>
              <a:t>Clang: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=signed-integer-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overflow,pointer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-overflow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-minimal-runtime</a:t>
            </a:r>
          </a:p>
          <a:p>
            <a:pPr lvl="1"/>
            <a:r>
              <a:rPr lang="ru-RU" dirty="0"/>
              <a:t>Рекомендую также добавлять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=integer</a:t>
            </a:r>
            <a:r>
              <a:rPr lang="en-US" dirty="0"/>
              <a:t> </a:t>
            </a:r>
            <a:r>
              <a:rPr lang="ru-RU" dirty="0"/>
              <a:t>(может потребоваться добавить некоторые </a:t>
            </a:r>
            <a:r>
              <a:rPr lang="en-US" dirty="0"/>
              <a:t>STL </a:t>
            </a:r>
            <a:r>
              <a:rPr lang="ru-RU" dirty="0"/>
              <a:t>хедеры в </a:t>
            </a:r>
            <a:r>
              <a:rPr lang="en-US" dirty="0"/>
              <a:t>blacklist</a:t>
            </a:r>
            <a:r>
              <a:rPr lang="ru-RU" dirty="0"/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Использование в реальных проектах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Проверка не используется в </a:t>
            </a:r>
            <a:r>
              <a:rPr lang="en-US" dirty="0"/>
              <a:t>Ubuntu, Debian, Fedora</a:t>
            </a:r>
            <a:endParaRPr lang="ru-RU" dirty="0"/>
          </a:p>
          <a:p>
            <a:pPr lvl="1"/>
            <a:r>
              <a:rPr lang="ru-RU" dirty="0"/>
              <a:t>Включена в </a:t>
            </a:r>
            <a:r>
              <a:rPr lang="en-US" dirty="0"/>
              <a:t>Android media stack:</a:t>
            </a:r>
          </a:p>
          <a:p>
            <a:pPr lvl="2"/>
            <a:r>
              <a:rPr lang="en-US" dirty="0">
                <a:hlinkClick r:id="rId2"/>
              </a:rPr>
              <a:t>Android Developers Blog: Hardening media stack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Android Developers Blog: Compiler-based security mitigations in Android 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3156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E2BB-E145-44D5-8219-BEE4E9C64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Отключение небезопасных оптимизаций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83DE4-757B-44F4-9CE0-A059D4BFAD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1833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2E7D0-C7C2-4623-8741-0B31BD49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9755A-E2E9-442A-923A-51A0B929A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devexit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agnx_pci_remove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pci_dev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struct ieee80211_hw *dev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pci_get_drvdata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agnx_priv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dev-&gt;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Компилятор удалил проверку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(!dev) return;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 do stuff using dev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12697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8AFE-71A4-4051-8C7C-CF074AB33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415D2-B139-4ADC-804E-35473B48A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Некоторые компиляторы могут излишне агрессивно реагировать на код, содержащий неочевидные для программиста ошибки,</a:t>
            </a:r>
            <a:r>
              <a:rPr lang="en-US" dirty="0"/>
              <a:t> </a:t>
            </a:r>
            <a:r>
              <a:rPr lang="ru-RU" dirty="0"/>
              <a:t>и генерировать небезопасный ассемблер</a:t>
            </a:r>
          </a:p>
          <a:p>
            <a:pPr lvl="1"/>
            <a:r>
              <a:rPr lang="ru-RU" dirty="0"/>
              <a:t>В основном выбрасываются пользовательские проверки</a:t>
            </a:r>
          </a:p>
          <a:p>
            <a:pPr lvl="1"/>
            <a:r>
              <a:rPr lang="en-US" dirty="0"/>
              <a:t>Visual Studio </a:t>
            </a:r>
            <a:r>
              <a:rPr lang="ru-RU" dirty="0"/>
              <a:t>менее агрессивен</a:t>
            </a:r>
            <a:r>
              <a:rPr lang="en-US" dirty="0"/>
              <a:t> </a:t>
            </a:r>
            <a:r>
              <a:rPr lang="ru-RU" dirty="0"/>
              <a:t>чем </a:t>
            </a:r>
            <a:r>
              <a:rPr lang="en-US" dirty="0"/>
              <a:t>GCC/Clang</a:t>
            </a:r>
          </a:p>
          <a:p>
            <a:r>
              <a:rPr lang="en-US" dirty="0"/>
              <a:t>Compiler Introduced Security Bugs</a:t>
            </a:r>
          </a:p>
          <a:p>
            <a:pPr lvl="1"/>
            <a:r>
              <a:rPr lang="ru-RU" dirty="0"/>
              <a:t>Термин появился в статье </a:t>
            </a:r>
            <a:r>
              <a:rPr lang="en-US" dirty="0">
                <a:hlinkClick r:id="rId2"/>
              </a:rPr>
              <a:t>Silent Bugs Matter: A Study of Compiler-Introduced Security Bugs</a:t>
            </a:r>
            <a:endParaRPr lang="en-US" dirty="0"/>
          </a:p>
          <a:p>
            <a:pPr lvl="1"/>
            <a:r>
              <a:rPr lang="ru-RU" dirty="0"/>
              <a:t>Соответствующих </a:t>
            </a:r>
            <a:r>
              <a:rPr lang="en-US" dirty="0"/>
              <a:t>CVE </a:t>
            </a:r>
            <a:r>
              <a:rPr lang="ru-RU" dirty="0"/>
              <a:t>мало (например </a:t>
            </a:r>
            <a:r>
              <a:rPr lang="en-US" dirty="0">
                <a:hlinkClick r:id="rId3"/>
              </a:rPr>
              <a:t>CVE-2009-1897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Но в статьях находят сотни </a:t>
            </a:r>
            <a:r>
              <a:rPr lang="en-US" dirty="0"/>
              <a:t>CISB </a:t>
            </a:r>
            <a:r>
              <a:rPr lang="ru-RU" dirty="0"/>
              <a:t>в </a:t>
            </a:r>
            <a:r>
              <a:rPr lang="en-US" dirty="0"/>
              <a:t>open-source </a:t>
            </a:r>
            <a:r>
              <a:rPr lang="ru-RU" dirty="0"/>
              <a:t>коде</a:t>
            </a:r>
            <a:endParaRPr lang="en-US" dirty="0"/>
          </a:p>
          <a:p>
            <a:r>
              <a:rPr lang="ru-RU" dirty="0"/>
              <a:t>Для кода с повышенными требованиями безопасности рекомендуется отключать такие оптимизации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25730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E47A-DD7E-4E72-BA05-420D3881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71042-E9B2-4E3C-95BD-54D34FE53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Слабый (до 1%) оверхед для </a:t>
            </a:r>
            <a:r>
              <a:rPr lang="en-US" dirty="0" err="1"/>
              <a:t>Phoronix</a:t>
            </a:r>
            <a:r>
              <a:rPr lang="en-US" dirty="0"/>
              <a:t> Test Suite</a:t>
            </a:r>
          </a:p>
          <a:p>
            <a:pPr lvl="1"/>
            <a:r>
              <a:rPr lang="en-US" dirty="0">
                <a:hlinkClick r:id="rId2"/>
              </a:rPr>
              <a:t>Performance Impact of Exploiting Undefined Behavior in C/C++</a:t>
            </a:r>
            <a:endParaRPr lang="ru-RU" dirty="0"/>
          </a:p>
          <a:p>
            <a:r>
              <a:rPr lang="ru-RU" dirty="0"/>
              <a:t>4.5% оверхед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Clang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915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C71FD-CA86-44F0-8E5A-9999E012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Неисполняемый стек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AED57-21DD-49C7-8C0C-FE0C6DB3BA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79309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A426-DD3C-438B-A365-8664F144C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использовать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3389F-DAD8-493A-B583-3F5F53078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Обычно для </a:t>
            </a:r>
            <a:r>
              <a:rPr lang="en-US" dirty="0"/>
              <a:t>GCC/Clang </a:t>
            </a:r>
            <a:r>
              <a:rPr lang="ru-RU" dirty="0"/>
              <a:t>отключают</a:t>
            </a:r>
            <a:endParaRPr lang="en-US" dirty="0"/>
          </a:p>
          <a:p>
            <a:pPr lvl="1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-delete-null-pointer-checks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-strict-overflow</a:t>
            </a:r>
            <a:r>
              <a:rPr lang="en-US" dirty="0"/>
              <a:t>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-pointer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</a:p>
          <a:p>
            <a:r>
              <a:rPr lang="ru-RU" dirty="0"/>
              <a:t>Использование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Флаги по умолчанию выключены во всех компиляторах и дистрибутивах</a:t>
            </a:r>
          </a:p>
          <a:p>
            <a:pPr lvl="1"/>
            <a:r>
              <a:rPr lang="ru-RU" dirty="0"/>
              <a:t>Но многие пакеты в дистрах собираются по крайней мере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  <a:endParaRPr lang="en-US" dirty="0"/>
          </a:p>
          <a:p>
            <a:pPr lvl="2"/>
            <a:r>
              <a:rPr lang="ru-RU" dirty="0"/>
              <a:t>Т.к. правила алиасинга особенно легко нарушить</a:t>
            </a:r>
          </a:p>
          <a:p>
            <a:pPr lvl="1"/>
            <a:r>
              <a:rPr lang="en-US" dirty="0"/>
              <a:t>TODO: </a:t>
            </a:r>
            <a:r>
              <a:rPr lang="ru-RU" dirty="0"/>
              <a:t>проверить сколько пакетов используют эти флаги (как ?)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05500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92A7-677E-4576-AB17-AD95F9FAA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Control-Flow Integrity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1C595-BB19-499F-BED4-456F80ABC8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8360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5F15B-5D95-4693-97B3-F5B5E3D2B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29C71-F37D-4719-9013-243F96124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A { virtual void foo() {} };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B : A { void foo() override {} 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Evil { virtual void foo()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("You have been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\n");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*a = new A;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Evil *e = new Evil;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("mov %1, %0" : "+r"(a) : "r"(e));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a-&gt;foo();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7A8608-BF92-46CA-91C3-A6EC193EEF9E}"/>
              </a:ext>
            </a:extLst>
          </p:cNvPr>
          <p:cNvSpPr txBox="1">
            <a:spLocks/>
          </p:cNvSpPr>
          <p:nvPr/>
        </p:nvSpPr>
        <p:spPr>
          <a:xfrm>
            <a:off x="6620435" y="1825625"/>
            <a:ext cx="51928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Подмена объекта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clang++ repro.cc -O2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You have been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CFI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обнаруживает подмену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clang++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=cfi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fvisibility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=hidden repro.cc -O2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Illegal instruction</a:t>
            </a:r>
          </a:p>
        </p:txBody>
      </p:sp>
    </p:spTree>
    <p:extLst>
      <p:ext uri="{BB962C8B-B14F-4D97-AF65-F5344CB8AC3E}">
        <p14:creationId xmlns:p14="http://schemas.microsoft.com/office/powerpoint/2010/main" val="190854513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8074F-0B8B-4203-BAE4-856705157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C3A15-9242-4994-A39D-BD63D6DFA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258" y="1798730"/>
            <a:ext cx="10411485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CFI </a:t>
            </a:r>
            <a:r>
              <a:rPr lang="ru-RU" dirty="0"/>
              <a:t>это </a:t>
            </a:r>
            <a:r>
              <a:rPr lang="en-US" dirty="0"/>
              <a:t>generic-</a:t>
            </a:r>
            <a:r>
              <a:rPr lang="ru-RU" dirty="0"/>
              <a:t>термин для любых нарушений исходного </a:t>
            </a:r>
            <a:r>
              <a:rPr lang="en-US" dirty="0"/>
              <a:t>control-flow </a:t>
            </a:r>
            <a:r>
              <a:rPr lang="ru-RU" dirty="0"/>
              <a:t>программы</a:t>
            </a:r>
            <a:endParaRPr lang="en-US" dirty="0"/>
          </a:p>
          <a:p>
            <a:pPr lvl="1"/>
            <a:r>
              <a:rPr lang="ru-RU" dirty="0"/>
              <a:t>В широком смысле </a:t>
            </a:r>
            <a:r>
              <a:rPr lang="en-US" dirty="0"/>
              <a:t>Stack Protector </a:t>
            </a:r>
            <a:r>
              <a:rPr lang="ru-RU" dirty="0"/>
              <a:t>и </a:t>
            </a:r>
            <a:r>
              <a:rPr lang="en-US" dirty="0"/>
              <a:t>Shadow Stack – </a:t>
            </a:r>
            <a:r>
              <a:rPr lang="ru-RU" dirty="0"/>
              <a:t>тоже </a:t>
            </a:r>
            <a:r>
              <a:rPr lang="en-US" dirty="0"/>
              <a:t>CFI</a:t>
            </a:r>
          </a:p>
          <a:p>
            <a:r>
              <a:rPr lang="ru-RU" dirty="0"/>
              <a:t>Впервые введён </a:t>
            </a:r>
            <a:r>
              <a:rPr lang="en-US" dirty="0"/>
              <a:t>Abadi et al. </a:t>
            </a:r>
            <a:r>
              <a:rPr lang="ru-RU" dirty="0"/>
              <a:t>в 2005 (</a:t>
            </a:r>
            <a:r>
              <a:rPr lang="en-US" dirty="0"/>
              <a:t>https://mihaibudiu.github.io/work/ccs05.pdf)</a:t>
            </a:r>
          </a:p>
          <a:p>
            <a:r>
              <a:rPr lang="ru-RU" dirty="0"/>
              <a:t>Два типа:</a:t>
            </a:r>
          </a:p>
          <a:p>
            <a:pPr lvl="1"/>
            <a:r>
              <a:rPr lang="en-US" dirty="0"/>
              <a:t>forward-edge (</a:t>
            </a:r>
            <a:r>
              <a:rPr lang="ru-RU" dirty="0"/>
              <a:t>проверка </a:t>
            </a:r>
            <a:r>
              <a:rPr lang="en-US" dirty="0"/>
              <a:t>call/jump)</a:t>
            </a:r>
            <a:endParaRPr lang="ru-RU" dirty="0"/>
          </a:p>
          <a:p>
            <a:pPr lvl="1"/>
            <a:r>
              <a:rPr lang="en-US" dirty="0"/>
              <a:t>backward-edge (</a:t>
            </a:r>
            <a:r>
              <a:rPr lang="ru-RU" dirty="0"/>
              <a:t>проверка </a:t>
            </a:r>
            <a:r>
              <a:rPr lang="en-US" dirty="0"/>
              <a:t>ret)</a:t>
            </a:r>
          </a:p>
          <a:p>
            <a:r>
              <a:rPr lang="ru-RU" dirty="0"/>
              <a:t>Множество различных методик в статьях</a:t>
            </a:r>
          </a:p>
          <a:p>
            <a:r>
              <a:rPr lang="ru-RU" dirty="0"/>
              <a:t>Обычно под </a:t>
            </a:r>
            <a:r>
              <a:rPr lang="en-US" dirty="0"/>
              <a:t>CFI </a:t>
            </a:r>
            <a:r>
              <a:rPr lang="ru-RU" dirty="0"/>
              <a:t>понимают один из методов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/>
              <a:t>LLVM CFI, 2015 (2015, Clang 3.7)</a:t>
            </a:r>
          </a:p>
          <a:p>
            <a:pPr lvl="1"/>
            <a:r>
              <a:rPr lang="en-US" dirty="0">
                <a:hlinkClick r:id="rId2"/>
              </a:rPr>
              <a:t>Microsoft Control Flow Guard</a:t>
            </a:r>
            <a:r>
              <a:rPr lang="en-US" dirty="0"/>
              <a:t>, 2014</a:t>
            </a:r>
          </a:p>
          <a:p>
            <a:pPr lvl="1"/>
            <a:r>
              <a:rPr lang="en-US" dirty="0" err="1">
                <a:hlinkClick r:id="rId3"/>
              </a:rPr>
              <a:t>grsecurity</a:t>
            </a:r>
            <a:r>
              <a:rPr lang="en-US" dirty="0">
                <a:hlinkClick r:id="rId3"/>
              </a:rPr>
              <a:t> RAP</a:t>
            </a:r>
            <a:r>
              <a:rPr lang="en-US" dirty="0"/>
              <a:t>, 2016</a:t>
            </a:r>
          </a:p>
          <a:p>
            <a:pPr lvl="1"/>
            <a:r>
              <a:rPr lang="ru-RU" dirty="0"/>
              <a:t>Аппаратные методы</a:t>
            </a:r>
            <a:r>
              <a:rPr lang="en-US" dirty="0"/>
              <a:t>: Intel CET, 2020 (</a:t>
            </a:r>
            <a:r>
              <a:rPr lang="ru-RU" dirty="0"/>
              <a:t>спецификация 2016)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AArch64 BTI/PAC (2018)</a:t>
            </a:r>
            <a:endParaRPr lang="ru-RU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13698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7168C-DC4C-48D2-BF20-F5AE318F9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LLVM CFI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315F3-A9A3-4DC6-9186-9A29A7C57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Компиляторная инструментация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/>
              <a:t>forward-edge </a:t>
            </a:r>
            <a:r>
              <a:rPr lang="ru-RU" dirty="0"/>
              <a:t>проверок</a:t>
            </a:r>
          </a:p>
          <a:p>
            <a:r>
              <a:rPr lang="ru-RU" dirty="0"/>
              <a:t>Проверяет совпадения статического и динамического прототипа при вызове функции по указателю</a:t>
            </a:r>
          </a:p>
          <a:p>
            <a:pPr lvl="1"/>
            <a:r>
              <a:rPr lang="ru-RU" dirty="0"/>
              <a:t>Поддерживаются vtables и обычные указатели на функции</a:t>
            </a:r>
          </a:p>
          <a:p>
            <a:pPr lvl="1"/>
            <a:r>
              <a:rPr lang="ru-RU" dirty="0"/>
              <a:t>(</a:t>
            </a:r>
            <a:r>
              <a:rPr lang="en-US" dirty="0"/>
              <a:t>a</a:t>
            </a:r>
            <a:r>
              <a:rPr lang="ru-RU" dirty="0"/>
              <a:t>лгоритмы проверки для них сильно различаются)</a:t>
            </a:r>
          </a:p>
          <a:p>
            <a:r>
              <a:rPr lang="ru-RU" dirty="0"/>
              <a:t>Также может использоваться для доп. проверок (корректность C++ кастов и пр.)</a:t>
            </a:r>
            <a:endParaRPr lang="en-US" dirty="0"/>
          </a:p>
          <a:p>
            <a:r>
              <a:rPr lang="ru-RU" dirty="0"/>
              <a:t>Реализована только в </a:t>
            </a:r>
            <a:r>
              <a:rPr lang="en-US" dirty="0"/>
              <a:t>Clang (</a:t>
            </a:r>
            <a:r>
              <a:rPr lang="ru-RU" dirty="0"/>
              <a:t>не поддержана в GCC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735051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33ACB-E625-460F-9192-B68DF11CD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Аппаратные методы</a:t>
            </a:r>
            <a:r>
              <a:rPr lang="en-US" dirty="0"/>
              <a:t>: Intel CET </a:t>
            </a:r>
            <a:r>
              <a:rPr lang="ru-RU" dirty="0"/>
              <a:t>и </a:t>
            </a:r>
            <a:r>
              <a:rPr lang="en-US" dirty="0"/>
              <a:t>AArch64 CFI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32CE3-DD1C-42E6-AFBD-3C29F44CB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Поддержаны в </a:t>
            </a:r>
            <a:r>
              <a:rPr lang="en-US" dirty="0"/>
              <a:t>GCC </a:t>
            </a:r>
            <a:r>
              <a:rPr lang="ru-RU" dirty="0"/>
              <a:t>и </a:t>
            </a:r>
            <a:r>
              <a:rPr lang="en-US" dirty="0"/>
              <a:t>Clang</a:t>
            </a:r>
          </a:p>
          <a:p>
            <a:r>
              <a:rPr lang="ru-RU" dirty="0"/>
              <a:t>Более грубые проверки чем </a:t>
            </a:r>
            <a:r>
              <a:rPr lang="en-US" dirty="0"/>
              <a:t>LLVM CFI</a:t>
            </a:r>
          </a:p>
          <a:p>
            <a:r>
              <a:rPr lang="en-US" dirty="0"/>
              <a:t>Intel IBT </a:t>
            </a:r>
            <a:r>
              <a:rPr lang="ru-RU" dirty="0"/>
              <a:t>и </a:t>
            </a:r>
            <a:r>
              <a:rPr lang="en-US" dirty="0"/>
              <a:t>AArch64 BTI:</a:t>
            </a:r>
          </a:p>
          <a:p>
            <a:pPr lvl="1"/>
            <a:r>
              <a:rPr lang="ru-RU" dirty="0"/>
              <a:t>Все места, на которые может быть косвенный переход (бранч/вызов/возврат</a:t>
            </a:r>
            <a:r>
              <a:rPr lang="en-US" dirty="0"/>
              <a:t>), </a:t>
            </a:r>
            <a:r>
              <a:rPr lang="ru-RU" dirty="0"/>
              <a:t>помечаются инструкцией-хинтом </a:t>
            </a:r>
            <a:r>
              <a:rPr lang="en-US" dirty="0"/>
              <a:t>ENDBR64</a:t>
            </a:r>
          </a:p>
          <a:p>
            <a:r>
              <a:rPr lang="en-US" dirty="0"/>
              <a:t>AArch64 PAC:</a:t>
            </a:r>
          </a:p>
          <a:p>
            <a:pPr lvl="1"/>
            <a:r>
              <a:rPr lang="en-US" dirty="0"/>
              <a:t>Pointer Authentication</a:t>
            </a:r>
          </a:p>
          <a:p>
            <a:pPr lvl="1"/>
            <a:r>
              <a:rPr lang="ru-RU" dirty="0"/>
              <a:t>Верхние биты адреса возврата используются для вычисления криптостойкой чексуммы</a:t>
            </a:r>
          </a:p>
          <a:p>
            <a:pPr lvl="1"/>
            <a:r>
              <a:rPr lang="ru-RU" dirty="0"/>
              <a:t>Адрес возврата + адрес фрейма + секрет процесса</a:t>
            </a:r>
          </a:p>
          <a:p>
            <a:pPr lvl="1"/>
            <a:r>
              <a:rPr lang="ru-RU" dirty="0"/>
              <a:t>Чексумма проверяется перед возвратом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11684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6739-220D-4063-A90E-B4ABB2C41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B9927-05B7-49F1-9A4E-BB2CA8FF6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Оверхед</a:t>
            </a:r>
          </a:p>
          <a:p>
            <a:pPr lvl="1"/>
            <a:r>
              <a:rPr lang="ru-RU" dirty="0"/>
              <a:t>Компиляция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Clang: </a:t>
            </a:r>
            <a:r>
              <a:rPr lang="ru-RU" dirty="0"/>
              <a:t>нет изменений при </a:t>
            </a:r>
            <a:r>
              <a:rPr lang="en-US" dirty="0"/>
              <a:t>Intel CET,</a:t>
            </a:r>
            <a:r>
              <a:rPr lang="ru-RU" dirty="0"/>
              <a:t> 6% </a:t>
            </a:r>
            <a:r>
              <a:rPr lang="en-US" dirty="0"/>
              <a:t>LLVM CFI</a:t>
            </a:r>
            <a:endParaRPr lang="ru-RU" dirty="0"/>
          </a:p>
          <a:p>
            <a:pPr lvl="1"/>
            <a:r>
              <a:rPr lang="ru-RU" dirty="0"/>
              <a:t>Менее 1</a:t>
            </a:r>
            <a:r>
              <a:rPr lang="en-US" dirty="0"/>
              <a:t>%</a:t>
            </a:r>
            <a:r>
              <a:rPr lang="ru-RU" dirty="0"/>
              <a:t> в </a:t>
            </a:r>
            <a:r>
              <a:rPr lang="en-US" dirty="0"/>
              <a:t>Chrome (</a:t>
            </a:r>
            <a:r>
              <a:rPr lang="en-US" dirty="0">
                <a:hlinkClick r:id="rId2"/>
              </a:rPr>
              <a:t>Chrome: Control Flow Integrity</a:t>
            </a:r>
            <a:r>
              <a:rPr lang="en-US" dirty="0"/>
              <a:t>),</a:t>
            </a:r>
            <a:r>
              <a:rPr lang="ru-RU" dirty="0"/>
              <a:t> но 10% увеличение кода </a:t>
            </a:r>
            <a:r>
              <a:rPr lang="en-US" dirty="0"/>
              <a:t>(I$, BTB)</a:t>
            </a:r>
            <a:endParaRPr lang="ru-RU" dirty="0"/>
          </a:p>
          <a:p>
            <a:pPr lvl="1"/>
            <a:r>
              <a:rPr lang="ru-RU" dirty="0"/>
              <a:t>Нет оверхеда на Android при </a:t>
            </a:r>
            <a:r>
              <a:rPr lang="en-US" dirty="0"/>
              <a:t>LLVM CFI (</a:t>
            </a:r>
            <a:r>
              <a:rPr lang="en-US" dirty="0">
                <a:hlinkClick r:id="rId3"/>
              </a:rPr>
              <a:t>Android: Security: Control flow integrity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Фрагментация: три несвязанных решения с разными, GCC не поддерживает LLVM CFI</a:t>
            </a:r>
          </a:p>
          <a:p>
            <a:r>
              <a:rPr lang="en-US" dirty="0"/>
              <a:t>F</a:t>
            </a:r>
            <a:r>
              <a:rPr lang="ru-RU" dirty="0"/>
              <a:t>alse positives:</a:t>
            </a:r>
          </a:p>
          <a:p>
            <a:pPr lvl="1"/>
            <a:r>
              <a:rPr lang="ru-RU" dirty="0"/>
              <a:t>Большое количество софта надо дорабатывать для LLVM CFI (всевозможные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&lt;void *&gt;</a:t>
            </a:r>
            <a:r>
              <a:rPr lang="en-US" dirty="0"/>
              <a:t>, etc.)</a:t>
            </a:r>
          </a:p>
          <a:p>
            <a:pPr lvl="1"/>
            <a:r>
              <a:rPr lang="ru-RU" dirty="0"/>
              <a:t>Например Clang не проходит проверки без фильтров</a:t>
            </a:r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LLVM CFI:</a:t>
            </a:r>
          </a:p>
          <a:p>
            <a:pPr lvl="2"/>
            <a:r>
              <a:rPr lang="ru-RU" dirty="0"/>
              <a:t>Только несоответствия на уровне типов (хакер может вызвать неправильную функцию если типы совпадают)</a:t>
            </a:r>
            <a:endParaRPr lang="en-US" dirty="0"/>
          </a:p>
          <a:p>
            <a:pPr lvl="2"/>
            <a:r>
              <a:rPr lang="ru-RU" dirty="0"/>
              <a:t>Тяжелая интеграция (требует </a:t>
            </a:r>
            <a:r>
              <a:rPr lang="en-US" dirty="0"/>
              <a:t>LTO, </a:t>
            </a:r>
            <a:r>
              <a:rPr lang="ru-RU" dirty="0"/>
              <a:t>проблемы с проверкой вызовов между границами </a:t>
            </a:r>
            <a:r>
              <a:rPr lang="en-US" dirty="0"/>
              <a:t>DSO)</a:t>
            </a:r>
            <a:endParaRPr lang="ru-RU" dirty="0"/>
          </a:p>
          <a:p>
            <a:pPr lvl="1"/>
            <a:r>
              <a:rPr lang="en-US" dirty="0"/>
              <a:t>Intel/AArch64</a:t>
            </a:r>
            <a:r>
              <a:rPr lang="ru-RU" dirty="0"/>
              <a:t>: вообще не проверяет типы</a:t>
            </a:r>
          </a:p>
          <a:p>
            <a:pPr lvl="1"/>
            <a:r>
              <a:rPr lang="ru-RU" dirty="0"/>
              <a:t>Не проверяются jump tables, сгенерированные для `switch`-конструкций (только в CET есть `-mcet-switch`, дефолтно выключен)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67875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0E6FA-DA1C-4347-B182-90992B279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89411-7A90-4798-9542-F6772CCFF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LLVM CFI:</a:t>
            </a:r>
          </a:p>
          <a:p>
            <a:pPr lvl="1"/>
            <a:r>
              <a:rPr lang="ru-RU" dirty="0"/>
              <a:t>Не включена по умолчанию ни в </a:t>
            </a:r>
            <a:r>
              <a:rPr lang="en-US" dirty="0"/>
              <a:t>GCC, </a:t>
            </a:r>
            <a:r>
              <a:rPr lang="ru-RU" dirty="0"/>
              <a:t>ни в </a:t>
            </a:r>
            <a:r>
              <a:rPr lang="en-US" dirty="0"/>
              <a:t>Clang </a:t>
            </a:r>
            <a:r>
              <a:rPr lang="ru-RU" dirty="0"/>
              <a:t>в </a:t>
            </a:r>
            <a:r>
              <a:rPr lang="en-US" dirty="0"/>
              <a:t>Ubuntu, Debian, Fedora</a:t>
            </a:r>
          </a:p>
          <a:p>
            <a:pPr lvl="1"/>
            <a:r>
              <a:rPr lang="ru-RU" dirty="0"/>
              <a:t>Включается по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=cfi</a:t>
            </a:r>
            <a:r>
              <a:rPr lang="ru-RU" dirty="0"/>
              <a:t> (также требует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=thin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fvisibility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=hidden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(</a:t>
            </a:r>
            <a:r>
              <a:rPr lang="en-US" dirty="0"/>
              <a:t>LTO </a:t>
            </a:r>
            <a:r>
              <a:rPr lang="ru-RU" dirty="0"/>
              <a:t>нужна для построения полного </a:t>
            </a:r>
            <a:r>
              <a:rPr lang="en-US" dirty="0"/>
              <a:t>call graph </a:t>
            </a:r>
            <a:r>
              <a:rPr lang="ru-RU" dirty="0"/>
              <a:t>программы, </a:t>
            </a:r>
            <a:r>
              <a:rPr lang="en-US" dirty="0"/>
              <a:t>visibility </a:t>
            </a:r>
            <a:r>
              <a:rPr lang="ru-RU" dirty="0"/>
              <a:t>для сокращения внешних вызовов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Для межбиблиотечных вызовов нужна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-cfi-cross-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dso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замедляет выполнение)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Intel CET:</a:t>
            </a:r>
          </a:p>
          <a:p>
            <a:pPr lvl="1"/>
            <a:r>
              <a:rPr lang="ru-RU" dirty="0"/>
              <a:t>Включается по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</a:p>
          <a:p>
            <a:pPr lvl="2"/>
            <a:r>
              <a:rPr lang="ru-RU" dirty="0"/>
              <a:t>Раньше ещё нужно было указывать флаги `-</a:t>
            </a:r>
            <a:r>
              <a:rPr lang="en-US" dirty="0" err="1"/>
              <a:t>mcet</a:t>
            </a:r>
            <a:r>
              <a:rPr lang="en-US" dirty="0"/>
              <a:t>`, `-</a:t>
            </a:r>
            <a:r>
              <a:rPr lang="en-US" dirty="0" err="1"/>
              <a:t>mshstk</a:t>
            </a:r>
            <a:r>
              <a:rPr lang="en-US" dirty="0"/>
              <a:t>` </a:t>
            </a:r>
            <a:r>
              <a:rPr lang="ru-RU" dirty="0"/>
              <a:t>и `-</a:t>
            </a:r>
            <a:r>
              <a:rPr lang="en-US" dirty="0" err="1"/>
              <a:t>mibt</a:t>
            </a:r>
            <a:r>
              <a:rPr lang="en-US" dirty="0"/>
              <a:t>`,</a:t>
            </a:r>
            <a:r>
              <a:rPr lang="ru-RU" dirty="0"/>
              <a:t> но теперь нет</a:t>
            </a:r>
            <a:endParaRPr lang="en-US" dirty="0"/>
          </a:p>
          <a:p>
            <a:pPr lvl="1"/>
            <a:r>
              <a:rPr lang="ru-RU" dirty="0"/>
              <a:t>Включена по умолчанию в </a:t>
            </a:r>
            <a:r>
              <a:rPr lang="en-US" dirty="0"/>
              <a:t>GCC </a:t>
            </a:r>
            <a:r>
              <a:rPr lang="ru-RU" dirty="0"/>
              <a:t>в </a:t>
            </a:r>
            <a:r>
              <a:rPr lang="en-US" dirty="0"/>
              <a:t>Ubuntu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Toolchain: Compiler flags</a:t>
            </a:r>
            <a:r>
              <a:rPr lang="en-US" dirty="0"/>
              <a:t>)</a:t>
            </a:r>
          </a:p>
          <a:p>
            <a:r>
              <a:rPr lang="en-US" dirty="0"/>
              <a:t>AArch64 CFI:</a:t>
            </a:r>
          </a:p>
          <a:p>
            <a:pPr lvl="1"/>
            <a:r>
              <a:rPr lang="ru-RU" dirty="0"/>
              <a:t>Включается по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mbranch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-protection=standard</a:t>
            </a:r>
          </a:p>
          <a:p>
            <a:pPr lvl="1"/>
            <a:r>
              <a:rPr lang="ru-RU" dirty="0"/>
              <a:t>Никто не знает</a:t>
            </a:r>
            <a:r>
              <a:rPr lang="en-US" dirty="0"/>
              <a:t> </a:t>
            </a:r>
            <a:r>
              <a:rPr lang="ru-RU" dirty="0"/>
              <a:t>почему не использовали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  <a:r>
              <a:rPr lang="en-US" dirty="0"/>
              <a:t> :(</a:t>
            </a:r>
          </a:p>
        </p:txBody>
      </p:sp>
    </p:spTree>
    <p:extLst>
      <p:ext uri="{BB962C8B-B14F-4D97-AF65-F5344CB8AC3E}">
        <p14:creationId xmlns:p14="http://schemas.microsoft.com/office/powerpoint/2010/main" val="154095836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5717-4BAA-4EF0-AE04-1234344C2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43B7A-2796-4C8D-BF20-1D8525E29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Включена по дефолту на Android</a:t>
            </a:r>
          </a:p>
          <a:p>
            <a:r>
              <a:rPr lang="en-US" dirty="0"/>
              <a:t>LLVM CFI </a:t>
            </a:r>
            <a:r>
              <a:rPr lang="ru-RU" dirty="0"/>
              <a:t>не включена дефолтно для пакетов в Ubuntu, Debian, Fedora</a:t>
            </a:r>
            <a:endParaRPr lang="en-US" dirty="0"/>
          </a:p>
          <a:p>
            <a:pPr lvl="1"/>
            <a:r>
              <a:rPr lang="en-US" dirty="0"/>
              <a:t>LTO + </a:t>
            </a:r>
            <a:r>
              <a:rPr lang="ru-RU" dirty="0"/>
              <a:t>отсутствие поддержки в </a:t>
            </a:r>
            <a:r>
              <a:rPr lang="en-US" dirty="0"/>
              <a:t>GCC</a:t>
            </a:r>
            <a:endParaRPr lang="ru-RU" dirty="0"/>
          </a:p>
          <a:p>
            <a:r>
              <a:rPr lang="ru-RU" dirty="0"/>
              <a:t>Intel CET и </a:t>
            </a:r>
            <a:r>
              <a:rPr lang="en-US" dirty="0"/>
              <a:t>AArch64 CFI </a:t>
            </a:r>
            <a:r>
              <a:rPr lang="ru-RU" dirty="0"/>
              <a:t>дефолтно включён для пакетов в </a:t>
            </a:r>
            <a:r>
              <a:rPr lang="ru-RU" dirty="0">
                <a:hlinkClick r:id="rId2"/>
              </a:rPr>
              <a:t>Ubuntu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>
                <a:hlinkClick r:id="rId3"/>
              </a:rPr>
              <a:t>Fedora</a:t>
            </a:r>
            <a:r>
              <a:rPr lang="ru-RU" dirty="0"/>
              <a:t> и</a:t>
            </a:r>
            <a:r>
              <a:rPr lang="en-US" dirty="0"/>
              <a:t> </a:t>
            </a:r>
            <a:r>
              <a:rPr lang="ru-RU" dirty="0">
                <a:hlinkClick r:id="rId4"/>
              </a:rPr>
              <a:t>Debian</a:t>
            </a:r>
            <a:endParaRPr lang="ru-RU" dirty="0"/>
          </a:p>
          <a:p>
            <a:r>
              <a:rPr lang="en-US" dirty="0"/>
              <a:t>C</a:t>
            </a:r>
            <a:r>
              <a:rPr lang="ru-RU" dirty="0"/>
              <a:t>hecksec не обнаруживает</a:t>
            </a:r>
            <a:r>
              <a:rPr lang="en-US" dirty="0"/>
              <a:t> </a:t>
            </a:r>
            <a:r>
              <a:rPr lang="ru-RU" dirty="0"/>
              <a:t>LLVM CFI (непонятно как это сделать)</a:t>
            </a:r>
            <a:r>
              <a:rPr lang="en-US" dirty="0"/>
              <a:t> </a:t>
            </a:r>
            <a:r>
              <a:rPr lang="ru-RU" dirty="0"/>
              <a:t>и Intel CET (</a:t>
            </a:r>
            <a:r>
              <a:rPr lang="ru-RU" dirty="0">
                <a:hlinkClick r:id="rId5"/>
              </a:rPr>
              <a:t>checksec #302</a:t>
            </a:r>
            <a:r>
              <a:rPr lang="ru-RU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75887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BCCBC-F667-4231-85BA-0357462E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опции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1E393-523C-4524-B32D-C3F28EF24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90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6EF6-6618-402B-80D3-33E06323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0759-014A-4F41-AD30-7F7D51A5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W^X / NX bit / Data Execution Prevention</a:t>
            </a:r>
          </a:p>
          <a:p>
            <a:pPr lvl="1"/>
            <a:r>
              <a:rPr lang="ru-RU" dirty="0"/>
              <a:t>Отключение права на исполнения кода в сегменте стека</a:t>
            </a:r>
          </a:p>
          <a:p>
            <a:pPr lvl="1"/>
            <a:r>
              <a:rPr lang="ru-RU" dirty="0"/>
              <a:t>Осуществляется на уровне OS</a:t>
            </a:r>
            <a:endParaRPr lang="en-US" dirty="0"/>
          </a:p>
          <a:p>
            <a:pPr lvl="1"/>
            <a:r>
              <a:rPr lang="ru-RU" dirty="0"/>
              <a:t>Также применяется ко всем </a:t>
            </a:r>
            <a:r>
              <a:rPr lang="en-US" dirty="0"/>
              <a:t>writable-</a:t>
            </a:r>
            <a:r>
              <a:rPr lang="ru-RU" dirty="0"/>
              <a:t>сегментам (куче и глобальным переменным)</a:t>
            </a:r>
            <a:endParaRPr lang="en-US" dirty="0"/>
          </a:p>
          <a:p>
            <a:r>
              <a:rPr lang="ru-RU" dirty="0"/>
              <a:t>Одна из первых hardening защит</a:t>
            </a:r>
          </a:p>
          <a:p>
            <a:pPr lvl="1"/>
            <a:r>
              <a:rPr lang="ru-RU" dirty="0"/>
              <a:t>Впервые появилась в OpenBSD (2003) и Windows (2004)</a:t>
            </a:r>
            <a:endParaRPr lang="en-US" dirty="0"/>
          </a:p>
          <a:p>
            <a:pPr lvl="1"/>
            <a:r>
              <a:rPr lang="ru-RU" dirty="0"/>
              <a:t>Полностью исключает </a:t>
            </a:r>
            <a:r>
              <a:rPr lang="en-US" dirty="0"/>
              <a:t>(</a:t>
            </a:r>
            <a:r>
              <a:rPr lang="ru-RU" dirty="0"/>
              <a:t>приведённой выше</a:t>
            </a:r>
            <a:r>
              <a:rPr lang="en-US" dirty="0"/>
              <a:t>) </a:t>
            </a:r>
            <a:r>
              <a:rPr lang="ru-RU" dirty="0"/>
              <a:t>атаки </a:t>
            </a:r>
            <a:r>
              <a:rPr lang="en-US" dirty="0"/>
              <a:t>Stack Smashing</a:t>
            </a:r>
          </a:p>
          <a:p>
            <a:r>
              <a:rPr lang="ru-RU" dirty="0"/>
              <a:t>Включена по умолчанию во всех современных дистрибутивах </a:t>
            </a:r>
            <a:r>
              <a:rPr lang="en-US" dirty="0"/>
              <a:t>(GCC, Clang) </a:t>
            </a:r>
            <a:r>
              <a:rPr lang="ru-RU" dirty="0"/>
              <a:t>и </a:t>
            </a:r>
            <a:r>
              <a:rPr lang="en-US" dirty="0"/>
              <a:t>Windows</a:t>
            </a:r>
            <a:endParaRPr lang="ru-RU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20137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E613-45DE-4720-BCF2-4F99AC6F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дальше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1F09-94BF-48D9-B780-866C5F1B0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О некоторых опциях мы не успели поговорить</a:t>
            </a:r>
            <a:endParaRPr lang="en-US" dirty="0"/>
          </a:p>
          <a:p>
            <a:r>
              <a:rPr lang="ru-RU" dirty="0"/>
              <a:t>Опции для очистки секретов (паролей, ключей</a:t>
            </a:r>
            <a:r>
              <a:rPr lang="en-US" dirty="0"/>
              <a:t>, etc.):</a:t>
            </a:r>
            <a:endParaRPr lang="ru-RU" dirty="0"/>
          </a:p>
          <a:p>
            <a:pPr lvl="1"/>
            <a:r>
              <a:rPr lang="en-US" dirty="0"/>
              <a:t>S</a:t>
            </a:r>
            <a:r>
              <a:rPr lang="ru-RU" dirty="0"/>
              <a:t>tack scrubbing – очистка</a:t>
            </a:r>
            <a:r>
              <a:rPr lang="en-US" dirty="0"/>
              <a:t> </a:t>
            </a:r>
            <a:r>
              <a:rPr lang="ru-RU" dirty="0"/>
              <a:t>стека при выходе из функции (-fstrub)</a:t>
            </a:r>
          </a:p>
          <a:p>
            <a:pPr lvl="1"/>
            <a:r>
              <a:rPr lang="ru-RU" dirty="0"/>
              <a:t>Очистка регистров при выходе из функции </a:t>
            </a:r>
            <a:r>
              <a:rPr lang="en-US" dirty="0"/>
              <a:t>(</a:t>
            </a:r>
            <a:r>
              <a:rPr lang="ru-RU" dirty="0"/>
              <a:t>-fzero-call-used-regs</a:t>
            </a:r>
            <a:r>
              <a:rPr lang="en-US" dirty="0"/>
              <a:t>)</a:t>
            </a:r>
          </a:p>
          <a:p>
            <a:r>
              <a:rPr lang="ru-RU" dirty="0"/>
              <a:t>Опции для защиты от аппаратных атак </a:t>
            </a:r>
            <a:r>
              <a:rPr lang="en-US" dirty="0"/>
              <a:t>(</a:t>
            </a:r>
            <a:r>
              <a:rPr lang="en-US" dirty="0" err="1"/>
              <a:t>Spectre</a:t>
            </a:r>
            <a:r>
              <a:rPr lang="en-US" dirty="0"/>
              <a:t>, etc.)</a:t>
            </a:r>
          </a:p>
          <a:p>
            <a:r>
              <a:rPr lang="en-US" dirty="0"/>
              <a:t>-</a:t>
            </a:r>
            <a:r>
              <a:rPr lang="en-US" dirty="0" err="1"/>
              <a:t>fhardened</a:t>
            </a:r>
            <a:r>
              <a:rPr lang="en-US" dirty="0"/>
              <a:t> </a:t>
            </a:r>
            <a:r>
              <a:rPr lang="ru-RU" dirty="0"/>
              <a:t>– зонтичная</a:t>
            </a:r>
            <a:r>
              <a:rPr lang="en-US" dirty="0"/>
              <a:t> </a:t>
            </a:r>
            <a:r>
              <a:rPr lang="ru-RU" dirty="0"/>
              <a:t>опция для наиболее важных </a:t>
            </a:r>
            <a:r>
              <a:rPr lang="en-US" dirty="0"/>
              <a:t>hardened-</a:t>
            </a:r>
            <a:r>
              <a:rPr lang="ru-RU" dirty="0"/>
              <a:t>оптимизаций</a:t>
            </a:r>
          </a:p>
          <a:p>
            <a:pPr lvl="1"/>
            <a:r>
              <a:rPr lang="ru-RU" dirty="0"/>
              <a:t>Включает все опции, рекомендованные </a:t>
            </a:r>
            <a:r>
              <a:rPr lang="en-US" dirty="0" err="1"/>
              <a:t>OpenSSF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Compiler Options Hardening Guide for C and C++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Хороший дефолтный флаг, но пока реализован только в </a:t>
            </a:r>
            <a:r>
              <a:rPr lang="en-US" dirty="0"/>
              <a:t>GCC</a:t>
            </a:r>
            <a:r>
              <a:rPr lang="ru-RU" dirty="0"/>
              <a:t> (</a:t>
            </a:r>
            <a:r>
              <a:rPr lang="en-US" dirty="0">
                <a:hlinkClick r:id="rId3"/>
              </a:rPr>
              <a:t>LLVM #122687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Конкретный набор зависит от версии компилятора</a:t>
            </a:r>
          </a:p>
          <a:p>
            <a:pPr lvl="2"/>
            <a:r>
              <a:rPr lang="ru-RU" dirty="0"/>
              <a:t>Для </a:t>
            </a:r>
            <a:r>
              <a:rPr lang="en-US" dirty="0"/>
              <a:t>GCC </a:t>
            </a:r>
            <a:r>
              <a:rPr lang="ru-RU" dirty="0"/>
              <a:t>можно посмотреть функцию `</a:t>
            </a:r>
            <a:r>
              <a:rPr lang="en-US" dirty="0" err="1"/>
              <a:t>print_help_hardened</a:t>
            </a:r>
            <a:endParaRPr lang="en-US" dirty="0"/>
          </a:p>
          <a:p>
            <a:pPr lvl="2"/>
            <a:r>
              <a:rPr lang="ru-RU" dirty="0"/>
              <a:t>На 2025 год</a:t>
            </a:r>
            <a:r>
              <a:rPr lang="en-US" dirty="0"/>
              <a:t>: </a:t>
            </a:r>
            <a:r>
              <a:rPr lang="ru-RU" dirty="0"/>
              <a:t>-</a:t>
            </a:r>
            <a:r>
              <a:rPr lang="en-US" dirty="0"/>
              <a:t>D_FORTIFY_SOURCE=3 -D_GLIBCXX_ASSERTIONS -</a:t>
            </a:r>
            <a:r>
              <a:rPr lang="en-US" dirty="0" err="1"/>
              <a:t>ftrivial</a:t>
            </a:r>
            <a:r>
              <a:rPr lang="en-US" dirty="0"/>
              <a:t>-auto-var-</a:t>
            </a:r>
            <a:r>
              <a:rPr lang="en-US" dirty="0" err="1"/>
              <a:t>init</a:t>
            </a:r>
            <a:r>
              <a:rPr lang="en-US" dirty="0"/>
              <a:t>=zero -</a:t>
            </a:r>
            <a:r>
              <a:rPr lang="en-US" dirty="0" err="1"/>
              <a:t>fPIE</a:t>
            </a:r>
            <a:r>
              <a:rPr lang="en-US" dirty="0"/>
              <a:t> -</a:t>
            </a:r>
            <a:r>
              <a:rPr lang="en-US" dirty="0" err="1"/>
              <a:t>Wl</a:t>
            </a:r>
            <a:r>
              <a:rPr lang="en-US" dirty="0"/>
              <a:t>,-</a:t>
            </a:r>
            <a:r>
              <a:rPr lang="en-US" dirty="0" err="1"/>
              <a:t>z,now</a:t>
            </a:r>
            <a:r>
              <a:rPr lang="en-US" dirty="0"/>
              <a:t> -</a:t>
            </a:r>
            <a:r>
              <a:rPr lang="en-US" dirty="0" err="1"/>
              <a:t>Wl</a:t>
            </a:r>
            <a:r>
              <a:rPr lang="en-US" dirty="0"/>
              <a:t>,-</a:t>
            </a:r>
            <a:r>
              <a:rPr lang="en-US" dirty="0" err="1"/>
              <a:t>z,relro</a:t>
            </a:r>
            <a:r>
              <a:rPr lang="en-US" dirty="0"/>
              <a:t> -</a:t>
            </a:r>
            <a:r>
              <a:rPr lang="en-US" dirty="0" err="1"/>
              <a:t>fstack</a:t>
            </a:r>
            <a:r>
              <a:rPr lang="en-US" dirty="0"/>
              <a:t>-protector-strong -</a:t>
            </a:r>
            <a:r>
              <a:rPr lang="en-US" dirty="0" err="1"/>
              <a:t>fstack</a:t>
            </a:r>
            <a:r>
              <a:rPr lang="en-US" dirty="0"/>
              <a:t>-clash-protection -</a:t>
            </a:r>
            <a:r>
              <a:rPr lang="en-US" dirty="0" err="1"/>
              <a:t>fcf</a:t>
            </a:r>
            <a:r>
              <a:rPr lang="en-US" dirty="0"/>
              <a:t>-protection=full</a:t>
            </a:r>
          </a:p>
        </p:txBody>
      </p:sp>
    </p:spTree>
    <p:extLst>
      <p:ext uri="{BB962C8B-B14F-4D97-AF65-F5344CB8AC3E}">
        <p14:creationId xmlns:p14="http://schemas.microsoft.com/office/powerpoint/2010/main" val="297035847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532A-964A-431E-A4F5-80DD903BB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84971-452F-45F6-AD84-582487E77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Информация о замерах</a:t>
            </a:r>
            <a:r>
              <a:rPr lang="en-US" dirty="0"/>
              <a:t> </a:t>
            </a:r>
            <a:r>
              <a:rPr lang="ru-RU" dirty="0"/>
              <a:t>в приложении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Какие проверялись версии дистрибутивов</a:t>
            </a:r>
          </a:p>
          <a:p>
            <a:pPr lvl="1"/>
            <a:r>
              <a:rPr lang="ru-RU" dirty="0"/>
              <a:t>Как считались </a:t>
            </a:r>
            <a:r>
              <a:rPr lang="en-US" dirty="0"/>
              <a:t>CVE, KEV</a:t>
            </a:r>
            <a:r>
              <a:rPr lang="ru-RU" dirty="0"/>
              <a:t> (скрипты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Ссылки на примеры</a:t>
            </a:r>
            <a:r>
              <a:rPr lang="en-US" dirty="0"/>
              <a:t> (Stack Clashing)</a:t>
            </a:r>
          </a:p>
          <a:p>
            <a:pPr lvl="1"/>
            <a:r>
              <a:rPr lang="ru-RU" dirty="0"/>
              <a:t>Как искать проблемные программы (</a:t>
            </a:r>
            <a:r>
              <a:rPr lang="en-US" dirty="0"/>
              <a:t>no-pie, etc.)</a:t>
            </a:r>
          </a:p>
          <a:p>
            <a:pPr lvl="1"/>
            <a:r>
              <a:rPr lang="ru-RU" dirty="0"/>
              <a:t>Как запустить бенчмарки </a:t>
            </a:r>
            <a:r>
              <a:rPr lang="en-US" dirty="0"/>
              <a:t>Clang</a:t>
            </a:r>
          </a:p>
          <a:p>
            <a:r>
              <a:rPr lang="ru-RU" dirty="0"/>
              <a:t>Отдельный слайд про </a:t>
            </a:r>
            <a:r>
              <a:rPr lang="en-US" dirty="0"/>
              <a:t>Rust</a:t>
            </a:r>
            <a:r>
              <a:rPr lang="ru-RU" dirty="0"/>
              <a:t> (таблица со сравнением)</a:t>
            </a:r>
            <a:endParaRPr lang="en-US" dirty="0"/>
          </a:p>
          <a:p>
            <a:r>
              <a:rPr lang="ru-RU" dirty="0"/>
              <a:t>Отдельный слайд с рекомендуемыми ссылками</a:t>
            </a:r>
            <a:endParaRPr lang="en-US" dirty="0"/>
          </a:p>
          <a:p>
            <a:r>
              <a:rPr lang="ru-RU" dirty="0"/>
              <a:t>Слайд с рекомендациями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Проверить дефолтные опции в дистро, решить с </a:t>
            </a:r>
            <a:r>
              <a:rPr lang="en-US" dirty="0"/>
              <a:t>Security Team </a:t>
            </a:r>
            <a:r>
              <a:rPr lang="ru-RU" dirty="0"/>
              <a:t>какие </a:t>
            </a:r>
            <a:r>
              <a:rPr lang="en-US" dirty="0"/>
              <a:t>hardening</a:t>
            </a:r>
            <a:r>
              <a:rPr lang="ru-RU" dirty="0"/>
              <a:t>-методы включить в проде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9063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C8DD7-2659-4877-AB44-B521617A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14712-4ABE-498A-9B77-26D4F051D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Вопросы</a:t>
            </a:r>
            <a:r>
              <a:rPr lang="en-US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836139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6EF6-6618-402B-80D3-33E06323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0759-014A-4F41-AD30-7F7D51A5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Накладые расходы</a:t>
            </a:r>
            <a:r>
              <a:rPr lang="en-US" dirty="0"/>
              <a:t> </a:t>
            </a:r>
            <a:r>
              <a:rPr lang="ru-RU" dirty="0"/>
              <a:t>отсутствуют</a:t>
            </a:r>
            <a:endParaRPr lang="en-US" dirty="0"/>
          </a:p>
          <a:p>
            <a:r>
              <a:rPr lang="ru-RU" dirty="0"/>
              <a:t>Требуется чтобы весь код программы был собран в режиме неисполняемого стека</a:t>
            </a:r>
          </a:p>
          <a:p>
            <a:pPr lvl="1"/>
            <a:r>
              <a:rPr lang="ru-RU" dirty="0"/>
              <a:t>В том числе статически связанные динамические библиотеки</a:t>
            </a:r>
            <a:endParaRPr lang="en-US" dirty="0"/>
          </a:p>
          <a:p>
            <a:pPr lvl="2"/>
            <a:r>
              <a:rPr lang="ru-RU" dirty="0"/>
              <a:t>Не загруженные динамически с помощью </a:t>
            </a:r>
            <a:r>
              <a:rPr lang="en-US" dirty="0" err="1"/>
              <a:t>dlopen</a:t>
            </a:r>
            <a:r>
              <a:rPr lang="ru-RU" dirty="0"/>
              <a:t> (см. </a:t>
            </a:r>
            <a:r>
              <a:rPr lang="en-US" dirty="0">
                <a:hlinkClick r:id="rId2"/>
              </a:rPr>
              <a:t>BZ #32653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Проверить можно с помощью утилиты </a:t>
            </a:r>
            <a:r>
              <a:rPr lang="en-US" dirty="0" err="1"/>
              <a:t>checksec</a:t>
            </a:r>
            <a:endParaRPr lang="en-US" dirty="0"/>
          </a:p>
          <a:p>
            <a:pPr lvl="1"/>
            <a:r>
              <a:rPr lang="ru-RU" dirty="0"/>
              <a:t>Линкер предупредит при сборке</a:t>
            </a:r>
          </a:p>
          <a:p>
            <a:pPr lvl="2"/>
            <a:r>
              <a:rPr lang="ru-RU" dirty="0"/>
              <a:t>Рекомендуется использовать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LDFLAGS +=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,--fatal-warnings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Основные причины </a:t>
            </a:r>
            <a:r>
              <a:rPr lang="en-US" dirty="0" err="1"/>
              <a:t>execstack</a:t>
            </a:r>
            <a:r>
              <a:rPr lang="en-US" dirty="0"/>
              <a:t> </a:t>
            </a:r>
            <a:r>
              <a:rPr lang="ru-RU" dirty="0"/>
              <a:t>в коде</a:t>
            </a:r>
            <a:r>
              <a:rPr lang="en-US" dirty="0"/>
              <a:t>:</a:t>
            </a:r>
            <a:endParaRPr lang="ru-RU" dirty="0"/>
          </a:p>
          <a:p>
            <a:pPr lvl="2"/>
            <a:r>
              <a:rPr lang="ru-RU" dirty="0"/>
              <a:t>Забыли проаннотировать ассемблерный код</a:t>
            </a:r>
          </a:p>
          <a:p>
            <a:pPr lvl="2"/>
            <a:r>
              <a:rPr lang="ru-RU" dirty="0"/>
              <a:t>Использование указателей на </a:t>
            </a:r>
            <a:r>
              <a:rPr lang="en-US" dirty="0"/>
              <a:t>GNU nested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198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1660</TotalTime>
  <Words>6319</Words>
  <Application>Microsoft Office PowerPoint</Application>
  <PresentationFormat>Widescreen</PresentationFormat>
  <Paragraphs>827</Paragraphs>
  <Slides>82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7" baseType="lpstr">
      <vt:lpstr>Arial</vt:lpstr>
      <vt:lpstr>Calibri</vt:lpstr>
      <vt:lpstr>Calibri Light</vt:lpstr>
      <vt:lpstr>Courier New</vt:lpstr>
      <vt:lpstr>Office Theme</vt:lpstr>
      <vt:lpstr>Уязвимости buffer overflow</vt:lpstr>
      <vt:lpstr>Атаки на стек</vt:lpstr>
      <vt:lpstr>Пример: Stack Smashing</vt:lpstr>
      <vt:lpstr>Атаки на кучу</vt:lpstr>
      <vt:lpstr>Распространённость buffer overflow уязвимостей</vt:lpstr>
      <vt:lpstr>Методы обнаружения на этапе QA</vt:lpstr>
      <vt:lpstr>Неисполняемый стек</vt:lpstr>
      <vt:lpstr>Введение</vt:lpstr>
      <vt:lpstr>Проблемы</vt:lpstr>
      <vt:lpstr>Address Space Layout Randomization (и PIE)</vt:lpstr>
      <vt:lpstr>Введение</vt:lpstr>
      <vt:lpstr>Position-independent Executable (PIE)</vt:lpstr>
      <vt:lpstr>Накладные расходы</vt:lpstr>
      <vt:lpstr>Недостатки: false negatives</vt:lpstr>
      <vt:lpstr>Дальнейшее развитие</vt:lpstr>
      <vt:lpstr>Stack Protector</vt:lpstr>
      <vt:lpstr>Stack Protector</vt:lpstr>
      <vt:lpstr>Дополнительные меры безопасности</vt:lpstr>
      <vt:lpstr>Недостатки</vt:lpstr>
      <vt:lpstr>Как включить ?</vt:lpstr>
      <vt:lpstr>Разделение стека</vt:lpstr>
      <vt:lpstr>Введение</vt:lpstr>
      <vt:lpstr>Недостатки</vt:lpstr>
      <vt:lpstr>Как включить ?</vt:lpstr>
      <vt:lpstr>Stack Clashing (Stack Probes)</vt:lpstr>
      <vt:lpstr>Методы hardening: Stack Clashing</vt:lpstr>
      <vt:lpstr>Недостатки</vt:lpstr>
      <vt:lpstr>Как использовать ?</vt:lpstr>
      <vt:lpstr>Фортификация (_FORTIFY_SOURCE)</vt:lpstr>
      <vt:lpstr>Пример защиты</vt:lpstr>
      <vt:lpstr>Реализация</vt:lpstr>
      <vt:lpstr>Введение</vt:lpstr>
      <vt:lpstr>Недостатки</vt:lpstr>
      <vt:lpstr>Как включить ?</vt:lpstr>
      <vt:lpstr>-fsanitize=bounds</vt:lpstr>
      <vt:lpstr>Проверки STL</vt:lpstr>
      <vt:lpstr>Пример</vt:lpstr>
      <vt:lpstr>Введение</vt:lpstr>
      <vt:lpstr>История и будущее</vt:lpstr>
      <vt:lpstr>Недостатки</vt:lpstr>
      <vt:lpstr>Как включить ?</vt:lpstr>
      <vt:lpstr>Усиленные аллокаторы</vt:lpstr>
      <vt:lpstr>Пример ошибки (1)</vt:lpstr>
      <vt:lpstr>Пример ошибки (2)</vt:lpstr>
      <vt:lpstr>Введение</vt:lpstr>
      <vt:lpstr>Недостатки</vt:lpstr>
      <vt:lpstr>Как включить ?</vt:lpstr>
      <vt:lpstr>Защита таблиц диспетчеризации (Full RELRO)</vt:lpstr>
      <vt:lpstr>Введение</vt:lpstr>
      <vt:lpstr>Пример</vt:lpstr>
      <vt:lpstr>История</vt:lpstr>
      <vt:lpstr>Недостатки</vt:lpstr>
      <vt:lpstr>Как включить ?</vt:lpstr>
      <vt:lpstr>Автоинициализация</vt:lpstr>
      <vt:lpstr>Пример</vt:lpstr>
      <vt:lpstr>Пример</vt:lpstr>
      <vt:lpstr>Введение</vt:lpstr>
      <vt:lpstr>Накладные расходы</vt:lpstr>
      <vt:lpstr>Другие недостатки</vt:lpstr>
      <vt:lpstr>Как включить ?</vt:lpstr>
      <vt:lpstr>Проверка целочисленных переполнений</vt:lpstr>
      <vt:lpstr>Пример ошибки</vt:lpstr>
      <vt:lpstr>Введение</vt:lpstr>
      <vt:lpstr>Недостатки</vt:lpstr>
      <vt:lpstr>Как включить ?</vt:lpstr>
      <vt:lpstr>Отключение небезопасных оптимизаций</vt:lpstr>
      <vt:lpstr>Пример ошибки</vt:lpstr>
      <vt:lpstr>Введение</vt:lpstr>
      <vt:lpstr>Накладные расходы</vt:lpstr>
      <vt:lpstr>Как использовать ?</vt:lpstr>
      <vt:lpstr>Control-Flow Integrity</vt:lpstr>
      <vt:lpstr>Пример</vt:lpstr>
      <vt:lpstr>История</vt:lpstr>
      <vt:lpstr>LLVM CFI</vt:lpstr>
      <vt:lpstr>Аппаратные методы: Intel CET и AArch64 CFI</vt:lpstr>
      <vt:lpstr>Недостатки</vt:lpstr>
      <vt:lpstr>Как включить ?</vt:lpstr>
      <vt:lpstr>Использование</vt:lpstr>
      <vt:lpstr>Другие опции</vt:lpstr>
      <vt:lpstr>Что дальше ?</vt:lpstr>
      <vt:lpstr>TODO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134</cp:revision>
  <dcterms:created xsi:type="dcterms:W3CDTF">2025-07-07T17:12:48Z</dcterms:created>
  <dcterms:modified xsi:type="dcterms:W3CDTF">2025-07-15T18:16:01Z</dcterms:modified>
</cp:coreProperties>
</file>