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7" r:id="rId3"/>
    <p:sldId id="287" r:id="rId4"/>
    <p:sldId id="260" r:id="rId5"/>
    <p:sldId id="258" r:id="rId6"/>
    <p:sldId id="259" r:id="rId7"/>
    <p:sldId id="300" r:id="rId8"/>
    <p:sldId id="299" r:id="rId9"/>
    <p:sldId id="313" r:id="rId10"/>
    <p:sldId id="314" r:id="rId11"/>
    <p:sldId id="315" r:id="rId12"/>
    <p:sldId id="321" r:id="rId13"/>
    <p:sldId id="302" r:id="rId14"/>
    <p:sldId id="304" r:id="rId15"/>
    <p:sldId id="303" r:id="rId16"/>
    <p:sldId id="317" r:id="rId17"/>
    <p:sldId id="312" r:id="rId18"/>
    <p:sldId id="261" r:id="rId19"/>
    <p:sldId id="262" r:id="rId20"/>
    <p:sldId id="263" r:id="rId21"/>
    <p:sldId id="277" r:id="rId22"/>
    <p:sldId id="308" r:id="rId23"/>
    <p:sldId id="320" r:id="rId24"/>
    <p:sldId id="305" r:id="rId25"/>
    <p:sldId id="306" r:id="rId26"/>
    <p:sldId id="274" r:id="rId27"/>
    <p:sldId id="307" r:id="rId28"/>
    <p:sldId id="318" r:id="rId29"/>
    <p:sldId id="267" r:id="rId30"/>
    <p:sldId id="278" r:id="rId31"/>
    <p:sldId id="279" r:id="rId32"/>
    <p:sldId id="280" r:id="rId33"/>
    <p:sldId id="288" r:id="rId34"/>
    <p:sldId id="268" r:id="rId35"/>
    <p:sldId id="281" r:id="rId36"/>
    <p:sldId id="311" r:id="rId37"/>
    <p:sldId id="309" r:id="rId38"/>
    <p:sldId id="310" r:id="rId39"/>
    <p:sldId id="269" r:id="rId40"/>
    <p:sldId id="283" r:id="rId41"/>
    <p:sldId id="296" r:id="rId42"/>
    <p:sldId id="31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35976-6D8A-451F-B1AE-2A835762AC38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7947B-E6C2-4DCE-8F6C-24BA7A55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32F8-FD6B-4456-A6F4-3014FA349BB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32C-E8B0-4BC8-89E3-D4D93B0F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32F8-FD6B-4456-A6F4-3014FA349BB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32C-E8B0-4BC8-89E3-D4D93B0F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32F8-FD6B-4456-A6F4-3014FA349BB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32C-E8B0-4BC8-89E3-D4D93B0F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32F8-FD6B-4456-A6F4-3014FA349BB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32C-E8B0-4BC8-89E3-D4D93B0F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32F8-FD6B-4456-A6F4-3014FA349BB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32C-E8B0-4BC8-89E3-D4D93B0F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32F8-FD6B-4456-A6F4-3014FA349BB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32C-E8B0-4BC8-89E3-D4D93B0F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32F8-FD6B-4456-A6F4-3014FA349BB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32C-E8B0-4BC8-89E3-D4D93B0F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5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32F8-FD6B-4456-A6F4-3014FA349BB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32C-E8B0-4BC8-89E3-D4D93B0F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8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32F8-FD6B-4456-A6F4-3014FA349BB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32C-E8B0-4BC8-89E3-D4D93B0F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7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32F8-FD6B-4456-A6F4-3014FA349BB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32C-E8B0-4BC8-89E3-D4D93B0F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4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32F8-FD6B-4456-A6F4-3014FA349BB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432C-E8B0-4BC8-89E3-D4D93B0F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7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32F8-FD6B-4456-A6F4-3014FA349BB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432C-E8B0-4BC8-89E3-D4D93B0F6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seas.ucla.edu/~ingrid/ee213a/lectures/DSPs_in_Mobile_Com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ellTowerRichmondHill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napshot.canon-asia.com/in/article/eng/5-things-made-possible-with-digic-image-process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anon_EOS_6D_digital_SLR_camera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oomey's_law" TargetMode="External"/><Relationship Id="rId2" Type="http://schemas.openxmlformats.org/officeDocument/2006/relationships/hyperlink" Target="https://en.wikibooks.org/wiki/Microprocessor_Design/Power_Dissipation#Gene's_La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ennard_scaling" TargetMode="External"/><Relationship Id="rId4" Type="http://schemas.openxmlformats.org/officeDocument/2006/relationships/hyperlink" Target="https://en.wikipedia.org/wiki/Moore%27s_la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ndtech.com/show/8234/arms-mali-midgard-architecture-explored/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ists.llvm.org/pipermail/llvm-dev/2016-November/10673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mbc.org/benchmark/telecom_sl.php" TargetMode="External"/><Relationship Id="rId2" Type="http://schemas.openxmlformats.org/officeDocument/2006/relationships/hyperlink" Target="https://www.bdti.com/services/bdti-dsp-kernel-benchmar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embc.org/coremark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cs.uci.edu/~papers/compendium94-03/papers/2000/aspdac00/pdffiles/6b_1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.com/lit/ug/sprui04c/sprui04c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netlib.org/utk/people/JackDongarra/PAPERS/autotuning-ieeeproc-2018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dfs.semanticscholar.org/c810/2acb10f7b849bd0dbcb52ff4699b071cb79f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evmtg/2017-02-04/Register-Data-Flow-Framework.ppt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va-dsp.com/" TargetMode="External"/><Relationship Id="rId2" Type="http://schemas.openxmlformats.org/officeDocument/2006/relationships/hyperlink" Target="https://en.wikipedia.org/wiki/Koomey%27s_la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p.cadence.com/ipportfolio/tensilica-ip/xtensa-customizabl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edded.com/electronics-products/electronic-product-reviews/mcus-processors-and-socs/4461458/Hybrid-device-merges-DSP-and-MCU-architectures" TargetMode="External"/><Relationship Id="rId2" Type="http://schemas.openxmlformats.org/officeDocument/2006/relationships/hyperlink" Target="https://developer.qualcomm.com/blog/how-use-fastrpc-offload-cpu-qualcomm-hexagon-d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xtplatform.com/2015/07/15/inside-chinas-next-generation-dsp-supercomputer-accelerator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i.com/lit/ug/spru198k/spru198k.pdf" TargetMode="External"/><Relationship Id="rId13" Type="http://schemas.openxmlformats.org/officeDocument/2006/relationships/hyperlink" Target="https://www.embedded.com/print/4017512" TargetMode="External"/><Relationship Id="rId3" Type="http://schemas.openxmlformats.org/officeDocument/2006/relationships/hyperlink" Target="https://www.researchgate.net/publication/220358390_The_Multiflow_Trace_Scheduling_Compiler" TargetMode="External"/><Relationship Id="rId7" Type="http://schemas.openxmlformats.org/officeDocument/2006/relationships/hyperlink" Target="http://processors.wiki.ti.com/index.php/TI_Compiler_Information#Compiler_Manuals" TargetMode="External"/><Relationship Id="rId12" Type="http://schemas.openxmlformats.org/officeDocument/2006/relationships/hyperlink" Target="https://www.design-reuse.com/articles/22420/architecture-oriented-c-optimizations.html" TargetMode="External"/><Relationship Id="rId2" Type="http://schemas.openxmlformats.org/officeDocument/2006/relationships/hyperlink" Target="https://millcomput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jtc1/sc22/wg14/www/docs/n1169.pdf" TargetMode="External"/><Relationship Id="rId11" Type="http://schemas.openxmlformats.org/officeDocument/2006/relationships/hyperlink" Target="https://www.design-reuse.com/articles/17312/c-assembly-code-dsp-applications.html" TargetMode="External"/><Relationship Id="rId5" Type="http://schemas.openxmlformats.org/officeDocument/2006/relationships/hyperlink" Target="http://www.mavam.com/lance/Public/DSP-C_Specification.pdf" TargetMode="External"/><Relationship Id="rId10" Type="http://schemas.openxmlformats.org/officeDocument/2006/relationships/hyperlink" Target="https://www.ceva-dsp.com/product/ceva-xc12/" TargetMode="External"/><Relationship Id="rId4" Type="http://schemas.openxmlformats.org/officeDocument/2006/relationships/hyperlink" Target="http://www.windowswiki.info/wp-content/uploads/2012/07/The-Making-of-a-Compiler-for-the-Intel-Itanium-Processor-August-2001.pdf" TargetMode="External"/><Relationship Id="rId9" Type="http://schemas.openxmlformats.org/officeDocument/2006/relationships/hyperlink" Target="https://www.anandtech.com/show/10700/ceva-launches-fifthgeneration-machine-learning-image-and-vision-dsp-solution-cevaxm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ner.org/optimize/microarchitecture.pdf" TargetMode="External"/><Relationship Id="rId2" Type="http://schemas.openxmlformats.org/officeDocument/2006/relationships/hyperlink" Target="https://ark.intel.com/products/12049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LgLNyMAi-0I" TargetMode="External"/><Relationship Id="rId4" Type="http://schemas.openxmlformats.org/officeDocument/2006/relationships/hyperlink" Target="https://eu.mouser.com/ProductDetail/Texas-Instruments/TMS320C6713BZDP300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gLNyMAi-0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chip.org/wiki/intel/microarchitectures/skylake_(client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acm.org/citation.cfm?id=1815968" TargetMode="External"/><Relationship Id="rId4" Type="http://schemas.openxmlformats.org/officeDocument/2006/relationships/hyperlink" Target="https://www.usenix.org/system/files/login/articles/hardavellas12-04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peak_%26_Spell_%28original_style%29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DSP processors</a:t>
            </a:r>
            <a:br>
              <a:rPr lang="en-GB" dirty="0"/>
            </a:br>
            <a:r>
              <a:rPr lang="en-GB" sz="4000" dirty="0"/>
              <a:t>Overview of architecture and SDKs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633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AB11-CE39-4027-89C7-B0A9FFBB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09"/>
            <a:ext cx="10515600" cy="1325563"/>
          </a:xfrm>
        </p:spPr>
        <p:txBody>
          <a:bodyPr/>
          <a:lstStyle/>
          <a:p>
            <a:r>
              <a:rPr lang="en-US" dirty="0"/>
              <a:t>DSP success story: GSM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2B8A-0971-44B6-91E0-9F0FE2309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9584"/>
            <a:ext cx="10089444" cy="2589712"/>
          </a:xfrm>
        </p:spPr>
        <p:txBody>
          <a:bodyPr/>
          <a:lstStyle/>
          <a:p>
            <a:r>
              <a:rPr lang="en-US" dirty="0"/>
              <a:t>Example chip – TMS320C50</a:t>
            </a:r>
          </a:p>
          <a:p>
            <a:r>
              <a:rPr lang="en-US" dirty="0"/>
              <a:t>Communications is one of the main DSP markets to date (modems, mobile base stations, etc.)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BBF3-0500-4400-AA4C-B7A0555449A3}"/>
              </a:ext>
            </a:extLst>
          </p:cNvPr>
          <p:cNvSpPr txBox="1"/>
          <p:nvPr/>
        </p:nvSpPr>
        <p:spPr>
          <a:xfrm>
            <a:off x="8980480" y="6488668"/>
            <a:ext cx="321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DSPs in Mobile Communications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A6837B-316C-4A0A-9281-4FA8DA070B14}"/>
              </a:ext>
            </a:extLst>
          </p:cNvPr>
          <p:cNvSpPr txBox="1">
            <a:spLocks/>
          </p:cNvSpPr>
          <p:nvPr/>
        </p:nvSpPr>
        <p:spPr>
          <a:xfrm>
            <a:off x="838200" y="1761040"/>
            <a:ext cx="5798960" cy="291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widely used digital mobile standard</a:t>
            </a:r>
          </a:p>
          <a:p>
            <a:r>
              <a:rPr lang="en-US" dirty="0"/>
              <a:t>First deployed in 1991</a:t>
            </a:r>
          </a:p>
          <a:p>
            <a:r>
              <a:rPr lang="en-US" dirty="0"/>
              <a:t>Originally planned to use ASICs but switched to DSPs as protocol complexity increased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32D5D-8520-4CEB-8245-D901FE2396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13" y="620031"/>
            <a:ext cx="2594577" cy="3916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2370E-1C68-4932-B06B-25793D4C537C}"/>
              </a:ext>
            </a:extLst>
          </p:cNvPr>
          <p:cNvSpPr txBox="1"/>
          <p:nvPr/>
        </p:nvSpPr>
        <p:spPr>
          <a:xfrm>
            <a:off x="6562165" y="4536141"/>
            <a:ext cx="467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By </a:t>
            </a:r>
            <a:r>
              <a:rPr lang="en-US" sz="1400" dirty="0" err="1">
                <a:hlinkClick r:id="rId4"/>
              </a:rPr>
              <a:t>Raysonho</a:t>
            </a:r>
            <a:r>
              <a:rPr lang="en-US" sz="1400" dirty="0">
                <a:hlinkClick r:id="rId4"/>
              </a:rPr>
              <a:t> @ Open Grid Scheduler / Scalable Grid Engine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014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AB11-CE39-4027-89C7-B0A9FFBB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success story: image processors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2B8A-0971-44B6-91E0-9F0FE2309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780"/>
            <a:ext cx="10089444" cy="2069042"/>
          </a:xfrm>
        </p:spPr>
        <p:txBody>
          <a:bodyPr/>
          <a:lstStyle/>
          <a:p>
            <a:r>
              <a:rPr lang="en-US" dirty="0"/>
              <a:t>Appeared in early 2000-s in digital cameras</a:t>
            </a:r>
          </a:p>
          <a:p>
            <a:r>
              <a:rPr lang="en-US" dirty="0"/>
              <a:t>Various postprocessing (real-time denoising, sharpening, etc.) and encoding functions</a:t>
            </a:r>
          </a:p>
          <a:p>
            <a:r>
              <a:rPr lang="en-US" dirty="0"/>
              <a:t>Example chip – TMS320C50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BBF3-0500-4400-AA4C-B7A0555449A3}"/>
              </a:ext>
            </a:extLst>
          </p:cNvPr>
          <p:cNvSpPr txBox="1"/>
          <p:nvPr/>
        </p:nvSpPr>
        <p:spPr>
          <a:xfrm>
            <a:off x="6985425" y="6377832"/>
            <a:ext cx="501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5 Things Made Possible with DIGIC Image Processor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DCDD84-77A8-4567-85A0-3E7073F699F8}"/>
              </a:ext>
            </a:extLst>
          </p:cNvPr>
          <p:cNvSpPr txBox="1">
            <a:spLocks/>
          </p:cNvSpPr>
          <p:nvPr/>
        </p:nvSpPr>
        <p:spPr>
          <a:xfrm>
            <a:off x="838201" y="3727422"/>
            <a:ext cx="5991746" cy="3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Image/video processing and computer vision is one of the main DSP markets (cameras, surveillance systems in drones and automotive, etc.)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1DC44-87B7-4ECE-98AA-6D2F1E05A9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30" y="3021107"/>
            <a:ext cx="4062081" cy="267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9FF230-25BD-47D4-A06A-87D12A8013BE}"/>
              </a:ext>
            </a:extLst>
          </p:cNvPr>
          <p:cNvSpPr txBox="1"/>
          <p:nvPr/>
        </p:nvSpPr>
        <p:spPr>
          <a:xfrm>
            <a:off x="7577134" y="5692589"/>
            <a:ext cx="3590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By Dave Dugdale from Superior, USA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755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746D-A911-4C87-8466-522C3AF1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15"/>
            <a:ext cx="10515600" cy="1325563"/>
          </a:xfrm>
        </p:spPr>
        <p:txBody>
          <a:bodyPr/>
          <a:lstStyle/>
          <a:p>
            <a:r>
              <a:rPr lang="en-US" dirty="0"/>
              <a:t>Gene’s law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1182-8D98-4386-B46B-83E4F82D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978"/>
            <a:ext cx="10515600" cy="47319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Named after Gene Frantz from TI</a:t>
            </a:r>
          </a:p>
          <a:p>
            <a:r>
              <a:rPr lang="en-US" dirty="0">
                <a:hlinkClick r:id="rId2"/>
              </a:rPr>
              <a:t>Gene’s law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Power dissipation of DSP cores halves every 1.5 years</a:t>
            </a:r>
          </a:p>
          <a:p>
            <a:r>
              <a:rPr lang="en-US" dirty="0"/>
              <a:t>Or alternatively </a:t>
            </a:r>
            <a:r>
              <a:rPr lang="en-US" dirty="0">
                <a:hlinkClick r:id="rId3"/>
              </a:rPr>
              <a:t>Koomey’s law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GFLOPS/W doubles every 1.5 years</a:t>
            </a:r>
          </a:p>
          <a:p>
            <a:r>
              <a:rPr lang="en-US" dirty="0"/>
              <a:t>Consequence of </a:t>
            </a:r>
            <a:r>
              <a:rPr lang="en-US" dirty="0">
                <a:hlinkClick r:id="rId4"/>
              </a:rPr>
              <a:t>Moore’s law</a:t>
            </a:r>
            <a:r>
              <a:rPr lang="en-US" dirty="0"/>
              <a:t> ...</a:t>
            </a:r>
          </a:p>
          <a:p>
            <a:pPr lvl="1"/>
            <a:r>
              <a:rPr lang="en-US" dirty="0"/>
              <a:t>Number of transistors doubles every 1.5 years</a:t>
            </a:r>
          </a:p>
          <a:p>
            <a:r>
              <a:rPr lang="en-US" dirty="0"/>
              <a:t>... and </a:t>
            </a:r>
            <a:r>
              <a:rPr lang="en-US" dirty="0">
                <a:hlinkClick r:id="rId5"/>
              </a:rPr>
              <a:t>Dennard scaling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Power density of chip remains constant as transistors get smaller</a:t>
            </a:r>
          </a:p>
          <a:p>
            <a:r>
              <a:rPr lang="en-US" dirty="0"/>
              <a:t>Allowed DSPs to cover more computationally-intensive markets over years while still staying into 1W power limit</a:t>
            </a:r>
          </a:p>
          <a:p>
            <a:pPr lvl="1"/>
            <a:r>
              <a:rPr lang="en-US" dirty="0"/>
              <a:t>From sound synthesizers to video, AI, SDR</a:t>
            </a:r>
          </a:p>
          <a:p>
            <a:r>
              <a:rPr lang="en-US" dirty="0"/>
              <a:t>No longer working :(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91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C64E-84C6-45D3-8A37-51C0C637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DSP: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5288-6093-49CC-80BD-1257E83A3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“Architecture of DSP is </a:t>
            </a:r>
            <a:r>
              <a:rPr lang="en-GB" dirty="0" err="1"/>
              <a:t>molded</a:t>
            </a:r>
            <a:r>
              <a:rPr lang="en-GB" dirty="0"/>
              <a:t> by algorithms“:</a:t>
            </a:r>
          </a:p>
          <a:p>
            <a:pPr lvl="1"/>
            <a:r>
              <a:rPr lang="en-GB" dirty="0"/>
              <a:t>Unlimited ILP (in loops)</a:t>
            </a:r>
          </a:p>
          <a:p>
            <a:pPr lvl="1"/>
            <a:r>
              <a:rPr lang="en-GB" dirty="0"/>
              <a:t>High-school math computations (complex math, convolutions, Fourier series, etc.)</a:t>
            </a:r>
          </a:p>
          <a:p>
            <a:pPr lvl="1"/>
            <a:r>
              <a:rPr lang="en-GB" dirty="0"/>
              <a:t>No need for binary compatibility</a:t>
            </a:r>
          </a:p>
          <a:p>
            <a:r>
              <a:rPr lang="en-GB" dirty="0"/>
              <a:t>Two key features:</a:t>
            </a:r>
          </a:p>
          <a:p>
            <a:pPr lvl="1"/>
            <a:r>
              <a:rPr lang="en-GB" dirty="0"/>
              <a:t>Simplify control unit to reduce power</a:t>
            </a:r>
          </a:p>
          <a:p>
            <a:pPr lvl="1"/>
            <a:r>
              <a:rPr lang="en-GB" dirty="0"/>
              <a:t>Exploit ILP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259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3A0D-E303-4A6A-AE13-A6BCC9B1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DSP: Power reduction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F783-E713-4D64-851C-C6F38199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Simple control</a:t>
            </a:r>
          </a:p>
          <a:p>
            <a:pPr lvl="1"/>
            <a:r>
              <a:rPr lang="en-GB" dirty="0"/>
              <a:t>In-order</a:t>
            </a:r>
          </a:p>
          <a:p>
            <a:pPr lvl="1"/>
            <a:r>
              <a:rPr lang="en-GB" dirty="0"/>
              <a:t>No HW interlocks (i.e. no HW hazard detection)</a:t>
            </a:r>
          </a:p>
          <a:p>
            <a:pPr lvl="1"/>
            <a:r>
              <a:rPr lang="en-GB" dirty="0"/>
              <a:t>“Exposed pipeline”: compiler explicitly marks parallel instructions and inserts </a:t>
            </a:r>
            <a:r>
              <a:rPr lang="en-GB" dirty="0" err="1"/>
              <a:t>nops</a:t>
            </a:r>
            <a:r>
              <a:rPr lang="en-GB" dirty="0"/>
              <a:t> as needed</a:t>
            </a:r>
          </a:p>
          <a:p>
            <a:r>
              <a:rPr lang="en-GB" dirty="0"/>
              <a:t>Non-orthogonal ISA</a:t>
            </a:r>
          </a:p>
          <a:p>
            <a:pPr lvl="1"/>
            <a:r>
              <a:rPr lang="en-GB" dirty="0"/>
              <a:t>Different opcodes support different register subsets</a:t>
            </a:r>
          </a:p>
          <a:p>
            <a:r>
              <a:rPr lang="en-GB" dirty="0"/>
              <a:t>Lack of caches:</a:t>
            </a:r>
          </a:p>
          <a:p>
            <a:pPr lvl="1"/>
            <a:r>
              <a:rPr lang="en-GB" dirty="0"/>
              <a:t>Explicit tightly-coupled (AKA local, AKA scratchpad) memory instead of cache</a:t>
            </a:r>
          </a:p>
          <a:p>
            <a:pPr lvl="1"/>
            <a:r>
              <a:rPr lang="en-GB" dirty="0"/>
              <a:t>Access to external memory stalls the core (organizing efficient data upload to local memory is a important part of DSP program)</a:t>
            </a:r>
          </a:p>
          <a:p>
            <a:pPr lvl="1"/>
            <a:r>
              <a:rPr lang="en-GB" dirty="0"/>
              <a:t>Delay slots, branch hints, zero-overhead loops instead of BTB</a:t>
            </a:r>
          </a:p>
        </p:txBody>
      </p:sp>
    </p:spTree>
    <p:extLst>
      <p:ext uri="{BB962C8B-B14F-4D97-AF65-F5344CB8AC3E}">
        <p14:creationId xmlns:p14="http://schemas.microsoft.com/office/powerpoint/2010/main" val="211654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6825-C156-4ECC-B718-C1B34D42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969"/>
            <a:ext cx="10515600" cy="1325563"/>
          </a:xfrm>
        </p:spPr>
        <p:txBody>
          <a:bodyPr/>
          <a:lstStyle/>
          <a:p>
            <a:r>
              <a:rPr lang="en-US" dirty="0"/>
              <a:t>DSP: ILP increase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229E-75A1-49F3-AFB4-F072D2C16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711"/>
            <a:ext cx="10515600" cy="46642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Explicitly parallel instructions</a:t>
            </a:r>
          </a:p>
          <a:p>
            <a:r>
              <a:rPr lang="en-US" dirty="0"/>
              <a:t>SIMD (vector operations)</a:t>
            </a:r>
          </a:p>
          <a:p>
            <a:r>
              <a:rPr lang="en-US" dirty="0"/>
              <a:t>Complex instructions</a:t>
            </a:r>
          </a:p>
          <a:p>
            <a:pPr lvl="1"/>
            <a:r>
              <a:rPr lang="en-GB" dirty="0"/>
              <a:t>Heavy math: MACs, sqrt/</a:t>
            </a:r>
            <a:r>
              <a:rPr lang="en-GB" dirty="0" err="1"/>
              <a:t>isqrt</a:t>
            </a:r>
            <a:r>
              <a:rPr lang="en-GB" dirty="0"/>
              <a:t>, complex numbers, histograms, etc.</a:t>
            </a:r>
          </a:p>
          <a:p>
            <a:pPr lvl="1"/>
            <a:r>
              <a:rPr lang="en-GB" dirty="0"/>
              <a:t>Post-shifter (important for fixed-point multiply)</a:t>
            </a:r>
          </a:p>
          <a:p>
            <a:pPr lvl="1"/>
            <a:r>
              <a:rPr lang="en-GB" dirty="0"/>
              <a:t>Rich addressing modes (</a:t>
            </a:r>
            <a:r>
              <a:rPr lang="en-GB" dirty="0" err="1"/>
              <a:t>strided</a:t>
            </a:r>
            <a:r>
              <a:rPr lang="en-GB" dirty="0"/>
              <a:t> pre/post-modifications, cyclic/bit-reversed addressing)</a:t>
            </a:r>
            <a:endParaRPr lang="en-US" dirty="0"/>
          </a:p>
          <a:p>
            <a:pPr lvl="1"/>
            <a:r>
              <a:rPr lang="en-US" dirty="0"/>
              <a:t>Domain-specific instructions (e.g. Hexagon has IP checksum, H.264 decode)</a:t>
            </a:r>
          </a:p>
          <a:p>
            <a:pPr lvl="1"/>
            <a:r>
              <a:rPr lang="en-US" dirty="0"/>
              <a:t>Extensible ISAs (Tensilica, CEVA)</a:t>
            </a:r>
          </a:p>
          <a:p>
            <a:r>
              <a:rPr lang="en-GB" dirty="0"/>
              <a:t>Multi-banked memory (through multiple parallel loads/stores)</a:t>
            </a:r>
          </a:p>
          <a:p>
            <a:r>
              <a:rPr lang="en-GB" dirty="0"/>
              <a:t>Reduce branch overheads</a:t>
            </a:r>
          </a:p>
          <a:p>
            <a:pPr lvl="1"/>
            <a:r>
              <a:rPr lang="en-GB" dirty="0"/>
              <a:t>Full predication</a:t>
            </a:r>
          </a:p>
          <a:p>
            <a:pPr lvl="1"/>
            <a:r>
              <a:rPr lang="en-GB" dirty="0"/>
              <a:t>Delay slots</a:t>
            </a:r>
          </a:p>
          <a:p>
            <a:pPr lvl="1"/>
            <a:r>
              <a:rPr lang="en-GB" dirty="0"/>
              <a:t>Zero-overhead loops</a:t>
            </a:r>
          </a:p>
          <a:p>
            <a:r>
              <a:rPr lang="en-GB" dirty="0"/>
              <a:t>Fixed-function units for computationally-intensive algorithms (Viterbi, CDNN, FFT, QR)</a:t>
            </a:r>
          </a:p>
          <a:p>
            <a:r>
              <a:rPr lang="en-GB" dirty="0"/>
              <a:t>Offload periodic data transfers from core via complex DMA blocks</a:t>
            </a:r>
          </a:p>
        </p:txBody>
      </p:sp>
    </p:spTree>
    <p:extLst>
      <p:ext uri="{BB962C8B-B14F-4D97-AF65-F5344CB8AC3E}">
        <p14:creationId xmlns:p14="http://schemas.microsoft.com/office/powerpoint/2010/main" val="41777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0DA0-F63E-4A9A-8729-8FBD723C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345"/>
            <a:ext cx="10515600" cy="1325563"/>
          </a:xfrm>
        </p:spPr>
        <p:txBody>
          <a:bodyPr/>
          <a:lstStyle/>
          <a:p>
            <a:r>
              <a:rPr lang="en-US" dirty="0"/>
              <a:t>DSP 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838E-42A0-40C4-BD2D-4DAF4F67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378"/>
            <a:ext cx="10515600" cy="514773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Ultra low-power</a:t>
            </a:r>
          </a:p>
          <a:p>
            <a:pPr lvl="1"/>
            <a:r>
              <a:rPr lang="en-GB" dirty="0"/>
              <a:t>Example: TI C28x</a:t>
            </a:r>
          </a:p>
          <a:p>
            <a:pPr lvl="1"/>
            <a:r>
              <a:rPr lang="en-GB" dirty="0" err="1"/>
              <a:t>uC</a:t>
            </a:r>
            <a:r>
              <a:rPr lang="en-GB" dirty="0"/>
              <a:t> with a single-cycle MAC</a:t>
            </a:r>
          </a:p>
          <a:p>
            <a:pPr lvl="1"/>
            <a:r>
              <a:rPr lang="en-GB" dirty="0"/>
              <a:t>50 MHz</a:t>
            </a:r>
          </a:p>
          <a:p>
            <a:pPr lvl="1"/>
            <a:r>
              <a:rPr lang="en-GB" dirty="0"/>
              <a:t>Lots of peripherals</a:t>
            </a:r>
          </a:p>
          <a:p>
            <a:pPr lvl="1"/>
            <a:r>
              <a:rPr lang="en-GB" dirty="0"/>
              <a:t>Standby mode(s)</a:t>
            </a:r>
          </a:p>
          <a:p>
            <a:r>
              <a:rPr lang="en-GB" dirty="0"/>
              <a:t>Low-end (“traditional”)</a:t>
            </a:r>
          </a:p>
          <a:p>
            <a:pPr lvl="1"/>
            <a:r>
              <a:rPr lang="en-GB" dirty="0"/>
              <a:t>Example: TI C55x</a:t>
            </a:r>
          </a:p>
          <a:p>
            <a:pPr lvl="1"/>
            <a:r>
              <a:rPr lang="en-GB" dirty="0"/>
              <a:t>No VLIW (or limited 2-way) or SIMD</a:t>
            </a:r>
          </a:p>
          <a:p>
            <a:pPr lvl="1"/>
            <a:r>
              <a:rPr lang="en-GB" dirty="0"/>
              <a:t>0.1 GHz, 0.1 W</a:t>
            </a:r>
          </a:p>
          <a:p>
            <a:pPr lvl="1"/>
            <a:r>
              <a:rPr lang="en-GB" dirty="0"/>
              <a:t>Standby mode(s)</a:t>
            </a:r>
          </a:p>
          <a:p>
            <a:pPr lvl="1"/>
            <a:r>
              <a:rPr lang="en-GB" dirty="0"/>
              <a:t>Less compiler friendly</a:t>
            </a:r>
          </a:p>
          <a:p>
            <a:r>
              <a:rPr lang="en-GB" dirty="0"/>
              <a:t>High-end (“modern”)</a:t>
            </a:r>
          </a:p>
          <a:p>
            <a:pPr lvl="1"/>
            <a:r>
              <a:rPr lang="en-GB" dirty="0"/>
              <a:t>Example: TI C64x</a:t>
            </a:r>
          </a:p>
          <a:p>
            <a:pPr lvl="1"/>
            <a:r>
              <a:rPr lang="en-GB" dirty="0"/>
              <a:t>Aggressive VLIW (5-8 way) and SIMD</a:t>
            </a:r>
          </a:p>
          <a:p>
            <a:pPr lvl="1"/>
            <a:r>
              <a:rPr lang="en-GB" dirty="0"/>
              <a:t>0.5-1 GHz, 0.5-5 W</a:t>
            </a:r>
          </a:p>
          <a:p>
            <a:pPr lvl="1"/>
            <a:r>
              <a:rPr lang="en-GB" dirty="0"/>
              <a:t>Compiler-only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33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179F-A88A-4906-A441-0573F669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Low-end (“traditional”) DSPs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076E-7CB4-452A-B48C-FFFABB15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Killer features:</a:t>
            </a:r>
          </a:p>
          <a:p>
            <a:pPr lvl="1"/>
            <a:r>
              <a:rPr lang="en-GB" dirty="0"/>
              <a:t>Single-cycle MAC</a:t>
            </a:r>
          </a:p>
          <a:p>
            <a:pPr lvl="1"/>
            <a:r>
              <a:rPr lang="en-GB" dirty="0"/>
              <a:t>HW loops (“zero-overhead loops”)</a:t>
            </a:r>
          </a:p>
          <a:p>
            <a:pPr lvl="1"/>
            <a:r>
              <a:rPr lang="en-GB" dirty="0"/>
              <a:t>Address </a:t>
            </a:r>
            <a:r>
              <a:rPr lang="en-GB" dirty="0" err="1"/>
              <a:t>postmodification</a:t>
            </a:r>
            <a:endParaRPr lang="en-GB" dirty="0"/>
          </a:p>
          <a:p>
            <a:pPr lvl="1"/>
            <a:r>
              <a:rPr lang="en-GB" dirty="0"/>
              <a:t>Multiple loads per cycle (multiple memory banks)</a:t>
            </a:r>
          </a:p>
          <a:p>
            <a:r>
              <a:rPr lang="en-GB" dirty="0"/>
              <a:t>Execute filtering step in 1 cycle:</a:t>
            </a:r>
          </a:p>
          <a:p>
            <a:pPr marL="457200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loop ...</a:t>
            </a:r>
          </a:p>
          <a:p>
            <a:pPr marL="457200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y += h[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* x[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... compiles to a single complex instruction:</a:t>
            </a:r>
          </a:p>
          <a:p>
            <a:pPr marL="457200" lvl="1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RPT AR5 || MAC R7, R3, *XAR6++, *XAR7++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26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High-end (“modern”) DSPs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Revolutionary change in 5-th DSP generation (ca. 2000)</a:t>
            </a:r>
          </a:p>
          <a:p>
            <a:r>
              <a:rPr lang="en-GB" dirty="0"/>
              <a:t>Caused by:</a:t>
            </a:r>
          </a:p>
          <a:p>
            <a:pPr lvl="1"/>
            <a:r>
              <a:rPr lang="en-GB" dirty="0"/>
              <a:t>Integration level advances (Moore’s law)</a:t>
            </a:r>
          </a:p>
          <a:p>
            <a:pPr lvl="1"/>
            <a:r>
              <a:rPr lang="en-GB" dirty="0"/>
              <a:t>New markets</a:t>
            </a:r>
          </a:p>
          <a:p>
            <a:pPr lvl="1"/>
            <a:r>
              <a:rPr lang="en-GB" dirty="0"/>
              <a:t>Increased complexity and size of DSP applications (over 10 KLOC assembly)</a:t>
            </a:r>
          </a:p>
          <a:p>
            <a:pPr lvl="1"/>
            <a:r>
              <a:rPr lang="en-GB" dirty="0"/>
              <a:t>TTM constraints</a:t>
            </a:r>
          </a:p>
          <a:p>
            <a:r>
              <a:rPr lang="en-GB" dirty="0"/>
              <a:t>Transition to compiler-friendly VLIW and/or SIMD architectures</a:t>
            </a:r>
          </a:p>
          <a:p>
            <a:pPr lvl="1"/>
            <a:r>
              <a:rPr lang="en-GB" dirty="0"/>
              <a:t>Also major compiler improvements in compiler theory (thanks to Itanium’s Open64 compiler)</a:t>
            </a:r>
          </a:p>
          <a:p>
            <a:r>
              <a:rPr lang="en-US" dirty="0"/>
              <a:t>Loop from previous slide: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BR delay1 .CU loop || LD .LS0 (A0)+, R0 || LD .LS1 (A1)+, R1</a:t>
            </a:r>
          </a:p>
          <a:p>
            <a:pPr marL="457200" lvl="1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MAC R0, R1, R2</a:t>
            </a:r>
          </a:p>
        </p:txBody>
      </p:sp>
    </p:spTree>
    <p:extLst>
      <p:ext uri="{BB962C8B-B14F-4D97-AF65-F5344CB8AC3E}">
        <p14:creationId xmlns:p14="http://schemas.microsoft.com/office/powerpoint/2010/main" val="383889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9990"/>
            <a:ext cx="10515600" cy="1325563"/>
          </a:xfrm>
        </p:spPr>
        <p:txBody>
          <a:bodyPr/>
          <a:lstStyle/>
          <a:p>
            <a:r>
              <a:rPr lang="en-GB" dirty="0"/>
              <a:t>VLIW in DSPs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1855"/>
            <a:ext cx="10515600" cy="554572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Very Long Instruction Word architectures (parallel instructions are explicitly marked by compiler/developer in code)</a:t>
            </a:r>
          </a:p>
          <a:p>
            <a:r>
              <a:rPr lang="en-GB" dirty="0"/>
              <a:t>Traditional VLIW disadvantages which plagued Itanium/</a:t>
            </a:r>
            <a:r>
              <a:rPr lang="en-GB" dirty="0" err="1"/>
              <a:t>Transmeta</a:t>
            </a:r>
            <a:r>
              <a:rPr lang="en-GB" dirty="0"/>
              <a:t> are not (or less) critical for DSP</a:t>
            </a:r>
          </a:p>
          <a:p>
            <a:r>
              <a:rPr lang="en-GB" dirty="0"/>
              <a:t>Lack of static ILP in typical apps: unlimited ILP in typical DSP program</a:t>
            </a:r>
          </a:p>
          <a:p>
            <a:r>
              <a:rPr lang="en-GB" dirty="0"/>
              <a:t>Stalling on cache misses: regular data structures, scratchpad memory, users (or vendor) willing to rewrite/annotate apps  to squeeze performance</a:t>
            </a:r>
          </a:p>
          <a:p>
            <a:r>
              <a:rPr lang="en-GB" dirty="0"/>
              <a:t>Do not need “heroic compilers” anymore</a:t>
            </a:r>
          </a:p>
          <a:p>
            <a:pPr lvl="1"/>
            <a:r>
              <a:rPr lang="en-GB" dirty="0"/>
              <a:t>Compiler technology has advanced a lot</a:t>
            </a:r>
          </a:p>
          <a:p>
            <a:pPr lvl="1"/>
            <a:r>
              <a:rPr lang="en-GB" dirty="0"/>
              <a:t>Several open-source solutions are available</a:t>
            </a:r>
          </a:p>
          <a:p>
            <a:r>
              <a:rPr lang="en-GB" dirty="0"/>
              <a:t>No need for binary compatibility and legacy ISA support</a:t>
            </a:r>
          </a:p>
          <a:p>
            <a:pPr lvl="1"/>
            <a:r>
              <a:rPr lang="en-GB" dirty="0"/>
              <a:t>Apps are always rebuilt (and often rewritten) for new devices</a:t>
            </a:r>
          </a:p>
          <a:p>
            <a:r>
              <a:rPr lang="en-GB" dirty="0"/>
              <a:t>Imprecise static branch prediction: users are fine with providing profile data</a:t>
            </a:r>
          </a:p>
          <a:p>
            <a:r>
              <a:rPr lang="en-GB" dirty="0"/>
              <a:t>To a lesser extent same arguments apply to GPU accelerators</a:t>
            </a:r>
          </a:p>
          <a:p>
            <a:pPr lvl="1"/>
            <a:r>
              <a:rPr lang="en-GB" dirty="0"/>
              <a:t>Nvidia GeForce FX and now, pre-2011 AMD, </a:t>
            </a:r>
            <a:r>
              <a:rPr lang="en-GB" dirty="0">
                <a:hlinkClick r:id="rId2"/>
              </a:rPr>
              <a:t>Mali</a:t>
            </a:r>
            <a:r>
              <a:rPr lang="en-GB" dirty="0"/>
              <a:t> use VLIW architectures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9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DF27-7609-4176-8951-94E721DD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A7A0-5D4E-422D-AADA-EE979D30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Presentation focuses on DSP </a:t>
            </a:r>
            <a:r>
              <a:rPr lang="en-US" sz="3600" i="1" dirty="0"/>
              <a:t>compilers</a:t>
            </a:r>
            <a:r>
              <a:rPr lang="en-US" sz="3600" dirty="0"/>
              <a:t>, not architectures (but …)</a:t>
            </a:r>
          </a:p>
          <a:p>
            <a:r>
              <a:rPr lang="en-US" sz="3600" dirty="0"/>
              <a:t>All information is publicly available</a:t>
            </a:r>
          </a:p>
          <a:p>
            <a:r>
              <a:rPr lang="en-US" sz="3600" dirty="0"/>
              <a:t>All opinions are my own, not of my employer</a:t>
            </a:r>
          </a:p>
        </p:txBody>
      </p:sp>
    </p:spTree>
    <p:extLst>
      <p:ext uri="{BB962C8B-B14F-4D97-AF65-F5344CB8AC3E}">
        <p14:creationId xmlns:p14="http://schemas.microsoft.com/office/powerpoint/2010/main" val="60532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6240"/>
            <a:ext cx="10515600" cy="1325563"/>
          </a:xfrm>
        </p:spPr>
        <p:txBody>
          <a:bodyPr/>
          <a:lstStyle/>
          <a:p>
            <a:r>
              <a:rPr lang="en-GB" dirty="0"/>
              <a:t>VLIW in DSPs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322"/>
            <a:ext cx="10515600" cy="5434677"/>
          </a:xfrm>
        </p:spPr>
        <p:txBody>
          <a:bodyPr>
            <a:normAutofit/>
          </a:bodyPr>
          <a:lstStyle/>
          <a:p>
            <a:r>
              <a:rPr lang="en-GB" dirty="0"/>
              <a:t>Statically scheduled AKA exposed pipeline: in-order, no register renaming, stall on cache miss</a:t>
            </a:r>
          </a:p>
          <a:p>
            <a:r>
              <a:rPr lang="en-GB" dirty="0"/>
              <a:t>Exposed </a:t>
            </a:r>
            <a:r>
              <a:rPr lang="en-GB" dirty="0" err="1"/>
              <a:t>uarch</a:t>
            </a:r>
            <a:r>
              <a:rPr lang="en-GB" dirty="0"/>
              <a:t> (instruction latencies, delay slots)</a:t>
            </a:r>
          </a:p>
          <a:p>
            <a:r>
              <a:rPr lang="en-GB" dirty="0"/>
              <a:t>Homogeneous registers</a:t>
            </a:r>
          </a:p>
          <a:p>
            <a:r>
              <a:rPr lang="en-GB" dirty="0"/>
              <a:t>Most ISA is RISC</a:t>
            </a:r>
          </a:p>
          <a:p>
            <a:pPr lvl="1"/>
            <a:r>
              <a:rPr lang="en-GB" dirty="0"/>
              <a:t>Complex and CISC instructions to save space</a:t>
            </a:r>
          </a:p>
          <a:p>
            <a:r>
              <a:rPr lang="en-GB" dirty="0"/>
              <a:t>HW loops</a:t>
            </a:r>
          </a:p>
          <a:p>
            <a:r>
              <a:rPr lang="en-GB" dirty="0"/>
              <a:t>Multi-banked memory</a:t>
            </a:r>
          </a:p>
          <a:p>
            <a:r>
              <a:rPr lang="en-GB" dirty="0"/>
              <a:t>Combined with SIMD (and </a:t>
            </a:r>
            <a:r>
              <a:rPr lang="en-GB" dirty="0" err="1"/>
              <a:t>uSIMD</a:t>
            </a:r>
            <a:r>
              <a:rPr lang="en-GB" dirty="0"/>
              <a:t>)</a:t>
            </a:r>
          </a:p>
          <a:p>
            <a:r>
              <a:rPr lang="en-GB" dirty="0">
                <a:hlinkClick r:id="rId2"/>
              </a:rPr>
              <a:t>Very hard to debug</a:t>
            </a:r>
            <a:endParaRPr lang="en-GB" dirty="0"/>
          </a:p>
          <a:p>
            <a:pPr lvl="1"/>
            <a:r>
              <a:rPr lang="en-GB" dirty="0"/>
              <a:t>Single-stepping not available</a:t>
            </a:r>
          </a:p>
        </p:txBody>
      </p:sp>
    </p:spTree>
    <p:extLst>
      <p:ext uri="{BB962C8B-B14F-4D97-AF65-F5344CB8AC3E}">
        <p14:creationId xmlns:p14="http://schemas.microsoft.com/office/powerpoint/2010/main" val="316036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VLIW vs SIMD (ILP vs DLP)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Modern VLIWs are typically combined with SIMD</a:t>
            </a:r>
          </a:p>
          <a:p>
            <a:r>
              <a:rPr lang="en-GB" dirty="0"/>
              <a:t>Allow to express more parallelism than pure in-order SIMD: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z[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a*x[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b*y[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VLIW saves 2 cycles due to parallelism</a:t>
            </a: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vload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(x)+,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vload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(y)+,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endParaRPr lang="en-GB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vmuls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vmuls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endParaRPr lang="en-GB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vadd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vz</a:t>
            </a:r>
            <a:endParaRPr lang="en-GB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vstore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vz</a:t>
            </a:r>
            <a:r>
              <a:rPr lang="en-GB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(z)+</a:t>
            </a:r>
          </a:p>
        </p:txBody>
      </p:sp>
    </p:spTree>
    <p:extLst>
      <p:ext uri="{BB962C8B-B14F-4D97-AF65-F5344CB8AC3E}">
        <p14:creationId xmlns:p14="http://schemas.microsoft.com/office/powerpoint/2010/main" val="3341377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BFA4-20D0-4FCF-B0F2-C3B40259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DSP: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42C2-8330-4585-BF7E-1F5EEDD0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5014031"/>
          </a:xfrm>
        </p:spPr>
        <p:txBody>
          <a:bodyPr>
            <a:normAutofit/>
          </a:bodyPr>
          <a:lstStyle/>
          <a:p>
            <a:r>
              <a:rPr lang="en-GB" dirty="0"/>
              <a:t>DSP integration:</a:t>
            </a:r>
          </a:p>
          <a:p>
            <a:pPr lvl="1"/>
            <a:r>
              <a:rPr lang="en-GB" dirty="0"/>
              <a:t>Discrete (TI, Qualcomm)</a:t>
            </a:r>
          </a:p>
          <a:p>
            <a:pPr lvl="1"/>
            <a:r>
              <a:rPr lang="en-GB" dirty="0"/>
              <a:t>IP (Cadence/</a:t>
            </a:r>
            <a:r>
              <a:rPr lang="en-GB" dirty="0" err="1"/>
              <a:t>Tensilica</a:t>
            </a:r>
            <a:r>
              <a:rPr lang="en-GB" dirty="0"/>
              <a:t>, CEVA)</a:t>
            </a:r>
          </a:p>
          <a:p>
            <a:r>
              <a:rPr lang="en-GB" dirty="0"/>
              <a:t>Important peripherals:</a:t>
            </a:r>
          </a:p>
          <a:p>
            <a:pPr lvl="1"/>
            <a:r>
              <a:rPr lang="en-GB" dirty="0"/>
              <a:t>Often paired with </a:t>
            </a:r>
            <a:r>
              <a:rPr lang="en-GB" dirty="0" err="1"/>
              <a:t>uC</a:t>
            </a:r>
            <a:r>
              <a:rPr lang="en-GB" dirty="0"/>
              <a:t> e.g. ARM in TI OMAP, RISCV in CEVA </a:t>
            </a:r>
            <a:r>
              <a:rPr lang="en-GB" dirty="0" err="1"/>
              <a:t>Wifi</a:t>
            </a:r>
            <a:r>
              <a:rPr lang="en-GB" dirty="0"/>
              <a:t> SoCs (system split to control and data “planes”)</a:t>
            </a:r>
          </a:p>
          <a:p>
            <a:pPr lvl="1"/>
            <a:r>
              <a:rPr lang="en-GB" dirty="0"/>
              <a:t>Include sophisticated DMA for efficient data supply</a:t>
            </a:r>
          </a:p>
          <a:p>
            <a:pPr lvl="1"/>
            <a:r>
              <a:rPr lang="en-GB" dirty="0"/>
              <a:t>Often combined with domain-specific accelerators (e.g. NN, Viterbi, multimedia codecs)</a:t>
            </a:r>
          </a:p>
          <a:p>
            <a:r>
              <a:rPr lang="en-GB" dirty="0"/>
              <a:t>Algorithms originally developed and investigated in MATLAB/Simulink (using floating point)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34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B225-21FB-4111-95E7-F255AB74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59"/>
            <a:ext cx="10515600" cy="1325563"/>
          </a:xfrm>
        </p:spPr>
        <p:txBody>
          <a:bodyPr/>
          <a:lstStyle/>
          <a:p>
            <a:r>
              <a:rPr lang="en-US" dirty="0"/>
              <a:t>DSP: benchmarks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8AE4-CEF6-484D-B56C-D86778C8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Operation-level (microbenchmarks)</a:t>
            </a:r>
          </a:p>
          <a:p>
            <a:pPr lvl="1"/>
            <a:r>
              <a:rPr lang="en-US" dirty="0"/>
              <a:t>GMACs (critical for marketing)</a:t>
            </a:r>
          </a:p>
          <a:p>
            <a:pPr lvl="1"/>
            <a:r>
              <a:rPr lang="en-US" dirty="0" err="1"/>
              <a:t>Sqrts</a:t>
            </a:r>
            <a:r>
              <a:rPr lang="en-US" dirty="0"/>
              <a:t>/sec.</a:t>
            </a:r>
          </a:p>
          <a:p>
            <a:pPr lvl="1"/>
            <a:r>
              <a:rPr lang="en-US" dirty="0"/>
              <a:t>Various data sizes (32x32, 16x16, etc.)</a:t>
            </a:r>
          </a:p>
          <a:p>
            <a:r>
              <a:rPr lang="en-US" dirty="0"/>
              <a:t>Kernel-level</a:t>
            </a:r>
          </a:p>
          <a:p>
            <a:pPr lvl="1"/>
            <a:r>
              <a:rPr lang="en-US" dirty="0"/>
              <a:t>Most typical DSP loops</a:t>
            </a:r>
          </a:p>
          <a:p>
            <a:pPr lvl="1"/>
            <a:r>
              <a:rPr lang="en-US" dirty="0"/>
              <a:t>FIR/IIR, FFT, DCT, </a:t>
            </a:r>
            <a:r>
              <a:rPr lang="en-US" dirty="0" err="1"/>
              <a:t>Viterby</a:t>
            </a:r>
            <a:r>
              <a:rPr lang="en-US" dirty="0"/>
              <a:t>, GEMM</a:t>
            </a:r>
          </a:p>
          <a:p>
            <a:pPr lvl="1"/>
            <a:r>
              <a:rPr lang="en-US" dirty="0">
                <a:hlinkClick r:id="rId2"/>
              </a:rPr>
              <a:t>BDTImark2000</a:t>
            </a:r>
            <a:r>
              <a:rPr lang="en-US" dirty="0"/>
              <a:t> family (also dedicated benchmarks for video and communications)</a:t>
            </a:r>
          </a:p>
          <a:p>
            <a:pPr lvl="1"/>
            <a:r>
              <a:rPr lang="en-US" dirty="0"/>
              <a:t>EEMBC (former EDN) </a:t>
            </a:r>
            <a:r>
              <a:rPr lang="en-US" dirty="0">
                <a:hlinkClick r:id="rId3"/>
              </a:rPr>
              <a:t>Telebench</a:t>
            </a:r>
            <a:endParaRPr lang="en-US" dirty="0"/>
          </a:p>
          <a:p>
            <a:r>
              <a:rPr lang="en-US" dirty="0"/>
              <a:t>Full applications</a:t>
            </a:r>
          </a:p>
          <a:p>
            <a:pPr lvl="1"/>
            <a:r>
              <a:rPr lang="en-US" dirty="0"/>
              <a:t>Standard embedded benchmarks (mainly EEMBC </a:t>
            </a:r>
            <a:r>
              <a:rPr lang="en-US" dirty="0">
                <a:hlinkClick r:id="rId4"/>
              </a:rPr>
              <a:t>Coremark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12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BC87-6719-40BA-8673-ACBD66E9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8"/>
            <a:ext cx="10515600" cy="1325563"/>
          </a:xfrm>
        </p:spPr>
        <p:txBody>
          <a:bodyPr/>
          <a:lstStyle/>
          <a:p>
            <a:r>
              <a:rPr lang="en-US" dirty="0"/>
              <a:t>DSP: 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1301-AB3C-4694-83B8-26918D6B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89"/>
            <a:ext cx="10515600" cy="544124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Tools are special as well</a:t>
            </a:r>
          </a:p>
          <a:p>
            <a:pPr lvl="1"/>
            <a:r>
              <a:rPr lang="en-GB" dirty="0"/>
              <a:t>Standard components: assemblers, optimizing linkers, profilers, various types of simulators (cycle-accurate, functional), compilers</a:t>
            </a:r>
          </a:p>
          <a:p>
            <a:pPr lvl="1"/>
            <a:r>
              <a:rPr lang="en-GB" dirty="0"/>
              <a:t>Special components: power profilers, linear/optimizing assemblers, boilerplate code generators (RPC calls, etc.), host intrinsic libraries, </a:t>
            </a:r>
            <a:r>
              <a:rPr lang="en-GB" dirty="0" err="1"/>
              <a:t>autotuners</a:t>
            </a:r>
            <a:r>
              <a:rPr lang="en-GB" dirty="0"/>
              <a:t>, etc.</a:t>
            </a:r>
          </a:p>
          <a:p>
            <a:pPr lvl="1"/>
            <a:r>
              <a:rPr lang="en-GB" dirty="0"/>
              <a:t>This talk focuses on compilers</a:t>
            </a:r>
          </a:p>
          <a:p>
            <a:r>
              <a:rPr lang="en-GB" dirty="0"/>
              <a:t>(Relatively) simple programs</a:t>
            </a:r>
          </a:p>
          <a:p>
            <a:pPr lvl="1"/>
            <a:r>
              <a:rPr lang="en-GB" dirty="0"/>
              <a:t>Small size</a:t>
            </a:r>
          </a:p>
          <a:p>
            <a:pPr lvl="1"/>
            <a:r>
              <a:rPr lang="en-GB" dirty="0"/>
              <a:t>May reliably estimate performance at compile-time</a:t>
            </a:r>
          </a:p>
          <a:p>
            <a:r>
              <a:rPr lang="en-GB" dirty="0"/>
              <a:t>More (much more) resources allocated for optimization:</a:t>
            </a:r>
          </a:p>
          <a:p>
            <a:pPr lvl="1"/>
            <a:r>
              <a:rPr lang="en-GB" dirty="0"/>
              <a:t>Spend much more time on tuning (mainly loops)</a:t>
            </a:r>
          </a:p>
          <a:p>
            <a:pPr lvl="1"/>
            <a:r>
              <a:rPr lang="en-GB" dirty="0"/>
              <a:t>Allow more complex flows (feedback-driven compilation, analyse optimization remarks from compiler)</a:t>
            </a:r>
          </a:p>
          <a:p>
            <a:pPr lvl="1"/>
            <a:r>
              <a:rPr lang="en-GB" dirty="0"/>
              <a:t>Kernels (re)written with compiler </a:t>
            </a:r>
            <a:r>
              <a:rPr lang="en-GB" dirty="0" err="1"/>
              <a:t>intrinsics</a:t>
            </a:r>
            <a:r>
              <a:rPr lang="en-GB" dirty="0"/>
              <a:t> (or even assembler), pragmas and restrict/</a:t>
            </a:r>
            <a:r>
              <a:rPr lang="en-GB" dirty="0" err="1"/>
              <a:t>noalias</a:t>
            </a:r>
            <a:r>
              <a:rPr lang="en-GB" dirty="0"/>
              <a:t> annotations</a:t>
            </a:r>
          </a:p>
          <a:p>
            <a:pPr lvl="1"/>
            <a:r>
              <a:rPr lang="en-GB" dirty="0"/>
              <a:t>Allow longer compile times for LTO or parameter sweep</a:t>
            </a:r>
          </a:p>
          <a:p>
            <a:r>
              <a:rPr lang="en-GB" dirty="0"/>
              <a:t>Need more control over tools behaviour</a:t>
            </a:r>
          </a:p>
          <a:p>
            <a:pPr lvl="1"/>
            <a:r>
              <a:rPr lang="en-GB" dirty="0"/>
              <a:t>Normally less attention to “fancy” technologies like </a:t>
            </a:r>
            <a:r>
              <a:rPr lang="en-GB" dirty="0" err="1"/>
              <a:t>autovec</a:t>
            </a:r>
            <a:endParaRPr lang="en-GB" dirty="0"/>
          </a:p>
          <a:p>
            <a:r>
              <a:rPr lang="en-GB" dirty="0"/>
              <a:t>No binary compatibility expected</a:t>
            </a:r>
          </a:p>
          <a:p>
            <a:pPr lvl="1"/>
            <a:r>
              <a:rPr lang="en-GB" dirty="0"/>
              <a:t>No ISA compatibility for higher-end DSPs (all code in high-level languages)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8037C-6B86-42E2-8F7E-6AE14DFC7655}"/>
              </a:ext>
            </a:extLst>
          </p:cNvPr>
          <p:cNvSpPr txBox="1"/>
          <p:nvPr/>
        </p:nvSpPr>
        <p:spPr>
          <a:xfrm>
            <a:off x="-24061" y="6553200"/>
            <a:ext cx="477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Retargetable Estimation Scheme for DSP Architecture Selection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591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A0A1-0A58-4A96-A252-66DC04C7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59"/>
            <a:ext cx="10515600" cy="1325563"/>
          </a:xfrm>
        </p:spPr>
        <p:txBody>
          <a:bodyPr/>
          <a:lstStyle/>
          <a:p>
            <a:r>
              <a:rPr lang="en-US" dirty="0"/>
              <a:t>DSP compilers: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A51C-6A01-4E9F-86D6-36D2A1652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355"/>
            <a:ext cx="10515600" cy="524933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Extremely important for performance and overall product success</a:t>
            </a:r>
          </a:p>
          <a:p>
            <a:pPr lvl="1"/>
            <a:r>
              <a:rPr lang="en-US" dirty="0"/>
              <a:t>Also for experimenting with architecture decisions at design time</a:t>
            </a:r>
          </a:p>
          <a:p>
            <a:pPr lvl="1"/>
            <a:r>
              <a:rPr lang="en-GB" dirty="0"/>
              <a:t>10x performance difference of -O3/-O0 is not unusual (vs typical 2-3x on desktops)</a:t>
            </a:r>
          </a:p>
          <a:p>
            <a:pPr lvl="1"/>
            <a:r>
              <a:rPr lang="en-GB" dirty="0"/>
              <a:t>Manual assembly programming not possible</a:t>
            </a:r>
            <a:endParaRPr lang="en-US" dirty="0"/>
          </a:p>
          <a:p>
            <a:r>
              <a:rPr lang="en-US" dirty="0"/>
              <a:t>Mainly based on open-source offerings:</a:t>
            </a:r>
          </a:p>
          <a:p>
            <a:pPr lvl="1"/>
            <a:r>
              <a:rPr lang="en-US" dirty="0"/>
              <a:t>Open64 – open-sourced Itanium compiler (dead, used by </a:t>
            </a:r>
            <a:r>
              <a:rPr lang="en-US" dirty="0" err="1"/>
              <a:t>Tensilica</a:t>
            </a:r>
            <a:r>
              <a:rPr lang="en-US" dirty="0"/>
              <a:t>/Cadence and others)</a:t>
            </a:r>
          </a:p>
          <a:p>
            <a:pPr lvl="1"/>
            <a:r>
              <a:rPr lang="en-US" dirty="0"/>
              <a:t>GCC (used by TI and old Hexagons)</a:t>
            </a:r>
          </a:p>
          <a:p>
            <a:pPr lvl="1"/>
            <a:r>
              <a:rPr lang="en-US" dirty="0"/>
              <a:t>LLVM (new CEVA and Hexagon cores)</a:t>
            </a:r>
          </a:p>
          <a:p>
            <a:r>
              <a:rPr lang="en-GB" dirty="0"/>
              <a:t>Multilevel intermediate representations (IR): AST, SSA, RTL</a:t>
            </a:r>
          </a:p>
          <a:p>
            <a:pPr lvl="1"/>
            <a:r>
              <a:rPr lang="en-GB" dirty="0"/>
              <a:t>Compared to GPPUs, much more work has to be done at RTL-level</a:t>
            </a:r>
          </a:p>
          <a:p>
            <a:r>
              <a:rPr lang="en-GB" dirty="0"/>
              <a:t>Need much more precise modelling of architecture (pipeline, resource conflicts, instruction sizes, etc.)</a:t>
            </a:r>
          </a:p>
          <a:p>
            <a:pPr lvl="1"/>
            <a:r>
              <a:rPr lang="en-GB" dirty="0"/>
              <a:t>Flaw in model will cause invalid code generation</a:t>
            </a:r>
          </a:p>
          <a:p>
            <a:r>
              <a:rPr lang="en-GB" dirty="0"/>
              <a:t>Main goal is to extract maximum ILP from user’s code</a:t>
            </a:r>
          </a:p>
          <a:p>
            <a:pPr lvl="1"/>
            <a:r>
              <a:rPr lang="en-GB" dirty="0"/>
              <a:t>Hide data dependencies via SW register renaming, loop unrolling and SW pipelining</a:t>
            </a:r>
          </a:p>
          <a:p>
            <a:pPr lvl="1"/>
            <a:r>
              <a:rPr lang="en-GB" dirty="0"/>
              <a:t>Hide control dependencies via delay slots, predication and speculation</a:t>
            </a:r>
          </a:p>
          <a:p>
            <a:pPr lvl="1"/>
            <a:r>
              <a:rPr lang="en-GB" dirty="0"/>
              <a:t>Break memory dependencies through special aliasing rules</a:t>
            </a:r>
          </a:p>
          <a:p>
            <a:r>
              <a:rPr lang="en-US" dirty="0"/>
              <a:t>Most companies have moved (or are moving) to LLVM</a:t>
            </a:r>
          </a:p>
          <a:p>
            <a:pPr lvl="1"/>
            <a:r>
              <a:rPr lang="en-US" dirty="0"/>
              <a:t>Corporate-friendly license</a:t>
            </a:r>
          </a:p>
          <a:p>
            <a:pPr lvl="1"/>
            <a:r>
              <a:rPr lang="en-US" dirty="0"/>
              <a:t>Reduce frontend development costs</a:t>
            </a:r>
          </a:p>
          <a:p>
            <a:pPr lvl="1"/>
            <a:r>
              <a:rPr lang="en-US" dirty="0"/>
              <a:t>OpenCL and Halide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190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9510"/>
            <a:ext cx="10515600" cy="1325563"/>
          </a:xfrm>
        </p:spPr>
        <p:txBody>
          <a:bodyPr/>
          <a:lstStyle/>
          <a:p>
            <a:r>
              <a:rPr lang="en-GB" dirty="0"/>
              <a:t>Compiler </a:t>
            </a:r>
            <a:r>
              <a:rPr lang="en-GB" dirty="0" err="1"/>
              <a:t>intrinsics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77" y="1061158"/>
            <a:ext cx="10515600" cy="577991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Special functionality exposed to user as functions: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int32x4_t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*p,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I += 4) {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int32x4_t x =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vload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(&amp;p[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vmac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</a:p>
          <a:p>
            <a:pPr marL="0" indent="0"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dirty="0"/>
              <a:t>Provide access to most of ISA (at least vector ISA)</a:t>
            </a:r>
          </a:p>
          <a:p>
            <a:r>
              <a:rPr lang="en-GB" dirty="0"/>
              <a:t>Easier to write than inline (or outline) assembly due to automatic register allocation, scheduling and packetizing</a:t>
            </a:r>
            <a:endParaRPr lang="en-GB" sz="2100" dirty="0"/>
          </a:p>
          <a:p>
            <a:pPr lvl="1"/>
            <a:r>
              <a:rPr lang="en-US" dirty="0"/>
              <a:t>Assembler is still widely used, to the point that TI and QC ship optimizing assemblers in their toolchains</a:t>
            </a:r>
            <a:endParaRPr lang="en-GB" dirty="0"/>
          </a:p>
          <a:p>
            <a:r>
              <a:rPr lang="en-GB" dirty="0"/>
              <a:t>Often also provides better performance (due to compiler optimizations like SWP or CSE over </a:t>
            </a:r>
            <a:r>
              <a:rPr lang="en-GB" dirty="0" err="1"/>
              <a:t>intrinsics</a:t>
            </a:r>
            <a:r>
              <a:rPr lang="en-GB" dirty="0"/>
              <a:t>)</a:t>
            </a:r>
          </a:p>
          <a:p>
            <a:r>
              <a:rPr lang="en-GB" dirty="0"/>
              <a:t>Most natural way for exploiting dedicated instructions</a:t>
            </a:r>
          </a:p>
          <a:p>
            <a:r>
              <a:rPr lang="en-GB" dirty="0"/>
              <a:t>Allows for (limited) source-level compatibility</a:t>
            </a:r>
            <a:r>
              <a:rPr lang="en-US" dirty="0"/>
              <a:t> with old cores</a:t>
            </a:r>
            <a:endParaRPr lang="en-GB" dirty="0"/>
          </a:p>
          <a:p>
            <a:r>
              <a:rPr lang="en-GB" dirty="0"/>
              <a:t>Disadvantage: vendor lock-in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33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B119-4458-41ED-92C2-779D55CD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pragmas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C906-F8C4-453A-A721-362221A6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 compiler pragmas (same for other vendors)</a:t>
            </a:r>
          </a:p>
          <a:p>
            <a:pPr lvl="1"/>
            <a:r>
              <a:rPr lang="en-GB" dirty="0"/>
              <a:t>#pragma MUST_ITERATE(min, max, multiple)</a:t>
            </a:r>
          </a:p>
          <a:p>
            <a:pPr lvl="1"/>
            <a:r>
              <a:rPr lang="en-GB" dirty="0"/>
              <a:t>#pragma FUNC_NO_GLOBAL_ASG(</a:t>
            </a:r>
            <a:r>
              <a:rPr lang="en-GB" dirty="0" err="1"/>
              <a:t>func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#pragma FUNC_NO_IND_ASG(</a:t>
            </a:r>
            <a:r>
              <a:rPr lang="en-GB" dirty="0" err="1"/>
              <a:t>func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_</a:t>
            </a:r>
            <a:r>
              <a:rPr lang="en-GB" dirty="0" err="1"/>
              <a:t>nassert</a:t>
            </a:r>
            <a:r>
              <a:rPr lang="en-GB" dirty="0"/>
              <a:t>(</a:t>
            </a:r>
            <a:r>
              <a:rPr lang="en-GB" dirty="0" err="1"/>
              <a:t>assume_this_condition_is_true</a:t>
            </a:r>
            <a:r>
              <a:rPr lang="en-GB" dirty="0"/>
              <a:t>);</a:t>
            </a:r>
          </a:p>
          <a:p>
            <a:pPr lvl="1"/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47575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B119-4458-41ED-92C2-779D55CD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extensions: strict</a:t>
            </a:r>
            <a:r>
              <a:rPr lang="en-US" i="1" dirty="0"/>
              <a:t>er</a:t>
            </a:r>
            <a:r>
              <a:rPr lang="en-US" dirty="0"/>
              <a:t> aliasing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C906-F8C4-453A-A721-362221A6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Relieve users from manually annotating pointers with “</a:t>
            </a:r>
            <a:r>
              <a:rPr lang="en-GB" dirty="0" err="1"/>
              <a:t>restrict”s</a:t>
            </a:r>
            <a:endParaRPr lang="en-GB" dirty="0"/>
          </a:p>
          <a:p>
            <a:r>
              <a:rPr lang="en-GB" dirty="0"/>
              <a:t>Example: TI’s --no-bad-aliases</a:t>
            </a:r>
          </a:p>
          <a:p>
            <a:r>
              <a:rPr lang="en-GB" dirty="0"/>
              <a:t>Non-standard (stricter) aliasing rules</a:t>
            </a:r>
          </a:p>
          <a:p>
            <a:pPr lvl="1"/>
            <a:r>
              <a:rPr lang="en-GB" dirty="0"/>
              <a:t>Pointers do not alias </a:t>
            </a:r>
            <a:r>
              <a:rPr lang="en-GB" dirty="0" err="1"/>
              <a:t>globals</a:t>
            </a:r>
            <a:endParaRPr lang="en-GB" dirty="0"/>
          </a:p>
          <a:p>
            <a:pPr lvl="1"/>
            <a:r>
              <a:rPr lang="en-GB" dirty="0"/>
              <a:t>Functions do not cache pointer arguments</a:t>
            </a:r>
          </a:p>
          <a:p>
            <a:pPr lvl="1"/>
            <a:r>
              <a:rPr lang="en-GB" dirty="0"/>
              <a:t>Distinct source-level pointer variables can not alias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DDA93-5910-46C4-81C7-844806E84F8B}"/>
              </a:ext>
            </a:extLst>
          </p:cNvPr>
          <p:cNvSpPr txBox="1"/>
          <p:nvPr/>
        </p:nvSpPr>
        <p:spPr>
          <a:xfrm>
            <a:off x="282222" y="6445956"/>
            <a:ext cx="716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TI Compiler UG: Indicating Whether Certain Aliasing Techniques Are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784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optimizations: software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204052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critical VLIW optimization</a:t>
            </a:r>
          </a:p>
          <a:p>
            <a:r>
              <a:rPr lang="en-GB" dirty="0"/>
              <a:t>Depends on other transformations to linearize loop bodies (unroll, </a:t>
            </a:r>
            <a:r>
              <a:rPr lang="en-GB" dirty="0" err="1"/>
              <a:t>inlining</a:t>
            </a:r>
            <a:r>
              <a:rPr lang="en-GB" dirty="0"/>
              <a:t>, data speculation, if-conversion, IV rename)</a:t>
            </a:r>
          </a:p>
          <a:p>
            <a:r>
              <a:rPr lang="en-GB" dirty="0"/>
              <a:t>Coupled with loop unrolling</a:t>
            </a:r>
          </a:p>
          <a:p>
            <a:r>
              <a:rPr lang="en-GB" dirty="0"/>
              <a:t>Compare two loops: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7855" y="4588042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3;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6086" y="3866147"/>
            <a:ext cx="41825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tmp2 = b[0] * 3;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tmp1 = b[1];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 - 2; ++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tmp2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tmp2 = tmp1 * 3;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tmp1 = b[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+ 2]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a[N - 2] = tmp2;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a[N - 1] = tmp1 * 3;</a:t>
            </a:r>
          </a:p>
        </p:txBody>
      </p:sp>
    </p:spTree>
    <p:extLst>
      <p:ext uri="{BB962C8B-B14F-4D97-AF65-F5344CB8AC3E}">
        <p14:creationId xmlns:p14="http://schemas.microsoft.com/office/powerpoint/2010/main" val="101926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Why DSPs exist</a:t>
            </a:r>
          </a:p>
          <a:p>
            <a:r>
              <a:rPr lang="en-GB" dirty="0"/>
              <a:t>History of DSPs</a:t>
            </a:r>
          </a:p>
          <a:p>
            <a:r>
              <a:rPr lang="en-GB" dirty="0"/>
              <a:t>Target applications and how they shape DSPs</a:t>
            </a:r>
          </a:p>
          <a:p>
            <a:r>
              <a:rPr lang="en-GB" dirty="0"/>
              <a:t>Traditional and modern DSP architectures</a:t>
            </a:r>
          </a:p>
          <a:p>
            <a:r>
              <a:rPr lang="en-GB" dirty="0"/>
              <a:t>DSP ecosystem</a:t>
            </a:r>
          </a:p>
          <a:p>
            <a:r>
              <a:rPr lang="en-GB" dirty="0"/>
              <a:t>DSP tools</a:t>
            </a:r>
          </a:p>
          <a:p>
            <a:r>
              <a:rPr lang="en-GB" dirty="0"/>
              <a:t>Compilers as critical part of DSP products</a:t>
            </a:r>
          </a:p>
          <a:p>
            <a:r>
              <a:rPr lang="en-GB" dirty="0"/>
              <a:t>How DSP compilers are special (or not)</a:t>
            </a:r>
          </a:p>
          <a:p>
            <a:r>
              <a:rPr lang="en-GB" dirty="0"/>
              <a:t>Wrap-up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27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optimizations: speculation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99365"/>
          </a:xfrm>
        </p:spPr>
        <p:txBody>
          <a:bodyPr>
            <a:normAutofit/>
          </a:bodyPr>
          <a:lstStyle/>
          <a:p>
            <a:r>
              <a:rPr lang="en-GB" dirty="0"/>
              <a:t>Boosts ILP at the cost of code size</a:t>
            </a:r>
          </a:p>
          <a:p>
            <a:r>
              <a:rPr lang="en-GB" dirty="0"/>
              <a:t>Depends on good frequency estimation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283367" y="3296653"/>
            <a:ext cx="29437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*p;</a:t>
            </a:r>
          </a:p>
          <a:p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x + t;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 = y * 3;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2256" y="3296652"/>
            <a:ext cx="41930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*p;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 = x + t;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 = y * 3;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Compensation code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 = x + t;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06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optimizations: if-conversion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477"/>
            <a:ext cx="10515600" cy="1599365"/>
          </a:xfrm>
        </p:spPr>
        <p:txBody>
          <a:bodyPr>
            <a:normAutofit/>
          </a:bodyPr>
          <a:lstStyle/>
          <a:p>
            <a:r>
              <a:rPr lang="en-GB" dirty="0"/>
              <a:t>Removes complex control flow at the cost of higher power consumption</a:t>
            </a:r>
          </a:p>
          <a:p>
            <a:r>
              <a:rPr lang="en-GB" dirty="0"/>
              <a:t>Depends on good frequency estimation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115" y="3481136"/>
            <a:ext cx="2943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...) {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(p[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x[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 * y;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x[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b * z;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6004" y="3481135"/>
            <a:ext cx="46341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...) {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tmp1 = a * y;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tmp2 = b * z;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x[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p[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? tmp1 : tmp2;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5577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optimizations: IV 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477"/>
            <a:ext cx="10515600" cy="1599365"/>
          </a:xfrm>
        </p:spPr>
        <p:txBody>
          <a:bodyPr>
            <a:normAutofit/>
          </a:bodyPr>
          <a:lstStyle/>
          <a:p>
            <a:r>
              <a:rPr lang="en-GB" dirty="0"/>
              <a:t>Removes false dependencies on address increments at the cost of higher register pressure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115" y="3481136"/>
            <a:ext cx="2943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...) {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z[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 * x[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++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z[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 * x[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++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6004" y="3481135"/>
            <a:ext cx="4193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(i1, i2 = ...) {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z[i1] = a * x[i1]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++i1;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z[i2] = a * x[i2];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++i2;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7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optimizations: optimization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9477"/>
            <a:ext cx="10515600" cy="3636712"/>
          </a:xfrm>
        </p:spPr>
        <p:txBody>
          <a:bodyPr>
            <a:normAutofit/>
          </a:bodyPr>
          <a:lstStyle/>
          <a:p>
            <a:r>
              <a:rPr lang="en-GB" dirty="0"/>
              <a:t>All important optimization phases can produce compiler dumps with information on why optimization failed</a:t>
            </a:r>
          </a:p>
          <a:p>
            <a:r>
              <a:rPr lang="en-GB" dirty="0"/>
              <a:t>Information integrated to generated assembly code and IDE</a:t>
            </a:r>
          </a:p>
          <a:p>
            <a:r>
              <a:rPr lang="en-GB" dirty="0"/>
              <a:t>Optimization hints with suggestions for code optimization (adding pragmas, potentially redundant dependencies, etc.)</a:t>
            </a:r>
          </a:p>
          <a:p>
            <a:pPr lvl="1"/>
            <a:r>
              <a:rPr lang="en-GB" dirty="0"/>
              <a:t>No </a:t>
            </a:r>
            <a:r>
              <a:rPr lang="en-GB" dirty="0" err="1"/>
              <a:t>autofixes</a:t>
            </a:r>
            <a:r>
              <a:rPr lang="en-GB" dirty="0"/>
              <a:t> in production yet</a:t>
            </a:r>
          </a:p>
        </p:txBody>
      </p:sp>
    </p:spTree>
    <p:extLst>
      <p:ext uri="{BB962C8B-B14F-4D97-AF65-F5344CB8AC3E}">
        <p14:creationId xmlns:p14="http://schemas.microsoft.com/office/powerpoint/2010/main" val="1427536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02"/>
            <a:ext cx="10515600" cy="1325563"/>
          </a:xfrm>
        </p:spPr>
        <p:txBody>
          <a:bodyPr/>
          <a:lstStyle/>
          <a:p>
            <a:r>
              <a:rPr lang="en-GB" dirty="0"/>
              <a:t>Compiler optimizations: parameter sweep (“autotuning”)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715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DSP applications are typically smaller than general purpose ones</a:t>
            </a:r>
          </a:p>
          <a:p>
            <a:r>
              <a:rPr lang="en-GB" dirty="0"/>
              <a:t>Users are fine with trading compile time for better performance</a:t>
            </a:r>
          </a:p>
          <a:p>
            <a:r>
              <a:rPr lang="en-GB" dirty="0"/>
              <a:t>Break hard compilation problems with brute-force</a:t>
            </a:r>
          </a:p>
          <a:p>
            <a:pPr lvl="1"/>
            <a:r>
              <a:rPr lang="en-GB" dirty="0"/>
              <a:t>State-space exploration of compiler parameters</a:t>
            </a:r>
          </a:p>
          <a:p>
            <a:pPr lvl="1"/>
            <a:r>
              <a:rPr lang="en-GB" dirty="0"/>
              <a:t>Trying different unroll/SWP factors, tile/vector sizes, etc.</a:t>
            </a:r>
          </a:p>
          <a:p>
            <a:pPr lvl="1"/>
            <a:r>
              <a:rPr lang="en-GB" dirty="0"/>
              <a:t>Static estimation of generated assembly </a:t>
            </a:r>
          </a:p>
          <a:p>
            <a:r>
              <a:rPr lang="en-GB" dirty="0"/>
              <a:t>Can be done in</a:t>
            </a:r>
          </a:p>
          <a:p>
            <a:pPr lvl="1"/>
            <a:r>
              <a:rPr lang="en-GB" dirty="0"/>
              <a:t>Compiler</a:t>
            </a:r>
          </a:p>
          <a:p>
            <a:pPr lvl="1"/>
            <a:r>
              <a:rPr lang="en-GB" dirty="0"/>
              <a:t>IDE</a:t>
            </a:r>
          </a:p>
          <a:p>
            <a:pPr lvl="1"/>
            <a:r>
              <a:rPr lang="en-GB" dirty="0"/>
              <a:t>External tool ( “auto-tuner”)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24DE9-AA37-4D30-A9CF-62271A6B8DF4}"/>
              </a:ext>
            </a:extLst>
          </p:cNvPr>
          <p:cNvSpPr txBox="1"/>
          <p:nvPr/>
        </p:nvSpPr>
        <p:spPr>
          <a:xfrm>
            <a:off x="237067" y="6412089"/>
            <a:ext cx="323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Autotuning in HPC Applications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C550DB-3F8A-42D5-882E-B059FEB42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64" y="3770863"/>
            <a:ext cx="3653118" cy="273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16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346"/>
            <a:ext cx="10515600" cy="1325563"/>
          </a:xfrm>
        </p:spPr>
        <p:txBody>
          <a:bodyPr/>
          <a:lstStyle/>
          <a:p>
            <a:r>
              <a:rPr lang="en-GB" dirty="0"/>
              <a:t>Example DSP compiler: Open64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909"/>
            <a:ext cx="10515600" cy="511918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Based on SGI </a:t>
            </a:r>
            <a:r>
              <a:rPr lang="en-GB" dirty="0" err="1"/>
              <a:t>MIPSpro</a:t>
            </a:r>
            <a:r>
              <a:rPr lang="en-GB" dirty="0"/>
              <a:t> compiler for MIPS, later ported to Itanium</a:t>
            </a:r>
          </a:p>
          <a:p>
            <a:r>
              <a:rPr lang="en-GB" dirty="0"/>
              <a:t>Later open-sourced and adopted by various VLIW shops (Nvidia, </a:t>
            </a:r>
            <a:r>
              <a:rPr lang="en-GB" dirty="0" err="1"/>
              <a:t>Tensilica</a:t>
            </a:r>
            <a:r>
              <a:rPr lang="en-GB" dirty="0"/>
              <a:t>, etc.)</a:t>
            </a:r>
          </a:p>
          <a:p>
            <a:r>
              <a:rPr lang="en-GB" dirty="0"/>
              <a:t>Used by </a:t>
            </a:r>
            <a:r>
              <a:rPr lang="en-GB" dirty="0" err="1"/>
              <a:t>Pathscale</a:t>
            </a:r>
            <a:r>
              <a:rPr lang="en-GB" dirty="0"/>
              <a:t> in their highly-optimizing HPC compiler</a:t>
            </a:r>
          </a:p>
          <a:p>
            <a:r>
              <a:rPr lang="en-GB" dirty="0"/>
              <a:t>Uses GCC C/C++ frontend (=&gt; stuck in GCC 4.2 C++98 times due to GPLv3)</a:t>
            </a:r>
          </a:p>
          <a:p>
            <a:r>
              <a:rPr lang="en-GB" dirty="0"/>
              <a:t>Split to multiple phases (with dedicated executable per phase):</a:t>
            </a:r>
          </a:p>
          <a:p>
            <a:pPr lvl="1"/>
            <a:r>
              <a:rPr lang="en-GB" dirty="0"/>
              <a:t>Frontend</a:t>
            </a:r>
          </a:p>
          <a:p>
            <a:pPr lvl="1"/>
            <a:r>
              <a:rPr lang="en-GB" dirty="0" err="1"/>
              <a:t>Inliner</a:t>
            </a:r>
            <a:endParaRPr lang="en-GB" dirty="0"/>
          </a:p>
          <a:p>
            <a:pPr lvl="1"/>
            <a:r>
              <a:rPr lang="en-GB" dirty="0"/>
              <a:t>SSA optimizer</a:t>
            </a:r>
          </a:p>
          <a:p>
            <a:pPr lvl="1"/>
            <a:r>
              <a:rPr lang="en-GB" dirty="0"/>
              <a:t>Backend</a:t>
            </a:r>
          </a:p>
          <a:p>
            <a:r>
              <a:rPr lang="en-GB" dirty="0"/>
              <a:t>Highly-influential at it’s time (some decisions adopted by GCC/LLVM):</a:t>
            </a:r>
          </a:p>
          <a:p>
            <a:pPr lvl="1"/>
            <a:r>
              <a:rPr lang="en-GB" dirty="0"/>
              <a:t>Dedicated IRs for front, middle and back-ends</a:t>
            </a:r>
          </a:p>
          <a:p>
            <a:pPr lvl="1"/>
            <a:r>
              <a:rPr lang="en-GB" dirty="0"/>
              <a:t>Multi-level middle-end IR (from very high-level to machine-oriented)</a:t>
            </a:r>
          </a:p>
          <a:p>
            <a:pPr lvl="1"/>
            <a:r>
              <a:rPr lang="en-GB" dirty="0"/>
              <a:t>Memory SSA</a:t>
            </a:r>
          </a:p>
          <a:p>
            <a:pPr lvl="1"/>
            <a:r>
              <a:rPr lang="en-GB" dirty="0"/>
              <a:t>SSA-based partial redundancy elimination and induction variable optimization</a:t>
            </a:r>
          </a:p>
          <a:p>
            <a:pPr lvl="1"/>
            <a:r>
              <a:rPr lang="en-GB" dirty="0"/>
              <a:t>Register allocation via prioritized </a:t>
            </a:r>
            <a:r>
              <a:rPr lang="en-GB" dirty="0" err="1"/>
              <a:t>coloring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E2800-FB17-4D4A-A93E-051B9FB361C1}"/>
              </a:ext>
            </a:extLst>
          </p:cNvPr>
          <p:cNvSpPr txBox="1"/>
          <p:nvPr/>
        </p:nvSpPr>
        <p:spPr>
          <a:xfrm>
            <a:off x="0" y="6420322"/>
            <a:ext cx="61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Development of an Efficient DSP Compiler Based on Open64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313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EA34-C7AB-4BD0-AC7F-E22C216C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722"/>
            <a:ext cx="10515600" cy="1325563"/>
          </a:xfrm>
        </p:spPr>
        <p:txBody>
          <a:bodyPr/>
          <a:lstStyle/>
          <a:p>
            <a:r>
              <a:rPr lang="en-US" dirty="0"/>
              <a:t>Example DSP compiler: LLVM Hexagon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7146-C0CC-48F1-9A1D-787C4882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194"/>
            <a:ext cx="10515600" cy="54497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One of the largest non-mainstream backends in LLVM</a:t>
            </a:r>
          </a:p>
          <a:p>
            <a:pPr lvl="1"/>
            <a:r>
              <a:rPr lang="en-US" dirty="0"/>
              <a:t>Largest </a:t>
            </a:r>
            <a:r>
              <a:rPr lang="en-US" dirty="0" err="1"/>
              <a:t>intrinsics</a:t>
            </a:r>
            <a:r>
              <a:rPr lang="en-US" dirty="0"/>
              <a:t> definition file</a:t>
            </a:r>
          </a:p>
          <a:p>
            <a:r>
              <a:rPr lang="en-US" dirty="0"/>
              <a:t>Custom scheduler and VLIW </a:t>
            </a:r>
            <a:r>
              <a:rPr lang="en-US" dirty="0" err="1"/>
              <a:t>packetizer</a:t>
            </a:r>
            <a:endParaRPr lang="en-US" dirty="0"/>
          </a:p>
          <a:p>
            <a:pPr lvl="1"/>
            <a:r>
              <a:rPr lang="en-US" dirty="0"/>
              <a:t>LLVM VLIW representation added specifically for Hexagon</a:t>
            </a:r>
          </a:p>
          <a:p>
            <a:pPr lvl="1"/>
            <a:r>
              <a:rPr lang="en-US" dirty="0"/>
              <a:t>Very strict and precise scheduling rules (due to exposed pipeline)</a:t>
            </a:r>
          </a:p>
          <a:p>
            <a:pPr lvl="1"/>
            <a:r>
              <a:rPr lang="en-US" dirty="0"/>
              <a:t>Non-data hazards represented via DAG mutations</a:t>
            </a:r>
          </a:p>
          <a:p>
            <a:r>
              <a:rPr lang="en-US" dirty="0"/>
              <a:t>A lot of new generic data structures and optimization passes in MIR:</a:t>
            </a:r>
          </a:p>
          <a:p>
            <a:pPr lvl="1"/>
            <a:r>
              <a:rPr lang="en-US" dirty="0"/>
              <a:t>SSA bit tracker</a:t>
            </a:r>
          </a:p>
          <a:p>
            <a:pPr lvl="1"/>
            <a:r>
              <a:rPr lang="en-US" dirty="0"/>
              <a:t>Bit-level symbolic evaluator</a:t>
            </a:r>
          </a:p>
          <a:p>
            <a:pPr lvl="1"/>
            <a:r>
              <a:rPr lang="en-US" dirty="0"/>
              <a:t>Post-SSA reaching definitions</a:t>
            </a:r>
          </a:p>
          <a:p>
            <a:pPr lvl="1"/>
            <a:r>
              <a:rPr lang="en-US" dirty="0"/>
              <a:t>Generic MIR constant propagation/algebraic simplification</a:t>
            </a:r>
          </a:p>
          <a:p>
            <a:pPr lvl="1"/>
            <a:r>
              <a:rPr lang="en-US" dirty="0"/>
              <a:t>SSA if-converter (default converter is post-RA)</a:t>
            </a:r>
          </a:p>
          <a:p>
            <a:pPr lvl="1"/>
            <a:r>
              <a:rPr lang="en-US" dirty="0"/>
              <a:t>Predicator</a:t>
            </a:r>
          </a:p>
          <a:p>
            <a:pPr lvl="1"/>
            <a:r>
              <a:rPr lang="en-US" dirty="0"/>
              <a:t>Address mode optimizer</a:t>
            </a:r>
          </a:p>
          <a:p>
            <a:pPr lvl="1"/>
            <a:r>
              <a:rPr lang="en-US" dirty="0"/>
              <a:t>Mask operations generator</a:t>
            </a:r>
          </a:p>
          <a:p>
            <a:pPr lvl="1"/>
            <a:r>
              <a:rPr lang="en-US" dirty="0"/>
              <a:t>Load/store widener</a:t>
            </a:r>
          </a:p>
          <a:p>
            <a:r>
              <a:rPr lang="en-US" dirty="0"/>
              <a:t>Most of above in lib/Target/Hexagon</a:t>
            </a:r>
          </a:p>
          <a:p>
            <a:pPr lvl="1"/>
            <a:r>
              <a:rPr lang="en-US" dirty="0"/>
              <a:t>Plans to merge to lib/</a:t>
            </a:r>
            <a:r>
              <a:rPr lang="en-US" dirty="0" err="1"/>
              <a:t>Codegen</a:t>
            </a:r>
            <a:r>
              <a:rPr lang="en-US" dirty="0"/>
              <a:t> for general use (maybe, some day...)</a:t>
            </a:r>
          </a:p>
          <a:p>
            <a:r>
              <a:rPr lang="en-US" dirty="0"/>
              <a:t>Stock LLVM does not provide enough support for MIR optimization</a:t>
            </a:r>
          </a:p>
          <a:p>
            <a:pPr lvl="1"/>
            <a:r>
              <a:rPr lang="en-US" dirty="0"/>
              <a:t>Most work is done on LLVM IR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A9341-1D1F-42CC-8131-48C0EF47EE58}"/>
              </a:ext>
            </a:extLst>
          </p:cNvPr>
          <p:cNvSpPr txBox="1"/>
          <p:nvPr/>
        </p:nvSpPr>
        <p:spPr>
          <a:xfrm>
            <a:off x="225777" y="6308209"/>
            <a:ext cx="426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K. </a:t>
            </a:r>
            <a:r>
              <a:rPr lang="en-GB" dirty="0" err="1">
                <a:hlinkClick r:id="rId2"/>
              </a:rPr>
              <a:t>Parzyszek</a:t>
            </a:r>
            <a:r>
              <a:rPr lang="en-GB" dirty="0">
                <a:hlinkClick r:id="rId2"/>
              </a:rPr>
              <a:t>. Register Data Flow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659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DE98-6092-4317-89AC-0E0E862A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 dirty="0"/>
              <a:t>DSP: past trends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CE8E-6B20-4856-B2C2-3DC8473A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4751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Increase performance/power (GMACS/W)</a:t>
            </a:r>
          </a:p>
          <a:p>
            <a:pPr lvl="1"/>
            <a:r>
              <a:rPr lang="en-US" dirty="0">
                <a:hlinkClick r:id="rId2"/>
              </a:rPr>
              <a:t>Gene’s law</a:t>
            </a:r>
            <a:r>
              <a:rPr lang="en-US" dirty="0"/>
              <a:t>: GMACS/W doubles every 18 months</a:t>
            </a:r>
          </a:p>
          <a:p>
            <a:pPr lvl="1"/>
            <a:r>
              <a:rPr lang="en-US" dirty="0"/>
              <a:t>Vector length increase</a:t>
            </a:r>
          </a:p>
          <a:p>
            <a:pPr lvl="1"/>
            <a:r>
              <a:rPr lang="en-US" dirty="0"/>
              <a:t>Less arch innovation (main arch features available for decades)</a:t>
            </a:r>
          </a:p>
          <a:p>
            <a:r>
              <a:rPr lang="en-US" dirty="0"/>
              <a:t>Improve productivity/usability</a:t>
            </a:r>
          </a:p>
          <a:p>
            <a:pPr lvl="1"/>
            <a:r>
              <a:rPr lang="en-US" dirty="0"/>
              <a:t>Higher-level languages (assembler to C and now C++)</a:t>
            </a:r>
          </a:p>
          <a:p>
            <a:pPr lvl="1"/>
            <a:r>
              <a:rPr lang="en-US" dirty="0" err="1"/>
              <a:t>Autovectorization</a:t>
            </a:r>
            <a:endParaRPr lang="en-US" dirty="0"/>
          </a:p>
          <a:p>
            <a:pPr lvl="1"/>
            <a:r>
              <a:rPr lang="en-US" dirty="0"/>
              <a:t>Optimization assistants</a:t>
            </a:r>
          </a:p>
          <a:p>
            <a:pPr lvl="1"/>
            <a:r>
              <a:rPr lang="en-US" dirty="0"/>
              <a:t>Floating-point support</a:t>
            </a:r>
          </a:p>
          <a:p>
            <a:pPr lvl="1"/>
            <a:r>
              <a:rPr lang="en-US" dirty="0"/>
              <a:t>Using IDE for automation of complex tasks (profile-guided optimization, etc.)</a:t>
            </a:r>
          </a:p>
          <a:p>
            <a:pPr lvl="1"/>
            <a:r>
              <a:rPr lang="en-US" dirty="0"/>
              <a:t>Simplify integration with customer’s accelerators</a:t>
            </a:r>
          </a:p>
          <a:p>
            <a:r>
              <a:rPr lang="en-US" dirty="0"/>
              <a:t>Specialization</a:t>
            </a:r>
          </a:p>
          <a:p>
            <a:pPr lvl="1"/>
            <a:r>
              <a:rPr lang="en-US" dirty="0"/>
              <a:t>Different chips (ISAs) for different markets (see </a:t>
            </a:r>
            <a:r>
              <a:rPr lang="en-US" dirty="0">
                <a:hlinkClick r:id="rId3"/>
              </a:rPr>
              <a:t>CEVA product lines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Tensilica Customizable Processors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built-in accelerators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9DCD3-8C0A-4287-B4B7-9936477896CB}"/>
              </a:ext>
            </a:extLst>
          </p:cNvPr>
          <p:cNvSpPr txBox="1"/>
          <p:nvPr/>
        </p:nvSpPr>
        <p:spPr>
          <a:xfrm>
            <a:off x="0" y="6306445"/>
            <a:ext cx="25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GMACS = MACs/second</a:t>
            </a:r>
          </a:p>
        </p:txBody>
      </p:sp>
    </p:spTree>
    <p:extLst>
      <p:ext uri="{BB962C8B-B14F-4D97-AF65-F5344CB8AC3E}">
        <p14:creationId xmlns:p14="http://schemas.microsoft.com/office/powerpoint/2010/main" val="1362310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B99D-9AD1-4778-8EAD-A3F9F159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079"/>
            <a:ext cx="10515600" cy="1325563"/>
          </a:xfrm>
        </p:spPr>
        <p:txBody>
          <a:bodyPr/>
          <a:lstStyle/>
          <a:p>
            <a:r>
              <a:rPr lang="en-US" dirty="0"/>
              <a:t>DSP: current/future trends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E2F4-6E36-462C-9A9B-454C1D6E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533"/>
            <a:ext cx="10168467" cy="585893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Increased arch and compiler innovation due to expiration of Moore/Gene’s law</a:t>
            </a:r>
          </a:p>
          <a:p>
            <a:pPr lvl="1"/>
            <a:r>
              <a:rPr lang="en-GB" dirty="0"/>
              <a:t>Arch</a:t>
            </a:r>
          </a:p>
          <a:p>
            <a:pPr lvl="2"/>
            <a:r>
              <a:rPr lang="en-GB" dirty="0"/>
              <a:t>Multicore DSPs</a:t>
            </a:r>
          </a:p>
          <a:p>
            <a:pPr lvl="2"/>
            <a:r>
              <a:rPr lang="en-GB" dirty="0"/>
              <a:t>Heterogeneous memories (with sophisticated DMAs to manage transfers)</a:t>
            </a:r>
          </a:p>
          <a:p>
            <a:pPr lvl="2"/>
            <a:r>
              <a:rPr lang="en-GB" dirty="0"/>
              <a:t>Extensible ISAs, domain-specific accelerators, automatic ISA generation (</a:t>
            </a:r>
            <a:r>
              <a:rPr lang="en-GB" dirty="0" err="1"/>
              <a:t>Tensilica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Register clustering</a:t>
            </a:r>
          </a:p>
          <a:p>
            <a:pPr lvl="1"/>
            <a:r>
              <a:rPr lang="en-US" dirty="0"/>
              <a:t>Compiler improvements</a:t>
            </a:r>
          </a:p>
          <a:p>
            <a:pPr lvl="2"/>
            <a:r>
              <a:rPr lang="en-US" dirty="0"/>
              <a:t>Optimization/analysis improvements (alias analysis, </a:t>
            </a:r>
            <a:r>
              <a:rPr lang="en-US" dirty="0" err="1"/>
              <a:t>autovec</a:t>
            </a:r>
            <a:r>
              <a:rPr lang="en-US" dirty="0"/>
              <a:t>, whole-program optimizations)</a:t>
            </a:r>
          </a:p>
          <a:p>
            <a:pPr lvl="2"/>
            <a:r>
              <a:rPr lang="en-US" dirty="0"/>
              <a:t>Generic backend optimizations (SWP, peepholes, if-conversion, etc.)</a:t>
            </a:r>
          </a:p>
          <a:p>
            <a:pPr lvl="2"/>
            <a:r>
              <a:rPr lang="en-US" dirty="0"/>
              <a:t>Support for DSP features (native complex types, HW loops, etc.)</a:t>
            </a:r>
          </a:p>
          <a:p>
            <a:pPr lvl="2"/>
            <a:r>
              <a:rPr lang="en-US" dirty="0"/>
              <a:t>Autotuning (Halide, TVM, etc.)</a:t>
            </a:r>
          </a:p>
          <a:p>
            <a:pPr lvl="1"/>
            <a:r>
              <a:rPr lang="en-US" dirty="0"/>
              <a:t>Improvements in other tools</a:t>
            </a:r>
          </a:p>
          <a:p>
            <a:pPr lvl="2"/>
            <a:r>
              <a:rPr lang="en-US" dirty="0"/>
              <a:t>Support for standard libraries (OpenCV, Eigen, etc.), frameworks (</a:t>
            </a:r>
            <a:r>
              <a:rPr lang="en-US" dirty="0" err="1"/>
              <a:t>Tensorflow</a:t>
            </a:r>
            <a:r>
              <a:rPr lang="en-US" dirty="0"/>
              <a:t>, Caffe, TVM, etc.), languages (OpenCL, Halide) and development platforms (PX4, </a:t>
            </a:r>
            <a:r>
              <a:rPr lang="en-US" dirty="0" err="1"/>
              <a:t>Dronecode</a:t>
            </a:r>
            <a:r>
              <a:rPr lang="en-US" dirty="0"/>
              <a:t>, </a:t>
            </a:r>
            <a:r>
              <a:rPr lang="en-US" dirty="0" err="1"/>
              <a:t>GNURadio</a:t>
            </a:r>
            <a:r>
              <a:rPr lang="en-US" dirty="0"/>
              <a:t>, etc.)</a:t>
            </a:r>
          </a:p>
          <a:p>
            <a:pPr lvl="2"/>
            <a:r>
              <a:rPr lang="en-US" dirty="0" err="1"/>
              <a:t>Autofix</a:t>
            </a:r>
            <a:r>
              <a:rPr lang="en-US" dirty="0"/>
              <a:t> support in assistants</a:t>
            </a:r>
          </a:p>
          <a:p>
            <a:pPr lvl="2"/>
            <a:r>
              <a:rPr lang="en-US" dirty="0"/>
              <a:t>Improved debugging experience</a:t>
            </a:r>
          </a:p>
          <a:p>
            <a:pPr lvl="2"/>
            <a:r>
              <a:rPr lang="en-US" dirty="0"/>
              <a:t>Code generation to simplify redundant work (</a:t>
            </a:r>
            <a:r>
              <a:rPr lang="en-US" dirty="0">
                <a:hlinkClick r:id="rId2"/>
              </a:rPr>
              <a:t>Hexagon </a:t>
            </a:r>
            <a:r>
              <a:rPr lang="en-US" dirty="0" err="1">
                <a:hlinkClick r:id="rId2"/>
              </a:rPr>
              <a:t>FastRPC</a:t>
            </a:r>
            <a:r>
              <a:rPr lang="en-US" dirty="0"/>
              <a:t> for offloading, TI C2x peripheral customizations, etc.)</a:t>
            </a:r>
          </a:p>
          <a:p>
            <a:r>
              <a:rPr lang="en-US" dirty="0"/>
              <a:t>New markets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IoT, EDGE, etc.</a:t>
            </a:r>
          </a:p>
          <a:p>
            <a:pPr lvl="1"/>
            <a:r>
              <a:rPr lang="en-US" dirty="0"/>
              <a:t>Control MCUs (</a:t>
            </a:r>
            <a:r>
              <a:rPr lang="en-US" dirty="0">
                <a:hlinkClick r:id="rId3"/>
              </a:rPr>
              <a:t>CEVA BX</a:t>
            </a:r>
            <a:r>
              <a:rPr lang="en-US" dirty="0"/>
              <a:t> for Edge computing)</a:t>
            </a:r>
          </a:p>
          <a:p>
            <a:pPr lvl="1"/>
            <a:r>
              <a:rPr lang="en-US" dirty="0"/>
              <a:t>HPC (</a:t>
            </a:r>
            <a:r>
              <a:rPr lang="en-US" dirty="0">
                <a:hlinkClick r:id="rId4"/>
              </a:rPr>
              <a:t>Matrix-2000 GPDSP</a:t>
            </a:r>
            <a:r>
              <a:rPr lang="en-US" dirty="0"/>
              <a:t> in China’s Tianhe-2)</a:t>
            </a:r>
          </a:p>
          <a:p>
            <a:pPr lvl="1"/>
            <a:r>
              <a:rPr lang="en-US" dirty="0"/>
              <a:t>Bioinformatics (?)</a:t>
            </a:r>
          </a:p>
          <a:p>
            <a:pPr lvl="1"/>
            <a:r>
              <a:rPr lang="en-US" dirty="0"/>
              <a:t>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490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2571"/>
            <a:ext cx="10515600" cy="1325563"/>
          </a:xfrm>
        </p:spPr>
        <p:txBody>
          <a:bodyPr/>
          <a:lstStyle/>
          <a:p>
            <a:r>
              <a:rPr lang="en-GB" dirty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8578"/>
            <a:ext cx="10515600" cy="55428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General VLIW:</a:t>
            </a:r>
          </a:p>
          <a:p>
            <a:pPr lvl="1"/>
            <a:r>
              <a:rPr lang="en-GB" b="1" dirty="0"/>
              <a:t>J.A. Fisher et al. “</a:t>
            </a:r>
            <a:r>
              <a:rPr lang="en-US" b="1" dirty="0"/>
              <a:t>Embedded Computing: A VLIW Approach to Architecture, Compilers and Tools”</a:t>
            </a:r>
          </a:p>
          <a:p>
            <a:pPr lvl="1"/>
            <a:r>
              <a:rPr lang="en-GB" dirty="0"/>
              <a:t>“Mill computing” series of lectures on </a:t>
            </a:r>
            <a:r>
              <a:rPr lang="en-GB" dirty="0" err="1"/>
              <a:t>Youtube</a:t>
            </a:r>
            <a:r>
              <a:rPr lang="en-GB" dirty="0"/>
              <a:t> (and their site </a:t>
            </a:r>
            <a:r>
              <a:rPr lang="en-GB" dirty="0">
                <a:hlinkClick r:id="rId2"/>
              </a:rPr>
              <a:t>https://millcomputing.com</a:t>
            </a:r>
            <a:r>
              <a:rPr lang="en-GB" dirty="0"/>
              <a:t>)</a:t>
            </a:r>
          </a:p>
          <a:p>
            <a:r>
              <a:rPr lang="en-GB" dirty="0"/>
              <a:t>VLIW compilers:</a:t>
            </a:r>
          </a:p>
          <a:p>
            <a:pPr lvl="1"/>
            <a:r>
              <a:rPr lang="en-GB" dirty="0"/>
              <a:t>P.G. </a:t>
            </a:r>
            <a:r>
              <a:rPr lang="en-GB" dirty="0" err="1"/>
              <a:t>Lowney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The </a:t>
            </a:r>
            <a:r>
              <a:rPr lang="en-GB" dirty="0" err="1">
                <a:hlinkClick r:id="rId3"/>
              </a:rPr>
              <a:t>Multiflow</a:t>
            </a:r>
            <a:r>
              <a:rPr lang="en-GB" dirty="0">
                <a:hlinkClick r:id="rId3"/>
              </a:rPr>
              <a:t> Trace Scheduling Compiler</a:t>
            </a:r>
            <a:endParaRPr lang="en-GB" dirty="0"/>
          </a:p>
          <a:p>
            <a:pPr lvl="1"/>
            <a:r>
              <a:rPr lang="en-US" dirty="0">
                <a:hlinkClick r:id="rId4"/>
              </a:rPr>
              <a:t>The Making of a Compiler for the Intel Itanium Processor</a:t>
            </a:r>
            <a:endParaRPr lang="en-US" dirty="0"/>
          </a:p>
          <a:p>
            <a:pPr lvl="1"/>
            <a:r>
              <a:rPr lang="en-GB" dirty="0">
                <a:hlinkClick r:id="rId5"/>
              </a:rPr>
              <a:t>DSP-C Specification</a:t>
            </a:r>
            <a:r>
              <a:rPr lang="en-GB" dirty="0"/>
              <a:t> and </a:t>
            </a:r>
            <a:r>
              <a:rPr lang="en-GB" dirty="0">
                <a:hlinkClick r:id="rId6"/>
              </a:rPr>
              <a:t>Embedded-C extensions</a:t>
            </a:r>
            <a:endParaRPr lang="en-GB" dirty="0"/>
          </a:p>
          <a:p>
            <a:pPr lvl="1"/>
            <a:r>
              <a:rPr lang="en-GB" dirty="0"/>
              <a:t>TI compiler manuals (</a:t>
            </a:r>
            <a:r>
              <a:rPr lang="en-GB" dirty="0">
                <a:hlinkClick r:id="rId7"/>
              </a:rPr>
              <a:t>User</a:t>
            </a:r>
            <a:r>
              <a:rPr lang="en-GB" dirty="0"/>
              <a:t> and </a:t>
            </a:r>
            <a:r>
              <a:rPr lang="en-GB" dirty="0">
                <a:hlinkClick r:id="rId8"/>
              </a:rPr>
              <a:t>Programmer</a:t>
            </a:r>
            <a:r>
              <a:rPr lang="en-GB" dirty="0"/>
              <a:t> guides)</a:t>
            </a:r>
          </a:p>
          <a:p>
            <a:r>
              <a:rPr lang="en-GB" dirty="0"/>
              <a:t>CEVA arch:</a:t>
            </a:r>
          </a:p>
          <a:p>
            <a:pPr lvl="1"/>
            <a:r>
              <a:rPr lang="en-US" dirty="0">
                <a:hlinkClick r:id="rId9"/>
              </a:rPr>
              <a:t>CEVA Launches Machine Learning DSP Solution: CEVA-XM6 (</a:t>
            </a:r>
            <a:r>
              <a:rPr lang="en-US" dirty="0" err="1">
                <a:hlinkClick r:id="rId9"/>
              </a:rPr>
              <a:t>anandtech</a:t>
            </a:r>
            <a:r>
              <a:rPr lang="en-US" dirty="0">
                <a:hlinkClick r:id="rId9"/>
              </a:rPr>
              <a:t>)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CEVA-XC12 The world's most advanced communications DSP</a:t>
            </a:r>
            <a:endParaRPr lang="en-US" dirty="0"/>
          </a:p>
          <a:p>
            <a:r>
              <a:rPr lang="en-GB" dirty="0"/>
              <a:t>CEVA compilers:</a:t>
            </a:r>
          </a:p>
          <a:p>
            <a:pPr lvl="1"/>
            <a:r>
              <a:rPr lang="en-US" dirty="0"/>
              <a:t>E. </a:t>
            </a:r>
            <a:r>
              <a:rPr lang="en-US" dirty="0" err="1"/>
              <a:t>Belaish</a:t>
            </a:r>
            <a:r>
              <a:rPr lang="en-US" dirty="0"/>
              <a:t> </a:t>
            </a:r>
            <a:r>
              <a:rPr lang="en-US" dirty="0">
                <a:hlinkClick r:id="rId11"/>
              </a:rPr>
              <a:t>Combining C code with assembly code in DSP applications</a:t>
            </a:r>
            <a:endParaRPr lang="en-US" dirty="0"/>
          </a:p>
          <a:p>
            <a:pPr lvl="1"/>
            <a:r>
              <a:rPr lang="en-US" dirty="0"/>
              <a:t>E. </a:t>
            </a:r>
            <a:r>
              <a:rPr lang="en-US" dirty="0" err="1"/>
              <a:t>Belaish</a:t>
            </a:r>
            <a:r>
              <a:rPr lang="en-US" dirty="0"/>
              <a:t> </a:t>
            </a:r>
            <a:r>
              <a:rPr lang="en-US" dirty="0">
                <a:hlinkClick r:id="rId12"/>
              </a:rPr>
              <a:t>Architecture Oriented C Optimizations</a:t>
            </a:r>
            <a:endParaRPr lang="en-US" dirty="0"/>
          </a:p>
          <a:p>
            <a:pPr lvl="1"/>
            <a:r>
              <a:rPr lang="en-GB" dirty="0"/>
              <a:t>E. </a:t>
            </a:r>
            <a:r>
              <a:rPr lang="en-GB" dirty="0" err="1"/>
              <a:t>Belaish</a:t>
            </a:r>
            <a:r>
              <a:rPr lang="en-GB" dirty="0"/>
              <a:t> </a:t>
            </a:r>
            <a:r>
              <a:rPr lang="en-US" dirty="0">
                <a:hlinkClick r:id="rId13"/>
              </a:rPr>
              <a:t>Compiler optimization for DSP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0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969"/>
            <a:ext cx="10515600" cy="1325563"/>
          </a:xfrm>
        </p:spPr>
        <p:txBody>
          <a:bodyPr/>
          <a:lstStyle/>
          <a:p>
            <a:r>
              <a:rPr lang="en-GB" dirty="0"/>
              <a:t>What is a DSP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731985"/>
          </a:xfrm>
        </p:spPr>
        <p:txBody>
          <a:bodyPr>
            <a:normAutofit/>
          </a:bodyPr>
          <a:lstStyle/>
          <a:p>
            <a:r>
              <a:rPr lang="en-GB" dirty="0"/>
              <a:t>Digital Signal Processors</a:t>
            </a:r>
          </a:p>
          <a:p>
            <a:r>
              <a:rPr lang="en-GB" dirty="0"/>
              <a:t>Appeared in 1970-s</a:t>
            </a:r>
          </a:p>
          <a:p>
            <a:r>
              <a:rPr lang="en-GB" dirty="0"/>
              <a:t>First computational accelerators</a:t>
            </a:r>
          </a:p>
          <a:p>
            <a:r>
              <a:rPr lang="en-GB" dirty="0"/>
              <a:t>Built to compete with </a:t>
            </a:r>
            <a:r>
              <a:rPr lang="en-GB" dirty="0" err="1"/>
              <a:t>analog</a:t>
            </a:r>
            <a:r>
              <a:rPr lang="en-GB" dirty="0"/>
              <a:t> ASIC signal processors (“programmable Signal Processors”)</a:t>
            </a:r>
          </a:p>
          <a:p>
            <a:r>
              <a:rPr lang="en-GB" dirty="0"/>
              <a:t>Pros: reprogrammable =&gt; lower cost, reduced TTM, field updates in case of bugs, changes in standards, etc.</a:t>
            </a:r>
          </a:p>
          <a:p>
            <a:r>
              <a:rPr lang="en-GB" dirty="0"/>
              <a:t>Notoriously hard to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5A7E2-3FF1-4B5C-BFC5-9DCE2DC989D8}"/>
              </a:ext>
            </a:extLst>
          </p:cNvPr>
          <p:cNvSpPr txBox="1"/>
          <p:nvPr/>
        </p:nvSpPr>
        <p:spPr>
          <a:xfrm>
            <a:off x="7857737" y="6211669"/>
            <a:ext cx="4334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ASIC – Application Specific Integrated Circuit</a:t>
            </a:r>
          </a:p>
          <a:p>
            <a:r>
              <a:rPr lang="en-US" dirty="0"/>
              <a:t>TTM – time-to-market</a:t>
            </a:r>
          </a:p>
        </p:txBody>
      </p:sp>
    </p:spTree>
    <p:extLst>
      <p:ext uri="{BB962C8B-B14F-4D97-AF65-F5344CB8AC3E}">
        <p14:creationId xmlns:p14="http://schemas.microsoft.com/office/powerpoint/2010/main" val="1758301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55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80" y="0"/>
            <a:ext cx="10515600" cy="1325563"/>
          </a:xfrm>
        </p:spPr>
        <p:txBody>
          <a:bodyPr/>
          <a:lstStyle/>
          <a:p>
            <a:r>
              <a:rPr lang="en-GB" dirty="0"/>
              <a:t>DSP vs general-purpose processors (GPPU)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171575"/>
            <a:ext cx="11282111" cy="5149016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hlinkClick r:id="rId2"/>
              </a:rPr>
              <a:t>Intel </a:t>
            </a:r>
            <a:r>
              <a:rPr lang="en-GB" dirty="0" err="1">
                <a:hlinkClick r:id="rId2"/>
              </a:rPr>
              <a:t>Skylake</a:t>
            </a:r>
            <a:r>
              <a:rPr lang="en-GB" dirty="0">
                <a:hlinkClick r:id="rId2"/>
              </a:rPr>
              <a:t> Xeon Platinum 8180M</a:t>
            </a:r>
            <a:endParaRPr lang="en-GB" dirty="0"/>
          </a:p>
          <a:p>
            <a:pPr lvl="1"/>
            <a:r>
              <a:rPr lang="en-GB" dirty="0"/>
              <a:t>Frequency: 2.5 GHz</a:t>
            </a:r>
          </a:p>
          <a:p>
            <a:pPr lvl="1"/>
            <a:r>
              <a:rPr lang="en-GB" dirty="0"/>
              <a:t>Cores: 28</a:t>
            </a:r>
          </a:p>
          <a:p>
            <a:pPr lvl="1"/>
            <a:r>
              <a:rPr lang="en-GB" dirty="0"/>
              <a:t>Peak issue width: </a:t>
            </a:r>
            <a:r>
              <a:rPr lang="en-GB" dirty="0">
                <a:hlinkClick r:id="rId3"/>
              </a:rPr>
              <a:t>8</a:t>
            </a:r>
            <a:endParaRPr lang="en-GB" dirty="0"/>
          </a:p>
          <a:p>
            <a:pPr lvl="1"/>
            <a:r>
              <a:rPr lang="en-GB" dirty="0"/>
              <a:t>Peak performance: 560 GIPS</a:t>
            </a:r>
          </a:p>
          <a:p>
            <a:pPr lvl="1"/>
            <a:r>
              <a:rPr lang="en-GB" dirty="0"/>
              <a:t>Power: 205 W</a:t>
            </a:r>
          </a:p>
          <a:p>
            <a:pPr lvl="1"/>
            <a:r>
              <a:rPr lang="en-GB" dirty="0"/>
              <a:t>Price: $13K (plus coolant!)</a:t>
            </a:r>
          </a:p>
          <a:p>
            <a:pPr lvl="1"/>
            <a:r>
              <a:rPr lang="en-GB" dirty="0"/>
              <a:t>Perf/W/$/core: </a:t>
            </a:r>
            <a:r>
              <a:rPr lang="en-GB" b="1" dirty="0"/>
              <a:t>7.5 KIPS/W/$/core</a:t>
            </a:r>
          </a:p>
          <a:p>
            <a:r>
              <a:rPr lang="en-GB" dirty="0">
                <a:hlinkClick r:id="rId4"/>
              </a:rPr>
              <a:t>TI TMS320C6713BZDP300</a:t>
            </a:r>
            <a:endParaRPr lang="en-GB" dirty="0"/>
          </a:p>
          <a:p>
            <a:pPr lvl="1"/>
            <a:r>
              <a:rPr lang="en-GB" dirty="0"/>
              <a:t>Frequency: 300 MHz</a:t>
            </a:r>
          </a:p>
          <a:p>
            <a:pPr lvl="1"/>
            <a:r>
              <a:rPr lang="en-GB" dirty="0"/>
              <a:t>Cores: 1</a:t>
            </a:r>
          </a:p>
          <a:p>
            <a:pPr lvl="1"/>
            <a:r>
              <a:rPr lang="en-GB" dirty="0"/>
              <a:t>Peak issue width: 6</a:t>
            </a:r>
          </a:p>
          <a:p>
            <a:pPr lvl="1"/>
            <a:r>
              <a:rPr lang="en-GB" dirty="0"/>
              <a:t>Peak performance: 1.8 GIPS</a:t>
            </a:r>
          </a:p>
          <a:p>
            <a:pPr lvl="1"/>
            <a:r>
              <a:rPr lang="en-GB" dirty="0"/>
              <a:t>Power: around 1 W</a:t>
            </a:r>
          </a:p>
          <a:p>
            <a:pPr lvl="1"/>
            <a:r>
              <a:rPr lang="en-GB" dirty="0"/>
              <a:t>Price: $35 (for 1KU)</a:t>
            </a:r>
          </a:p>
          <a:p>
            <a:pPr lvl="1"/>
            <a:r>
              <a:rPr lang="en-GB" dirty="0"/>
              <a:t>Perf/W/$/core: </a:t>
            </a:r>
            <a:r>
              <a:rPr lang="en-GB" b="1" dirty="0"/>
              <a:t>51 MIPS/W/$/core (7000x over Xeon!)</a:t>
            </a:r>
          </a:p>
          <a:p>
            <a:r>
              <a:rPr lang="en-GB" dirty="0"/>
              <a:t>Caveat:</a:t>
            </a:r>
          </a:p>
          <a:p>
            <a:pPr lvl="1"/>
            <a:r>
              <a:rPr lang="en-GB" dirty="0"/>
              <a:t>DSPs only achieve peak performance on highly-regular loops and data structures.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4061" y="6553200"/>
            <a:ext cx="609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Drinking from the Firehose: How the Mill CPU Decodes 30+ Instructions per Cycle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4885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7124-38F7-40C1-9A6C-5FAD001F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Changelog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4720-3773-461C-89B3-2BA9C0AFF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0.3</a:t>
            </a:r>
          </a:p>
          <a:p>
            <a:pPr lvl="1"/>
            <a:r>
              <a:rPr lang="en-US" dirty="0"/>
              <a:t>First public version</a:t>
            </a:r>
          </a:p>
          <a:p>
            <a:r>
              <a:rPr lang="en-US" dirty="0"/>
              <a:t>0.4</a:t>
            </a:r>
          </a:p>
          <a:p>
            <a:pPr lvl="1"/>
            <a:r>
              <a:rPr lang="en-US" dirty="0"/>
              <a:t>Multi-banked memory in “Modern VLIW architectures”</a:t>
            </a:r>
          </a:p>
          <a:p>
            <a:pPr lvl="1"/>
            <a:r>
              <a:rPr lang="en-US" dirty="0"/>
              <a:t>Host emulators in “DSP: tools”</a:t>
            </a:r>
          </a:p>
          <a:p>
            <a:r>
              <a:rPr lang="en-US" dirty="0"/>
              <a:t>0.5</a:t>
            </a:r>
          </a:p>
          <a:p>
            <a:pPr lvl="1"/>
            <a:r>
              <a:rPr lang="en-US" dirty="0"/>
              <a:t>Final version for Samsung</a:t>
            </a:r>
          </a:p>
          <a:p>
            <a:r>
              <a:rPr lang="en-US" dirty="0"/>
              <a:t>0.6</a:t>
            </a:r>
          </a:p>
          <a:p>
            <a:pPr lvl="1"/>
            <a:r>
              <a:rPr lang="en-US" dirty="0"/>
              <a:t>Update content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84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80" y="0"/>
            <a:ext cx="10515600" cy="1325563"/>
          </a:xfrm>
        </p:spPr>
        <p:txBody>
          <a:bodyPr/>
          <a:lstStyle/>
          <a:p>
            <a:r>
              <a:rPr lang="en-GB" dirty="0"/>
              <a:t>DSP vs general-purpose processors (GPPU)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9680" y="6572801"/>
            <a:ext cx="6097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Drinking from the Firehose: How the Mill CPU Decodes 30+ Instructions per Cycle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61752"/>
              </p:ext>
            </p:extLst>
          </p:nvPr>
        </p:nvGraphicFramePr>
        <p:xfrm>
          <a:off x="1454484" y="1654426"/>
          <a:ext cx="8127999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GPPU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DSP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2-3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~500 MHz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Power consumption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Very high (~100 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Very low (~1 W)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Out-of-order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$1000+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~$50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Target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General-purpose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Loop-intensive,</a:t>
                      </a:r>
                      <a:r>
                        <a:rPr lang="en-GB" baseline="0" dirty="0"/>
                        <a:t> data-parallel, highly regular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730934-EEC3-4A17-99A8-C63660431FB3}"/>
              </a:ext>
            </a:extLst>
          </p:cNvPr>
          <p:cNvSpPr txBox="1"/>
          <p:nvPr/>
        </p:nvSpPr>
        <p:spPr>
          <a:xfrm>
            <a:off x="3059289" y="4834993"/>
            <a:ext cx="5175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Over 100x Perf/W/$ improvement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7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GPPU control overhead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73" y="1831967"/>
            <a:ext cx="6041089" cy="3597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4844" y="5850531"/>
            <a:ext cx="715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https://en.wikichip.org/wiki/intel/microarchitectures/skylake_(client)</a:t>
            </a:r>
            <a:br>
              <a:rPr lang="en-US" dirty="0"/>
            </a:br>
            <a:r>
              <a:rPr lang="en-US" dirty="0"/>
              <a:t>[2] </a:t>
            </a:r>
            <a:r>
              <a:rPr lang="en-US" dirty="0">
                <a:hlinkClick r:id="rId4"/>
              </a:rPr>
              <a:t>The Rise and Fall of Dark Silicon</a:t>
            </a:r>
            <a:endParaRPr lang="en-US" dirty="0"/>
          </a:p>
          <a:p>
            <a:r>
              <a:rPr lang="en-US" dirty="0"/>
              <a:t>[3] </a:t>
            </a:r>
            <a:r>
              <a:rPr lang="en-US" dirty="0">
                <a:hlinkClick r:id="rId5"/>
              </a:rPr>
              <a:t>Understanding sources of inefficiency in general-purpose chips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94547" y="3513221"/>
            <a:ext cx="4892842" cy="2286000"/>
          </a:xfrm>
          <a:prstGeom prst="ellipse">
            <a:avLst/>
          </a:pr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73711" y="4845055"/>
            <a:ext cx="12843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FF0000"/>
                </a:solidFill>
              </a:rPr>
              <a:t>+TLB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2D664-7356-4787-94AF-515BD543FF75}"/>
              </a:ext>
            </a:extLst>
          </p:cNvPr>
          <p:cNvSpPr txBox="1"/>
          <p:nvPr/>
        </p:nvSpPr>
        <p:spPr>
          <a:xfrm>
            <a:off x="9105971" y="3077889"/>
            <a:ext cx="2963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“While a simple arithmetic operation requires around 0.5–20 </a:t>
            </a:r>
            <a:r>
              <a:rPr lang="en-US" dirty="0" err="1"/>
              <a:t>pJ</a:t>
            </a:r>
            <a:r>
              <a:rPr lang="en-US" dirty="0"/>
              <a:t>, modern cores spend about 2000 </a:t>
            </a:r>
            <a:r>
              <a:rPr lang="en-US" dirty="0" err="1"/>
              <a:t>pJ</a:t>
            </a:r>
            <a:r>
              <a:rPr lang="en-US" dirty="0"/>
              <a:t> to schedule it.” [2]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1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421D-47DE-46C8-BE64-DD4DCA08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DSP: applications (1)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52E9-68EC-4950-83B5-716AE8E9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Real-time embedded systems</a:t>
            </a:r>
          </a:p>
          <a:p>
            <a:pPr lvl="1"/>
            <a:r>
              <a:rPr lang="en-GB" dirty="0"/>
              <a:t>Need predictable performance</a:t>
            </a:r>
          </a:p>
          <a:p>
            <a:pPr lvl="1"/>
            <a:r>
              <a:rPr lang="en-GB" b="1" dirty="0"/>
              <a:t>Power consumption is very important</a:t>
            </a:r>
          </a:p>
          <a:p>
            <a:pPr lvl="1"/>
            <a:r>
              <a:rPr lang="en-GB" dirty="0"/>
              <a:t>Single program (size of developed code is </a:t>
            </a:r>
            <a:r>
              <a:rPr lang="en-GB" i="1" dirty="0"/>
              <a:t>smaller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Consists of few functions which implement of some standard (or performance-critical parts of it)</a:t>
            </a:r>
          </a:p>
          <a:p>
            <a:pPr lvl="1"/>
            <a:r>
              <a:rPr lang="en-GB" dirty="0"/>
              <a:t>Each function is a bunch of loops</a:t>
            </a:r>
          </a:p>
          <a:p>
            <a:r>
              <a:rPr lang="en-US" dirty="0"/>
              <a:t>Data processing is one of the main functions</a:t>
            </a:r>
          </a:p>
          <a:p>
            <a:pPr lvl="1"/>
            <a:r>
              <a:rPr lang="en-US" dirty="0"/>
              <a:t>Number crunching loops over linear arrays</a:t>
            </a:r>
          </a:p>
          <a:p>
            <a:pPr lvl="1"/>
            <a:r>
              <a:rPr lang="en-US" dirty="0"/>
              <a:t>Data-parallel or reductions (convolutions, stencils)</a:t>
            </a:r>
          </a:p>
          <a:p>
            <a:pPr lvl="1"/>
            <a:r>
              <a:rPr lang="en-US" dirty="0"/>
              <a:t>IIR/FIR, dot products, Fourier transforms, etc.</a:t>
            </a:r>
          </a:p>
          <a:p>
            <a:pPr lvl="1"/>
            <a:r>
              <a:rPr lang="en-US" b="1" dirty="0"/>
              <a:t>Most common operations: additions and multiplications (MACs)</a:t>
            </a:r>
          </a:p>
          <a:p>
            <a:pPr lvl="1"/>
            <a:r>
              <a:rPr lang="en-US" b="1" dirty="0"/>
              <a:t>Unlimited ILP</a:t>
            </a:r>
          </a:p>
        </p:txBody>
      </p:sp>
    </p:spTree>
    <p:extLst>
      <p:ext uri="{BB962C8B-B14F-4D97-AF65-F5344CB8AC3E}">
        <p14:creationId xmlns:p14="http://schemas.microsoft.com/office/powerpoint/2010/main" val="320822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421D-47DE-46C8-BE64-DD4DCA08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DSP: applications (2)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52E9-68EC-4950-83B5-716AE8E9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0953"/>
          </a:xfrm>
        </p:spPr>
        <p:txBody>
          <a:bodyPr>
            <a:normAutofit/>
          </a:bodyPr>
          <a:lstStyle/>
          <a:p>
            <a:r>
              <a:rPr lang="en-US" dirty="0"/>
              <a:t>Predictable data ranges</a:t>
            </a:r>
          </a:p>
          <a:p>
            <a:pPr lvl="1"/>
            <a:r>
              <a:rPr lang="en-US" dirty="0"/>
              <a:t>Fixed point arithmetic</a:t>
            </a:r>
          </a:p>
          <a:p>
            <a:pPr lvl="1"/>
            <a:r>
              <a:rPr lang="en-US" dirty="0"/>
              <a:t>Saturation on overflow (instead of wrap-around)</a:t>
            </a:r>
          </a:p>
          <a:p>
            <a:r>
              <a:rPr lang="en-GB" dirty="0"/>
              <a:t>Economy of scale</a:t>
            </a:r>
          </a:p>
          <a:p>
            <a:pPr lvl="1"/>
            <a:r>
              <a:rPr lang="en-GB" dirty="0"/>
              <a:t>Consequence of embeddedness</a:t>
            </a:r>
          </a:p>
          <a:p>
            <a:pPr lvl="1"/>
            <a:r>
              <a:rPr lang="en-GB" dirty="0"/>
              <a:t>Same program runs on millions of devices</a:t>
            </a:r>
          </a:p>
          <a:p>
            <a:pPr lvl="1"/>
            <a:r>
              <a:rPr lang="en-GB" b="1" dirty="0"/>
              <a:t>Program optimization has very high ROI</a:t>
            </a:r>
          </a:p>
          <a:p>
            <a:pPr lvl="1"/>
            <a:r>
              <a:rPr lang="en-GB" dirty="0"/>
              <a:t>Compile time or developer convenience is a lesser issue</a:t>
            </a:r>
          </a:p>
          <a:p>
            <a:pPr lvl="1"/>
            <a:r>
              <a:rPr lang="en-GB" dirty="0"/>
              <a:t>Binary compatibility not an issue (source/assembler compatibility often is!)</a:t>
            </a:r>
          </a:p>
        </p:txBody>
      </p:sp>
    </p:spTree>
    <p:extLst>
      <p:ext uri="{BB962C8B-B14F-4D97-AF65-F5344CB8AC3E}">
        <p14:creationId xmlns:p14="http://schemas.microsoft.com/office/powerpoint/2010/main" val="141307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AB11-CE39-4027-89C7-B0A9FFBB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DSP success story: </a:t>
            </a:r>
            <a:r>
              <a:rPr lang="en-US" dirty="0" err="1"/>
              <a:t>Speak&amp;Spell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2B8A-0971-44B6-91E0-9F0FE2309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780"/>
            <a:ext cx="587887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Toy speech synthesizer</a:t>
            </a:r>
          </a:p>
          <a:p>
            <a:r>
              <a:rPr lang="en-US" dirty="0"/>
              <a:t>Appeared in 1978</a:t>
            </a:r>
          </a:p>
          <a:p>
            <a:r>
              <a:rPr lang="en-US" dirty="0"/>
              <a:t>Based on dedicated TI DSP</a:t>
            </a:r>
          </a:p>
          <a:p>
            <a:r>
              <a:rPr lang="en-US" dirty="0"/>
              <a:t>Used Linear Predictive Coding for synthesis which allowed dramatic reduction of required ROM</a:t>
            </a:r>
          </a:p>
          <a:p>
            <a:pPr lvl="1"/>
            <a:r>
              <a:rPr lang="en-US" dirty="0"/>
              <a:t>Human vocal tract modelled as series of linear filters</a:t>
            </a:r>
          </a:p>
          <a:p>
            <a:pPr lvl="1"/>
            <a:r>
              <a:rPr lang="en-US" dirty="0"/>
              <a:t>Speech is a sequence of phonemes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phonem</a:t>
            </a:r>
            <a:r>
              <a:rPr lang="en-US" dirty="0"/>
              <a:t> is determined by filter coefficients and excitation signal</a:t>
            </a:r>
          </a:p>
          <a:p>
            <a:r>
              <a:rPr lang="en-US" dirty="0"/>
              <a:t>Audio processing still one of the main DSP markets (sound cards, codecs, etc.)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CF1A5-A7F4-4D4F-8C02-419550B4F3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70" y="1209138"/>
            <a:ext cx="3768459" cy="468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A44AD1-43C1-409F-8237-B0A78A1D978A}"/>
              </a:ext>
            </a:extLst>
          </p:cNvPr>
          <p:cNvSpPr txBox="1"/>
          <p:nvPr/>
        </p:nvSpPr>
        <p:spPr>
          <a:xfrm>
            <a:off x="7736542" y="5744887"/>
            <a:ext cx="2626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By </a:t>
            </a:r>
            <a:r>
              <a:rPr lang="en-US" sz="1400" dirty="0" err="1">
                <a:hlinkClick r:id="rId3"/>
              </a:rPr>
              <a:t>FozzTexx</a:t>
            </a:r>
            <a:r>
              <a:rPr lang="en-US" sz="1400" dirty="0">
                <a:hlinkClick r:id="rId3"/>
              </a:rPr>
              <a:t> at English 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788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16046</TotalTime>
  <Words>3793</Words>
  <Application>Microsoft Office PowerPoint</Application>
  <PresentationFormat>Widescreen</PresentationFormat>
  <Paragraphs>518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 Theme</vt:lpstr>
      <vt:lpstr>DSP processors Overview of architecture and SDKs</vt:lpstr>
      <vt:lpstr>Disclaimer</vt:lpstr>
      <vt:lpstr>Plan of the talk</vt:lpstr>
      <vt:lpstr>What is a DSP</vt:lpstr>
      <vt:lpstr>DSP vs general-purpose processors (GPPU)</vt:lpstr>
      <vt:lpstr>GPPU control overhead</vt:lpstr>
      <vt:lpstr>DSP: applications (1)</vt:lpstr>
      <vt:lpstr>DSP: applications (2)</vt:lpstr>
      <vt:lpstr>DSP success story: Speak&amp;Spell</vt:lpstr>
      <vt:lpstr>DSP success story: GSM</vt:lpstr>
      <vt:lpstr>DSP success story: image processors</vt:lpstr>
      <vt:lpstr>Gene’s law</vt:lpstr>
      <vt:lpstr>DSP: architecture</vt:lpstr>
      <vt:lpstr>DSP: Power reduction</vt:lpstr>
      <vt:lpstr>DSP: ILP increase</vt:lpstr>
      <vt:lpstr>DSP classification</vt:lpstr>
      <vt:lpstr>Low-end (“traditional”) DSPs</vt:lpstr>
      <vt:lpstr>High-end (“modern”) DSPs</vt:lpstr>
      <vt:lpstr>VLIW in DSPs (1)</vt:lpstr>
      <vt:lpstr>VLIW in DSPs (2)</vt:lpstr>
      <vt:lpstr>VLIW vs SIMD (ILP vs DLP)</vt:lpstr>
      <vt:lpstr>DSP: ecosystem</vt:lpstr>
      <vt:lpstr>DSP: benchmarks</vt:lpstr>
      <vt:lpstr>DSP: tools</vt:lpstr>
      <vt:lpstr>DSP compilers: overview</vt:lpstr>
      <vt:lpstr>Compiler intrinsics</vt:lpstr>
      <vt:lpstr>Compiler pragmas</vt:lpstr>
      <vt:lpstr>Language extensions: stricter aliasing</vt:lpstr>
      <vt:lpstr>Compiler optimizations: software pipelining</vt:lpstr>
      <vt:lpstr>Compiler optimizations: speculation</vt:lpstr>
      <vt:lpstr>Compiler optimizations: if-conversion</vt:lpstr>
      <vt:lpstr>Compiler optimizations: IV renaming</vt:lpstr>
      <vt:lpstr>Compiler optimizations: optimization remarks</vt:lpstr>
      <vt:lpstr>Compiler optimizations: parameter sweep (“autotuning”)</vt:lpstr>
      <vt:lpstr>Example DSP compiler: Open64</vt:lpstr>
      <vt:lpstr>Example DSP compiler: LLVM Hexagon</vt:lpstr>
      <vt:lpstr>DSP: past trends</vt:lpstr>
      <vt:lpstr>DSP: current/future trends</vt:lpstr>
      <vt:lpstr>Further reading</vt:lpstr>
      <vt:lpstr>The End</vt:lpstr>
      <vt:lpstr>DSP vs general-purpose processors (GPPU)</vt:lpstr>
      <vt:lpstr>Changelog</vt:lpstr>
    </vt:vector>
  </TitlesOfParts>
  <Company>CEVA DSP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CEVA DSP Powerhouse</dc:title>
  <dc:creator>Yuri Gribov</dc:creator>
  <cp:lastModifiedBy>Asus</cp:lastModifiedBy>
  <cp:revision>358</cp:revision>
  <dcterms:created xsi:type="dcterms:W3CDTF">2017-11-22T08:46:16Z</dcterms:created>
  <dcterms:modified xsi:type="dcterms:W3CDTF">2025-01-02T06:20:06Z</dcterms:modified>
</cp:coreProperties>
</file>