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340" r:id="rId4"/>
    <p:sldId id="341" r:id="rId5"/>
    <p:sldId id="342" r:id="rId6"/>
    <p:sldId id="261" r:id="rId7"/>
    <p:sldId id="258" r:id="rId8"/>
    <p:sldId id="259" r:id="rId9"/>
    <p:sldId id="263" r:id="rId10"/>
    <p:sldId id="279" r:id="rId11"/>
    <p:sldId id="260" r:id="rId12"/>
    <p:sldId id="264" r:id="rId13"/>
    <p:sldId id="281" r:id="rId14"/>
    <p:sldId id="262" r:id="rId15"/>
    <p:sldId id="266" r:id="rId16"/>
    <p:sldId id="267" r:id="rId17"/>
    <p:sldId id="333" r:id="rId18"/>
    <p:sldId id="268" r:id="rId19"/>
    <p:sldId id="282" r:id="rId20"/>
    <p:sldId id="269" r:id="rId21"/>
    <p:sldId id="273" r:id="rId22"/>
    <p:sldId id="272" r:id="rId23"/>
    <p:sldId id="274" r:id="rId24"/>
    <p:sldId id="284" r:id="rId25"/>
    <p:sldId id="277" r:id="rId26"/>
    <p:sldId id="285" r:id="rId27"/>
    <p:sldId id="286" r:id="rId28"/>
    <p:sldId id="283" r:id="rId29"/>
    <p:sldId id="275" r:id="rId30"/>
    <p:sldId id="276" r:id="rId31"/>
    <p:sldId id="278" r:id="rId32"/>
    <p:sldId id="287" r:id="rId33"/>
    <p:sldId id="288" r:id="rId34"/>
    <p:sldId id="291" r:id="rId35"/>
    <p:sldId id="289" r:id="rId36"/>
    <p:sldId id="290" r:id="rId37"/>
    <p:sldId id="292" r:id="rId38"/>
    <p:sldId id="332" r:id="rId39"/>
    <p:sldId id="293" r:id="rId40"/>
    <p:sldId id="294" r:id="rId41"/>
    <p:sldId id="295" r:id="rId42"/>
    <p:sldId id="296" r:id="rId43"/>
    <p:sldId id="297" r:id="rId44"/>
    <p:sldId id="298" r:id="rId45"/>
    <p:sldId id="300" r:id="rId46"/>
    <p:sldId id="301" r:id="rId47"/>
    <p:sldId id="302" r:id="rId48"/>
    <p:sldId id="299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4" r:id="rId77"/>
    <p:sldId id="335" r:id="rId78"/>
    <p:sldId id="336" r:id="rId79"/>
    <p:sldId id="337" r:id="rId80"/>
    <p:sldId id="338" r:id="rId81"/>
    <p:sldId id="339" r:id="rId82"/>
    <p:sldId id="343" r:id="rId83"/>
    <p:sldId id="344" r:id="rId84"/>
    <p:sldId id="330" r:id="rId85"/>
    <p:sldId id="331" r:id="rId86"/>
    <p:sldId id="271" r:id="rId87"/>
    <p:sldId id="270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C82C-088A-4FB4-80D3-9F271402ACE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8.15107" TargetMode="External"/><Relationship Id="rId7" Type="http://schemas.openxmlformats.org/officeDocument/2006/relationships/hyperlink" Target="https://www.usenix.org/publications/loginonline/choose-one-android-performance-or-security" TargetMode="External"/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gleprojectzero.blogspot.com/2015/09/stagefrightened.html" TargetMode="External"/><Relationship Id="rId5" Type="http://schemas.openxmlformats.org/officeDocument/2006/relationships/hyperlink" Target="https://cloud.google.com/blog/topics/threat-intelligence/six-facts-about-address-space-layout-randomization-on-windows" TargetMode="External"/><Relationship Id="rId4" Type="http://schemas.openxmlformats.org/officeDocument/2006/relationships/hyperlink" Target="https://www.blackhat.com/docs/us-16/materials/us-16-Kralevich-The-Art-Of-Defense-How-Vulnerabilities-Help-Shape-Security-Features-And-Mitigations-In-Android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bugzilla.mozilla.org/show_bug.cgi?id=1503589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/issues/30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ugr/slides/blob/main/CppZeroCost/2025/scripts/has_stack_clash_protection.py" TargetMode="External"/><Relationship Id="rId4" Type="http://schemas.openxmlformats.org/officeDocument/2006/relationships/hyperlink" Target="https://github.com/slimm609/checksec/issues/300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0x434b.dev/overview-of-glibc-heap-exploitation-techniqu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ingsvilletimes.ca/2022/10/common-sense-health-rake-up-the-leaves-this-fall/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grsecurity.net/rap_faq" TargetMode="External"/><Relationship Id="rId2" Type="http://schemas.openxmlformats.org/officeDocument/2006/relationships/hyperlink" Target="https://learn.microsoft.com/en-us/windows/win32/secbp/control-flow-guard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limm609/checksec/issues/302" TargetMode="Externa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issues/122687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(см. 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Проверить можно с помощью утилиты </a:t>
            </a:r>
            <a:r>
              <a:rPr lang="en-US" dirty="0" err="1"/>
              <a:t>checksec</a:t>
            </a:r>
            <a:endParaRPr lang="en-US" dirty="0"/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 err="1"/>
              <a:t>execstack</a:t>
            </a:r>
            <a:r>
              <a:rPr lang="en-US" dirty="0"/>
              <a:t>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 err="1"/>
              <a:t>mmap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semantoc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-interposition</a:t>
            </a:r>
          </a:p>
          <a:p>
            <a:pPr lvl="1"/>
            <a:r>
              <a:rPr lang="ru-RU" dirty="0"/>
              <a:t>Можно проверить наличие программой </a:t>
            </a:r>
            <a:r>
              <a:rPr lang="en-US" dirty="0" err="1"/>
              <a:t>checksec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при 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endParaRPr lang="en-US" dirty="0"/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3"/>
              </a:rPr>
              <a:t>C++Russia: </a:t>
            </a:r>
            <a:r>
              <a:rPr lang="ru-RU" dirty="0">
                <a:hlinkClick r:id="rId3"/>
              </a:rPr>
              <a:t>Динамические библиотеки и способы ускорения их работы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</a:p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The Illusion of Randomness</a:t>
            </a:r>
            <a:endParaRPr lang="ru-RU" dirty="0"/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=&gt; </a:t>
            </a:r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How vulnerabilities help shape security features and mitigations in Android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Небольшое число рандомизируемых битов (16 или даже 8 в 32-битных Windows и ранних </a:t>
            </a:r>
            <a:r>
              <a:rPr lang="en-US" dirty="0"/>
              <a:t>Android)</a:t>
            </a:r>
          </a:p>
          <a:p>
            <a:pPr lvl="2"/>
            <a:r>
              <a:rPr lang="en-US" dirty="0">
                <a:hlinkClick r:id="rId5"/>
              </a:rPr>
              <a:t>Six facts about SLR on Windows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>
                <a:hlinkClick r:id="rId6"/>
              </a:rPr>
              <a:t>Stagefrightened</a:t>
            </a:r>
            <a:r>
              <a:rPr lang="en-US" dirty="0">
                <a:hlinkClick r:id="rId6"/>
              </a:rPr>
              <a:t> </a:t>
            </a:r>
            <a:r>
              <a:rPr lang="ru-RU" dirty="0">
                <a:hlinkClick r:id="rId6"/>
              </a:rPr>
              <a:t>в </a:t>
            </a:r>
            <a:r>
              <a:rPr lang="en-US" dirty="0">
                <a:hlinkClick r:id="rId6"/>
              </a:rPr>
              <a:t>Android</a:t>
            </a:r>
            <a:endParaRPr lang="ru-RU" dirty="0"/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</a:t>
            </a:r>
          </a:p>
          <a:p>
            <a:pPr lvl="2"/>
            <a:r>
              <a:rPr lang="ru-RU" dirty="0"/>
              <a:t>В частности 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Android: </a:t>
            </a:r>
            <a:r>
              <a:rPr lang="en-US" dirty="0">
                <a:hlinkClick r:id="rId7"/>
              </a:rPr>
              <a:t>Choose One: Android Performance or Security</a:t>
            </a:r>
            <a:endParaRPr lang="en-US" dirty="0"/>
          </a:p>
          <a:p>
            <a:pPr lvl="1"/>
            <a:r>
              <a:rPr lang="ru-RU" dirty="0"/>
              <a:t>В 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В Linux рандомизация делается однократно при старте сервиса =&gt; уязвима к brute force (особенно на 32-битных платформах)</a:t>
            </a:r>
          </a:p>
          <a:p>
            <a:pPr lvl="1"/>
            <a:r>
              <a:rPr lang="ru-RU" dirty="0"/>
              <a:t>Рекомендуется делать регулярный рестарт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9230-571D-42A7-BABC-A33D57B5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C1A-4DA2-403E-9B2E-835D7F47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Некоторые коммерческие решения позволяют динамически переупорядочивать сегменты в рантайме или линк-тайме</a:t>
            </a:r>
          </a:p>
          <a:p>
            <a:r>
              <a:rPr lang="ru-RU" dirty="0"/>
              <a:t>Например </a:t>
            </a:r>
            <a:r>
              <a:rPr lang="en-US" dirty="0"/>
              <a:t>Safe Compiler (</a:t>
            </a:r>
            <a:r>
              <a:rPr lang="ru-RU" dirty="0"/>
              <a:t>ИСП РАН)</a:t>
            </a:r>
            <a:r>
              <a:rPr lang="en-US" dirty="0"/>
              <a:t>, Moving Target Defense, </a:t>
            </a:r>
            <a:r>
              <a:rPr lang="en-US" dirty="0" err="1"/>
              <a:t>Multicompiler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14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/>
          </a:bodyPr>
          <a:lstStyle/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[32];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“Message from user: %s”,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</a:t>
            </a:r>
            <a:r>
              <a:rPr lang="en-US" dirty="0" err="1"/>
              <a:t>libc</a:t>
            </a:r>
            <a:r>
              <a:rPr lang="en-US" dirty="0"/>
              <a:t>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 (</a:t>
            </a:r>
            <a:r>
              <a:rPr lang="en-US" dirty="0">
                <a:hlinkClick r:id="rId2"/>
              </a:rPr>
              <a:t>BZ #1503589</a:t>
            </a:r>
            <a:r>
              <a:rPr lang="en-US" dirty="0"/>
              <a:t>)</a:t>
            </a:r>
          </a:p>
          <a:p>
            <a:r>
              <a:rPr lang="en-US" dirty="0"/>
              <a:t>TODO: Chrome ?</a:t>
            </a:r>
          </a:p>
          <a:p>
            <a:r>
              <a:rPr lang="ru-RU" dirty="0"/>
              <a:t>Наличие </a:t>
            </a:r>
            <a:r>
              <a:rPr lang="en-US" dirty="0" err="1"/>
              <a:t>StackProtector</a:t>
            </a:r>
            <a:r>
              <a:rPr lang="ru-RU" dirty="0"/>
              <a:t> можно проверить программой </a:t>
            </a:r>
            <a:r>
              <a:rPr lang="en-US" dirty="0" err="1"/>
              <a:t>checksec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17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применяется для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в среднем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(</a:t>
            </a:r>
            <a:r>
              <a:rPr lang="ru-RU" dirty="0"/>
              <a:t>требует аппаратной поддержки </a:t>
            </a:r>
            <a:r>
              <a:rPr lang="en-US" dirty="0"/>
              <a:t>Intel CET)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</a:p>
          <a:p>
            <a:r>
              <a:rPr lang="ru-RU" dirty="0"/>
              <a:t>Пока не поддержан в checksec (</a:t>
            </a:r>
            <a:r>
              <a:rPr lang="en-US" dirty="0" err="1">
                <a:hlinkClick r:id="rId2"/>
              </a:rPr>
              <a:t>checksec</a:t>
            </a:r>
            <a:r>
              <a:rPr lang="en-US" dirty="0">
                <a:hlinkClick r:id="rId2"/>
              </a:rPr>
              <a:t> #301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просто искать публичный символ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__safestack_init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17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Стек отделён от других сегментов незамаленой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Она служит для обнаружения исчерпания стека</a:t>
            </a:r>
            <a:endParaRPr lang="en-US" dirty="0"/>
          </a:p>
          <a:p>
            <a:pPr lvl="1"/>
            <a:r>
              <a:rPr lang="ru-RU" dirty="0"/>
              <a:t>Техника 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endParaRPr lang="en-US" dirty="0"/>
          </a:p>
          <a:p>
            <a:pPr lvl="2"/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endParaRPr lang="en-US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</a:t>
            </a:r>
          </a:p>
          <a:p>
            <a:r>
              <a:rPr lang="en-US" dirty="0" err="1"/>
              <a:t>Checksec</a:t>
            </a:r>
            <a:r>
              <a:rPr lang="en-US" dirty="0"/>
              <a:t> </a:t>
            </a:r>
            <a:r>
              <a:rPr lang="ru-RU" dirty="0"/>
              <a:t>пока не обнаруживает </a:t>
            </a:r>
            <a:r>
              <a:rPr lang="en-US" dirty="0"/>
              <a:t>stack clash (</a:t>
            </a:r>
            <a:r>
              <a:rPr lang="en-US" dirty="0" err="1">
                <a:hlinkClick r:id="rId4"/>
              </a:rPr>
              <a:t>checksec</a:t>
            </a:r>
            <a:r>
              <a:rPr lang="en-US" dirty="0">
                <a:hlinkClick r:id="rId4"/>
              </a:rPr>
              <a:t> #300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Можно пока использовать </a:t>
            </a:r>
            <a:r>
              <a:rPr lang="en-US" dirty="0">
                <a:hlinkClick r:id="rId5"/>
              </a:rPr>
              <a:t>has_stack_clash_protection.py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62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</a:t>
            </a:r>
            <a:r>
              <a:rPr lang="en-US" dirty="0" err="1"/>
              <a:t>strcpy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r>
              <a:rPr lang="ru-RU" dirty="0"/>
              <a:t>Конфликтует с </a:t>
            </a:r>
            <a:r>
              <a:rPr lang="en-US" dirty="0" err="1"/>
              <a:t>AddressSanitizer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`</a:t>
            </a:r>
            <a:r>
              <a:rPr lang="en-US" dirty="0" err="1"/>
              <a:t>XXX_chk</a:t>
            </a:r>
            <a:r>
              <a:rPr lang="en-US" dirty="0"/>
              <a:t>`-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`-</a:t>
            </a:r>
            <a:r>
              <a:rPr lang="en-US" dirty="0"/>
              <a:t>O`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далеко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явного включения используются макросы -</a:t>
            </a:r>
            <a:r>
              <a:rPr lang="en-US" dirty="0"/>
              <a:t>D_FORTIFY_SOURCE=2 </a:t>
            </a:r>
            <a:r>
              <a:rPr lang="ru-RU" dirty="0"/>
              <a:t>или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Пока не появится `-</a:t>
            </a:r>
            <a:r>
              <a:rPr lang="en-US" dirty="0"/>
              <a:t>D_FORTIFY_SOURCE=4` :)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(-D_FORTIFY_SOURCE=3)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-</a:t>
            </a:r>
            <a:r>
              <a:rPr lang="en-US" dirty="0"/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-</a:t>
            </a:r>
            <a:r>
              <a:rPr lang="en-US" dirty="0"/>
              <a:t>D_FORTIFY_SOURCE=3 (</a:t>
            </a:r>
            <a:r>
              <a:rPr lang="ru-RU" dirty="0"/>
              <a:t>с 2023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352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/>
              <a:t>_FORTIFY_SOURCE=2: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расходов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/>
              <a:t>_FORTIFY_SOURCE=2</a:t>
            </a:r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</a:t>
            </a:r>
            <a:r>
              <a:rPr lang="en-US" dirty="0" err="1"/>
              <a:t>libc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</a:t>
            </a:r>
            <a:r>
              <a:rPr lang="en-US" dirty="0" err="1"/>
              <a:t>plt</a:t>
            </a:r>
            <a:endParaRPr lang="en-US" dirty="0"/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96B93-0CF3-463C-B2B2-E9BD3AE08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0565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`front`, `back`, etc.) в std::vector и std::strin</a:t>
            </a:r>
            <a:r>
              <a:rPr lang="en-US" dirty="0"/>
              <a:t>g</a:t>
            </a:r>
            <a:endParaRPr lang="ru-RU" dirty="0"/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`abs(INT_MIN)` в `std::gcd` и `std::lcm`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Libstdc</a:t>
            </a:r>
            <a:r>
              <a:rPr lang="en-US" dirty="0"/>
              <a:t>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 err="1"/>
              <a:t>Libc</a:t>
            </a:r>
            <a:r>
              <a:rPr lang="en-US" dirty="0"/>
              <a:t>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</a:t>
            </a:r>
            <a:r>
              <a:rPr lang="en-US" dirty="0" err="1"/>
              <a:t>libc</a:t>
            </a:r>
            <a:r>
              <a:rPr lang="en-US" dirty="0"/>
              <a:t>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10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r>
              <a:rPr lang="ru-RU" dirty="0"/>
              <a:t>Scudo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Чексуммы для обнаружения перезаписи метаданных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hardened_malloc: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</a:t>
            </a:r>
          </a:p>
          <a:p>
            <a:pPr lvl="1"/>
            <a:r>
              <a:rPr lang="ru-RU" dirty="0"/>
              <a:t>Зануление данных на `free` и проверка на `malloc`</a:t>
            </a:r>
          </a:p>
          <a:p>
            <a:pPr lvl="1"/>
            <a:r>
              <a:rPr lang="ru-RU" dirty="0"/>
              <a:t>Канарейки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Glibc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Po</a:t>
            </a:r>
            <a:r>
              <a:rPr lang="ru-RU" dirty="0"/>
              <a:t>inter encryption </a:t>
            </a:r>
            <a:r>
              <a:rPr lang="en-US" dirty="0"/>
              <a:t>(</a:t>
            </a:r>
            <a:r>
              <a:rPr lang="ru-RU" dirty="0"/>
              <a:t>XOR всех указателей на функции с канарейкой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Дополнительные проверки heap consistency</a:t>
            </a:r>
            <a:r>
              <a:rPr lang="en-US" dirty="0"/>
              <a:t> </a:t>
            </a:r>
            <a:r>
              <a:rPr lang="ru-RU" dirty="0"/>
              <a:t>(функция mcheck)</a:t>
            </a:r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Shacham</a:t>
            </a:r>
            <a:r>
              <a:rPr lang="en-US" dirty="0"/>
              <a:t>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67AB7-6826-44CE-A37D-F08F1BA4A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14" y="1520031"/>
            <a:ext cx="53435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LD_PRELOAD=path/to/new/allocator.so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1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браузеры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472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399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116C1-2530-459F-9795-41C9B17CF2A8}"/>
              </a:ext>
            </a:extLst>
          </p:cNvPr>
          <p:cNvSpPr txBox="1">
            <a:spLocks/>
          </p:cNvSpPr>
          <p:nvPr/>
        </p:nvSpPr>
        <p:spPr>
          <a:xfrm>
            <a:off x="6190129" y="1690688"/>
            <a:ext cx="4755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abort();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2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z,execstack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-m32 -DPAD="\"$PAD\"" -march=i686 $CFLAGS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-R env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–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/>
              <a:t>TODO: </a:t>
            </a:r>
            <a:r>
              <a:rPr lang="ru-RU" dirty="0"/>
              <a:t>найти </a:t>
            </a:r>
            <a:r>
              <a:rPr lang="en-US" dirty="0" err="1"/>
              <a:t>buildflags</a:t>
            </a:r>
            <a:r>
              <a:rPr lang="en-US" dirty="0"/>
              <a:t> Firefox</a:t>
            </a:r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67985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`-</a:t>
            </a:r>
            <a:r>
              <a:rPr lang="en-US" dirty="0"/>
              <a:t>O2`):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Helge Penne, Secure development with C++ - Lessons and techniques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INT_MAX;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y = x + 1;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(y &gt; x)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1;</a:t>
            </a:r>
          </a:p>
          <a:p>
            <a:pPr marL="1371600" lvl="3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2;</a:t>
            </a:r>
          </a:p>
          <a:p>
            <a:pPr marL="1371600" lvl="3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Проверка не используется в </a:t>
            </a:r>
            <a:r>
              <a:rPr lang="en-US" dirty="0"/>
              <a:t>Ubuntu, Debian, Fedora</a:t>
            </a:r>
            <a:endParaRPr lang="ru-RU" dirty="0"/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156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 err="1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  <a:p>
            <a:r>
              <a:rPr lang="ru-RU" dirty="0"/>
              <a:t>Примеры атак: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https://0x434b.dev/overview-of-glibc-heap-exploitation-techniques/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https://kingsvilletimes.ca/2022/10/common-sense-health-rake-up-the-leaves-this-fall/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оверхед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TODO: </a:t>
            </a:r>
            <a:r>
              <a:rPr lang="ru-RU" dirty="0"/>
              <a:t>проверить сколько пакетов используют эти флаги (как 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6620435" y="1825625"/>
            <a:ext cx="51928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 (</a:t>
            </a:r>
            <a:r>
              <a:rPr lang="en-US" dirty="0"/>
              <a:t>https://mihaibudiu.github.io/work/ccs05.pdf)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r>
              <a:rPr lang="ru-RU" dirty="0"/>
              <a:t>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2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3"/>
              </a:rPr>
              <a:t>grsecurity</a:t>
            </a:r>
            <a:r>
              <a:rPr lang="en-US" dirty="0">
                <a:hlinkClick r:id="rId3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для них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en-US" dirty="0"/>
              <a:t>Intel IBT </a:t>
            </a:r>
            <a:r>
              <a:rPr lang="ru-RU" dirty="0"/>
              <a:t>и </a:t>
            </a:r>
            <a:r>
              <a:rPr lang="en-US" dirty="0"/>
              <a:t>AArch64 BTI: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AArch64 PAC:</a:t>
            </a:r>
          </a:p>
          <a:p>
            <a:pPr lvl="1"/>
            <a:r>
              <a:rPr lang="en-US" dirty="0"/>
              <a:t>Pointer Authentication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Clang: </a:t>
            </a:r>
            <a:r>
              <a:rPr lang="ru-RU" dirty="0"/>
              <a:t>нет изменений при </a:t>
            </a:r>
            <a:r>
              <a:rPr lang="en-US" dirty="0"/>
              <a:t>Intel CET,</a:t>
            </a:r>
            <a:r>
              <a:rPr lang="ru-RU" dirty="0"/>
              <a:t> 6%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`switch`-конструкций (только в CET есть `-mcet-switch`, дефолтно выключен)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645" y="1123688"/>
            <a:ext cx="3088061" cy="9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`-</a:t>
            </a:r>
            <a:r>
              <a:rPr lang="en-US" dirty="0" err="1"/>
              <a:t>mcet</a:t>
            </a:r>
            <a:r>
              <a:rPr lang="en-US" dirty="0"/>
              <a:t>`, `-</a:t>
            </a:r>
            <a:r>
              <a:rPr lang="en-US" dirty="0" err="1"/>
              <a:t>mshstk</a:t>
            </a:r>
            <a:r>
              <a:rPr lang="en-US" dirty="0"/>
              <a:t>` </a:t>
            </a:r>
            <a:r>
              <a:rPr lang="ru-RU" dirty="0"/>
              <a:t>и `-</a:t>
            </a:r>
            <a:r>
              <a:rPr lang="en-US" dirty="0" err="1"/>
              <a:t>mibt</a:t>
            </a:r>
            <a:r>
              <a:rPr lang="en-US" dirty="0"/>
              <a:t>`,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</p:spTree>
    <p:extLst>
      <p:ext uri="{BB962C8B-B14F-4D97-AF65-F5344CB8AC3E}">
        <p14:creationId xmlns:p14="http://schemas.microsoft.com/office/powerpoint/2010/main" val="15409583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hecksec не обнаруживает</a:t>
            </a:r>
            <a:r>
              <a:rPr lang="en-US" dirty="0"/>
              <a:t> </a:t>
            </a:r>
            <a:r>
              <a:rPr lang="ru-RU" dirty="0"/>
              <a:t>LLVM CFI (непонятно как это сделать)</a:t>
            </a:r>
            <a:r>
              <a:rPr lang="en-US" dirty="0"/>
              <a:t> </a:t>
            </a:r>
            <a:r>
              <a:rPr lang="ru-RU" dirty="0"/>
              <a:t>и Intel CET (</a:t>
            </a:r>
            <a:r>
              <a:rPr lang="ru-RU" dirty="0">
                <a:hlinkClick r:id="rId5"/>
              </a:rPr>
              <a:t>checksec #302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588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Безопасные языки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</a:t>
            </a:r>
            <a:r>
              <a:rPr lang="en-US" dirty="0"/>
              <a:t>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21F0C-8FF4-4018-A61F-929A5D718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таблица со сравнением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опции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09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дальше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 некоторых опциях мы не успели поговорить</a:t>
            </a:r>
            <a:endParaRPr lang="en-US" dirty="0"/>
          </a:p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(-fstrub)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/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/>
              <a:t>-</a:t>
            </a:r>
            <a:r>
              <a:rPr lang="en-US" dirty="0" err="1"/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</a:t>
            </a:r>
            <a:r>
              <a:rPr lang="en-US" dirty="0"/>
              <a:t>hardened-</a:t>
            </a:r>
            <a:r>
              <a:rPr lang="ru-RU" dirty="0"/>
              <a:t>оптимизаций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Compiler Options Hardening Guide for C and C++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3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Конкретный набор зависит от версии компилятора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GCC </a:t>
            </a:r>
            <a:r>
              <a:rPr lang="ru-RU" dirty="0"/>
              <a:t>можно посмотреть функцию `</a:t>
            </a:r>
            <a:r>
              <a:rPr lang="en-US" dirty="0" err="1"/>
              <a:t>print_help_hardened</a:t>
            </a:r>
            <a:endParaRPr lang="en-US" dirty="0"/>
          </a:p>
          <a:p>
            <a:pPr lvl="2"/>
            <a:r>
              <a:rPr lang="ru-RU" dirty="0"/>
              <a:t>На 2025 год</a:t>
            </a:r>
            <a:r>
              <a:rPr lang="en-US" dirty="0"/>
              <a:t>: </a:t>
            </a:r>
            <a:r>
              <a:rPr lang="ru-RU" dirty="0"/>
              <a:t>-</a:t>
            </a:r>
            <a:r>
              <a:rPr lang="en-US" dirty="0"/>
              <a:t>D_FORTIFY_SOURCE=3 -D_GLIBCXX_ASSERTIONS 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r>
              <a:rPr lang="en-US" dirty="0"/>
              <a:t>=zero -</a:t>
            </a:r>
            <a:r>
              <a:rPr lang="en-US" dirty="0" err="1"/>
              <a:t>fPIE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fstack</a:t>
            </a:r>
            <a:r>
              <a:rPr lang="en-US" dirty="0"/>
              <a:t>-protector-strong -</a:t>
            </a:r>
            <a:r>
              <a:rPr lang="en-US" dirty="0" err="1"/>
              <a:t>fstack</a:t>
            </a:r>
            <a:r>
              <a:rPr lang="en-US" dirty="0"/>
              <a:t>-clash-protection -</a:t>
            </a:r>
            <a:r>
              <a:rPr lang="en-US" dirty="0" err="1"/>
              <a:t>fcf</a:t>
            </a:r>
            <a:r>
              <a:rPr lang="en-US" dirty="0"/>
              <a:t>-protection=full</a:t>
            </a:r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Информация о замерах</a:t>
            </a:r>
            <a:r>
              <a:rPr lang="en-US" dirty="0"/>
              <a:t> </a:t>
            </a:r>
            <a:r>
              <a:rPr lang="ru-RU" dirty="0"/>
              <a:t>в приложении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Какие проверялись версии дистрибутивов</a:t>
            </a:r>
          </a:p>
          <a:p>
            <a:pPr lvl="1"/>
            <a:r>
              <a:rPr lang="ru-RU" dirty="0"/>
              <a:t>Как считались </a:t>
            </a:r>
            <a:r>
              <a:rPr lang="en-US" dirty="0"/>
              <a:t>CVE, KEV</a:t>
            </a:r>
            <a:r>
              <a:rPr lang="ru-RU" dirty="0"/>
              <a:t> (скрипты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Ссылки на примеры</a:t>
            </a:r>
            <a:r>
              <a:rPr lang="en-US" dirty="0"/>
              <a:t> (Stack Clashing)</a:t>
            </a:r>
          </a:p>
          <a:p>
            <a:pPr lvl="1"/>
            <a:r>
              <a:rPr lang="ru-RU" dirty="0"/>
              <a:t>Как запустить бенчмарки </a:t>
            </a:r>
            <a:r>
              <a:rPr lang="en-US" dirty="0"/>
              <a:t>Clang</a:t>
            </a:r>
          </a:p>
          <a:p>
            <a:r>
              <a:rPr lang="ru-RU" dirty="0"/>
              <a:t>Отдельный слайд с рекомендуемыми ссылками</a:t>
            </a:r>
            <a:endParaRPr lang="en-US" dirty="0"/>
          </a:p>
          <a:p>
            <a:r>
              <a:rPr lang="ru-RU" dirty="0"/>
              <a:t>Слайд с рекомендациями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Проверить дефолтные опции в дистро, 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 в проде</a:t>
            </a:r>
            <a:endParaRPr lang="en-US" dirty="0"/>
          </a:p>
          <a:p>
            <a:pPr lvl="1"/>
            <a:r>
              <a:rPr lang="ru-RU" dirty="0"/>
              <a:t>Как искать проблемные программы (</a:t>
            </a:r>
            <a:r>
              <a:rPr lang="en-US" dirty="0"/>
              <a:t>no-pie, etc.) </a:t>
            </a:r>
            <a:r>
              <a:rPr lang="ru-RU" dirty="0"/>
              <a:t>с помощью </a:t>
            </a:r>
            <a:r>
              <a:rPr lang="en-US" dirty="0" err="1"/>
              <a:t>checksec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AddressSanitizer</a:t>
            </a:r>
            <a:endParaRPr lang="en-US" dirty="0"/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</a:t>
            </a:r>
            <a:r>
              <a:rPr lang="en-US" dirty="0" err="1"/>
              <a:t>HWASan</a:t>
            </a:r>
            <a:r>
              <a:rPr lang="en-US" dirty="0"/>
              <a:t>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 err="1"/>
              <a:t>ElectricFence</a:t>
            </a:r>
            <a:r>
              <a:rPr lang="en-US" dirty="0"/>
              <a:t>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 err="1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6391</Words>
  <Application>Microsoft Office PowerPoint</Application>
  <PresentationFormat>Widescreen</PresentationFormat>
  <Paragraphs>836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2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Переполнения буфера</vt:lpstr>
      <vt:lpstr>Атаки на стек: Stack Smashing</vt:lpstr>
      <vt:lpstr>Атаки на стек: Return-to-libc</vt:lpstr>
      <vt:lpstr>Атаки на стек: Return-oriented programming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</vt:lpstr>
      <vt:lpstr>Дальнейшее развитие</vt:lpstr>
      <vt:lpstr>Stack Protector</vt:lpstr>
      <vt:lpstr>Stack Protector</vt:lpstr>
      <vt:lpstr>Дополнительные меры безопасности</vt:lpstr>
      <vt:lpstr>Недостатки</vt:lpstr>
      <vt:lpstr>Как включить ?</vt:lpstr>
      <vt:lpstr>Разделение стека</vt:lpstr>
      <vt:lpstr>Введение</vt:lpstr>
      <vt:lpstr>Недостатки</vt:lpstr>
      <vt:lpstr>Как включить ?</vt:lpstr>
      <vt:lpstr>Stack Clashing (Stack Probes)</vt:lpstr>
      <vt:lpstr>Методы hardening: Stack Clashing</vt:lpstr>
      <vt:lpstr>Недостатки</vt:lpstr>
      <vt:lpstr>Как использовать ?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Как включить ?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Как включить ?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Как включить ?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Как включить ?</vt:lpstr>
      <vt:lpstr>Автоинициализация</vt:lpstr>
      <vt:lpstr>Пример</vt:lpstr>
      <vt:lpstr>Пример</vt:lpstr>
      <vt:lpstr>Введение</vt:lpstr>
      <vt:lpstr>Накладные расходы</vt:lpstr>
      <vt:lpstr>Другие недостатки</vt:lpstr>
      <vt:lpstr>Как включить ?</vt:lpstr>
      <vt:lpstr>Проверка целочисленных переполнений</vt:lpstr>
      <vt:lpstr>Пример ошибки</vt:lpstr>
      <vt:lpstr>Введение</vt:lpstr>
      <vt:lpstr>Недостатки</vt:lpstr>
      <vt:lpstr>Как включить ?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Недостатки</vt:lpstr>
      <vt:lpstr>Как включить ?</vt:lpstr>
      <vt:lpstr>Использование</vt:lpstr>
      <vt:lpstr>Безопасные языки</vt:lpstr>
      <vt:lpstr>Сравнение с Rust</vt:lpstr>
      <vt:lpstr>Другие опции</vt:lpstr>
      <vt:lpstr>Что дальше ?</vt:lpstr>
      <vt:lpstr>TODO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142</cp:revision>
  <dcterms:created xsi:type="dcterms:W3CDTF">2025-07-07T17:12:48Z</dcterms:created>
  <dcterms:modified xsi:type="dcterms:W3CDTF">2025-07-18T03:35:57Z</dcterms:modified>
</cp:coreProperties>
</file>