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57" r:id="rId5"/>
    <p:sldId id="261" r:id="rId6"/>
    <p:sldId id="266" r:id="rId7"/>
    <p:sldId id="271" r:id="rId8"/>
    <p:sldId id="272" r:id="rId9"/>
    <p:sldId id="275" r:id="rId10"/>
    <p:sldId id="276" r:id="rId11"/>
    <p:sldId id="273" r:id="rId12"/>
    <p:sldId id="280" r:id="rId13"/>
    <p:sldId id="281" r:id="rId14"/>
    <p:sldId id="294" r:id="rId15"/>
    <p:sldId id="268" r:id="rId16"/>
    <p:sldId id="265" r:id="rId17"/>
    <p:sldId id="284" r:id="rId18"/>
    <p:sldId id="286" r:id="rId19"/>
    <p:sldId id="292" r:id="rId20"/>
    <p:sldId id="259" r:id="rId21"/>
    <p:sldId id="289" r:id="rId22"/>
    <p:sldId id="290" r:id="rId23"/>
    <p:sldId id="283" r:id="rId24"/>
    <p:sldId id="291" r:id="rId25"/>
    <p:sldId id="279" r:id="rId26"/>
    <p:sldId id="293" r:id="rId27"/>
    <p:sldId id="282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8A6-35C9-46E7-ADC6-FC12BCED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93C3-ABD8-474C-BECA-1BBA4A2F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5812-8DD2-41B6-9364-ED666A2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53CB-1D45-4435-BACF-16BE838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1471-D050-4932-ADF6-B40AE10C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9BE-7339-47A0-A3F5-F389505C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BF8D-C2BA-4173-BE55-3BF0BDA5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7D98-5133-4EF9-BE94-DA984BF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215D-6EA5-41C4-A6D7-4C91ADA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C3A6-1BA3-474C-909E-1FE4A09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28953-4D5D-4C70-B5F6-2B18D92D3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1AC4-CD0A-49CB-AFBC-7850D36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756-DE47-4261-B486-126CCA4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3B1A-8757-47AF-876A-AE1C4D71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2BD4-1734-443B-8DAD-1271205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F456-5918-4703-9608-955EAAED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1A1B-B4AA-4BCC-877E-2AA8D1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52C6-50BF-4B23-9BCE-308E9080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80DE-42E3-41DF-9470-44820826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BCE3-ED02-424A-AB24-EF981169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0E2-97DE-4FE0-8AD6-AC400B9F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297E9-1684-4C1B-9DC2-B0711F8B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467B-9C18-4296-8E80-B6F0FD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E95A-CFBE-4D10-9E29-81A82B7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7A21-565A-427E-B97B-37114EB8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3DBB-D78C-451F-A03C-8D89C5C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3D52-C4CB-4069-8FCF-AD32EBA9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C362-42E1-4550-85BC-98A5BCB0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3169-6CC9-4692-A8D1-5D1146A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69D42-8F27-453E-9401-9CD0507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1945-DB9F-46E1-B407-5A329D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268-D6DB-4394-AE4F-42A36830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555B-1BBE-45D6-BD9B-67D231E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5439E-F422-459E-A07F-399B0F0E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FA75-F8AD-4EBD-A98B-76E9C823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7E3B4-A6FA-4B3E-8D33-F45C5AFD9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FD01-8794-4EDC-906A-A416074A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D98D2-C455-44E5-9F90-6BA1A1EB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8BDD-C863-4B83-B836-78E1987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C7-A9F6-4422-928E-4D727CB9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7809-5C2C-41C6-AA1A-BDA4D543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0097-45A6-4974-8937-3555EB7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81D3B-8C2D-4720-B6B7-B0840D9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BAD57-B7B6-4190-9253-8594ED7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0B7E8-43BA-46B4-976A-D6CDE7C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A0C62-5CE7-42A1-A1CA-A4CAD931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48D-7924-4DDD-993E-2F5B946A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64B2-53B9-42FF-B9F0-E52C9979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5956-6585-40BB-AB45-B0A3765E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66A4-9CC4-462D-B321-E4AAEDA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FA84-A0C6-4DAA-874F-0005F87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1A34-2E4F-4A1A-948A-51F85F97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36A4-A0BE-49CC-92A0-DB5AC533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CE945-9EB2-4C10-B5FF-3D6E07BB4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A89A-2450-44F9-B005-905C2B17F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CFE7-9EE5-46E3-B628-6A44895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F2A9-8BB2-4C7F-B907-5A8D5843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9779-AA43-459A-AB0E-2FAD132E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EB31-B03C-48B3-8A44-8FAF54AA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7D59-7B68-409F-AF02-6352972F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045E-55C3-4C57-A778-CE389045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8134-5D3F-40CD-B58A-AB699C6780D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EA05-3F95-49F8-ACEC-308ECEBC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7A65-F3F8-40FC-BF89-DB313032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BF0F-42C8-4257-9D06-E9DE9D13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в рантайме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3035D-9B51-4E1A-BCFB-43CA6BF2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Minimal </a:t>
            </a:r>
            <a:r>
              <a:rPr lang="en-US" dirty="0" err="1"/>
              <a:t>UBsan</a:t>
            </a:r>
            <a:r>
              <a:rPr lang="en-US" dirty="0"/>
              <a:t> (-</a:t>
            </a:r>
            <a:r>
              <a:rPr lang="en-US" dirty="0" err="1"/>
              <a:t>fsanitize</a:t>
            </a:r>
            <a:r>
              <a:rPr lang="en-US" dirty="0"/>
              <a:t>=undefined -</a:t>
            </a:r>
            <a:r>
              <a:rPr lang="en-US" dirty="0" err="1"/>
              <a:t>fsanitize</a:t>
            </a:r>
            <a:r>
              <a:rPr lang="en-US" dirty="0"/>
              <a:t>-minimal-runtime)</a:t>
            </a:r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 / 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Фортификации (-</a:t>
            </a:r>
            <a:r>
              <a:rPr lang="en-US" dirty="0"/>
              <a:t>D_FORTIFY_SOURCE=3)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ru-RU" dirty="0"/>
              <a:t>Подробности ниже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8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Рассматриваем рантайм проверки в тулчейне (компилятор и библиотека)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58989"/>
            <a:ext cx="2499919" cy="578754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10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1-2%)</a:t>
            </a:r>
          </a:p>
          <a:p>
            <a:r>
              <a:rPr lang="ru-RU" dirty="0"/>
              <a:t>Высокая точность</a:t>
            </a:r>
            <a:endParaRPr lang="en-US" dirty="0"/>
          </a:p>
          <a:p>
            <a:pPr lvl="1"/>
            <a:r>
              <a:rPr lang="ru-RU" dirty="0"/>
              <a:t>Отсутствие </a:t>
            </a:r>
            <a:r>
              <a:rPr lang="en-US" dirty="0"/>
              <a:t>false positive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 (флаг командной строки)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5E12-9E9C-443F-8963-97370016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включать у себя?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428E-C04D-4DE8-A4B8-60C5E720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r>
              <a:rPr lang="ru-RU" dirty="0"/>
              <a:t>Фортификация (-</a:t>
            </a:r>
            <a:r>
              <a:rPr lang="en-US" dirty="0"/>
              <a:t>D_FORTIFY_SOURCE=3)</a:t>
            </a:r>
          </a:p>
          <a:p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</a:p>
        </p:txBody>
      </p:sp>
    </p:spTree>
    <p:extLst>
      <p:ext uri="{BB962C8B-B14F-4D97-AF65-F5344CB8AC3E}">
        <p14:creationId xmlns:p14="http://schemas.microsoft.com/office/powerpoint/2010/main" val="34565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094-6FF5-4A08-AFAD-0E124381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Слайды Юрия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6C7-4031-4F71-A7F1-8A347029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C84-D5C7-4450-98E3-52B230D0A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 (компилятор, библиотека)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библиотечные функции вызывают встроенные функции компилятора</a:t>
            </a:r>
            <a:r>
              <a:rPr lang="en-US" dirty="0"/>
              <a:t> 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 в</a:t>
            </a:r>
            <a:endParaRPr lang="en-US" dirty="0"/>
          </a:p>
          <a:p>
            <a:pPr lvl="1"/>
            <a:r>
              <a:rPr lang="ru-RU" dirty="0"/>
              <a:t>Обычные функции</a:t>
            </a:r>
          </a:p>
          <a:p>
            <a:pPr lvl="2"/>
            <a:r>
              <a:rPr lang="ru-RU" dirty="0"/>
              <a:t>если не удалось определить размер объекта</a:t>
            </a:r>
          </a:p>
          <a:p>
            <a:pPr lvl="2"/>
            <a:r>
              <a:rPr lang="ru-RU" dirty="0"/>
              <a:t>либо известно, что рамзер </a:t>
            </a:r>
            <a:r>
              <a:rPr lang="en-US" dirty="0" err="1"/>
              <a:t>dst</a:t>
            </a:r>
            <a:r>
              <a:rPr lang="en-US" dirty="0"/>
              <a:t> &lt;= </a:t>
            </a:r>
            <a:r>
              <a:rPr lang="ru-RU" dirty="0"/>
              <a:t>рамзеру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Специальные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динамически проверяют размер объекта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02756"/>
            <a:ext cx="59477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builtin_object_size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/*detail*/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18523"/>
            <a:ext cx="594779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builtin_object_size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/*detail*/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1" y="4913886"/>
            <a:ext cx="6423870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Аналогичен обычному 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5" y="1409726"/>
            <a:ext cx="325492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247" y="3485378"/>
            <a:ext cx="877488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__USE_FORTIFY_LEVEL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61" y="5241721"/>
            <a:ext cx="3279394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dst_size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284" y="5240323"/>
            <a:ext cx="3068972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828288" y="4276409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903111" y="4214775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3153406" y="4565842"/>
            <a:ext cx="2154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JetBrains Mono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JetBrains Mono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JetBrains Mono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JetBrains Mono"/>
              </a:rPr>
              <a:t> != -1</a:t>
            </a: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388678" y="4531444"/>
            <a:ext cx="3532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JetBrains Mono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JetBrains Mono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JetBrains Mono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JetBrains Mono"/>
              </a:rPr>
              <a:t> == -1 или </a:t>
            </a:r>
            <a:r>
              <a:rPr lang="en-US" altLang="en-US" sz="1200" dirty="0" err="1">
                <a:solidFill>
                  <a:srgbClr val="080808"/>
                </a:solidFill>
                <a:latin typeface="JetBrains Mono"/>
              </a:rPr>
              <a:t>dst_len</a:t>
            </a:r>
            <a:r>
              <a:rPr lang="en-US" altLang="en-US" sz="1200" dirty="0">
                <a:solidFill>
                  <a:srgbClr val="080808"/>
                </a:solidFill>
                <a:latin typeface="JetBrains Mono"/>
              </a:rPr>
              <a:t> &lt;= </a:t>
            </a:r>
            <a:r>
              <a:rPr lang="en-US" altLang="en-US" sz="1200" dirty="0" err="1">
                <a:solidFill>
                  <a:srgbClr val="080808"/>
                </a:solidFill>
                <a:latin typeface="JetBrains Mono"/>
              </a:rPr>
              <a:t>src_len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424" y="4007245"/>
            <a:ext cx="625818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465" y="2051072"/>
            <a:ext cx="3656900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отлова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ошибок</a:t>
            </a:r>
          </a:p>
          <a:p>
            <a:pPr lvl="1"/>
            <a:r>
              <a:rPr lang="ru-RU" dirty="0"/>
              <a:t>выход за границу буфера, обращение по невалидному адресу, использование неинициализированных переменных и т.п</a:t>
            </a:r>
          </a:p>
          <a:p>
            <a:r>
              <a:rPr lang="ru-RU" dirty="0"/>
              <a:t>Можно использовать в релизной версии продуктового 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3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</a:p>
          <a:p>
            <a:r>
              <a:rPr lang="ru-RU" dirty="0"/>
              <a:t>Определенное поведение</a:t>
            </a:r>
            <a:endParaRPr lang="en-US" dirty="0"/>
          </a:p>
          <a:p>
            <a:pPr lvl="1"/>
            <a:r>
              <a:rPr lang="ru-RU" dirty="0"/>
              <a:t>Некорректный код (означает не то, что имел в виду программист при на написании)</a:t>
            </a:r>
          </a:p>
          <a:p>
            <a:pPr lvl="1"/>
            <a:r>
              <a:rPr lang="ru-RU" dirty="0"/>
              <a:t>Не приводит к рискам безопасности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 </a:t>
            </a:r>
            <a:r>
              <a:rPr lang="ru-RU" dirty="0"/>
              <a:t>для неинициализированных переменных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Инициализация произвольным значением </a:t>
            </a:r>
            <a:endParaRPr lang="en-US" dirty="0"/>
          </a:p>
          <a:p>
            <a:r>
              <a:rPr lang="en-US" dirty="0"/>
              <a:t>TBD</a:t>
            </a:r>
            <a:r>
              <a:rPr lang="ru-RU" dirty="0"/>
              <a:t> (вмержить вверх), упомянуть про </a:t>
            </a:r>
            <a:r>
              <a:rPr lang="en-US" dirty="0"/>
              <a:t>missed</a:t>
            </a:r>
            <a:r>
              <a:rPr lang="ru-RU" dirty="0"/>
              <a:t> </a:t>
            </a:r>
            <a:r>
              <a:rPr lang="en-US" dirty="0"/>
              <a:t>return, </a:t>
            </a:r>
            <a:r>
              <a:rPr lang="ru-RU" dirty="0"/>
              <a:t>и </a:t>
            </a:r>
            <a:r>
              <a:rPr lang="en-US" dirty="0" err="1"/>
              <a:t>stdlib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72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C3DB-4610-4705-AB94-6A436C13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 переменных</a:t>
            </a:r>
            <a:r>
              <a:rPr lang="en-US" dirty="0"/>
              <a:t> (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=*)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05EA61-D54E-4914-82C3-1EAE1D09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50" y="2388530"/>
            <a:ext cx="3710906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040CD0-C60A-4345-935A-3735DF1B8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546" y="2313026"/>
            <a:ext cx="371090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memset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D47B6E8-C1DC-4D85-82AF-83D030EA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843" y="2313026"/>
            <a:ext cx="3710907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char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2048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memset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sizeof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fwrite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buffer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2759E-70A9-4CCE-BB93-8A589BA1ED70}"/>
              </a:ext>
            </a:extLst>
          </p:cNvPr>
          <p:cNvSpPr txBox="1"/>
          <p:nvPr/>
        </p:nvSpPr>
        <p:spPr>
          <a:xfrm>
            <a:off x="4832058" y="194369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  <a:r>
              <a:rPr lang="en-US" dirty="0"/>
              <a:t>O0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CDF87-783F-4D5B-8108-89CE95CBC099}"/>
              </a:ext>
            </a:extLst>
          </p:cNvPr>
          <p:cNvSpPr txBox="1"/>
          <p:nvPr/>
        </p:nvSpPr>
        <p:spPr>
          <a:xfrm>
            <a:off x="8555339" y="1943694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</a:t>
            </a:r>
            <a:r>
              <a:rPr lang="en-US" dirty="0"/>
              <a:t>O1</a:t>
            </a:r>
          </a:p>
        </p:txBody>
      </p:sp>
    </p:spTree>
    <p:extLst>
      <p:ext uri="{BB962C8B-B14F-4D97-AF65-F5344CB8AC3E}">
        <p14:creationId xmlns:p14="http://schemas.microsoft.com/office/powerpoint/2010/main" val="2558292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Отмена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35" y="3141801"/>
            <a:ext cx="506695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                              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C320-E067-40FF-B2EC-0AC2DEF2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AE7E-BE5E-4FBB-83C2-2F325B4F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Контрактное программирование (</a:t>
            </a:r>
            <a:r>
              <a:rPr lang="en-US" dirty="0" err="1"/>
              <a:t>DbC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ru-RU" dirty="0"/>
              <a:t>Предусловия</a:t>
            </a:r>
          </a:p>
          <a:p>
            <a:pPr lvl="1"/>
            <a:r>
              <a:rPr lang="ru-RU" dirty="0"/>
              <a:t>Постусловия</a:t>
            </a:r>
          </a:p>
          <a:p>
            <a:pPr lvl="1"/>
            <a:r>
              <a:rPr lang="ru-RU" dirty="0"/>
              <a:t>Инварианты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48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C320-E067-40FF-B2EC-0AC2DEF2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0AE7E-BE5E-4FBB-83C2-2F325B4F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Предусловия</a:t>
            </a:r>
            <a:endParaRPr lang="en-US" dirty="0"/>
          </a:p>
          <a:p>
            <a:pPr lvl="1"/>
            <a:r>
              <a:rPr lang="en-US" dirty="0"/>
              <a:t>pre(</a:t>
            </a:r>
            <a:r>
              <a:rPr lang="en-US" dirty="0" err="1"/>
              <a:t>cond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ru-RU" dirty="0"/>
              <a:t>Постусловия</a:t>
            </a:r>
            <a:endParaRPr lang="en-US" dirty="0"/>
          </a:p>
          <a:p>
            <a:pPr lvl="1"/>
            <a:r>
              <a:rPr lang="en-US" dirty="0"/>
              <a:t>post(</a:t>
            </a:r>
            <a:r>
              <a:rPr lang="en-US" dirty="0" err="1"/>
              <a:t>cond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 err="1"/>
              <a:t>contract_assert</a:t>
            </a:r>
            <a:r>
              <a:rPr lang="en-US" dirty="0"/>
              <a:t>(</a:t>
            </a:r>
            <a:r>
              <a:rPr lang="en-US" dirty="0" err="1"/>
              <a:t>cond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C375626-E652-4D5C-84DA-DA20DDCC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235" y="1829188"/>
            <a:ext cx="525150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divide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divisor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pre(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divisor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dividend / divisor;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absolute_value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post(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r &gt;=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std::abs(num);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8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стандартной библиотеке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Предусловия для некоторых функций стандартной библиотеки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для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en-US" dirty="0"/>
              <a:t>TODO: </a:t>
            </a:r>
            <a:r>
              <a:rPr lang="ru-RU" dirty="0"/>
              <a:t>упомянуть контракты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упомянуть </a:t>
            </a:r>
            <a:r>
              <a:rPr lang="en-US" dirty="0"/>
              <a:t>erroneous</a:t>
            </a:r>
          </a:p>
          <a:p>
            <a:r>
              <a:rPr lang="ru-RU" dirty="0"/>
              <a:t>Как включить</a:t>
            </a:r>
            <a:r>
              <a:rPr lang="en-US" dirty="0"/>
              <a:t> (</a:t>
            </a:r>
            <a:r>
              <a:rPr lang="ru-RU" dirty="0"/>
              <a:t>сослаться на Юру, упростить нижние буллеты)</a:t>
            </a:r>
          </a:p>
          <a:p>
            <a:pPr lvl="1"/>
            <a:r>
              <a:rPr lang="ru-RU" dirty="0"/>
              <a:t>тулчейны будут предоставлять флаг </a:t>
            </a:r>
            <a:r>
              <a:rPr lang="en-US" dirty="0"/>
              <a:t>–</a:t>
            </a:r>
            <a:r>
              <a:rPr lang="en-US" dirty="0" err="1"/>
              <a:t>fhardened</a:t>
            </a:r>
            <a:r>
              <a:rPr lang="ru-RU" dirty="0"/>
              <a:t>, который включает проверки (возможно не только стандартной билбилотеки)</a:t>
            </a:r>
          </a:p>
          <a:p>
            <a:pPr lvl="1"/>
            <a:r>
              <a:rPr lang="ru-RU" dirty="0"/>
              <a:t>-</a:t>
            </a:r>
            <a:r>
              <a:rPr lang="en-US" dirty="0"/>
              <a:t>D_LIBCPP_HARDENING_MODE</a:t>
            </a:r>
            <a:r>
              <a:rPr lang="ru-RU" dirty="0"/>
              <a:t>=</a:t>
            </a:r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Запрет небезопасных или непроверяемых конструкций языка (например, </a:t>
            </a:r>
            <a:r>
              <a:rPr lang="en-US" dirty="0"/>
              <a:t>std::span </a:t>
            </a:r>
            <a:r>
              <a:rPr lang="ru-RU" dirty="0"/>
              <a:t>вместо </a:t>
            </a:r>
            <a:r>
              <a:rPr lang="en-US" dirty="0"/>
              <a:t>raw pointers)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  <a:endParaRPr lang="ru-RU" dirty="0"/>
          </a:p>
          <a:p>
            <a:r>
              <a:rPr lang="ru-RU" dirty="0"/>
              <a:t>Кандидаты включения</a:t>
            </a:r>
            <a:endParaRPr lang="en-US" dirty="0"/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Заперт </a:t>
            </a:r>
            <a:r>
              <a:rPr lang="en-US" dirty="0"/>
              <a:t>raw pointers</a:t>
            </a:r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 err="1"/>
              <a:t>raii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/>
              <a:t>TBD</a:t>
            </a:r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безопасность и стабильность программного обеспечения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en-US" dirty="0"/>
              <a:t>70% </a:t>
            </a:r>
            <a:r>
              <a:rPr lang="ru-RU" dirty="0"/>
              <a:t>ошибок в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Google</a:t>
            </a:r>
            <a:r>
              <a:rPr lang="ru-RU" dirty="0"/>
              <a:t> </a:t>
            </a:r>
            <a:r>
              <a:rPr lang="en-US" dirty="0"/>
              <a:t>Chrome</a:t>
            </a:r>
            <a:r>
              <a:rPr lang="ru-RU" dirty="0"/>
              <a:t> </a:t>
            </a:r>
            <a:r>
              <a:rPr lang="en-US" dirty="0"/>
              <a:t> – </a:t>
            </a:r>
            <a:r>
              <a:rPr lang="ru-RU" dirty="0"/>
              <a:t>ошибки памяти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1"/>
            <a:r>
              <a:rPr lang="ru-RU" dirty="0"/>
              <a:t>Гос. заказчики различных стран рекомендуют обязательное использование </a:t>
            </a:r>
            <a:r>
              <a:rPr lang="en-US" dirty="0"/>
              <a:t>hardening </a:t>
            </a:r>
            <a:r>
              <a:rPr lang="ru-RU" dirty="0"/>
              <a:t>или безопасных языков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типов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C/C++ </a:t>
            </a:r>
            <a:r>
              <a:rPr lang="ru-RU" dirty="0"/>
              <a:t>приложениях</a:t>
            </a:r>
          </a:p>
          <a:p>
            <a:r>
              <a:rPr lang="ru-RU" dirty="0"/>
              <a:t>Использование средств </a:t>
            </a:r>
            <a:r>
              <a:rPr lang="en-US" dirty="0"/>
              <a:t>hardening</a:t>
            </a:r>
            <a:r>
              <a:rPr lang="ru-RU" dirty="0"/>
              <a:t> в своих приложениях</a:t>
            </a:r>
          </a:p>
          <a:p>
            <a:r>
              <a:rPr lang="ru-RU" dirty="0"/>
              <a:t>Накладные расходы на использование </a:t>
            </a:r>
            <a:r>
              <a:rPr lang="en-US" dirty="0"/>
              <a:t>hardening</a:t>
            </a:r>
            <a:endParaRPr lang="ru-RU" dirty="0"/>
          </a:p>
          <a:p>
            <a:r>
              <a:rPr lang="ru-RU" dirty="0"/>
              <a:t>Развитие языка в направлении включения </a:t>
            </a:r>
            <a:r>
              <a:rPr lang="en-US" dirty="0"/>
              <a:t>hardening</a:t>
            </a:r>
          </a:p>
        </p:txBody>
      </p:sp>
    </p:spTree>
    <p:extLst>
      <p:ext uri="{BB962C8B-B14F-4D97-AF65-F5344CB8AC3E}">
        <p14:creationId xmlns:p14="http://schemas.microsoft.com/office/powerpoint/2010/main" val="18854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Суть </a:t>
            </a:r>
            <a:r>
              <a:rPr lang="en-US" dirty="0"/>
              <a:t>hardening</a:t>
            </a:r>
            <a:r>
              <a:rPr lang="ru-RU" dirty="0"/>
              <a:t> (конкретные примеры, особенности реализации, отличие </a:t>
            </a:r>
            <a:r>
              <a:rPr lang="en-US" dirty="0"/>
              <a:t>hardening </a:t>
            </a:r>
            <a:r>
              <a:rPr lang="ru-RU" dirty="0"/>
              <a:t>от других средств отладки и т.п)</a:t>
            </a:r>
          </a:p>
          <a:p>
            <a:r>
              <a:rPr lang="ru-RU" dirty="0"/>
              <a:t>Детальный обзор имеющихся средств</a:t>
            </a:r>
          </a:p>
          <a:p>
            <a:r>
              <a:rPr lang="ru-RU" dirty="0"/>
              <a:t>Дальнейшее развитие в Стандарте языка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6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0EF8-BD74-4A2A-8CBD-764A27B0D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</p:spTree>
    <p:extLst>
      <p:ext uri="{BB962C8B-B14F-4D97-AF65-F5344CB8AC3E}">
        <p14:creationId xmlns:p14="http://schemas.microsoft.com/office/powerpoint/2010/main" val="63817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</a:p>
          <a:p>
            <a:r>
              <a:rPr lang="ru-RU" dirty="0"/>
              <a:t>Безопасная поставка софта</a:t>
            </a:r>
          </a:p>
          <a:p>
            <a:r>
              <a:rPr lang="ru-RU" dirty="0"/>
              <a:t>Проверки в рантайме (компилятор, библиотеки, ядро)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42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Предпочтение в использовании безопасных аналогов библиотечных функций</a:t>
            </a:r>
          </a:p>
          <a:p>
            <a:pPr lvl="1"/>
            <a:r>
              <a:rPr lang="en-US" dirty="0" err="1"/>
              <a:t>memset_s</a:t>
            </a:r>
            <a:r>
              <a:rPr lang="en-US" dirty="0"/>
              <a:t>, </a:t>
            </a:r>
            <a:r>
              <a:rPr lang="en-US" dirty="0" err="1"/>
              <a:t>memcpy_s</a:t>
            </a:r>
            <a:r>
              <a:rPr lang="en-US" dirty="0"/>
              <a:t>, etc.</a:t>
            </a:r>
          </a:p>
          <a:p>
            <a:r>
              <a:rPr lang="ru-RU" dirty="0"/>
              <a:t>Ограничение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–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Дополнительно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=2</a:t>
            </a:r>
            <a:endParaRPr lang="ru-RU" dirty="0"/>
          </a:p>
          <a:p>
            <a:pPr lvl="1"/>
            <a:r>
              <a:rPr lang="ru-RU" dirty="0"/>
              <a:t>Дополнительные инструменты: </a:t>
            </a:r>
            <a:r>
              <a:rPr lang="en-US" dirty="0"/>
              <a:t>clang-static-analyzer, clang-tidy, etc.</a:t>
            </a:r>
            <a:endParaRPr lang="ru-RU" dirty="0"/>
          </a:p>
          <a:p>
            <a:r>
              <a:rPr lang="ru-RU" dirty="0"/>
              <a:t>Дополнительные проверки</a:t>
            </a:r>
          </a:p>
          <a:p>
            <a:pPr lvl="1"/>
            <a:r>
              <a:rPr lang="en-US" dirty="0"/>
              <a:t>asserts</a:t>
            </a:r>
          </a:p>
          <a:p>
            <a:pPr lvl="1"/>
            <a:r>
              <a:rPr lang="ru-RU" dirty="0"/>
              <a:t>Контракты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A200-156D-42B3-8C21-7F152F3D6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Безопасная поставка софта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1DA3-47BA-4AA6-A43A-9B681D62E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Удалять всю информацию о символах из бинарника (опция линкера </a:t>
            </a:r>
            <a:r>
              <a:rPr lang="en-US" dirty="0"/>
              <a:t>-s)</a:t>
            </a:r>
          </a:p>
          <a:p>
            <a:r>
              <a:rPr lang="ru-RU" dirty="0"/>
              <a:t>Скрыть символы из динамической таблицы символов</a:t>
            </a:r>
            <a:r>
              <a:rPr lang="en-US" dirty="0"/>
              <a:t> (-</a:t>
            </a:r>
            <a:r>
              <a:rPr lang="en-US" dirty="0" err="1"/>
              <a:t>fvisibility</a:t>
            </a:r>
            <a:r>
              <a:rPr lang="en-US" dirty="0"/>
              <a:t>=hidden)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0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1381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JetBrains Mono</vt:lpstr>
      <vt:lpstr>Office Theme</vt:lpstr>
      <vt:lpstr>Hardening: текущий статус и перспективы развития</vt:lpstr>
      <vt:lpstr>Что такое hardening ?</vt:lpstr>
      <vt:lpstr>Введение</vt:lpstr>
      <vt:lpstr>Цель доклада</vt:lpstr>
      <vt:lpstr>Содержание</vt:lpstr>
      <vt:lpstr>Суть Hardening</vt:lpstr>
      <vt:lpstr>Чем является Hardening</vt:lpstr>
      <vt:lpstr>Правила безопасной разработки</vt:lpstr>
      <vt:lpstr>Безопасная поставка софта</vt:lpstr>
      <vt:lpstr>Проверки в рантайме</vt:lpstr>
      <vt:lpstr>Чем является Hardening</vt:lpstr>
      <vt:lpstr>Требования к Hardening</vt:lpstr>
      <vt:lpstr>Что включать у себя?</vt:lpstr>
      <vt:lpstr>Слайды Юрия</vt:lpstr>
      <vt:lpstr>Поддержка Hardening в языке (компилятор, библиотека)</vt:lpstr>
      <vt:lpstr>Как работает фортификация?</vt:lpstr>
      <vt:lpstr>__builtin_object_size</vt:lpstr>
      <vt:lpstr>Пример с strcpy</vt:lpstr>
      <vt:lpstr>Пример с strcpy</vt:lpstr>
      <vt:lpstr>Типы поведения программы в C++</vt:lpstr>
      <vt:lpstr>Erroneous behavior</vt:lpstr>
      <vt:lpstr>Erroneous behavior для неинициализированных переменных</vt:lpstr>
      <vt:lpstr>Автоинициализация переменных (ftrivial-auto-var-init=*)</vt:lpstr>
      <vt:lpstr>[[indeterminate]] атрибут</vt:lpstr>
      <vt:lpstr>Контракты</vt:lpstr>
      <vt:lpstr>Контракты</vt:lpstr>
      <vt:lpstr>Hardening в стандартной библиотеке</vt:lpstr>
      <vt:lpstr>С++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</dc:title>
  <dc:creator>Rusyaev Roman Mikhailovich</dc:creator>
  <cp:lastModifiedBy>Asus</cp:lastModifiedBy>
  <cp:revision>112</cp:revision>
  <dcterms:created xsi:type="dcterms:W3CDTF">2025-07-09T18:24:36Z</dcterms:created>
  <dcterms:modified xsi:type="dcterms:W3CDTF">2025-07-22T05:15:07Z</dcterms:modified>
</cp:coreProperties>
</file>