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96" r:id="rId3"/>
    <p:sldId id="300" r:id="rId4"/>
    <p:sldId id="304" r:id="rId5"/>
    <p:sldId id="312" r:id="rId6"/>
    <p:sldId id="308" r:id="rId7"/>
    <p:sldId id="272" r:id="rId8"/>
    <p:sldId id="315" r:id="rId9"/>
    <p:sldId id="280" r:id="rId10"/>
    <p:sldId id="294" r:id="rId11"/>
    <p:sldId id="311" r:id="rId12"/>
    <p:sldId id="265" r:id="rId13"/>
    <p:sldId id="284" r:id="rId14"/>
    <p:sldId id="286" r:id="rId15"/>
    <p:sldId id="292" r:id="rId16"/>
    <p:sldId id="287" r:id="rId17"/>
    <p:sldId id="316" r:id="rId18"/>
    <p:sldId id="259" r:id="rId19"/>
    <p:sldId id="289" r:id="rId20"/>
    <p:sldId id="291" r:id="rId21"/>
    <p:sldId id="282" r:id="rId22"/>
    <p:sldId id="278" r:id="rId23"/>
    <p:sldId id="310" r:id="rId24"/>
    <p:sldId id="281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A181C1-6E97-4BE6-8215-A9B1FC52F0EE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774AD8-008A-4FC5-8755-6BD36EA21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814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C28A6-35C9-46E7-ADC6-FC12BCEDA5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D193C3-ABD8-474C-BECA-1BBA4A2F8F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805812-8DD2-41B6-9364-ED666A241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82448-DDD2-4853-893C-6DF82EB5924F}" type="datetime1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353CB-1D45-4435-BACF-16BE83856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611471-D050-4932-ADF6-B40AE10C4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6A4A-BC63-4E3E-8737-A1316BCBB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665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779BE-7339-47A0-A3F5-F389505CA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AFBF8D-C2BA-4173-BE55-3BF0BDA59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CE7D98-5133-4EF9-BE94-DA984BF6F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F2FBB-F13E-450A-90B5-B087370EF89A}" type="datetime1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4215D-6EA5-41C4-A6D7-4C91ADA6F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77C3A6-1BA3-474C-909E-1FE4A0989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6A4A-BC63-4E3E-8737-A1316BCBB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671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F28953-4D5D-4C70-B5F6-2B18D92D38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871AC4-CD0A-49CB-AFBC-7850D36860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107756-DE47-4261-B486-126CCA48F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13B89-2241-4149-9A9A-9948DC822C43}" type="datetime1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9B3B1A-8757-47AF-876A-AE1C4D717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5A2BD4-1734-443B-8DAD-1271205FB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6A4A-BC63-4E3E-8737-A1316BCBB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528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0F456-5918-4703-9608-955EAAED6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971A1B-B4AA-4BCC-877E-2AA8D14B49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8452C6-50BF-4B23-9BCE-308E9080B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FB157-DFF9-4E1D-BAF0-003438369DA9}" type="datetime1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2F80DE-42E3-41DF-9470-44820826D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C6BCE3-ED02-424A-AB24-EF9811699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6A4A-BC63-4E3E-8737-A1316BCBB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770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070E2-97DE-4FE0-8AD6-AC400B9F7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8297E9-1684-4C1B-9DC2-B0711F8B70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F0467B-9C18-4296-8E80-B6F0FDB99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30C9E-D8EA-4B53-A78F-B3F8A97EC057}" type="datetime1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99E95A-CFBE-4D10-9E29-81A82B7FF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D77A21-565A-427E-B97B-37114EB80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6A4A-BC63-4E3E-8737-A1316BCBB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628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63DBB-D78C-451F-A03C-8D89C5C0A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03D52-C4CB-4069-8FCF-AD32EBA9AC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CDC362-42E1-4550-85BC-98A5BCB0C9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0D3169-6CC9-4692-A8D1-5D1146A62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51BE1-8762-4087-9829-B6EBFD091377}" type="datetime1">
              <a:rPr lang="en-US" smtClean="0"/>
              <a:t>7/25/2025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B69D42-8F27-453E-9401-9CD050709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041945-DB9F-46E1-B407-5A329DFAC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6A4A-BC63-4E3E-8737-A1316BCBB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127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70268-D6DB-4394-AE4F-42A36830C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CD555B-1BBE-45D6-BD9B-67D231E18F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B5439E-F422-459E-A07F-399B0F0E36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08FA75-F8AD-4EBD-A98B-76E9C82356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27E3B4-A6FA-4B3E-8D33-F45C5AFD96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3BFD01-8794-4EDC-906A-A416074AD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FB94F-0E9D-4075-8061-677D93761C98}" type="datetime1">
              <a:rPr lang="en-US" smtClean="0"/>
              <a:t>7/25/2025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BD98D2-C455-44E5-9F90-6BA1A1EBB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1E8BDD-C863-4B83-B836-78E198780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6A4A-BC63-4E3E-8737-A1316BCBB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014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743C7-A9F6-4422-928E-4D727CB98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EF7809-5C2C-41C6-AA1A-BDA4D5437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0D910-2677-418A-92CB-602EEA440209}" type="datetime1">
              <a:rPr lang="en-US" smtClean="0"/>
              <a:t>7/25/2025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170097-45A6-4974-8937-3555EB7C9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B81D3B-8C2D-4720-B6B7-B0840D908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6A4A-BC63-4E3E-8737-A1316BCBB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994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3BAD57-B7B6-4190-9253-8594ED793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91DED-696E-498A-AB42-E18174F7D44D}" type="datetime1">
              <a:rPr lang="en-US" smtClean="0"/>
              <a:t>7/25/2025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90B7E8-43BA-46B4-976A-D6CDE7CA7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6A0C62-5CE7-42A1-A1CA-A4CAD931C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6A4A-BC63-4E3E-8737-A1316BCBB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365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2A48D-7924-4DDD-993E-2F5B946AB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0264B2-53B9-42FF-B9F0-E52C9979A2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E15956-6585-40BB-AB45-B0A3765E7D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3966A4-9CC4-462D-B321-E4AAEDA5E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FEAC6-B1CA-4E34-BA79-4D6D3896D8ED}" type="datetime1">
              <a:rPr lang="en-US" smtClean="0"/>
              <a:t>7/25/2025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2EFA84-A0C6-4DAA-874F-0005F878B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061A34-2E4F-4A1A-948A-51F85F973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6A4A-BC63-4E3E-8737-A1316BCBB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152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636A4-A0BE-49CC-92A0-DB5AC533C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FCE945-9EB2-4C10-B5FF-3D6E07BB44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FBA89A-2450-44F9-B005-905C2B17F0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09CFE7-9EE5-46E3-B628-6A4489522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D6606-8E3E-4CA6-A816-AFCD0B734DA0}" type="datetime1">
              <a:rPr lang="en-US" smtClean="0"/>
              <a:t>7/25/2025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10F2A9-8BB2-4C7F-B907-5A8D58430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739779-AA43-459A-AB0E-2FAD132E4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6A4A-BC63-4E3E-8737-A1316BCBB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942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A7EB31-B03C-48B3-8A44-8FAF54AA5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D27D59-7B68-409F-AF02-6352972FE6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8B045E-55C3-4C57-A778-CE38904553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545AAF-DF3E-4239-9B6E-980D1D6A0D6E}" type="datetime1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7FEA05-3F95-49F8-ACEC-308ECEBCC3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817A65-F3F8-40FC-BF89-DB313032E4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166A4A-BC63-4E3E-8737-A1316BCBB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191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lvm/llvm-project/issues/60389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open-std.org/jtc1/sc22/wg21/docs/papers/2025/p3471r4.html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A9F0E-CF2A-4B49-B17E-23A4D58816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Hardening: </a:t>
            </a:r>
            <a:r>
              <a:rPr lang="ru-RU" dirty="0"/>
              <a:t>текущий статус и перспективы развития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FAB0E01-DF5D-429B-86B1-3BE831A0D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6A4A-BC63-4E3E-8737-A1316BCBB6D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6419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12094-6FF5-4A08-AFAD-0E1243817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Слайды Юрия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266C7-4031-4F71-A7F1-8A347029B8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94A047-21EA-4F00-8763-A84CE28A2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6A4A-BC63-4E3E-8737-A1316BCBB6D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9903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9BB82-53F4-4FD6-B227-B896F8627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Анатомия фортификации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3A239E-AD12-4BCD-B35E-7A9F2A051B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6BA704-871B-4082-ADC3-62795E10D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6A4A-BC63-4E3E-8737-A1316BCBB6D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7177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F1723-85E8-48C7-A7F8-13051BC72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работает фортификация?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BBC37-1039-4EAB-8A48-92A1AFEE22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При включенном </a:t>
            </a:r>
            <a:r>
              <a:rPr lang="en-US" dirty="0"/>
              <a:t>_FORTIFY_SOURCE</a:t>
            </a:r>
            <a:r>
              <a:rPr lang="ru-RU" dirty="0"/>
              <a:t> функции вызывают встроенные функции компилятора </a:t>
            </a:r>
            <a:r>
              <a:rPr lang="en-US" dirty="0"/>
              <a:t>(</a:t>
            </a:r>
            <a:r>
              <a:rPr lang="en-US" dirty="0" err="1"/>
              <a:t>builtins</a:t>
            </a:r>
            <a:r>
              <a:rPr lang="en-US" dirty="0"/>
              <a:t>)</a:t>
            </a:r>
          </a:p>
          <a:p>
            <a:r>
              <a:rPr lang="en-US" dirty="0" err="1"/>
              <a:t>Builtins</a:t>
            </a:r>
            <a:r>
              <a:rPr lang="en-US" dirty="0"/>
              <a:t> </a:t>
            </a:r>
            <a:r>
              <a:rPr lang="ru-RU" dirty="0"/>
              <a:t>раскрываются</a:t>
            </a:r>
            <a:endParaRPr lang="en-US" dirty="0"/>
          </a:p>
          <a:p>
            <a:pPr lvl="1"/>
            <a:r>
              <a:rPr lang="ru-RU" dirty="0"/>
              <a:t>В обычные функции</a:t>
            </a:r>
          </a:p>
          <a:p>
            <a:pPr lvl="2"/>
            <a:r>
              <a:rPr lang="ru-RU" dirty="0"/>
              <a:t>если не удалось определить размер </a:t>
            </a:r>
            <a:r>
              <a:rPr lang="en-US" dirty="0" err="1"/>
              <a:t>dst</a:t>
            </a:r>
            <a:endParaRPr lang="ru-RU" dirty="0"/>
          </a:p>
          <a:p>
            <a:pPr lvl="2"/>
            <a:r>
              <a:rPr lang="ru-RU" dirty="0"/>
              <a:t>либо известно, что размер </a:t>
            </a:r>
            <a:r>
              <a:rPr lang="en-US" dirty="0" err="1"/>
              <a:t>dst</a:t>
            </a:r>
            <a:r>
              <a:rPr lang="en-US" dirty="0"/>
              <a:t> &gt;=</a:t>
            </a:r>
            <a:r>
              <a:rPr lang="ru-RU" dirty="0"/>
              <a:t> </a:t>
            </a:r>
            <a:r>
              <a:rPr lang="en-US" dirty="0" err="1"/>
              <a:t>src</a:t>
            </a:r>
            <a:endParaRPr lang="en-US" dirty="0"/>
          </a:p>
          <a:p>
            <a:pPr lvl="1"/>
            <a:r>
              <a:rPr lang="ru-RU" dirty="0"/>
              <a:t>В </a:t>
            </a:r>
            <a:r>
              <a:rPr lang="en-US" dirty="0"/>
              <a:t>*_</a:t>
            </a:r>
            <a:r>
              <a:rPr lang="en-US" dirty="0" err="1"/>
              <a:t>chk</a:t>
            </a:r>
            <a:r>
              <a:rPr lang="en-US" dirty="0"/>
              <a:t> </a:t>
            </a:r>
            <a:r>
              <a:rPr lang="ru-RU" dirty="0"/>
              <a:t>версии, которые проверяют размер объекта</a:t>
            </a:r>
            <a:r>
              <a:rPr lang="en-US" dirty="0"/>
              <a:t> </a:t>
            </a:r>
            <a:r>
              <a:rPr lang="ru-RU" dirty="0"/>
              <a:t>в рантайме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37A267-7909-4D55-87D2-21B747BDB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6A4A-BC63-4E3E-8737-A1316BCBB6D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5558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2AA6E-1493-4F62-89C1-F2BCC5522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__</a:t>
            </a:r>
            <a:r>
              <a:rPr lang="en-US" dirty="0" err="1"/>
              <a:t>builtin_object_size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A49AA-59E9-4531-9A85-2FFB615431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51529"/>
            <a:ext cx="6423870" cy="1440963"/>
          </a:xfrm>
        </p:spPr>
        <p:txBody>
          <a:bodyPr>
            <a:normAutofit/>
          </a:bodyPr>
          <a:lstStyle/>
          <a:p>
            <a:r>
              <a:rPr lang="ru-RU" sz="2400" dirty="0"/>
              <a:t>Возвращает</a:t>
            </a:r>
          </a:p>
          <a:p>
            <a:pPr lvl="1"/>
            <a:r>
              <a:rPr lang="ru-RU" sz="2000" dirty="0"/>
              <a:t>размер объекта, на который указывает </a:t>
            </a:r>
            <a:r>
              <a:rPr lang="en-US" sz="2000" dirty="0" err="1"/>
              <a:t>ptr</a:t>
            </a:r>
            <a:endParaRPr lang="ru-RU" sz="2000" dirty="0"/>
          </a:p>
          <a:p>
            <a:pPr lvl="1"/>
            <a:r>
              <a:rPr lang="ru-RU" sz="2000" dirty="0"/>
              <a:t>-1, если не удалось статически вычислить размер</a:t>
            </a:r>
            <a:endParaRPr lang="en-US" sz="2000" dirty="0"/>
          </a:p>
          <a:p>
            <a:pPr lvl="1"/>
            <a:endParaRPr lang="en-US" sz="2000" dirty="0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CD32085A-7DE8-4C7D-BDD7-1D7E7510A5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291" y="1918145"/>
            <a:ext cx="7522478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builtin_object_size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 void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/*detail*/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3931044E-F107-4504-9F8E-1B8E4FEDE0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291" y="4233912"/>
            <a:ext cx="9644892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builtin_dynamic_object_size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 void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/*detail*/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AB9849E-C29A-471B-9A3E-75A1E8D60CFE}"/>
              </a:ext>
            </a:extLst>
          </p:cNvPr>
          <p:cNvSpPr txBox="1">
            <a:spLocks/>
          </p:cNvSpPr>
          <p:nvPr/>
        </p:nvSpPr>
        <p:spPr>
          <a:xfrm>
            <a:off x="883290" y="4913886"/>
            <a:ext cx="8277487" cy="1440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dirty="0"/>
              <a:t>Аналогичен обычному </a:t>
            </a:r>
            <a:r>
              <a:rPr lang="en-US" sz="2400" dirty="0"/>
              <a:t>__</a:t>
            </a:r>
            <a:r>
              <a:rPr lang="en-US" sz="2400" dirty="0" err="1"/>
              <a:t>builtin_object_size</a:t>
            </a:r>
            <a:r>
              <a:rPr lang="en-US" sz="2400" dirty="0"/>
              <a:t>, </a:t>
            </a:r>
            <a:r>
              <a:rPr lang="ru-RU" sz="2400" dirty="0"/>
              <a:t>но размер может быть вычислен динамически</a:t>
            </a:r>
            <a:endParaRPr lang="en-US" sz="2000" dirty="0"/>
          </a:p>
          <a:p>
            <a:pPr lvl="1"/>
            <a:r>
              <a:rPr lang="ru-RU" sz="2000" dirty="0"/>
              <a:t>нужен для </a:t>
            </a:r>
            <a:r>
              <a:rPr lang="en-US" sz="2000" dirty="0"/>
              <a:t>malloc, </a:t>
            </a:r>
            <a:r>
              <a:rPr lang="en-US" sz="2000" dirty="0" err="1"/>
              <a:t>alloca</a:t>
            </a:r>
            <a:r>
              <a:rPr lang="en-US" sz="2000" dirty="0"/>
              <a:t>, VLA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58DA74-C47B-4977-AC7C-01C9D0EF5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6A4A-BC63-4E3E-8737-A1316BCBB6D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5844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B9542-C1CC-450B-A1D0-BB916B22D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с </a:t>
            </a:r>
            <a:r>
              <a:rPr lang="en-US" dirty="0" err="1"/>
              <a:t>strcpy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7A3AE24-937F-4B96-9DD4-544F33D4AE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1154" y="1751782"/>
            <a:ext cx="4077051" cy="95410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[])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puts(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F4B6A26-5F53-47D7-B9F0-FBD09CFAB6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8859" y="3513484"/>
            <a:ext cx="7768205" cy="95410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[])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builtin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___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strcpy_chk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builtin_object_size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...));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puts(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A5B6FE9A-0064-4ADA-8741-CD9F0529673F}"/>
              </a:ext>
            </a:extLst>
          </p:cNvPr>
          <p:cNvSpPr/>
          <p:nvPr/>
        </p:nvSpPr>
        <p:spPr>
          <a:xfrm>
            <a:off x="5038009" y="2806253"/>
            <a:ext cx="221887" cy="5650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D89052AA-3634-4E00-B4C7-5A44EE18CD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0948" y="5107084"/>
            <a:ext cx="4302852" cy="138499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en-US" sz="14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en-US" sz="1400" dirty="0">
                <a:solidFill>
                  <a:srgbClr val="1750E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altLang="en-US" sz="14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0033B3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[])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strcpy_chk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dst_</a:t>
            </a:r>
            <a:r>
              <a:rPr lang="en-US" altLang="en-US" sz="1400" dirty="0" err="1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puts(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E14737A3-AF3F-4C79-8AC5-4D117A02BF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8019" y="5107083"/>
            <a:ext cx="4118993" cy="138499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extern char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en-US" sz="14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0033B3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[])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puts(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70FD7C9C-FD89-418A-AC68-765D60C96EBD}"/>
              </a:ext>
            </a:extLst>
          </p:cNvPr>
          <p:cNvSpPr/>
          <p:nvPr/>
        </p:nvSpPr>
        <p:spPr>
          <a:xfrm rot="2943215">
            <a:off x="2467561" y="4276407"/>
            <a:ext cx="221887" cy="85586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6BC31B8D-D51B-40CE-BE06-2BBAD564ED7F}"/>
              </a:ext>
            </a:extLst>
          </p:cNvPr>
          <p:cNvSpPr/>
          <p:nvPr/>
        </p:nvSpPr>
        <p:spPr>
          <a:xfrm rot="18870200">
            <a:off x="7657032" y="4239852"/>
            <a:ext cx="222345" cy="8601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627B91-3F73-40A0-874D-DFF78D3F2D7E}"/>
              </a:ext>
            </a:extLst>
          </p:cNvPr>
          <p:cNvSpPr/>
          <p:nvPr/>
        </p:nvSpPr>
        <p:spPr>
          <a:xfrm>
            <a:off x="2737356" y="4565840"/>
            <a:ext cx="365006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1200" dirty="0">
                <a:solidFill>
                  <a:srgbClr val="0062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altLang="en-US" sz="1200" dirty="0" err="1">
                <a:solidFill>
                  <a:srgbClr val="0062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builtin_object_size</a:t>
            </a:r>
            <a:r>
              <a:rPr lang="en-US" altLang="en-US" sz="12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r>
              <a:rPr lang="en-US" altLang="en-US" sz="12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ru-RU" altLang="en-US" sz="12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b="1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altLang="en-US" sz="12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dirty="0" err="1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src_len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DCC3B94-B0C3-455D-8F5A-BDAE04FC3256}"/>
              </a:ext>
            </a:extLst>
          </p:cNvPr>
          <p:cNvSpPr/>
          <p:nvPr/>
        </p:nvSpPr>
        <p:spPr>
          <a:xfrm>
            <a:off x="8237988" y="4531444"/>
            <a:ext cx="368276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1200" dirty="0">
                <a:solidFill>
                  <a:srgbClr val="0062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altLang="en-US" sz="1200" dirty="0" err="1">
                <a:solidFill>
                  <a:srgbClr val="0062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builtin_object_size</a:t>
            </a:r>
            <a:r>
              <a:rPr lang="en-US" altLang="en-US" sz="12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r>
              <a:rPr lang="en-US" altLang="en-US" sz="12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ru-RU" altLang="en-US" sz="12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≷</a:t>
            </a:r>
            <a:r>
              <a:rPr lang="en-US" altLang="en-US" sz="12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dirty="0" err="1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src_len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B02189A-2BBC-4837-BF67-FC3CF0E2E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6A4A-BC63-4E3E-8737-A1316BCBB6D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1786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F6D73-81EF-421B-BAEC-5146C52A2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с </a:t>
            </a:r>
            <a:r>
              <a:rPr lang="en-US" dirty="0" err="1"/>
              <a:t>strcpy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7738F48-79BB-4699-9856-47D34B0ABA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6403" y="3801634"/>
            <a:ext cx="9144001" cy="230832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strcpy_chk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 char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destlen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strlen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destlen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abort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memcpy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D6BA3F4-0154-475A-9F86-4E42728745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0961" y="2084628"/>
            <a:ext cx="5914239" cy="12003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[])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strcpy_chk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dst_size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puts(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738C83-CFE2-415D-ACEC-377ADC641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6A4A-BC63-4E3E-8737-A1316BCBB6D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249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801E5-4129-4B1A-A501-A7B74A82F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Побочные эффекты</a:t>
            </a:r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94AEF75-6E81-4D8C-9501-3BE298BBF0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230" y="2146844"/>
            <a:ext cx="3925350" cy="369331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getenv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"TEST"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&amp;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puts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"Hello"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}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nullptr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memset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E0D4F9-F248-409F-A5D3-070C59544F24}"/>
              </a:ext>
            </a:extLst>
          </p:cNvPr>
          <p:cNvSpPr txBox="1"/>
          <p:nvPr/>
        </p:nvSpPr>
        <p:spPr>
          <a:xfrm>
            <a:off x="4589326" y="3160444"/>
            <a:ext cx="193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 фортификацией</a:t>
            </a:r>
            <a:endParaRPr lang="en-US"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7AA4FC60-8386-41BD-8A65-0EE4E7FB0D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1279" y="3128062"/>
            <a:ext cx="2558642" cy="12003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getenv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"TEST"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puts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"Hello"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C0F3C724-1AD6-4A02-8D22-C1C47529E7D4}"/>
              </a:ext>
            </a:extLst>
          </p:cNvPr>
          <p:cNvSpPr/>
          <p:nvPr/>
        </p:nvSpPr>
        <p:spPr>
          <a:xfrm>
            <a:off x="4941815" y="3808946"/>
            <a:ext cx="1233182" cy="1845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4BBF934-B611-42CF-8488-A03E04FF9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6A4A-BC63-4E3E-8737-A1316BCBB6DC}" type="slidenum">
              <a:rPr lang="en-US" smtClean="0"/>
              <a:t>16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3E9CE4-B15F-4ACC-AD3E-DD6AF3C41752}"/>
              </a:ext>
            </a:extLst>
          </p:cNvPr>
          <p:cNvSpPr txBox="1"/>
          <p:nvPr/>
        </p:nvSpPr>
        <p:spPr>
          <a:xfrm>
            <a:off x="4395831" y="5304100"/>
            <a:ext cx="52011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При фортификации у параметра </a:t>
            </a:r>
            <a:r>
              <a:rPr lang="en-US" dirty="0" err="1"/>
              <a:t>memset</a:t>
            </a:r>
            <a:r>
              <a:rPr lang="en-US" dirty="0"/>
              <a:t> </a:t>
            </a:r>
            <a:r>
              <a:rPr lang="ru-RU" dirty="0"/>
              <a:t>выставляется атрибут </a:t>
            </a:r>
            <a:r>
              <a:rPr lang="en-US" dirty="0"/>
              <a:t>nonnull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Следствие - компилятор выбросить </a:t>
            </a:r>
            <a:r>
              <a:rPr lang="en-US" dirty="0" err="1"/>
              <a:t>nullptr</a:t>
            </a:r>
            <a:r>
              <a:rPr lang="en-US" dirty="0"/>
              <a:t>-</a:t>
            </a:r>
            <a:r>
              <a:rPr lang="ru-RU" dirty="0"/>
              <a:t>ветку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LLVM #60389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3874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9BB82-53F4-4FD6-B227-B896F8627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Поддержка </a:t>
            </a:r>
            <a:r>
              <a:rPr lang="en-US" dirty="0"/>
              <a:t>Hardening </a:t>
            </a:r>
            <a:r>
              <a:rPr lang="ru-RU" dirty="0"/>
              <a:t>в языке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3A239E-AD12-4BCD-B35E-7A9F2A051B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6BA704-871B-4082-ADC3-62795E10D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6A4A-BC63-4E3E-8737-A1316BCBB6D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8567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4C17A-A403-44A7-9B9F-26ECD0F8A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Типы поведения программы в </a:t>
            </a:r>
            <a:r>
              <a:rPr lang="en-US" dirty="0"/>
              <a:t>C++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74AB7-725B-4B72-9D07-11E7B83E1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Типы поведения</a:t>
            </a:r>
            <a:endParaRPr lang="en-US" sz="3600" dirty="0"/>
          </a:p>
          <a:p>
            <a:pPr lvl="1"/>
            <a:r>
              <a:rPr lang="en-US" sz="3200" dirty="0"/>
              <a:t>Undefined</a:t>
            </a:r>
            <a:endParaRPr lang="ru-RU" sz="3200" dirty="0"/>
          </a:p>
          <a:p>
            <a:pPr lvl="2"/>
            <a:r>
              <a:rPr lang="ru-RU" sz="2800" dirty="0"/>
              <a:t>оптимизатор может делать все</a:t>
            </a:r>
            <a:endParaRPr lang="en-US" sz="2800" dirty="0"/>
          </a:p>
          <a:p>
            <a:pPr lvl="1"/>
            <a:r>
              <a:rPr lang="en-US" sz="3200" dirty="0"/>
              <a:t>Unspecified</a:t>
            </a:r>
            <a:endParaRPr lang="ru-RU" sz="3200" dirty="0"/>
          </a:p>
          <a:p>
            <a:pPr lvl="2"/>
            <a:r>
              <a:rPr lang="ru-RU" sz="2800" dirty="0"/>
              <a:t>зависит от имплементции (недокументированно)</a:t>
            </a:r>
          </a:p>
          <a:p>
            <a:pPr lvl="1"/>
            <a:r>
              <a:rPr lang="en-US" sz="3200" dirty="0"/>
              <a:t>Implementation-defined</a:t>
            </a:r>
            <a:endParaRPr lang="ru-RU" sz="3200" dirty="0"/>
          </a:p>
          <a:p>
            <a:pPr lvl="2"/>
            <a:r>
              <a:rPr lang="ru-RU" sz="2800" dirty="0"/>
              <a:t>Зависит от имплементации (документированно)</a:t>
            </a:r>
            <a:endParaRPr lang="en-US" sz="2800" dirty="0"/>
          </a:p>
          <a:p>
            <a:pPr lvl="1"/>
            <a:r>
              <a:rPr lang="en-US" sz="3200" dirty="0"/>
              <a:t>Erroneous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4D47C2-592E-4C46-B178-ABD39BA70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6A4A-BC63-4E3E-8737-A1316BCBB6D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9197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8125B-1085-4BC0-A4D3-9F7BCF978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Erroneous behavior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3B16-7C25-4BE3-8D1C-62376BD309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21697" cy="4351338"/>
          </a:xfrm>
        </p:spPr>
        <p:txBody>
          <a:bodyPr>
            <a:normAutofit fontScale="77500" lnSpcReduction="20000"/>
          </a:bodyPr>
          <a:lstStyle/>
          <a:p>
            <a:r>
              <a:rPr lang="ru-RU" dirty="0"/>
              <a:t>Определенное поведение</a:t>
            </a:r>
            <a:r>
              <a:rPr lang="en-US" dirty="0"/>
              <a:t> </a:t>
            </a:r>
            <a:r>
              <a:rPr lang="ru-RU" dirty="0"/>
              <a:t>для некорректного кода</a:t>
            </a:r>
            <a:endParaRPr lang="en-US" dirty="0"/>
          </a:p>
          <a:p>
            <a:pPr lvl="1"/>
            <a:r>
              <a:rPr lang="ru-RU" dirty="0"/>
              <a:t>Не должно приводить к уязвимостям</a:t>
            </a:r>
          </a:p>
          <a:p>
            <a:pPr lvl="1"/>
            <a:endParaRPr lang="ru-RU" dirty="0"/>
          </a:p>
          <a:p>
            <a:r>
              <a:rPr lang="ru-RU" dirty="0"/>
              <a:t>Противопоставляется </a:t>
            </a:r>
            <a:r>
              <a:rPr lang="en-US" dirty="0"/>
              <a:t>UB</a:t>
            </a:r>
            <a:endParaRPr lang="ru-RU" dirty="0"/>
          </a:p>
          <a:p>
            <a:endParaRPr lang="en-US" dirty="0"/>
          </a:p>
          <a:p>
            <a:r>
              <a:rPr lang="ru-RU" dirty="0"/>
              <a:t>В С++26 пока только для неинициализированных переменных</a:t>
            </a:r>
          </a:p>
          <a:p>
            <a:pPr lvl="1"/>
            <a:r>
              <a:rPr lang="ru-RU" dirty="0"/>
              <a:t>Возможно для некоторых </a:t>
            </a:r>
            <a:r>
              <a:rPr lang="en-US" dirty="0"/>
              <a:t>missing return (P2973)</a:t>
            </a:r>
          </a:p>
          <a:p>
            <a:pPr lvl="1"/>
            <a:endParaRPr lang="en-US" dirty="0"/>
          </a:p>
          <a:p>
            <a:r>
              <a:rPr lang="ru-RU" dirty="0"/>
              <a:t>Вероятно будет реализовано на базе </a:t>
            </a:r>
            <a:r>
              <a:rPr lang="en-US" i="1" dirty="0"/>
              <a:t>-</a:t>
            </a:r>
            <a:r>
              <a:rPr lang="en-US" i="1" dirty="0" err="1"/>
              <a:t>ftrivial</a:t>
            </a:r>
            <a:r>
              <a:rPr lang="en-US" i="1" dirty="0"/>
              <a:t>-auto-var-</a:t>
            </a:r>
            <a:r>
              <a:rPr lang="en-US" i="1" dirty="0" err="1"/>
              <a:t>init</a:t>
            </a:r>
            <a:r>
              <a:rPr lang="en-US" i="1" dirty="0"/>
              <a:t>=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74EE4F-7AF9-4CAA-90A6-6D553A600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6A4A-BC63-4E3E-8737-A1316BCBB6DC}" type="slidenum">
              <a:rPr lang="en-US" smtClean="0"/>
              <a:t>19</a:t>
            </a:fld>
            <a:endParaRPr 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D1FC1C6-674D-454D-9DEB-0ED5CC0ED4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9337" y="1386263"/>
            <a:ext cx="2952924" cy="12003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en-US" dirty="0">
                <a:solidFill>
                  <a:srgbClr val="0062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? 1 : 1;</a:t>
            </a:r>
            <a:r>
              <a:rPr lang="en-US" altLang="en-US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9D2768F7-8154-41AE-B864-D44626E9BB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9591" y="3396520"/>
            <a:ext cx="2155271" cy="9233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en-US" dirty="0">
                <a:solidFill>
                  <a:srgbClr val="0062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abort()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altLang="en-US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BA7394E7-D63E-4A82-A21A-6018065AB0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35674" y="3396520"/>
            <a:ext cx="2952924" cy="9233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en-US" dirty="0">
                <a:solidFill>
                  <a:srgbClr val="0062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1;</a:t>
            </a:r>
            <a:r>
              <a:rPr lang="en-US" altLang="en-US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B7C3A568-FAE2-42AF-97FE-38B1E915B5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68531" y="4428430"/>
            <a:ext cx="2952924" cy="9233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en-US" dirty="0">
                <a:solidFill>
                  <a:srgbClr val="0062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0x42;</a:t>
            </a:r>
            <a:r>
              <a:rPr lang="en-US" altLang="en-US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FA95215D-62E4-483B-AB2F-1D22B32029AA}"/>
              </a:ext>
            </a:extLst>
          </p:cNvPr>
          <p:cNvSpPr/>
          <p:nvPr/>
        </p:nvSpPr>
        <p:spPr>
          <a:xfrm rot="2229255">
            <a:off x="7229051" y="2499462"/>
            <a:ext cx="225555" cy="6779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4E4243-573B-4D99-93A1-B6EE59D55C2E}"/>
              </a:ext>
            </a:extLst>
          </p:cNvPr>
          <p:cNvSpPr txBox="1"/>
          <p:nvPr/>
        </p:nvSpPr>
        <p:spPr>
          <a:xfrm>
            <a:off x="5806117" y="2644218"/>
            <a:ext cx="1241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C++23 (UB)</a:t>
            </a:r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B18A1E34-0B51-42D6-9CC2-484E31911D91}"/>
              </a:ext>
            </a:extLst>
          </p:cNvPr>
          <p:cNvSpPr/>
          <p:nvPr/>
        </p:nvSpPr>
        <p:spPr>
          <a:xfrm rot="18875515">
            <a:off x="9143450" y="2465072"/>
            <a:ext cx="225555" cy="6779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1C0BC87-391D-4DA5-8472-A607EF316EC8}"/>
              </a:ext>
            </a:extLst>
          </p:cNvPr>
          <p:cNvSpPr txBox="1"/>
          <p:nvPr/>
        </p:nvSpPr>
        <p:spPr>
          <a:xfrm>
            <a:off x="9654327" y="2586592"/>
            <a:ext cx="1929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C++26 (Erroneous)</a:t>
            </a:r>
          </a:p>
        </p:txBody>
      </p:sp>
    </p:spTree>
    <p:extLst>
      <p:ext uri="{BB962C8B-B14F-4D97-AF65-F5344CB8AC3E}">
        <p14:creationId xmlns:p14="http://schemas.microsoft.com/office/powerpoint/2010/main" val="3436629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3A054-2C68-48C0-ABFD-2CB6A139D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</a:t>
            </a:r>
            <a:r>
              <a:rPr lang="en-US" dirty="0"/>
              <a:t>hardening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9CFA8E-E0DA-48C6-A4FE-807A675BE1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Средства отлова и</a:t>
            </a:r>
            <a:r>
              <a:rPr lang="en-US" dirty="0"/>
              <a:t>/</a:t>
            </a:r>
            <a:r>
              <a:rPr lang="ru-RU" dirty="0"/>
              <a:t>или предотвращения различных видов уязвимостей</a:t>
            </a:r>
          </a:p>
          <a:p>
            <a:pPr lvl="1"/>
            <a:r>
              <a:rPr lang="ru-RU" dirty="0"/>
              <a:t>Выход за границу буфера, обращение по невалидному адресу, использование неинициализированных переменных и т.п</a:t>
            </a:r>
          </a:p>
          <a:p>
            <a:r>
              <a:rPr lang="ru-RU" dirty="0"/>
              <a:t>Можно использовать в продуктовом коде релизной версии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015A5B-8210-4FA8-A4C3-DBF858D4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6A4A-BC63-4E3E-8737-A1316BCBB6D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5840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70855-28E8-4028-927E-CD17A2E11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[[indeterminate]] </a:t>
            </a:r>
            <a:r>
              <a:rPr lang="ru-RU" dirty="0"/>
              <a:t>атрибут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03C71-29A0-456B-B337-39E3B7BFA3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Отмена </a:t>
            </a:r>
            <a:r>
              <a:rPr lang="en-US" dirty="0"/>
              <a:t>Erroneous Behavior</a:t>
            </a:r>
            <a:r>
              <a:rPr lang="ru-RU" dirty="0"/>
              <a:t> для</a:t>
            </a:r>
            <a:r>
              <a:rPr lang="en-US" dirty="0"/>
              <a:t> </a:t>
            </a:r>
            <a:r>
              <a:rPr lang="ru-RU" dirty="0"/>
              <a:t>локальной переменной или параметра функции (не будет инициализации</a:t>
            </a:r>
            <a:r>
              <a:rPr lang="en-US" dirty="0"/>
              <a:t>, </a:t>
            </a:r>
            <a:r>
              <a:rPr lang="ru-RU" dirty="0"/>
              <a:t>возврат к </a:t>
            </a:r>
            <a:r>
              <a:rPr lang="en-US" dirty="0"/>
              <a:t>UB</a:t>
            </a:r>
            <a:r>
              <a:rPr lang="ru-RU" dirty="0"/>
              <a:t>)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953DF27-4F5A-4C8F-8221-C16E2008F8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5735" y="3141801"/>
            <a:ext cx="10050012" cy="286232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[[indeterminate]]; 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indeterminate value</a:t>
            </a:r>
            <a:b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                 </a:t>
            </a:r>
            <a:r>
              <a:rPr lang="en-US" altLang="en-US" sz="20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erroneous value</a:t>
            </a:r>
            <a:b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undefined behavior</a:t>
            </a:r>
            <a:b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erroneous behavior</a:t>
            </a:r>
            <a:b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024CA5-9D7F-441D-B3D2-00F2E04BB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6A4A-BC63-4E3E-8737-A1316BCBB6D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2657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3E795-B2CD-4261-9B5D-2135FCA06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library hardening</a:t>
            </a:r>
            <a:r>
              <a:rPr lang="ru-RU" dirty="0"/>
              <a:t> в Стандарте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55B62-EE08-4C96-8B4C-90B9361EE5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P3471</a:t>
            </a:r>
            <a:endParaRPr lang="en-US" dirty="0"/>
          </a:p>
          <a:p>
            <a:r>
              <a:rPr lang="ru-RU" dirty="0"/>
              <a:t>Стандартизация предусловий для некоторых функций стандартной библиотеки</a:t>
            </a:r>
            <a:endParaRPr lang="en-US" dirty="0"/>
          </a:p>
          <a:p>
            <a:pPr lvl="1"/>
            <a:r>
              <a:rPr lang="en-US" dirty="0"/>
              <a:t>Hardened preconditions</a:t>
            </a:r>
            <a:endParaRPr lang="ru-RU" dirty="0"/>
          </a:p>
          <a:p>
            <a:pPr lvl="2"/>
            <a:r>
              <a:rPr lang="ru-RU" dirty="0"/>
              <a:t>Например </a:t>
            </a:r>
            <a:r>
              <a:rPr lang="en-US" dirty="0" err="1"/>
              <a:t>idx</a:t>
            </a:r>
            <a:r>
              <a:rPr lang="en-US" dirty="0"/>
              <a:t> &lt; size </a:t>
            </a:r>
            <a:r>
              <a:rPr lang="ru-RU" dirty="0"/>
              <a:t>для </a:t>
            </a:r>
            <a:r>
              <a:rPr lang="en-US" dirty="0"/>
              <a:t>vector::operator[]</a:t>
            </a:r>
            <a:endParaRPr lang="ru-RU" dirty="0"/>
          </a:p>
          <a:p>
            <a:pPr lvl="1"/>
            <a:r>
              <a:rPr lang="ru-RU" dirty="0"/>
              <a:t>Будут реализованы на</a:t>
            </a:r>
            <a:r>
              <a:rPr lang="en-US" dirty="0"/>
              <a:t> </a:t>
            </a:r>
            <a:r>
              <a:rPr lang="ru-RU" dirty="0"/>
              <a:t>контрактах </a:t>
            </a:r>
            <a:r>
              <a:rPr lang="en-US" dirty="0"/>
              <a:t>(precondition assertion)</a:t>
            </a:r>
          </a:p>
          <a:p>
            <a:r>
              <a:rPr lang="ru-RU" dirty="0"/>
              <a:t>Тулчейны будут предоставлять флаги для включения</a:t>
            </a:r>
            <a:endParaRPr lang="en-US" dirty="0"/>
          </a:p>
          <a:p>
            <a:pPr lvl="1"/>
            <a:r>
              <a:rPr lang="ru-RU" dirty="0"/>
              <a:t>Например </a:t>
            </a:r>
            <a:r>
              <a:rPr lang="en-US" dirty="0"/>
              <a:t>-</a:t>
            </a:r>
            <a:r>
              <a:rPr lang="en-US" dirty="0" err="1"/>
              <a:t>fhardened</a:t>
            </a:r>
            <a:r>
              <a:rPr lang="en-US" dirty="0"/>
              <a:t> </a:t>
            </a:r>
            <a:r>
              <a:rPr lang="ru-RU" dirty="0"/>
              <a:t>или -</a:t>
            </a:r>
            <a:r>
              <a:rPr lang="en-US" dirty="0"/>
              <a:t>D_LIBCPP_HARDENING_MODE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B00E63-1622-4425-8F51-A99436116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6A4A-BC63-4E3E-8737-A1316BCBB6D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8312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947EB-2661-4C2F-8B00-40536AD9A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С++ </a:t>
            </a:r>
            <a:r>
              <a:rPr lang="en-US" dirty="0"/>
              <a:t>Profiles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81143-E54C-4761-8C99-47EB9886D6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Развитие и стандартизация </a:t>
            </a:r>
            <a:r>
              <a:rPr lang="en-US" dirty="0"/>
              <a:t>C++ Core Guidelines</a:t>
            </a:r>
            <a:endParaRPr lang="ru-RU" dirty="0"/>
          </a:p>
          <a:p>
            <a:r>
              <a:rPr lang="ru-RU" dirty="0"/>
              <a:t>Запрет небезопасных или непроверяемых конструкций языка</a:t>
            </a:r>
          </a:p>
          <a:p>
            <a:pPr lvl="1"/>
            <a:r>
              <a:rPr lang="ru-RU" dirty="0"/>
              <a:t>Например замена </a:t>
            </a:r>
            <a:r>
              <a:rPr lang="en-US" dirty="0"/>
              <a:t>raw pointers </a:t>
            </a:r>
            <a:r>
              <a:rPr lang="ru-RU" dirty="0"/>
              <a:t>на </a:t>
            </a:r>
            <a:r>
              <a:rPr lang="en-US" dirty="0"/>
              <a:t>std::span</a:t>
            </a:r>
          </a:p>
          <a:p>
            <a:pPr lvl="1"/>
            <a:r>
              <a:rPr lang="ru-RU" dirty="0"/>
              <a:t>Контролируется статическим анализом</a:t>
            </a:r>
            <a:endParaRPr lang="en-US" dirty="0"/>
          </a:p>
          <a:p>
            <a:r>
              <a:rPr lang="ru-RU" dirty="0"/>
              <a:t>Средства миграции</a:t>
            </a:r>
          </a:p>
          <a:p>
            <a:pPr lvl="1"/>
            <a:r>
              <a:rPr lang="en-US" dirty="0"/>
              <a:t>C++ Safe Buffers, Clang-Tidy fix-its</a:t>
            </a:r>
          </a:p>
          <a:p>
            <a:pPr lvl="2"/>
            <a:r>
              <a:rPr lang="ru-RU" dirty="0"/>
              <a:t>Уже используется в </a:t>
            </a:r>
            <a:r>
              <a:rPr lang="en-US" dirty="0"/>
              <a:t>Chrome</a:t>
            </a:r>
            <a:endParaRPr lang="ru-RU" dirty="0"/>
          </a:p>
          <a:p>
            <a:r>
              <a:rPr lang="ru-RU" dirty="0"/>
              <a:t>Кандидаты для включения в </a:t>
            </a:r>
            <a:r>
              <a:rPr lang="en-US" dirty="0"/>
              <a:t>Safety Profiles:</a:t>
            </a:r>
          </a:p>
          <a:p>
            <a:pPr lvl="1"/>
            <a:r>
              <a:rPr lang="en-US" dirty="0"/>
              <a:t>Hardening </a:t>
            </a:r>
            <a:r>
              <a:rPr lang="ru-RU" dirty="0"/>
              <a:t>стандартной библиотеки</a:t>
            </a:r>
          </a:p>
          <a:p>
            <a:pPr lvl="1"/>
            <a:r>
              <a:rPr lang="ru-RU" dirty="0"/>
              <a:t>Запрет сырых указателей</a:t>
            </a:r>
            <a:endParaRPr lang="en-US" dirty="0"/>
          </a:p>
          <a:p>
            <a:pPr lvl="1"/>
            <a:r>
              <a:rPr lang="ru-RU" dirty="0"/>
              <a:t>Явное владение ресурсом (</a:t>
            </a:r>
            <a:r>
              <a:rPr lang="en-US" dirty="0"/>
              <a:t>RAII)</a:t>
            </a:r>
            <a:endParaRPr lang="ru-RU" dirty="0"/>
          </a:p>
          <a:p>
            <a:pPr lvl="1"/>
            <a:r>
              <a:rPr lang="ru-RU" dirty="0"/>
              <a:t>Запрет </a:t>
            </a:r>
            <a:r>
              <a:rPr lang="en-US" dirty="0"/>
              <a:t>union</a:t>
            </a:r>
          </a:p>
          <a:p>
            <a:pPr lvl="1"/>
            <a:r>
              <a:rPr lang="ru-RU" dirty="0"/>
              <a:t>Запрет на небезопасные касты</a:t>
            </a:r>
            <a:endParaRPr lang="en-US" dirty="0"/>
          </a:p>
          <a:p>
            <a:r>
              <a:rPr lang="ru-RU" dirty="0"/>
              <a:t>Будет ли единым механизмом для унификации </a:t>
            </a:r>
            <a:r>
              <a:rPr lang="en-US" dirty="0"/>
              <a:t>hardening?</a:t>
            </a:r>
            <a:endParaRPr lang="ru-RU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59981B-B7A2-4488-85CB-922B163F9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6A4A-BC63-4E3E-8737-A1316BCBB6DC}" type="slidenum">
              <a:rPr lang="en-US" smtClean="0"/>
              <a:t>22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173EFF-69F1-45EA-95E8-8EFB0B6682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6619" y="2622417"/>
            <a:ext cx="5256128" cy="2959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2457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9BB82-53F4-4FD6-B227-B896F8627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3A239E-AD12-4BCD-B35E-7A9F2A051B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6BA704-871B-4082-ADC3-62795E10D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6A4A-BC63-4E3E-8737-A1316BCBB6D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1325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95E12-9E9C-443F-8963-97370016A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Джентельменский набор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3428E-C04D-4DE8-A4B8-60C5E7203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ASLR (-</a:t>
            </a:r>
            <a:r>
              <a:rPr lang="en-US" dirty="0" err="1"/>
              <a:t>fpie</a:t>
            </a:r>
            <a:r>
              <a:rPr lang="en-US" dirty="0"/>
              <a:t>)</a:t>
            </a:r>
            <a:endParaRPr lang="ru-RU" dirty="0"/>
          </a:p>
          <a:p>
            <a:r>
              <a:rPr lang="en-US" dirty="0"/>
              <a:t>Stack Protector (-</a:t>
            </a:r>
            <a:r>
              <a:rPr lang="en-US" dirty="0" err="1"/>
              <a:t>fstack</a:t>
            </a:r>
            <a:r>
              <a:rPr lang="en-US" dirty="0"/>
              <a:t>-protector-strong)</a:t>
            </a:r>
          </a:p>
          <a:p>
            <a:r>
              <a:rPr lang="ru-RU" dirty="0"/>
              <a:t>Фортификация (-</a:t>
            </a:r>
            <a:r>
              <a:rPr lang="en-US" dirty="0"/>
              <a:t>D_FORTIFY_SOURCE=3)</a:t>
            </a:r>
          </a:p>
          <a:p>
            <a:r>
              <a:rPr lang="en-US" dirty="0"/>
              <a:t>Full RELRO (-</a:t>
            </a:r>
            <a:r>
              <a:rPr lang="en-US" dirty="0" err="1"/>
              <a:t>Wl</a:t>
            </a:r>
            <a:r>
              <a:rPr lang="en-US" dirty="0"/>
              <a:t>,-</a:t>
            </a:r>
            <a:r>
              <a:rPr lang="en-US" dirty="0" err="1"/>
              <a:t>z,relro</a:t>
            </a:r>
            <a:r>
              <a:rPr lang="en-US" dirty="0"/>
              <a:t> -</a:t>
            </a:r>
            <a:r>
              <a:rPr lang="en-US" dirty="0" err="1"/>
              <a:t>Wl</a:t>
            </a:r>
            <a:r>
              <a:rPr lang="en-US" dirty="0"/>
              <a:t>,-</a:t>
            </a:r>
            <a:r>
              <a:rPr lang="en-US" dirty="0" err="1"/>
              <a:t>z,now</a:t>
            </a:r>
            <a:r>
              <a:rPr lang="en-US" dirty="0"/>
              <a:t>)</a:t>
            </a:r>
          </a:p>
          <a:p>
            <a:r>
              <a:rPr lang="ru-RU" dirty="0"/>
              <a:t>Защита от </a:t>
            </a:r>
            <a:r>
              <a:rPr lang="en-US" dirty="0"/>
              <a:t>Stack Clash</a:t>
            </a:r>
            <a:r>
              <a:rPr lang="ru-RU" dirty="0"/>
              <a:t> </a:t>
            </a:r>
            <a:r>
              <a:rPr lang="en-US" dirty="0"/>
              <a:t>(-</a:t>
            </a:r>
            <a:r>
              <a:rPr lang="en-US" dirty="0" err="1"/>
              <a:t>fstack</a:t>
            </a:r>
            <a:r>
              <a:rPr lang="en-US" dirty="0"/>
              <a:t>-clash-protection)</a:t>
            </a:r>
            <a:endParaRPr lang="ru-RU" dirty="0"/>
          </a:p>
          <a:p>
            <a:r>
              <a:rPr lang="en-US" dirty="0"/>
              <a:t>Control-flow Integrity (-</a:t>
            </a:r>
            <a:r>
              <a:rPr lang="en-US" dirty="0" err="1"/>
              <a:t>fcf</a:t>
            </a:r>
            <a:r>
              <a:rPr lang="en-US" dirty="0"/>
              <a:t>-protection </a:t>
            </a:r>
            <a:r>
              <a:rPr lang="ru-RU" dirty="0"/>
              <a:t>на </a:t>
            </a:r>
            <a:r>
              <a:rPr lang="en-US" dirty="0"/>
              <a:t>X86, -</a:t>
            </a:r>
            <a:r>
              <a:rPr lang="en-US" dirty="0" err="1"/>
              <a:t>mbranch</a:t>
            </a:r>
            <a:r>
              <a:rPr lang="en-US" dirty="0"/>
              <a:t>-protection </a:t>
            </a:r>
            <a:r>
              <a:rPr lang="ru-RU" dirty="0"/>
              <a:t>на </a:t>
            </a:r>
            <a:r>
              <a:rPr lang="en-US" dirty="0"/>
              <a:t>AArch64)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45DC3E-752F-4191-9D7C-BE076D914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6A4A-BC63-4E3E-8737-A1316BCBB6D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51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3A054-2C68-48C0-ABFD-2CB6A139D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9CFA8E-E0DA-48C6-A4FE-807A675BE1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Почему безопасность и стабильность программного обеспечения так актуальна для </a:t>
            </a:r>
            <a:r>
              <a:rPr lang="en-US" dirty="0"/>
              <a:t>C/C++:</a:t>
            </a:r>
          </a:p>
          <a:p>
            <a:pPr lvl="1"/>
            <a:r>
              <a:rPr lang="en-US" dirty="0"/>
              <a:t>70% </a:t>
            </a:r>
            <a:r>
              <a:rPr lang="ru-RU" dirty="0"/>
              <a:t>ошибок в </a:t>
            </a:r>
            <a:r>
              <a:rPr lang="en-US" dirty="0"/>
              <a:t>Microsoft </a:t>
            </a:r>
            <a:r>
              <a:rPr lang="ru-RU" dirty="0"/>
              <a:t>и </a:t>
            </a:r>
            <a:r>
              <a:rPr lang="en-US" dirty="0"/>
              <a:t>Google</a:t>
            </a:r>
            <a:r>
              <a:rPr lang="ru-RU" dirty="0"/>
              <a:t> </a:t>
            </a:r>
            <a:r>
              <a:rPr lang="en-US" dirty="0"/>
              <a:t>Chrome</a:t>
            </a:r>
            <a:r>
              <a:rPr lang="ru-RU" dirty="0"/>
              <a:t> </a:t>
            </a:r>
            <a:r>
              <a:rPr lang="en-US" dirty="0"/>
              <a:t> – </a:t>
            </a:r>
            <a:r>
              <a:rPr lang="ru-RU" dirty="0"/>
              <a:t>ошибки памяти</a:t>
            </a:r>
          </a:p>
          <a:p>
            <a:pPr lvl="1"/>
            <a:r>
              <a:rPr lang="en-US" dirty="0"/>
              <a:t>70% </a:t>
            </a:r>
            <a:r>
              <a:rPr lang="ru-RU" dirty="0"/>
              <a:t>ошибок</a:t>
            </a:r>
            <a:r>
              <a:rPr lang="en-US" dirty="0"/>
              <a:t> </a:t>
            </a:r>
            <a:r>
              <a:rPr lang="ru-RU" dirty="0"/>
              <a:t>памяти – 0-</a:t>
            </a:r>
            <a:r>
              <a:rPr lang="en-US" dirty="0"/>
              <a:t>day </a:t>
            </a:r>
            <a:r>
              <a:rPr lang="ru-RU" dirty="0"/>
              <a:t>уязвимости</a:t>
            </a:r>
          </a:p>
          <a:p>
            <a:pPr lvl="1"/>
            <a:r>
              <a:rPr lang="ru-RU" dirty="0"/>
              <a:t>Появление новых более безопасных языков</a:t>
            </a:r>
            <a:endParaRPr lang="en-US" dirty="0"/>
          </a:p>
          <a:p>
            <a:pPr lvl="1"/>
            <a:r>
              <a:rPr lang="ru-RU" dirty="0"/>
              <a:t>Гос. заказчики различных стран рекомендуют использовать </a:t>
            </a:r>
            <a:r>
              <a:rPr lang="en-US" dirty="0"/>
              <a:t>hardening </a:t>
            </a:r>
            <a:r>
              <a:rPr lang="ru-RU" dirty="0"/>
              <a:t>или безопасных языков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30F434-6952-419D-862E-675C6F5D6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6A4A-BC63-4E3E-8737-A1316BCBB6D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389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F72EE-0BA9-4E30-92F6-1A6C11E53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926858-9AA9-4D89-9442-41376BB479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Детальный обзор </a:t>
            </a:r>
            <a:r>
              <a:rPr lang="en-US" dirty="0"/>
              <a:t>Hardening</a:t>
            </a:r>
            <a:endParaRPr lang="ru-RU" dirty="0"/>
          </a:p>
          <a:p>
            <a:pPr lvl="1"/>
            <a:r>
              <a:rPr lang="ru-RU" dirty="0"/>
              <a:t>Какие средства имеются</a:t>
            </a:r>
          </a:p>
          <a:p>
            <a:pPr lvl="1"/>
            <a:r>
              <a:rPr lang="ru-RU" dirty="0"/>
              <a:t>Как использовать в своих приложениях</a:t>
            </a:r>
          </a:p>
          <a:p>
            <a:pPr lvl="1"/>
            <a:r>
              <a:rPr lang="ru-RU" dirty="0"/>
              <a:t>Какие накладные расходы</a:t>
            </a:r>
          </a:p>
          <a:p>
            <a:r>
              <a:rPr lang="ru-RU" dirty="0"/>
              <a:t>Дальнейшее развитие в языке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576147-3437-4A87-944C-ED3A2CA4B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6A4A-BC63-4E3E-8737-A1316BCBB6D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015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9BB82-53F4-4FD6-B227-B896F8627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Суть </a:t>
            </a:r>
            <a:r>
              <a:rPr lang="en-US" dirty="0"/>
              <a:t>Hardening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3A239E-AD12-4BCD-B35E-7A9F2A051B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6BA704-871B-4082-ADC3-62795E10D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6A4A-BC63-4E3E-8737-A1316BCBB6D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680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C255F-795A-47F7-92A1-549786D04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Чем является </a:t>
            </a:r>
            <a:r>
              <a:rPr lang="en-US" dirty="0"/>
              <a:t>Hardening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EB06E6-25DA-460C-B7D1-436F68FBDC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Правила безопасных</a:t>
            </a:r>
          </a:p>
          <a:p>
            <a:pPr lvl="1"/>
            <a:r>
              <a:rPr lang="ru-RU" dirty="0"/>
              <a:t>Разработки</a:t>
            </a:r>
          </a:p>
          <a:p>
            <a:pPr lvl="1"/>
            <a:r>
              <a:rPr lang="ru-RU" dirty="0"/>
              <a:t>Поставки</a:t>
            </a:r>
            <a:r>
              <a:rPr lang="en-US" dirty="0"/>
              <a:t> (strip and hide symbols)</a:t>
            </a:r>
            <a:endParaRPr lang="ru-RU" dirty="0"/>
          </a:p>
          <a:p>
            <a:pPr lvl="1"/>
            <a:r>
              <a:rPr lang="ru-RU" dirty="0"/>
              <a:t>Выполнения (компилятор, библиотеки, ядро)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64EC23-F60C-4711-A5BE-8AC7C6C7D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6A4A-BC63-4E3E-8737-A1316BCBB6D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700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F1221-8C34-47AC-8D84-881A40700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Правила безопасной разработки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33AFA-1BD8-4BFB-BA91-B61E8398A5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33230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Безопасные аналоги библиотечных функций</a:t>
            </a:r>
          </a:p>
          <a:p>
            <a:pPr lvl="1"/>
            <a:r>
              <a:rPr lang="en-US" dirty="0"/>
              <a:t>Annex K (</a:t>
            </a:r>
            <a:r>
              <a:rPr lang="en-US" dirty="0" err="1"/>
              <a:t>memset_s</a:t>
            </a:r>
            <a:r>
              <a:rPr lang="en-US" dirty="0"/>
              <a:t> et al.) </a:t>
            </a:r>
            <a:r>
              <a:rPr lang="ru-RU" dirty="0"/>
              <a:t>и другие расширения</a:t>
            </a:r>
            <a:endParaRPr lang="en-US" dirty="0"/>
          </a:p>
          <a:p>
            <a:pPr lvl="1"/>
            <a:r>
              <a:rPr lang="ru-RU" dirty="0"/>
              <a:t>Могут легко сфальсифицироваться при отсутствии контроля</a:t>
            </a:r>
            <a:r>
              <a:rPr lang="en-US" dirty="0"/>
              <a:t>!</a:t>
            </a:r>
          </a:p>
          <a:p>
            <a:r>
              <a:rPr lang="ru-RU" dirty="0"/>
              <a:t>Ограничение на использование небезопасных функций</a:t>
            </a:r>
          </a:p>
          <a:p>
            <a:pPr lvl="1"/>
            <a:r>
              <a:rPr lang="en-US" dirty="0"/>
              <a:t>rand, </a:t>
            </a:r>
            <a:r>
              <a:rPr lang="en-US" dirty="0" err="1"/>
              <a:t>strcpy</a:t>
            </a:r>
            <a:r>
              <a:rPr lang="en-US" dirty="0"/>
              <a:t>, etc.</a:t>
            </a:r>
          </a:p>
          <a:p>
            <a:r>
              <a:rPr lang="en-US" dirty="0"/>
              <a:t>C</a:t>
            </a:r>
            <a:r>
              <a:rPr lang="ru-RU" dirty="0"/>
              <a:t>татический анализ</a:t>
            </a:r>
          </a:p>
          <a:p>
            <a:pPr lvl="1"/>
            <a:r>
              <a:rPr lang="ru-RU" dirty="0"/>
              <a:t>Обязательно </a:t>
            </a:r>
            <a:r>
              <a:rPr lang="en-US" dirty="0"/>
              <a:t>-Wall -</a:t>
            </a:r>
            <a:r>
              <a:rPr lang="en-US" dirty="0" err="1"/>
              <a:t>Wextra</a:t>
            </a:r>
            <a:r>
              <a:rPr lang="en-US" dirty="0"/>
              <a:t> -</a:t>
            </a:r>
            <a:r>
              <a:rPr lang="en-US" dirty="0" err="1"/>
              <a:t>Werror</a:t>
            </a:r>
            <a:endParaRPr lang="ru-RU" dirty="0"/>
          </a:p>
          <a:p>
            <a:pPr lvl="1"/>
            <a:r>
              <a:rPr lang="ru-RU" dirty="0"/>
              <a:t>Желательно </a:t>
            </a:r>
            <a:r>
              <a:rPr lang="en-US" dirty="0"/>
              <a:t>-</a:t>
            </a:r>
            <a:r>
              <a:rPr lang="en-US" dirty="0" err="1"/>
              <a:t>Wformat</a:t>
            </a:r>
            <a:r>
              <a:rPr lang="en-US" dirty="0"/>
              <a:t>=2 -</a:t>
            </a:r>
            <a:r>
              <a:rPr lang="en-US" dirty="0" err="1"/>
              <a:t>Wconversion</a:t>
            </a:r>
            <a:r>
              <a:rPr lang="en-US" dirty="0"/>
              <a:t>=2</a:t>
            </a:r>
            <a:endParaRPr lang="ru-RU" dirty="0"/>
          </a:p>
          <a:p>
            <a:pPr lvl="1"/>
            <a:r>
              <a:rPr lang="ru-RU" dirty="0"/>
              <a:t>Тулы: </a:t>
            </a:r>
            <a:r>
              <a:rPr lang="en-US" dirty="0"/>
              <a:t>clang-static-analyzer, clang-tidy, etc.</a:t>
            </a:r>
            <a:endParaRPr lang="ru-RU" dirty="0"/>
          </a:p>
          <a:p>
            <a:r>
              <a:rPr lang="en-US" dirty="0" err="1"/>
              <a:t>DbC</a:t>
            </a:r>
            <a:endParaRPr lang="ru-RU" dirty="0"/>
          </a:p>
          <a:p>
            <a:pPr lvl="1"/>
            <a:r>
              <a:rPr lang="en-US" dirty="0"/>
              <a:t>Asserts/</a:t>
            </a:r>
            <a:r>
              <a:rPr lang="ru-RU" dirty="0"/>
              <a:t>Контракты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16F965-96C7-4288-9E1E-F51293331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6A4A-BC63-4E3E-8737-A1316BCBB6D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286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B0022-4C26-46E7-8BF7-0A50D0EDB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Чем является </a:t>
            </a:r>
            <a:r>
              <a:rPr lang="en-US" dirty="0"/>
              <a:t>Hardening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873CE6-C88C-4A2B-9FD3-3CD890D81E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8144" y="1825625"/>
            <a:ext cx="5831048" cy="4351338"/>
          </a:xfrm>
        </p:spPr>
        <p:txBody>
          <a:bodyPr/>
          <a:lstStyle/>
          <a:p>
            <a:r>
              <a:rPr lang="en-US" dirty="0"/>
              <a:t>Hardening – </a:t>
            </a:r>
            <a:r>
              <a:rPr lang="ru-RU" dirty="0"/>
              <a:t>интегральный подход!</a:t>
            </a:r>
          </a:p>
          <a:p>
            <a:r>
              <a:rPr lang="ru-RU" dirty="0"/>
              <a:t>Рассматриваем только рантайм проверки</a:t>
            </a:r>
          </a:p>
          <a:p>
            <a:pPr lvl="1"/>
            <a:r>
              <a:rPr lang="ru-RU" dirty="0"/>
              <a:t>компилятор и библиотека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031C43-0DDC-4D59-8BAF-941D5017A9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5475" y="1825625"/>
            <a:ext cx="4317899" cy="444520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B015487-85F9-4BBA-AFD7-44450261D3A3}"/>
              </a:ext>
            </a:extLst>
          </p:cNvPr>
          <p:cNvSpPr/>
          <p:nvPr/>
        </p:nvSpPr>
        <p:spPr>
          <a:xfrm>
            <a:off x="7538041" y="3523377"/>
            <a:ext cx="2499919" cy="614366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A77B81-D126-4947-B2B4-B78660C4D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6A4A-BC63-4E3E-8737-A1316BCBB6DC}" type="slidenum">
              <a:rPr lang="en-US" smtClean="0"/>
              <a:t>8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3E62122-4535-4504-9B29-A0733F4880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704" y="4137743"/>
            <a:ext cx="4754861" cy="1997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8126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04977-50C1-4274-BD03-9D27D822D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Требования к </a:t>
            </a:r>
            <a:r>
              <a:rPr lang="en-US" dirty="0"/>
              <a:t>Hardening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2519AA-44F5-4351-9A34-C19341F394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Минимальные накладные расходы (не более </a:t>
            </a:r>
            <a:r>
              <a:rPr lang="en-US" dirty="0"/>
              <a:t>2</a:t>
            </a:r>
            <a:r>
              <a:rPr lang="ru-RU" dirty="0"/>
              <a:t>-</a:t>
            </a:r>
            <a:r>
              <a:rPr lang="en-US" dirty="0"/>
              <a:t>3</a:t>
            </a:r>
            <a:r>
              <a:rPr lang="ru-RU" dirty="0"/>
              <a:t>%)</a:t>
            </a:r>
          </a:p>
          <a:p>
            <a:r>
              <a:rPr lang="ru-RU" dirty="0"/>
              <a:t>Высокая точность – отсутствие </a:t>
            </a:r>
            <a:r>
              <a:rPr lang="en-US" dirty="0"/>
              <a:t>false positive</a:t>
            </a:r>
          </a:p>
          <a:p>
            <a:r>
              <a:rPr lang="ru-RU" dirty="0"/>
              <a:t>Легкая интеграция</a:t>
            </a:r>
          </a:p>
          <a:p>
            <a:pPr lvl="1"/>
            <a:r>
              <a:rPr lang="ru-RU" dirty="0"/>
              <a:t>Совместимость </a:t>
            </a:r>
            <a:r>
              <a:rPr lang="en-US" dirty="0"/>
              <a:t>ABI</a:t>
            </a:r>
          </a:p>
          <a:p>
            <a:pPr lvl="1"/>
            <a:r>
              <a:rPr lang="ru-RU" dirty="0"/>
              <a:t>Простота использования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C83266-72F5-4887-8CC3-088ADDE8E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6A4A-BC63-4E3E-8737-A1316BCBB6D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729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4363</TotalTime>
  <Words>1176</Words>
  <Application>Microsoft Office PowerPoint</Application>
  <PresentationFormat>Widescreen</PresentationFormat>
  <Paragraphs>169</Paragraphs>
  <Slides>24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Courier New</vt:lpstr>
      <vt:lpstr>Office Theme</vt:lpstr>
      <vt:lpstr>Hardening: текущий статус и перспективы развития</vt:lpstr>
      <vt:lpstr>Что такое hardening</vt:lpstr>
      <vt:lpstr>Введение</vt:lpstr>
      <vt:lpstr>Цель</vt:lpstr>
      <vt:lpstr>Суть Hardening</vt:lpstr>
      <vt:lpstr>Чем является Hardening</vt:lpstr>
      <vt:lpstr>Правила безопасной разработки</vt:lpstr>
      <vt:lpstr>Чем является Hardening</vt:lpstr>
      <vt:lpstr>Требования к Hardening</vt:lpstr>
      <vt:lpstr>Слайды Юрия</vt:lpstr>
      <vt:lpstr>Анатомия фортификации</vt:lpstr>
      <vt:lpstr>Как работает фортификация?</vt:lpstr>
      <vt:lpstr>__builtin_object_size</vt:lpstr>
      <vt:lpstr>Пример с strcpy</vt:lpstr>
      <vt:lpstr>Пример с strcpy</vt:lpstr>
      <vt:lpstr>Побочные эффекты</vt:lpstr>
      <vt:lpstr>Поддержка Hardening в языке</vt:lpstr>
      <vt:lpstr>Типы поведения программы в C++</vt:lpstr>
      <vt:lpstr>Erroneous behavior</vt:lpstr>
      <vt:lpstr>[[indeterminate]] атрибут</vt:lpstr>
      <vt:lpstr>Standard library hardening в Стандарте</vt:lpstr>
      <vt:lpstr>С++ Profiles</vt:lpstr>
      <vt:lpstr>Заключение</vt:lpstr>
      <vt:lpstr>Джентельменский набор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Hardening</dc:title>
  <dc:creator>Rusyaev Roman Mikhailovich</dc:creator>
  <cp:lastModifiedBy>Asus</cp:lastModifiedBy>
  <cp:revision>161</cp:revision>
  <dcterms:created xsi:type="dcterms:W3CDTF">2025-07-09T18:24:36Z</dcterms:created>
  <dcterms:modified xsi:type="dcterms:W3CDTF">2025-07-25T16:10:02Z</dcterms:modified>
</cp:coreProperties>
</file>