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2" r:id="rId3"/>
    <p:sldId id="264" r:id="rId4"/>
    <p:sldId id="257" r:id="rId5"/>
    <p:sldId id="261" r:id="rId6"/>
    <p:sldId id="266" r:id="rId7"/>
    <p:sldId id="271" r:id="rId8"/>
    <p:sldId id="272" r:id="rId9"/>
    <p:sldId id="275" r:id="rId10"/>
    <p:sldId id="276" r:id="rId11"/>
    <p:sldId id="273" r:id="rId12"/>
    <p:sldId id="280" r:id="rId13"/>
    <p:sldId id="294" r:id="rId14"/>
    <p:sldId id="268" r:id="rId15"/>
    <p:sldId id="265" r:id="rId16"/>
    <p:sldId id="284" r:id="rId17"/>
    <p:sldId id="286" r:id="rId18"/>
    <p:sldId id="292" r:id="rId19"/>
    <p:sldId id="287" r:id="rId20"/>
    <p:sldId id="269" r:id="rId21"/>
    <p:sldId id="259" r:id="rId22"/>
    <p:sldId id="289" r:id="rId23"/>
    <p:sldId id="290" r:id="rId24"/>
    <p:sldId id="283" r:id="rId25"/>
    <p:sldId id="291" r:id="rId26"/>
    <p:sldId id="279" r:id="rId27"/>
    <p:sldId id="293" r:id="rId28"/>
    <p:sldId id="282" r:id="rId29"/>
    <p:sldId id="278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181C1-6E97-4BE6-8215-A9B1FC52F0EE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74AD8-008A-4FC5-8755-6BD36EA2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1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28A6-35C9-46E7-ADC6-FC12BCEDA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193C3-ABD8-474C-BECA-1BBA4A2F8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05812-8DD2-41B6-9364-ED666A24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2448-DDD2-4853-893C-6DF82EB5924F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53CB-1D45-4435-BACF-16BE8385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11471-D050-4932-ADF6-B40AE10C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6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79BE-7339-47A0-A3F5-F389505C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FBF8D-C2BA-4173-BE55-3BF0BDA59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7D98-5133-4EF9-BE94-DA984BF6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FBB-F13E-450A-90B5-B087370EF89A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4215D-6EA5-41C4-A6D7-4C91ADA6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7C3A6-1BA3-474C-909E-1FE4A098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28953-4D5D-4C70-B5F6-2B18D92D3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71AC4-CD0A-49CB-AFBC-7850D3686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07756-DE47-4261-B486-126CCA48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3B89-2241-4149-9A9A-9948DC822C43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B3B1A-8757-47AF-876A-AE1C4D71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A2BD4-1734-443B-8DAD-1271205F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2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F456-5918-4703-9608-955EAAED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71A1B-B4AA-4BCC-877E-2AA8D14B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52C6-50BF-4B23-9BCE-308E9080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B157-DFF9-4E1D-BAF0-003438369DA9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F80DE-42E3-41DF-9470-44820826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BCE3-ED02-424A-AB24-EF981169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7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70E2-97DE-4FE0-8AD6-AC400B9F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297E9-1684-4C1B-9DC2-B0711F8B7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0467B-9C18-4296-8E80-B6F0FDB9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C9E-D8EA-4B53-A78F-B3F8A97EC057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E95A-CFBE-4D10-9E29-81A82B7F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7A21-565A-427E-B97B-37114EB8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2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3DBB-D78C-451F-A03C-8D89C5C0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3D52-C4CB-4069-8FCF-AD32EBA9A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DC362-42E1-4550-85BC-98A5BCB0C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D3169-6CC9-4692-A8D1-5D1146A6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1BE1-8762-4087-9829-B6EBFD091377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69D42-8F27-453E-9401-9CD05070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41945-DB9F-46E1-B407-5A329DFA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2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0268-D6DB-4394-AE4F-42A36830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D555B-1BBE-45D6-BD9B-67D231E18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5439E-F422-459E-A07F-399B0F0E3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8FA75-F8AD-4EBD-A98B-76E9C8235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7E3B4-A6FA-4B3E-8D33-F45C5AFD9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BFD01-8794-4EDC-906A-A416074A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B94F-0E9D-4075-8061-677D93761C98}" type="datetime1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D98D2-C455-44E5-9F90-6BA1A1EB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E8BDD-C863-4B83-B836-78E19878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1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43C7-A9F6-4422-928E-4D727CB98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F7809-5C2C-41C6-AA1A-BDA4D543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D910-2677-418A-92CB-602EEA440209}" type="datetime1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70097-45A6-4974-8937-3555EB7C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81D3B-8C2D-4720-B6B7-B0840D90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9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BAD57-B7B6-4190-9253-8594ED79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1DED-696E-498A-AB42-E18174F7D44D}" type="datetime1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0B7E8-43BA-46B4-976A-D6CDE7CA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A0C62-5CE7-42A1-A1CA-A4CAD931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6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A48D-7924-4DDD-993E-2F5B946A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264B2-53B9-42FF-B9F0-E52C9979A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15956-6585-40BB-AB45-B0A3765E7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966A4-9CC4-462D-B321-E4AAEDA5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EAC6-B1CA-4E34-BA79-4D6D3896D8ED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EFA84-A0C6-4DAA-874F-0005F878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61A34-2E4F-4A1A-948A-51F85F97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36A4-A0BE-49CC-92A0-DB5AC533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CE945-9EB2-4C10-B5FF-3D6E07BB4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BA89A-2450-44F9-B005-905C2B17F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9CFE7-9EE5-46E3-B628-6A448952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6606-8E3E-4CA6-A816-AFCD0B734DA0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0F2A9-8BB2-4C7F-B907-5A8D5843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39779-AA43-459A-AB0E-2FAD132E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4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7EB31-B03C-48B3-8A44-8FAF54AA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27D59-7B68-409F-AF02-6352972FE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B045E-55C3-4C57-A778-CE389045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45AAF-DF3E-4239-9B6E-980D1D6A0D6E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FEA05-3F95-49F8-ACEC-308ECEBCC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17A65-F3F8-40FC-BF89-DB313032E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9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9F0E-CF2A-4B49-B17E-23A4D5881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Hardening: </a:t>
            </a:r>
            <a:r>
              <a:rPr lang="ru-RU" dirty="0"/>
              <a:t>текущий статус и перспективы развития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AB0E01-DF5D-429B-86B1-3BE831A0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4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BF0F-42C8-4257-9D06-E9DE9D13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в рантайме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3035D-9B51-4E1A-BCFB-43CA6BF28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Включение </a:t>
            </a:r>
            <a:r>
              <a:rPr lang="en-US" dirty="0"/>
              <a:t>ASLR (-</a:t>
            </a:r>
            <a:r>
              <a:rPr lang="en-US" dirty="0" err="1"/>
              <a:t>fPIE</a:t>
            </a:r>
            <a:r>
              <a:rPr lang="en-US" dirty="0"/>
              <a:t>)</a:t>
            </a:r>
          </a:p>
          <a:p>
            <a:r>
              <a:rPr lang="ru-RU" dirty="0"/>
              <a:t>Включение </a:t>
            </a:r>
            <a:r>
              <a:rPr lang="en-US" dirty="0"/>
              <a:t>stack protector (-</a:t>
            </a:r>
            <a:r>
              <a:rPr lang="en-US" dirty="0" err="1"/>
              <a:t>fstack</a:t>
            </a:r>
            <a:r>
              <a:rPr lang="en-US" dirty="0"/>
              <a:t>-protector / -</a:t>
            </a:r>
            <a:r>
              <a:rPr lang="en-US" dirty="0" err="1"/>
              <a:t>fstack</a:t>
            </a:r>
            <a:r>
              <a:rPr lang="en-US" dirty="0"/>
              <a:t>-protector-strong)</a:t>
            </a:r>
          </a:p>
          <a:p>
            <a:r>
              <a:rPr lang="ru-RU" dirty="0"/>
              <a:t>Включение фортификации (-</a:t>
            </a:r>
            <a:r>
              <a:rPr lang="en-US" dirty="0"/>
              <a:t>D_FORTIFY_SOURCE=3)</a:t>
            </a:r>
          </a:p>
          <a:p>
            <a:r>
              <a:rPr lang="ru-RU" dirty="0"/>
              <a:t>Использование </a:t>
            </a:r>
            <a:r>
              <a:rPr lang="en-US" dirty="0"/>
              <a:t>minimal </a:t>
            </a:r>
            <a:r>
              <a:rPr lang="en-US" dirty="0" err="1"/>
              <a:t>UBsan</a:t>
            </a:r>
            <a:r>
              <a:rPr lang="en-US" dirty="0"/>
              <a:t> (-</a:t>
            </a:r>
            <a:r>
              <a:rPr lang="en-US" dirty="0" err="1"/>
              <a:t>fsanitize</a:t>
            </a:r>
            <a:r>
              <a:rPr lang="en-US" dirty="0"/>
              <a:t>=undefined -</a:t>
            </a:r>
            <a:r>
              <a:rPr lang="en-US" dirty="0" err="1"/>
              <a:t>fsanitize</a:t>
            </a:r>
            <a:r>
              <a:rPr lang="en-US" dirty="0"/>
              <a:t>-minimal-runtime)</a:t>
            </a:r>
          </a:p>
          <a:p>
            <a:r>
              <a:rPr lang="en-US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1CB02-D441-4FCA-A398-AC78C609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8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0022-4C26-46E7-8BF7-0A50D0E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является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3CE6-C88C-4A2B-9FD3-3CD890D81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144" y="1825625"/>
            <a:ext cx="5831048" cy="4351338"/>
          </a:xfrm>
        </p:spPr>
        <p:txBody>
          <a:bodyPr/>
          <a:lstStyle/>
          <a:p>
            <a:r>
              <a:rPr lang="en-US" dirty="0"/>
              <a:t>Hardening – </a:t>
            </a:r>
            <a:r>
              <a:rPr lang="ru-RU" dirty="0"/>
              <a:t>интегральный подход!</a:t>
            </a:r>
          </a:p>
          <a:p>
            <a:r>
              <a:rPr lang="ru-RU" dirty="0"/>
              <a:t>Рассматриваем рантайм проверки в тулчейне (компилятор и библиотека)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31C43-0DDC-4D59-8BAF-941D5017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475" y="1825625"/>
            <a:ext cx="4317899" cy="44452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015487-85F9-4BBA-AFD7-44450261D3A3}"/>
              </a:ext>
            </a:extLst>
          </p:cNvPr>
          <p:cNvSpPr/>
          <p:nvPr/>
        </p:nvSpPr>
        <p:spPr>
          <a:xfrm>
            <a:off x="7538041" y="3523377"/>
            <a:ext cx="2499919" cy="61436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7B81-D126-4947-B2B4-B78660C4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10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4977-50C1-4274-BD03-9D27D822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519AA-44F5-4351-9A34-C19341F3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Минимальные накладные расходы (не более 1-2%)</a:t>
            </a:r>
          </a:p>
          <a:p>
            <a:r>
              <a:rPr lang="ru-RU" dirty="0"/>
              <a:t>Высокая точность – отсутствие </a:t>
            </a:r>
            <a:r>
              <a:rPr lang="en-US" dirty="0"/>
              <a:t>false positive</a:t>
            </a:r>
          </a:p>
          <a:p>
            <a:r>
              <a:rPr lang="ru-RU" dirty="0"/>
              <a:t>Легкая интеграция</a:t>
            </a:r>
          </a:p>
          <a:p>
            <a:pPr lvl="1"/>
            <a:r>
              <a:rPr lang="ru-RU" dirty="0"/>
              <a:t>Совместимость </a:t>
            </a:r>
            <a:r>
              <a:rPr lang="en-US" dirty="0"/>
              <a:t>ABI</a:t>
            </a:r>
          </a:p>
          <a:p>
            <a:pPr lvl="1"/>
            <a:r>
              <a:rPr lang="ru-RU" dirty="0"/>
              <a:t>Простота использования (флаг командной строки)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83266-72F5-4887-8CC3-088ADDE8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29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2094-6FF5-4A08-AFAD-0E124381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Слайды Юрия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266C7-4031-4F71-A7F1-8A347029B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A047-21EA-4F00-8763-A84CE28A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90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CC84-D5C7-4450-98E3-52B230D0A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Поддержка </a:t>
            </a:r>
            <a:r>
              <a:rPr lang="en-US" dirty="0"/>
              <a:t>Hardening </a:t>
            </a:r>
            <a:r>
              <a:rPr lang="ru-RU" dirty="0"/>
              <a:t>в языке (компилятор, библиотека)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2BD33F-A85A-4FEF-AD4C-87CC0259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3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1723-85E8-48C7-A7F8-13051BC7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фортификация?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BC37-1039-4EAB-8A48-92A1AFEE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включенном </a:t>
            </a:r>
            <a:r>
              <a:rPr lang="en-US" dirty="0"/>
              <a:t>_FORTIFY_SOURCE</a:t>
            </a:r>
            <a:r>
              <a:rPr lang="ru-RU" dirty="0"/>
              <a:t> функции вызывают встроенные функции компилятора </a:t>
            </a:r>
            <a:r>
              <a:rPr lang="en-US" dirty="0"/>
              <a:t>(</a:t>
            </a:r>
            <a:r>
              <a:rPr lang="en-US" dirty="0" err="1"/>
              <a:t>builtins</a:t>
            </a:r>
            <a:r>
              <a:rPr lang="en-US" dirty="0"/>
              <a:t>)</a:t>
            </a:r>
          </a:p>
          <a:p>
            <a:r>
              <a:rPr lang="en-US" dirty="0" err="1"/>
              <a:t>Builtins</a:t>
            </a:r>
            <a:r>
              <a:rPr lang="en-US" dirty="0"/>
              <a:t> </a:t>
            </a:r>
            <a:r>
              <a:rPr lang="ru-RU" dirty="0"/>
              <a:t>раскрываются</a:t>
            </a:r>
            <a:endParaRPr lang="en-US" dirty="0"/>
          </a:p>
          <a:p>
            <a:pPr lvl="1"/>
            <a:r>
              <a:rPr lang="ru-RU" dirty="0"/>
              <a:t>В обычные функции</a:t>
            </a:r>
          </a:p>
          <a:p>
            <a:pPr lvl="2"/>
            <a:r>
              <a:rPr lang="ru-RU" dirty="0"/>
              <a:t>если не удалось определить размер объекта</a:t>
            </a:r>
          </a:p>
          <a:p>
            <a:pPr lvl="2"/>
            <a:r>
              <a:rPr lang="ru-RU" dirty="0"/>
              <a:t>либо известно, что размер </a:t>
            </a:r>
            <a:r>
              <a:rPr lang="en-US" dirty="0" err="1"/>
              <a:t>dst</a:t>
            </a:r>
            <a:r>
              <a:rPr lang="en-US" dirty="0"/>
              <a:t> &lt;=</a:t>
            </a:r>
            <a:r>
              <a:rPr lang="ru-RU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*_</a:t>
            </a:r>
            <a:r>
              <a:rPr lang="en-US" dirty="0" err="1"/>
              <a:t>chk</a:t>
            </a:r>
            <a:r>
              <a:rPr lang="en-US" dirty="0"/>
              <a:t> </a:t>
            </a:r>
            <a:r>
              <a:rPr lang="ru-RU" dirty="0"/>
              <a:t>версии, которые динамически проверяют размер объекта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7A267-7909-4D55-87D2-21B747BD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5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AA6E-1493-4F62-89C1-F2BCC55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builtin_object_size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49AA-59E9-4531-9A85-2FFB6154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1529"/>
            <a:ext cx="6423870" cy="1440963"/>
          </a:xfrm>
        </p:spPr>
        <p:txBody>
          <a:bodyPr>
            <a:normAutofit/>
          </a:bodyPr>
          <a:lstStyle/>
          <a:p>
            <a:r>
              <a:rPr lang="ru-RU" sz="2400" dirty="0"/>
              <a:t>Возвращает</a:t>
            </a:r>
          </a:p>
          <a:p>
            <a:pPr lvl="1"/>
            <a:r>
              <a:rPr lang="ru-RU" sz="2000" dirty="0"/>
              <a:t>размер объекта, на который указывает </a:t>
            </a:r>
            <a:r>
              <a:rPr lang="en-US" sz="2000" dirty="0" err="1"/>
              <a:t>ptr</a:t>
            </a:r>
            <a:endParaRPr lang="ru-RU" sz="2000" dirty="0"/>
          </a:p>
          <a:p>
            <a:pPr lvl="1"/>
            <a:r>
              <a:rPr lang="ru-RU" sz="2000" dirty="0"/>
              <a:t>-1, если не удалось вычислить размер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D32085A-7DE8-4C7D-BDD7-1D7E7510A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1902756"/>
            <a:ext cx="594779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builtin_object_size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/*detail*/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931044E-F107-4504-9F8E-1B8E4FEDE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4218523"/>
            <a:ext cx="594779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builtin_object_size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/*detail*/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B9849E-C29A-471B-9A3E-75A1E8D60CFE}"/>
              </a:ext>
            </a:extLst>
          </p:cNvPr>
          <p:cNvSpPr txBox="1">
            <a:spLocks/>
          </p:cNvSpPr>
          <p:nvPr/>
        </p:nvSpPr>
        <p:spPr>
          <a:xfrm>
            <a:off x="883291" y="4913886"/>
            <a:ext cx="6423870" cy="144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Аналогичен обычному </a:t>
            </a:r>
            <a:r>
              <a:rPr lang="en-US" sz="2400" dirty="0" err="1"/>
              <a:t>builtin_object_size</a:t>
            </a:r>
            <a:r>
              <a:rPr lang="en-US" sz="2400" dirty="0"/>
              <a:t>, </a:t>
            </a:r>
            <a:r>
              <a:rPr lang="ru-RU" sz="2400" dirty="0"/>
              <a:t>но размер может быть вычислен динамически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8DA74-C47B-4977-AC7C-01C9D0EF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4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9542-C1CC-450B-A1D0-BB916B22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A3AE24-937F-4B96-9DD4-544F33D4A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155" y="1409726"/>
            <a:ext cx="3254929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argc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strcpy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puts(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4B6A26-5F53-47D7-B9F0-FBD09CFAB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47" y="3485378"/>
            <a:ext cx="8774884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argc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builtin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___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strcpy_chk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builtin_object_size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__USE_FORTIFY_LEVEL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puts(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5B6FE9A-0064-4ADA-8741-CD9F0529673F}"/>
              </a:ext>
            </a:extLst>
          </p:cNvPr>
          <p:cNvSpPr/>
          <p:nvPr/>
        </p:nvSpPr>
        <p:spPr>
          <a:xfrm>
            <a:off x="5038009" y="2806253"/>
            <a:ext cx="221887" cy="565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9052AA-3634-4E00-B4C7-5A44EE18C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61" y="5241721"/>
            <a:ext cx="3279394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argc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strcpy_chk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dst_size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puts(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14737A3-AF3F-4C79-8AC5-4D117A02B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284" y="5240323"/>
            <a:ext cx="3068972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argc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strcpy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puts(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0FD7C9C-FD89-418A-AC68-765D60C96EBD}"/>
              </a:ext>
            </a:extLst>
          </p:cNvPr>
          <p:cNvSpPr/>
          <p:nvPr/>
        </p:nvSpPr>
        <p:spPr>
          <a:xfrm rot="2943215">
            <a:off x="2828288" y="4276409"/>
            <a:ext cx="221887" cy="855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BC31B8D-D51B-40CE-BE06-2BBAD564ED7F}"/>
              </a:ext>
            </a:extLst>
          </p:cNvPr>
          <p:cNvSpPr/>
          <p:nvPr/>
        </p:nvSpPr>
        <p:spPr>
          <a:xfrm rot="18870200">
            <a:off x="7903111" y="4214775"/>
            <a:ext cx="222345" cy="86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627B91-3F73-40A0-874D-DFF78D3F2D7E}"/>
              </a:ext>
            </a:extLst>
          </p:cNvPr>
          <p:cNvSpPr/>
          <p:nvPr/>
        </p:nvSpPr>
        <p:spPr>
          <a:xfrm>
            <a:off x="3153406" y="4565842"/>
            <a:ext cx="21540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JetBrains Mono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JetBrains Mono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JetBrains Mono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JetBrains Mono"/>
              </a:rPr>
              <a:t> != -1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CC3B94-B0C3-455D-8F5A-BDAE04FC3256}"/>
              </a:ext>
            </a:extLst>
          </p:cNvPr>
          <p:cNvSpPr/>
          <p:nvPr/>
        </p:nvSpPr>
        <p:spPr>
          <a:xfrm>
            <a:off x="8388678" y="4531444"/>
            <a:ext cx="3532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JetBrains Mono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JetBrains Mono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JetBrains Mono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JetBrains Mono"/>
              </a:rPr>
              <a:t> == -1 или </a:t>
            </a:r>
            <a:r>
              <a:rPr lang="en-US" altLang="en-US" sz="1200" dirty="0" err="1">
                <a:solidFill>
                  <a:srgbClr val="080808"/>
                </a:solidFill>
                <a:latin typeface="JetBrains Mono"/>
              </a:rPr>
              <a:t>dst_len</a:t>
            </a:r>
            <a:r>
              <a:rPr lang="en-US" altLang="en-US" sz="1200" dirty="0">
                <a:solidFill>
                  <a:srgbClr val="080808"/>
                </a:solidFill>
                <a:latin typeface="JetBrains Mono"/>
              </a:rPr>
              <a:t> &lt;= </a:t>
            </a:r>
            <a:r>
              <a:rPr lang="en-US" altLang="en-US" sz="1200" dirty="0" err="1">
                <a:solidFill>
                  <a:srgbClr val="080808"/>
                </a:solidFill>
                <a:latin typeface="JetBrains Mono"/>
              </a:rPr>
              <a:t>src_len</a:t>
            </a:r>
            <a:endParaRPr lang="en-US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02189A-2BBC-4837-BF67-FC3CF0E2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78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6D73-81EF-421B-BAEC-5146C52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738F48-79BB-4699-9856-47D34B0AB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424" y="4007245"/>
            <a:ext cx="6258189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 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strlen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abort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memcpy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6BA3F4-0154-475A-9F86-4E4272874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465" y="2051072"/>
            <a:ext cx="365690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argc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dst_size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puts(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738C83-CFE2-415D-ACEC-377ADC64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01E5-4129-4B1A-A501-A7B74A82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Артефакты фортификации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4AEF75-6E81-4D8C-9501-3BE298BBF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597" y="2054565"/>
            <a:ext cx="3221373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memset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0D4F9-F248-409F-A5D3-070C59544F24}"/>
              </a:ext>
            </a:extLst>
          </p:cNvPr>
          <p:cNvSpPr txBox="1"/>
          <p:nvPr/>
        </p:nvSpPr>
        <p:spPr>
          <a:xfrm>
            <a:off x="4589326" y="3160444"/>
            <a:ext cx="19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фортификацией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AA4FC60-8386-41BD-8A65-0EE4E7FB0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986" y="3301059"/>
            <a:ext cx="255864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F3C724-1AD6-4A02-8D22-C1C47529E7D4}"/>
              </a:ext>
            </a:extLst>
          </p:cNvPr>
          <p:cNvSpPr/>
          <p:nvPr/>
        </p:nvSpPr>
        <p:spPr>
          <a:xfrm>
            <a:off x="4941815" y="3808946"/>
            <a:ext cx="1233182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BF934-B611-42CF-8488-A03E04FF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8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Средства отлова и</a:t>
            </a:r>
            <a:r>
              <a:rPr lang="en-US" dirty="0"/>
              <a:t>/</a:t>
            </a:r>
            <a:r>
              <a:rPr lang="ru-RU" dirty="0"/>
              <a:t>или предотвращения различных видов уязвимостей</a:t>
            </a:r>
          </a:p>
          <a:p>
            <a:pPr lvl="1"/>
            <a:r>
              <a:rPr lang="ru-RU" dirty="0"/>
              <a:t>Выход за границу буфера, обращение по невалидному адресу, использование неинициализированных переменных и т.п</a:t>
            </a:r>
          </a:p>
          <a:p>
            <a:r>
              <a:rPr lang="ru-RU" dirty="0"/>
              <a:t>Можно использовать в продуктовом коде релизной версии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15A5B-8210-4FA8-A4C3-DBF858D4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3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1723-85E8-48C7-A7F8-13051BC7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Safe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BC37-1039-4EAB-8A48-92A1AFEE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  <a:r>
              <a:rPr lang="ru-RU" dirty="0"/>
              <a:t> (1-3 мин)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47721-D171-4155-9878-13597F2C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68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C17A-A403-44A7-9B9F-26ECD0F8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поведения программы в </a:t>
            </a:r>
            <a:r>
              <a:rPr lang="en-US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4AB7-725B-4B72-9D07-11E7B83E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Типы поведения</a:t>
            </a:r>
            <a:endParaRPr lang="en-US" sz="3600" dirty="0"/>
          </a:p>
          <a:p>
            <a:pPr lvl="1"/>
            <a:r>
              <a:rPr lang="en-US" sz="3200" dirty="0"/>
              <a:t>Undefined</a:t>
            </a:r>
            <a:endParaRPr lang="ru-RU" sz="3200" dirty="0"/>
          </a:p>
          <a:p>
            <a:pPr lvl="2"/>
            <a:r>
              <a:rPr lang="ru-RU" sz="2800" dirty="0"/>
              <a:t>оптимизатор может делать все</a:t>
            </a:r>
            <a:endParaRPr lang="en-US" sz="2800" dirty="0"/>
          </a:p>
          <a:p>
            <a:pPr lvl="1"/>
            <a:r>
              <a:rPr lang="en-US" sz="3200" dirty="0"/>
              <a:t>Unspecified</a:t>
            </a:r>
            <a:endParaRPr lang="ru-RU" sz="3200" dirty="0"/>
          </a:p>
          <a:p>
            <a:pPr lvl="2"/>
            <a:r>
              <a:rPr lang="ru-RU" sz="2800" dirty="0"/>
              <a:t>зависит от имплементции (недокументированно)</a:t>
            </a:r>
          </a:p>
          <a:p>
            <a:pPr lvl="1"/>
            <a:r>
              <a:rPr lang="en-US" sz="3200" dirty="0"/>
              <a:t>Implementation-defined</a:t>
            </a:r>
            <a:endParaRPr lang="ru-RU" sz="3200" dirty="0"/>
          </a:p>
          <a:p>
            <a:pPr lvl="2"/>
            <a:r>
              <a:rPr lang="ru-RU" sz="2800" dirty="0"/>
              <a:t>Зависит от имплементации (документированно)</a:t>
            </a:r>
            <a:endParaRPr lang="en-US" sz="2800" dirty="0"/>
          </a:p>
          <a:p>
            <a:pPr lvl="1"/>
            <a:r>
              <a:rPr lang="en-US" sz="3200" dirty="0"/>
              <a:t>Erroneous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D47C2-592E-4C46-B178-ABD39BA7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19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125B-1085-4BC0-A4D3-9F7BCF97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Erroneous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3B16-7C25-4BE3-8D1C-62376BD30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Противопоставляется </a:t>
            </a:r>
            <a:r>
              <a:rPr lang="en-US" dirty="0"/>
              <a:t>UB</a:t>
            </a:r>
          </a:p>
          <a:p>
            <a:r>
              <a:rPr lang="ru-RU" dirty="0"/>
              <a:t>Определенное поведение</a:t>
            </a:r>
            <a:endParaRPr lang="en-US" dirty="0"/>
          </a:p>
          <a:p>
            <a:pPr lvl="1"/>
            <a:r>
              <a:rPr lang="ru-RU" dirty="0"/>
              <a:t>Некорректный код (означает не то, что имел в виду программист при на написании)</a:t>
            </a:r>
          </a:p>
          <a:p>
            <a:pPr lvl="1"/>
            <a:r>
              <a:rPr lang="ru-RU" dirty="0"/>
              <a:t>Не приводит к рискам безопасности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5D3DA-B363-4848-8EFC-3BEDAD3FA18D}"/>
              </a:ext>
            </a:extLst>
          </p:cNvPr>
          <p:cNvSpPr txBox="1"/>
          <p:nvPr/>
        </p:nvSpPr>
        <p:spPr>
          <a:xfrm>
            <a:off x="7717872" y="4580389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TODO: </a:t>
            </a:r>
            <a:r>
              <a:rPr lang="ru-RU" dirty="0">
                <a:solidFill>
                  <a:srgbClr val="FF0000"/>
                </a:solidFill>
              </a:rPr>
              <a:t>пример который был</a:t>
            </a:r>
            <a:r>
              <a:rPr lang="en-US" dirty="0">
                <a:solidFill>
                  <a:srgbClr val="FF0000"/>
                </a:solidFill>
              </a:rPr>
              <a:t> 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4EE4F-7AF9-4CAA-90A6-6D553A60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9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0855-28E8-4028-927E-CD17A2E1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Erroneous behavior </a:t>
            </a:r>
            <a:r>
              <a:rPr lang="ru-RU" dirty="0"/>
              <a:t>для неинициализированных переменных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3C71-29A0-456B-B337-39E3B7BF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Инициализация произвольным значением </a:t>
            </a:r>
            <a:endParaRPr lang="en-US" dirty="0"/>
          </a:p>
          <a:p>
            <a:r>
              <a:rPr lang="en-US" dirty="0"/>
              <a:t>TBD</a:t>
            </a:r>
            <a:r>
              <a:rPr lang="ru-RU" dirty="0"/>
              <a:t> (вмержить вверх), упомянуть про </a:t>
            </a:r>
            <a:r>
              <a:rPr lang="en-US" dirty="0"/>
              <a:t>missed</a:t>
            </a:r>
            <a:r>
              <a:rPr lang="ru-RU" dirty="0"/>
              <a:t> </a:t>
            </a:r>
            <a:r>
              <a:rPr lang="en-US" dirty="0"/>
              <a:t>return, </a:t>
            </a:r>
            <a:r>
              <a:rPr lang="ru-RU" dirty="0"/>
              <a:t>и </a:t>
            </a:r>
            <a:r>
              <a:rPr lang="en-US" dirty="0" err="1"/>
              <a:t>stdlib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FECE9-642A-426A-BE41-C2647609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72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C3DB-4610-4705-AB94-6A436C13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 переменных</a:t>
            </a:r>
            <a:r>
              <a:rPr lang="en-US" dirty="0"/>
              <a:t> (</a:t>
            </a:r>
            <a:r>
              <a:rPr lang="en-US" dirty="0" err="1"/>
              <a:t>ftrivial</a:t>
            </a:r>
            <a:r>
              <a:rPr lang="en-US" dirty="0"/>
              <a:t>-auto-var-</a:t>
            </a:r>
            <a:r>
              <a:rPr lang="en-US" dirty="0" err="1"/>
              <a:t>init</a:t>
            </a:r>
            <a:r>
              <a:rPr lang="en-US" dirty="0"/>
              <a:t>=*)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805EA61-D54E-4914-82C3-1EAE1D097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50" y="2388530"/>
            <a:ext cx="3710906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2048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stdin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stdout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0040CD0-C60A-4345-935A-3735DF1B8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546" y="2313026"/>
            <a:ext cx="3710907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2048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memset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sizeof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stdin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stdout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D47B6E8-C1DC-4D85-82AF-83D030EA3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843" y="2313026"/>
            <a:ext cx="3710907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2048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memset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sizeof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stdin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stdout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2759E-70A9-4CCE-BB93-8A589BA1ED70}"/>
              </a:ext>
            </a:extLst>
          </p:cNvPr>
          <p:cNvSpPr txBox="1"/>
          <p:nvPr/>
        </p:nvSpPr>
        <p:spPr>
          <a:xfrm>
            <a:off x="4832058" y="194369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</a:t>
            </a:r>
            <a:r>
              <a:rPr lang="en-US" dirty="0"/>
              <a:t>O0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FCDF87-783F-4D5B-8108-89CE95CBC099}"/>
              </a:ext>
            </a:extLst>
          </p:cNvPr>
          <p:cNvSpPr txBox="1"/>
          <p:nvPr/>
        </p:nvSpPr>
        <p:spPr>
          <a:xfrm>
            <a:off x="8555339" y="194369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</a:t>
            </a:r>
            <a:r>
              <a:rPr lang="en-US" dirty="0"/>
              <a:t>O1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6934D2-7B25-44A7-AF02-CE9FFFA8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92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0855-28E8-4028-927E-CD17A2E1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[[indeterminate]] </a:t>
            </a:r>
            <a:r>
              <a:rPr lang="ru-RU" dirty="0"/>
              <a:t>атрибут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3C71-29A0-456B-B337-39E3B7BF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Отмена </a:t>
            </a:r>
            <a:r>
              <a:rPr lang="en-US" dirty="0"/>
              <a:t>erroneous behavior</a:t>
            </a:r>
            <a:r>
              <a:rPr lang="ru-RU" dirty="0"/>
              <a:t> для</a:t>
            </a:r>
            <a:r>
              <a:rPr lang="en-US" dirty="0"/>
              <a:t> </a:t>
            </a:r>
            <a:r>
              <a:rPr lang="ru-RU" dirty="0"/>
              <a:t>локальной переменной или параметра функции (не будет инициализации)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53DF27-4F5A-4C8F-8221-C16E2008F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735" y="3141801"/>
            <a:ext cx="5066951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[[indeterminate]];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indeterminate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                           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erroneous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undefined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erroneous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24CA5-9D7F-441D-B3D2-00F2E04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65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C320-E067-40FF-B2EC-0AC2DEF2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Контракты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AE7E-BE5E-4FBB-83C2-2F325B4FB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Контрактное программирование (</a:t>
            </a:r>
            <a:r>
              <a:rPr lang="en-US" dirty="0" err="1"/>
              <a:t>DbC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Предусловия</a:t>
            </a:r>
          </a:p>
          <a:p>
            <a:pPr lvl="1"/>
            <a:r>
              <a:rPr lang="ru-RU" dirty="0"/>
              <a:t>Постусловия</a:t>
            </a:r>
          </a:p>
          <a:p>
            <a:pPr lvl="1"/>
            <a:r>
              <a:rPr lang="ru-RU" dirty="0"/>
              <a:t>Инварианты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2D4D4-83CC-4914-97FA-4B2ABEE5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48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C320-E067-40FF-B2EC-0AC2DEF2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Контракты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AE7E-BE5E-4FBB-83C2-2F325B4FB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Предусловия</a:t>
            </a:r>
            <a:endParaRPr lang="en-US" dirty="0"/>
          </a:p>
          <a:p>
            <a:pPr lvl="1"/>
            <a:r>
              <a:rPr lang="en-US" dirty="0"/>
              <a:t>pre(</a:t>
            </a:r>
            <a:r>
              <a:rPr lang="en-US" dirty="0" err="1"/>
              <a:t>cond</a:t>
            </a:r>
            <a:r>
              <a:rPr lang="en-US" dirty="0"/>
              <a:t>)</a:t>
            </a:r>
            <a:endParaRPr lang="ru-RU" dirty="0"/>
          </a:p>
          <a:p>
            <a:endParaRPr lang="en-US" dirty="0"/>
          </a:p>
          <a:p>
            <a:r>
              <a:rPr lang="ru-RU" dirty="0"/>
              <a:t>Постусловия</a:t>
            </a:r>
            <a:endParaRPr lang="en-US" dirty="0"/>
          </a:p>
          <a:p>
            <a:pPr lvl="1"/>
            <a:r>
              <a:rPr lang="en-US" dirty="0"/>
              <a:t>post(</a:t>
            </a:r>
            <a:r>
              <a:rPr lang="en-US" dirty="0" err="1"/>
              <a:t>cond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 err="1"/>
              <a:t>contract_assert</a:t>
            </a:r>
            <a:r>
              <a:rPr lang="en-US" dirty="0"/>
              <a:t>(</a:t>
            </a:r>
            <a:r>
              <a:rPr lang="en-US" dirty="0" err="1"/>
              <a:t>cond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375626-E652-4D5C-84DA-DA20DDCC2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235" y="1829188"/>
            <a:ext cx="5251507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divide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dividend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divisor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pre(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divisor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dividend / divisor;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absolute_value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post(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r &gt;=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std::abs(num);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46787-2AAE-417C-8082-138F056C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88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E795-B2CD-4261-9B5D-2135FCA0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в стандартной библиотеке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5B62-EE08-4C96-8B4C-90B9361E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Предусловия для некоторых функций стандартной библиотеки</a:t>
            </a:r>
            <a:endParaRPr lang="en-US" dirty="0"/>
          </a:p>
          <a:p>
            <a:pPr lvl="1"/>
            <a:r>
              <a:rPr lang="ru-RU" dirty="0"/>
              <a:t>например </a:t>
            </a:r>
            <a:r>
              <a:rPr lang="en-US" dirty="0" err="1"/>
              <a:t>idx</a:t>
            </a:r>
            <a:r>
              <a:rPr lang="en-US" dirty="0"/>
              <a:t> &lt; size </a:t>
            </a:r>
            <a:r>
              <a:rPr lang="ru-RU" dirty="0"/>
              <a:t>для </a:t>
            </a:r>
            <a:r>
              <a:rPr lang="en-US" dirty="0"/>
              <a:t>vector::operator[]</a:t>
            </a:r>
            <a:endParaRPr lang="ru-RU" dirty="0"/>
          </a:p>
          <a:p>
            <a:pPr lvl="1"/>
            <a:r>
              <a:rPr lang="en-US" dirty="0"/>
              <a:t>TODO: </a:t>
            </a:r>
            <a:r>
              <a:rPr lang="ru-RU" dirty="0"/>
              <a:t>упомянуть контракты</a:t>
            </a:r>
          </a:p>
          <a:p>
            <a:pPr lvl="1"/>
            <a:r>
              <a:rPr lang="en-US" dirty="0"/>
              <a:t>TODO: </a:t>
            </a:r>
            <a:r>
              <a:rPr lang="ru-RU" dirty="0"/>
              <a:t>упомянуть </a:t>
            </a:r>
            <a:r>
              <a:rPr lang="en-US" dirty="0"/>
              <a:t>erroneous</a:t>
            </a:r>
          </a:p>
          <a:p>
            <a:r>
              <a:rPr lang="ru-RU" dirty="0"/>
              <a:t>Как включить</a:t>
            </a:r>
            <a:r>
              <a:rPr lang="en-US" dirty="0"/>
              <a:t> (</a:t>
            </a:r>
            <a:r>
              <a:rPr lang="ru-RU" dirty="0"/>
              <a:t>сослаться на Юру, упростить нижние буллеты)</a:t>
            </a:r>
          </a:p>
          <a:p>
            <a:pPr lvl="1"/>
            <a:r>
              <a:rPr lang="ru-RU" dirty="0"/>
              <a:t>тулчейны будут предоставлять флаг </a:t>
            </a:r>
            <a:r>
              <a:rPr lang="en-US" dirty="0"/>
              <a:t>–</a:t>
            </a:r>
            <a:r>
              <a:rPr lang="en-US" dirty="0" err="1"/>
              <a:t>fhardened</a:t>
            </a:r>
            <a:r>
              <a:rPr lang="ru-RU" dirty="0"/>
              <a:t>, который включает проверки (возможно не только стандартной билбилотеки)</a:t>
            </a:r>
          </a:p>
          <a:p>
            <a:pPr lvl="1"/>
            <a:r>
              <a:rPr lang="ru-RU" dirty="0"/>
              <a:t>-</a:t>
            </a:r>
            <a:r>
              <a:rPr lang="en-US" dirty="0"/>
              <a:t>D_LIBCPP_HARDENING_MODE</a:t>
            </a:r>
            <a:r>
              <a:rPr lang="ru-RU" dirty="0"/>
              <a:t>=</a:t>
            </a:r>
            <a:r>
              <a:rPr lang="en-US" dirty="0"/>
              <a:t>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00E63-1622-4425-8F51-A9943611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31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47EB-2661-4C2F-8B00-40536AD9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С++ </a:t>
            </a:r>
            <a:r>
              <a:rPr lang="en-US" dirty="0"/>
              <a:t>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1143-E54C-4761-8C99-47EB9886D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Развитие и стандартизация </a:t>
            </a:r>
            <a:r>
              <a:rPr lang="en-US" dirty="0"/>
              <a:t>C++ Core Guidelines</a:t>
            </a:r>
            <a:endParaRPr lang="ru-RU" dirty="0"/>
          </a:p>
          <a:p>
            <a:r>
              <a:rPr lang="ru-RU" dirty="0"/>
              <a:t>Запрет небезопасных или непроверяемых конструкций языка (например, </a:t>
            </a:r>
            <a:r>
              <a:rPr lang="en-US" dirty="0"/>
              <a:t>std::span </a:t>
            </a:r>
            <a:r>
              <a:rPr lang="ru-RU" dirty="0"/>
              <a:t>вместо </a:t>
            </a:r>
            <a:r>
              <a:rPr lang="en-US" dirty="0"/>
              <a:t>raw pointers)</a:t>
            </a:r>
          </a:p>
          <a:p>
            <a:pPr lvl="1"/>
            <a:r>
              <a:rPr lang="ru-RU" dirty="0"/>
              <a:t>Контролируется статическим анализом</a:t>
            </a:r>
            <a:endParaRPr lang="en-US" dirty="0"/>
          </a:p>
          <a:p>
            <a:r>
              <a:rPr lang="ru-RU" dirty="0"/>
              <a:t>Средства миграции</a:t>
            </a:r>
          </a:p>
          <a:p>
            <a:pPr lvl="1"/>
            <a:r>
              <a:rPr lang="en-US" dirty="0"/>
              <a:t>C++ safe buffers, Clang-tidy fix-its</a:t>
            </a:r>
            <a:endParaRPr lang="ru-RU" dirty="0"/>
          </a:p>
          <a:p>
            <a:r>
              <a:rPr lang="ru-RU" dirty="0"/>
              <a:t>Кандидаты включения</a:t>
            </a:r>
            <a:endParaRPr lang="en-US" dirty="0"/>
          </a:p>
          <a:p>
            <a:pPr lvl="1"/>
            <a:r>
              <a:rPr lang="en-US" dirty="0"/>
              <a:t>Hardening </a:t>
            </a:r>
            <a:r>
              <a:rPr lang="ru-RU" dirty="0"/>
              <a:t>стандартной библиотеки</a:t>
            </a:r>
          </a:p>
          <a:p>
            <a:pPr lvl="1"/>
            <a:r>
              <a:rPr lang="ru-RU" dirty="0"/>
              <a:t>Заперт </a:t>
            </a:r>
            <a:r>
              <a:rPr lang="en-US" dirty="0"/>
              <a:t>raw pointers</a:t>
            </a:r>
          </a:p>
          <a:p>
            <a:pPr lvl="1"/>
            <a:r>
              <a:rPr lang="ru-RU" dirty="0"/>
              <a:t>Явное владение ресурсом (</a:t>
            </a:r>
            <a:r>
              <a:rPr lang="en-US" dirty="0" err="1"/>
              <a:t>raii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/>
              <a:t>TBD</a:t>
            </a:r>
          </a:p>
          <a:p>
            <a:r>
              <a:rPr lang="ru-RU" dirty="0"/>
              <a:t>Будет ли единым механизмом для унификации </a:t>
            </a:r>
            <a:r>
              <a:rPr lang="en-US" dirty="0"/>
              <a:t>hardening?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9981B-B7A2-4488-85CB-922B163F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4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Почему безопасность и стабильность программного обеспечения так актуальна для </a:t>
            </a:r>
            <a:r>
              <a:rPr lang="en-US" dirty="0"/>
              <a:t>C/C++:</a:t>
            </a:r>
          </a:p>
          <a:p>
            <a:pPr lvl="1"/>
            <a:r>
              <a:rPr lang="en-US" dirty="0"/>
              <a:t>70% </a:t>
            </a:r>
            <a:r>
              <a:rPr lang="ru-RU" dirty="0"/>
              <a:t>ошибок в </a:t>
            </a:r>
            <a:r>
              <a:rPr lang="en-US" dirty="0"/>
              <a:t>Microsoft </a:t>
            </a:r>
            <a:r>
              <a:rPr lang="ru-RU" dirty="0"/>
              <a:t>и </a:t>
            </a:r>
            <a:r>
              <a:rPr lang="en-US" dirty="0"/>
              <a:t>Google</a:t>
            </a:r>
            <a:r>
              <a:rPr lang="ru-RU" dirty="0"/>
              <a:t> </a:t>
            </a:r>
            <a:r>
              <a:rPr lang="en-US" dirty="0"/>
              <a:t>Chrome</a:t>
            </a:r>
            <a:r>
              <a:rPr lang="ru-RU" dirty="0"/>
              <a:t> </a:t>
            </a:r>
            <a:r>
              <a:rPr lang="en-US" dirty="0"/>
              <a:t> – </a:t>
            </a:r>
            <a:r>
              <a:rPr lang="ru-RU" dirty="0"/>
              <a:t>ошибки памяти</a:t>
            </a:r>
          </a:p>
          <a:p>
            <a:pPr lvl="1"/>
            <a:r>
              <a:rPr lang="en-US" dirty="0"/>
              <a:t>70% </a:t>
            </a:r>
            <a:r>
              <a:rPr lang="ru-RU" dirty="0"/>
              <a:t>ошибок</a:t>
            </a:r>
            <a:r>
              <a:rPr lang="en-US" dirty="0"/>
              <a:t> </a:t>
            </a:r>
            <a:r>
              <a:rPr lang="ru-RU" dirty="0"/>
              <a:t>памяти – 0-</a:t>
            </a:r>
            <a:r>
              <a:rPr lang="en-US" dirty="0"/>
              <a:t>day </a:t>
            </a:r>
            <a:r>
              <a:rPr lang="ru-RU" dirty="0"/>
              <a:t>уязвимости</a:t>
            </a:r>
          </a:p>
          <a:p>
            <a:pPr lvl="1"/>
            <a:r>
              <a:rPr lang="ru-RU" dirty="0"/>
              <a:t>Появление новых более безопасных языков</a:t>
            </a:r>
            <a:endParaRPr lang="en-US" dirty="0"/>
          </a:p>
          <a:p>
            <a:pPr lvl="1"/>
            <a:r>
              <a:rPr lang="ru-RU" dirty="0"/>
              <a:t>Гос. заказчики различных стран рекомендуют использовать </a:t>
            </a:r>
            <a:r>
              <a:rPr lang="en-US" dirty="0"/>
              <a:t>hardening </a:t>
            </a:r>
            <a:r>
              <a:rPr lang="ru-RU" dirty="0"/>
              <a:t>или безопасных языков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0F434-6952-419D-862E-675C6F5D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9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5E12-9E9C-443F-8963-97370016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включать у себя?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428E-C04D-4DE8-A4B8-60C5E7203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ASLR (-</a:t>
            </a:r>
            <a:r>
              <a:rPr lang="en-US" dirty="0" err="1"/>
              <a:t>fpie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Stack Protector (-</a:t>
            </a:r>
            <a:r>
              <a:rPr lang="en-US" dirty="0" err="1"/>
              <a:t>fstack</a:t>
            </a:r>
            <a:r>
              <a:rPr lang="en-US" dirty="0"/>
              <a:t>-protector-strong)</a:t>
            </a:r>
          </a:p>
          <a:p>
            <a:r>
              <a:rPr lang="ru-RU" dirty="0"/>
              <a:t>Фортификация (-</a:t>
            </a:r>
            <a:r>
              <a:rPr lang="en-US" dirty="0"/>
              <a:t>D_FORTIFY_SOURCE=3)</a:t>
            </a:r>
          </a:p>
          <a:p>
            <a:r>
              <a:rPr lang="en-US" dirty="0"/>
              <a:t>Full RELRO (-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z,now</a:t>
            </a:r>
            <a:r>
              <a:rPr lang="en-US" dirty="0"/>
              <a:t>)</a:t>
            </a:r>
          </a:p>
          <a:p>
            <a:r>
              <a:rPr lang="ru-RU" dirty="0"/>
              <a:t>Защита от </a:t>
            </a:r>
            <a:r>
              <a:rPr lang="en-US" dirty="0"/>
              <a:t>Stack Clash</a:t>
            </a:r>
            <a:r>
              <a:rPr lang="ru-RU" dirty="0"/>
              <a:t> </a:t>
            </a:r>
            <a:r>
              <a:rPr lang="en-US" dirty="0"/>
              <a:t>(-</a:t>
            </a:r>
            <a:r>
              <a:rPr lang="en-US" dirty="0" err="1"/>
              <a:t>fstack</a:t>
            </a:r>
            <a:r>
              <a:rPr lang="en-US" dirty="0"/>
              <a:t>-clash-protection)</a:t>
            </a:r>
            <a:endParaRPr lang="ru-RU" dirty="0"/>
          </a:p>
          <a:p>
            <a:r>
              <a:rPr lang="en-US" dirty="0"/>
              <a:t>Control-flow Integrity (-</a:t>
            </a:r>
            <a:r>
              <a:rPr lang="en-US" dirty="0" err="1"/>
              <a:t>fcf</a:t>
            </a:r>
            <a:r>
              <a:rPr lang="en-US" dirty="0"/>
              <a:t>-protection </a:t>
            </a:r>
            <a:r>
              <a:rPr lang="ru-RU" dirty="0"/>
              <a:t>на </a:t>
            </a:r>
            <a:r>
              <a:rPr lang="en-US" dirty="0"/>
              <a:t>X86, -</a:t>
            </a:r>
            <a:r>
              <a:rPr lang="en-US" dirty="0" err="1"/>
              <a:t>mbranch</a:t>
            </a:r>
            <a:r>
              <a:rPr lang="en-US" dirty="0"/>
              <a:t>-protection </a:t>
            </a:r>
            <a:r>
              <a:rPr lang="ru-RU" dirty="0"/>
              <a:t>на </a:t>
            </a:r>
            <a:r>
              <a:rPr lang="en-US" dirty="0"/>
              <a:t>AArch64)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5DC3E-752F-4191-9D7C-BE076D91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72EE-0BA9-4E30-92F6-1A6C11E5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6858-9AA9-4D89-9442-41376BB4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dirty="0"/>
              <a:t>Цель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Детальный обзор типов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C/C++ </a:t>
            </a:r>
            <a:r>
              <a:rPr lang="ru-RU" dirty="0"/>
              <a:t>приложениях</a:t>
            </a:r>
          </a:p>
          <a:p>
            <a:r>
              <a:rPr lang="ru-RU" dirty="0"/>
              <a:t>Использование средств </a:t>
            </a:r>
            <a:r>
              <a:rPr lang="en-US" dirty="0"/>
              <a:t>hardening</a:t>
            </a:r>
            <a:r>
              <a:rPr lang="ru-RU" dirty="0"/>
              <a:t> в своих приложениях</a:t>
            </a:r>
          </a:p>
          <a:p>
            <a:r>
              <a:rPr lang="ru-RU" dirty="0"/>
              <a:t>Накладные расходны на использование </a:t>
            </a:r>
            <a:r>
              <a:rPr lang="en-US" dirty="0"/>
              <a:t>hardening</a:t>
            </a:r>
            <a:endParaRPr lang="ru-RU" dirty="0"/>
          </a:p>
          <a:p>
            <a:r>
              <a:rPr lang="ru-RU" dirty="0"/>
              <a:t>Развитие языка в направлении включения </a:t>
            </a:r>
            <a:r>
              <a:rPr lang="en-US" dirty="0"/>
              <a:t>hardening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76147-3437-4A87-944C-ED3A2CA4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4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72EE-0BA9-4E30-92F6-1A6C11E5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6858-9AA9-4D89-9442-41376BB4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Суть </a:t>
            </a:r>
            <a:r>
              <a:rPr lang="en-US" dirty="0"/>
              <a:t>hardening</a:t>
            </a:r>
            <a:r>
              <a:rPr lang="ru-RU" dirty="0"/>
              <a:t> (конкретные примеры, особенности реализации, отличие </a:t>
            </a:r>
            <a:r>
              <a:rPr lang="en-US" dirty="0"/>
              <a:t>hardening </a:t>
            </a:r>
            <a:r>
              <a:rPr lang="ru-RU" dirty="0"/>
              <a:t>от других средств отладки и т.п)</a:t>
            </a:r>
          </a:p>
          <a:p>
            <a:r>
              <a:rPr lang="ru-RU" dirty="0"/>
              <a:t>Детальный обзор имеющихся средств </a:t>
            </a:r>
            <a:r>
              <a:rPr lang="en-US" dirty="0"/>
              <a:t>hardening</a:t>
            </a:r>
            <a:endParaRPr lang="ru-RU" dirty="0"/>
          </a:p>
          <a:p>
            <a:r>
              <a:rPr lang="ru-RU" dirty="0"/>
              <a:t>Дальнейшее развитие в Стандарте языка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2BE94-5CCE-4FF9-857C-F10F0ADE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6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0EF8-BD74-4A2A-8CBD-764A27B0D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Суть </a:t>
            </a:r>
            <a:r>
              <a:rPr lang="en-US" dirty="0"/>
              <a:t>Hardening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53D22A-9954-4B3E-A5C6-643AE3AC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7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255F-795A-47F7-92A1-549786D0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является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06E6-25DA-460C-B7D1-436F68FB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Правила безопасной разработки</a:t>
            </a:r>
          </a:p>
          <a:p>
            <a:r>
              <a:rPr lang="ru-RU" dirty="0"/>
              <a:t>Безопасная поставка софта</a:t>
            </a:r>
          </a:p>
          <a:p>
            <a:r>
              <a:rPr lang="ru-RU" dirty="0"/>
              <a:t>Проверки в рантайме (компилятор, библиотеки, ядро)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4EC23-F60C-4711-A5BE-8AC7C6C7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4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221-8C34-47AC-8D84-881A4070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безопасной разработки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3AFA-1BD8-4BFB-BA91-B61E8398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323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Предпочтение в использовании безопасных аналогов библиотечных функций</a:t>
            </a:r>
          </a:p>
          <a:p>
            <a:pPr lvl="1"/>
            <a:r>
              <a:rPr lang="en-US" dirty="0" err="1"/>
              <a:t>memset_s</a:t>
            </a:r>
            <a:r>
              <a:rPr lang="en-US" dirty="0"/>
              <a:t>, </a:t>
            </a:r>
            <a:r>
              <a:rPr lang="en-US" dirty="0" err="1"/>
              <a:t>memcpy_s</a:t>
            </a:r>
            <a:r>
              <a:rPr lang="en-US" dirty="0"/>
              <a:t>, etc.</a:t>
            </a:r>
          </a:p>
          <a:p>
            <a:r>
              <a:rPr lang="ru-RU" dirty="0"/>
              <a:t>Ограничение на использование небезопасных функций</a:t>
            </a:r>
          </a:p>
          <a:p>
            <a:pPr lvl="1"/>
            <a:r>
              <a:rPr lang="en-US" dirty="0"/>
              <a:t>rand, </a:t>
            </a:r>
            <a:r>
              <a:rPr lang="en-US" dirty="0" err="1"/>
              <a:t>strcpy</a:t>
            </a:r>
            <a:r>
              <a:rPr lang="en-US" dirty="0"/>
              <a:t>, etc.</a:t>
            </a:r>
          </a:p>
          <a:p>
            <a:r>
              <a:rPr lang="en-US" dirty="0"/>
              <a:t>C</a:t>
            </a:r>
            <a:r>
              <a:rPr lang="ru-RU" dirty="0"/>
              <a:t>татический анализ</a:t>
            </a:r>
          </a:p>
          <a:p>
            <a:pPr lvl="1"/>
            <a:r>
              <a:rPr lang="ru-RU" dirty="0"/>
              <a:t>Обязательно </a:t>
            </a:r>
            <a:r>
              <a:rPr lang="en-US" dirty="0"/>
              <a:t>-Wall -</a:t>
            </a:r>
            <a:r>
              <a:rPr lang="en-US" dirty="0" err="1"/>
              <a:t>Wextra</a:t>
            </a:r>
            <a:r>
              <a:rPr lang="en-US" dirty="0"/>
              <a:t> -</a:t>
            </a:r>
            <a:r>
              <a:rPr lang="en-US" dirty="0" err="1"/>
              <a:t>Werror</a:t>
            </a:r>
            <a:endParaRPr lang="ru-RU" dirty="0"/>
          </a:p>
          <a:p>
            <a:pPr lvl="1"/>
            <a:r>
              <a:rPr lang="ru-RU" dirty="0"/>
              <a:t>Дополнительно </a:t>
            </a:r>
            <a:r>
              <a:rPr lang="en-US" dirty="0"/>
              <a:t>-</a:t>
            </a:r>
            <a:r>
              <a:rPr lang="en-US" dirty="0" err="1"/>
              <a:t>Wformat</a:t>
            </a:r>
            <a:r>
              <a:rPr lang="en-US" dirty="0"/>
              <a:t>=2 -</a:t>
            </a:r>
            <a:r>
              <a:rPr lang="en-US" dirty="0" err="1"/>
              <a:t>Wconversion</a:t>
            </a:r>
            <a:r>
              <a:rPr lang="en-US" dirty="0"/>
              <a:t>=2</a:t>
            </a:r>
            <a:endParaRPr lang="ru-RU" dirty="0"/>
          </a:p>
          <a:p>
            <a:pPr lvl="1"/>
            <a:r>
              <a:rPr lang="ru-RU" dirty="0"/>
              <a:t>Дополнительные инструменты: </a:t>
            </a:r>
            <a:r>
              <a:rPr lang="en-US" dirty="0"/>
              <a:t>clang-static-analyzer, clang-tidy, etc.</a:t>
            </a:r>
            <a:endParaRPr lang="ru-RU" dirty="0"/>
          </a:p>
          <a:p>
            <a:r>
              <a:rPr lang="ru-RU" dirty="0"/>
              <a:t>Дополнительные проверки</a:t>
            </a:r>
          </a:p>
          <a:p>
            <a:pPr lvl="1"/>
            <a:r>
              <a:rPr lang="en-US" dirty="0"/>
              <a:t>asserts</a:t>
            </a:r>
          </a:p>
          <a:p>
            <a:pPr lvl="1"/>
            <a:r>
              <a:rPr lang="ru-RU" dirty="0"/>
              <a:t>Контракты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9EDE0-50EB-49F6-97C1-53B4F7440152}"/>
              </a:ext>
            </a:extLst>
          </p:cNvPr>
          <p:cNvSpPr txBox="1"/>
          <p:nvPr/>
        </p:nvSpPr>
        <p:spPr>
          <a:xfrm>
            <a:off x="7810151" y="5620624"/>
            <a:ext cx="270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TODO: </a:t>
            </a:r>
            <a:r>
              <a:rPr lang="ru-RU" dirty="0">
                <a:solidFill>
                  <a:srgbClr val="FF0000"/>
                </a:solidFill>
              </a:rPr>
              <a:t>упомянуть </a:t>
            </a:r>
            <a:r>
              <a:rPr lang="en-US" dirty="0">
                <a:solidFill>
                  <a:srgbClr val="FF0000"/>
                </a:solidFill>
              </a:rPr>
              <a:t>Annex 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6F965-96C7-4288-9E1E-F5129333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8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A200-156D-42B3-8C21-7F152F3D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Безопасная поставка софта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51DA3-47BA-4AA6-A43A-9B681D62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Удалять всю информацию о символах из исполняемого файла (опция линкера </a:t>
            </a:r>
            <a:r>
              <a:rPr lang="en-US" dirty="0"/>
              <a:t>-s)</a:t>
            </a:r>
          </a:p>
          <a:p>
            <a:r>
              <a:rPr lang="ru-RU" dirty="0"/>
              <a:t>Скрыть символы из динамической таблицы символов</a:t>
            </a:r>
            <a:r>
              <a:rPr lang="en-US" dirty="0"/>
              <a:t> (-</a:t>
            </a:r>
            <a:r>
              <a:rPr lang="en-US" dirty="0" err="1"/>
              <a:t>fvisibility</a:t>
            </a:r>
            <a:r>
              <a:rPr lang="en-US" dirty="0"/>
              <a:t>=hidden)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D2D99-B9ED-49CE-95B4-1CC9184C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0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4119</TotalTime>
  <Words>1561</Words>
  <Application>Microsoft Office PowerPoint</Application>
  <PresentationFormat>Widescreen</PresentationFormat>
  <Paragraphs>192</Paragraphs>
  <Slides>30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JetBrains Mono</vt:lpstr>
      <vt:lpstr>Office Theme</vt:lpstr>
      <vt:lpstr>Hardening: текущий статус и перспективы развития</vt:lpstr>
      <vt:lpstr>Что такое hardening</vt:lpstr>
      <vt:lpstr>Введение</vt:lpstr>
      <vt:lpstr>Введение</vt:lpstr>
      <vt:lpstr>Содержание</vt:lpstr>
      <vt:lpstr>Суть Hardening</vt:lpstr>
      <vt:lpstr>Чем является Hardening</vt:lpstr>
      <vt:lpstr>Правила безопасной разработки</vt:lpstr>
      <vt:lpstr>Безопасная поставка софта</vt:lpstr>
      <vt:lpstr>Проверки в рантайме</vt:lpstr>
      <vt:lpstr>Чем является Hardening</vt:lpstr>
      <vt:lpstr>Требования к Hardening</vt:lpstr>
      <vt:lpstr>Слайды Юрия</vt:lpstr>
      <vt:lpstr>Поддержка Hardening в языке (компилятор, библиотека)</vt:lpstr>
      <vt:lpstr>Как работает фортификация?</vt:lpstr>
      <vt:lpstr>__builtin_object_size</vt:lpstr>
      <vt:lpstr>Пример с strcpy</vt:lpstr>
      <vt:lpstr>Пример с strcpy</vt:lpstr>
      <vt:lpstr>Артефакты фортификации</vt:lpstr>
      <vt:lpstr>C++ Safe Buffers</vt:lpstr>
      <vt:lpstr>Типы поведения программы в C++</vt:lpstr>
      <vt:lpstr>Erroneous behavior</vt:lpstr>
      <vt:lpstr>Erroneous behavior для неинициализированных переменных</vt:lpstr>
      <vt:lpstr>Автоинициализация переменных (ftrivial-auto-var-init=*)</vt:lpstr>
      <vt:lpstr>[[indeterminate]] атрибут</vt:lpstr>
      <vt:lpstr>Контракты</vt:lpstr>
      <vt:lpstr>Контракты</vt:lpstr>
      <vt:lpstr>Hardening в стандартной библиотеке</vt:lpstr>
      <vt:lpstr>С++ Profiles</vt:lpstr>
      <vt:lpstr>Что включать у себя?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Hardening</dc:title>
  <dc:creator>Rusyaev Roman Mikhailovich</dc:creator>
  <cp:lastModifiedBy>Asus</cp:lastModifiedBy>
  <cp:revision>121</cp:revision>
  <dcterms:created xsi:type="dcterms:W3CDTF">2025-07-09T18:24:36Z</dcterms:created>
  <dcterms:modified xsi:type="dcterms:W3CDTF">2025-07-22T15:01:13Z</dcterms:modified>
</cp:coreProperties>
</file>