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0" r:id="rId2"/>
    <p:sldId id="257" r:id="rId3"/>
    <p:sldId id="261" r:id="rId4"/>
    <p:sldId id="258" r:id="rId5"/>
    <p:sldId id="259" r:id="rId6"/>
    <p:sldId id="263" r:id="rId7"/>
    <p:sldId id="279" r:id="rId8"/>
    <p:sldId id="260" r:id="rId9"/>
    <p:sldId id="264" r:id="rId10"/>
    <p:sldId id="281" r:id="rId11"/>
    <p:sldId id="262" r:id="rId12"/>
    <p:sldId id="266" r:id="rId13"/>
    <p:sldId id="267" r:id="rId14"/>
    <p:sldId id="268" r:id="rId15"/>
    <p:sldId id="282" r:id="rId16"/>
    <p:sldId id="269" r:id="rId17"/>
    <p:sldId id="273" r:id="rId18"/>
    <p:sldId id="272" r:id="rId19"/>
    <p:sldId id="274" r:id="rId20"/>
    <p:sldId id="284" r:id="rId21"/>
    <p:sldId id="277" r:id="rId22"/>
    <p:sldId id="285" r:id="rId23"/>
    <p:sldId id="286" r:id="rId24"/>
    <p:sldId id="283" r:id="rId25"/>
    <p:sldId id="275" r:id="rId26"/>
    <p:sldId id="276" r:id="rId27"/>
    <p:sldId id="278" r:id="rId28"/>
    <p:sldId id="287" r:id="rId29"/>
    <p:sldId id="288" r:id="rId30"/>
    <p:sldId id="291" r:id="rId31"/>
    <p:sldId id="289" r:id="rId32"/>
    <p:sldId id="290" r:id="rId33"/>
    <p:sldId id="292" r:id="rId34"/>
    <p:sldId id="332" r:id="rId35"/>
    <p:sldId id="293" r:id="rId36"/>
    <p:sldId id="294" r:id="rId37"/>
    <p:sldId id="295" r:id="rId38"/>
    <p:sldId id="296" r:id="rId39"/>
    <p:sldId id="297" r:id="rId40"/>
    <p:sldId id="298" r:id="rId41"/>
    <p:sldId id="300" r:id="rId42"/>
    <p:sldId id="301" r:id="rId43"/>
    <p:sldId id="302" r:id="rId44"/>
    <p:sldId id="299" r:id="rId45"/>
    <p:sldId id="303" r:id="rId46"/>
    <p:sldId id="304" r:id="rId47"/>
    <p:sldId id="305" r:id="rId48"/>
    <p:sldId id="306" r:id="rId49"/>
    <p:sldId id="307" r:id="rId50"/>
    <p:sldId id="308" r:id="rId51"/>
    <p:sldId id="309" r:id="rId52"/>
    <p:sldId id="310" r:id="rId53"/>
    <p:sldId id="311" r:id="rId54"/>
    <p:sldId id="312" r:id="rId55"/>
    <p:sldId id="313" r:id="rId56"/>
    <p:sldId id="314" r:id="rId57"/>
    <p:sldId id="315" r:id="rId58"/>
    <p:sldId id="316" r:id="rId59"/>
    <p:sldId id="317" r:id="rId60"/>
    <p:sldId id="318" r:id="rId61"/>
    <p:sldId id="319" r:id="rId62"/>
    <p:sldId id="320" r:id="rId63"/>
    <p:sldId id="321" r:id="rId64"/>
    <p:sldId id="322" r:id="rId65"/>
    <p:sldId id="323" r:id="rId66"/>
    <p:sldId id="324" r:id="rId67"/>
    <p:sldId id="325" r:id="rId68"/>
    <p:sldId id="326" r:id="rId69"/>
    <p:sldId id="327" r:id="rId70"/>
    <p:sldId id="328" r:id="rId71"/>
    <p:sldId id="329" r:id="rId72"/>
    <p:sldId id="330" r:id="rId73"/>
    <p:sldId id="331" r:id="rId74"/>
    <p:sldId id="271" r:id="rId75"/>
    <p:sldId id="270" r:id="rId7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90761-0001-48E3-AB62-3FA722807C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49F3EE-0F7F-4D84-A0D8-89B98F06BC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F3EC65-52C5-41D7-9360-2F816EEE0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1C82C-088A-4FB4-80D3-9F271402ACE7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D80BE3-C90D-48A6-8773-7C4DDD74F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66AF86-6870-4A69-B3A2-4BCF83ABD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564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E9707-DE96-4C6C-B775-DCAA7E095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14C697-35EE-4CD0-A828-67113AEFFE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7F9A93-AC12-48AA-A5B9-4DDB9703B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1C82C-088A-4FB4-80D3-9F271402ACE7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B19E13-2FAA-45CE-8F88-331377934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3F3D4E-515D-43D2-9638-0FBCCFBBC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93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FEA6B7-AB8A-4362-A6F5-619C8FDB67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1E0336-29E6-4A3B-AC8F-20C3FF96C5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6923F8-E051-4340-A768-7433408E2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1C82C-088A-4FB4-80D3-9F271402ACE7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886A48-809D-4958-BD36-52D1E3515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D53EE2-5F9C-45C3-9F7F-043EB86D9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151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504CD-29E8-4771-A7C2-6BBF58AB2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03313C-C8BD-4860-9C12-A3332EB0E1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2621EE-081F-4952-8E10-DE1AA0254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1C82C-088A-4FB4-80D3-9F271402ACE7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6B44D5-2A30-453C-81EE-DD900505E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DB14C-45D7-4E4A-83FE-DD101553F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244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3169E-646D-4EB6-8983-F4DE054DA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3CA4CE-B74B-46DF-A5B6-9EA79072B8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BF3545-459E-4B77-816C-C3406064B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1C82C-088A-4FB4-80D3-9F271402ACE7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BC91BE-C522-4533-8A5F-858678A5C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8F558B-4A28-4A87-BAE7-D18A076DE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449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90E07-AB07-4A5F-AB86-B12B35B79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58D9AB-29A6-4606-B50E-906634E3E8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D53501-D4FC-4F18-9A79-DC6D693F93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0379B6-FDF4-4366-83CC-495A9D461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1C82C-088A-4FB4-80D3-9F271402ACE7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3F3EC6-5639-4743-8281-B2E96A5B3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100340-E729-4D4B-9454-E215F4FA8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337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79392-E34F-4C67-9C6E-FC0243439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EA33AC-E11F-438C-8A25-EED4B0713B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4ACB56-5B5B-4B14-9631-014D2FB599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3CA675-0F7A-45E2-B669-6345865DB7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F644D0-2795-43FB-9D9A-14E31EED77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CC7D35-5CA4-478E-A270-B942ECF71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1C82C-088A-4FB4-80D3-9F271402ACE7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041BF6-34A9-48A5-B40E-71C470C9C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367F33-7563-4A6C-A2B0-B6A4F29EB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508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07C62-1964-46ED-A1FA-4B94702AF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7F09A2-D9F3-4433-A896-354B3BA48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1C82C-088A-4FB4-80D3-9F271402ACE7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52D074-A51E-4A2A-9EB1-3B2D64204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FC7313-FF13-4951-B43C-74B1B9751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78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C98335-CD22-4B21-B2C2-49A0A5213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1C82C-088A-4FB4-80D3-9F271402ACE7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6BC365-CBC9-4222-895D-1A8DA39F3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CC52C1-BEA5-47DB-BB50-89CA7D6A7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271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BA3F0-3402-4DAC-893B-F77571D83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FDF97B-2D72-4DBE-9ECB-873584E965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CD4F48-FC94-4120-A7EE-203DA7B21B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3B33-C4C3-4AA2-BB0C-E19695A3A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1C82C-088A-4FB4-80D3-9F271402ACE7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BAF946-DD0C-4B74-A2AB-7149BAD5D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52525F-30F5-4FDF-8069-689893BE8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014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6742F-4FAC-4C8D-9A7F-1B513DFA8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C17217-95C0-46AD-914F-046E40C18D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3E879B-DE3E-422E-A28C-876EC0BCCC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24B677-F01D-49D1-B60F-B764C55E9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1C82C-088A-4FB4-80D3-9F271402ACE7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260AAB-A1E9-41A2-835C-F71DBEB41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8A2246-8D5C-4B1B-9FA7-B0929AE17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050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28352E-CC61-4950-9D9C-B82358317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CD8BB9-9E40-428E-A561-95A597DD83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0BDAA-130A-46CF-93A9-6358E1E6F9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51C82C-088A-4FB4-80D3-9F271402ACE7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D9F4E0-6F2B-4050-9884-A4C51E8764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CCE4B8-4C40-488D-9138-DCE2A64CF9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285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m.wikipedia.org/wiki/Uncontrolled_format_string" TargetMode="External"/><Relationship Id="rId2" Type="http://schemas.openxmlformats.org/officeDocument/2006/relationships/hyperlink" Target="https://www.youtube.com/watch?v=blQavgcwrpA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loud.google.com/blog/topics/threat-intelligence/six-facts-about-address-space-layout-randomization-on-windows" TargetMode="External"/><Relationship Id="rId4" Type="http://schemas.openxmlformats.org/officeDocument/2006/relationships/hyperlink" Target="https://arxiv.org/abs/2408.15107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studiomiguel/3946174063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static.googleusercontent.com/media/research.google.com/en/pubs/archive/43809.pdf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bugzilla.mozilla.org/show_bug.cgi?id=1503589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awpixel.com/image/5958324/free-public-domain-cc0-photo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ssf/wg-best-practices-os-developers/issues/267#issuecomment-1835359166" TargetMode="External"/><Relationship Id="rId2" Type="http://schemas.openxmlformats.org/officeDocument/2006/relationships/hyperlink" Target="https://clang.llvm.org/docs/SafeStack.html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limm609/checksec/issues/301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qualys.com/2017/06/19/stack-clash/stack-clash.txt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.llvm.org/posts/2021-01-05-stack-clash-protection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bugzilla.mozilla.org/show_bug.cgi?id=1852202" TargetMode="External"/><Relationship Id="rId2" Type="http://schemas.openxmlformats.org/officeDocument/2006/relationships/hyperlink" Target="https://github.com/jvoisin/compiler-flags-distro/issues/12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yugr/slides/blob/main/CppZeroCost/2025/scripts/has_stack_clash_protection.py" TargetMode="External"/><Relationship Id="rId4" Type="http://schemas.openxmlformats.org/officeDocument/2006/relationships/hyperlink" Target="https://github.com/slimm609/checksec/issues/300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oogle/sanitizers/issues/247" TargetMode="External"/><Relationship Id="rId2" Type="http://schemas.openxmlformats.org/officeDocument/2006/relationships/hyperlink" Target="https://zatoichi-engineer.github.io/2017/10/06/fortify-source.html)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.2f30.org/fortify-headers/files.html" TargetMode="Externa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android-developers.googleblog.com/2020/06/system-hardening-in-android-11.html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ddit.com/r/cpp/comments/1hzj1if/comment/m6spg8v" TargetMode="External"/><Relationship Id="rId2" Type="http://schemas.openxmlformats.org/officeDocument/2006/relationships/hyperlink" Target="https://www.youtube.com/watch?v=NKn1pAoB2M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reddit.com/r/cpp/comments/1hzj1if/comment/m6spu55" TargetMode="Externa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discourse.llvm.org/t/rfc-c-buffer-hardening/65734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ddit.com/r/cpp/comments/1hzj1if/comment/m6vpzh4" TargetMode="External"/><Relationship Id="rId2" Type="http://schemas.openxmlformats.org/officeDocument/2006/relationships/hyperlink" Target="https://security.googleblog.com/2024/11/retrofitting-spatial-safety-to-hundreds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ughunters.google.com/blog/6368559657254912/llvm-s-rfc-c-buffer-hardening-at-google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hyperlink" Target="https://0x434b.dev/overview-of-glibc-heap-exploitation-technique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kingsvilletimes.ca/2022/10/common-sense-health-rake-up-the-leaves-this-fall/" TargetMode="Externa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s://security.googleblog.com/2024/11/retrofitting-spatial-safety-to-hundreds.html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madaidans-insecurities.github.io/firefox-chromium.html#memory-allocator-hardening" TargetMode="External"/><Relationship Id="rId2" Type="http://schemas.openxmlformats.org/officeDocument/2006/relationships/hyperlink" Target="https://blog.chromium.org/2021/04/efficient-and-safe-allocations-everywhere.html" TargetMode="Externa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msrc.microsoft.com/blog/2019/07/a-proactive-approach-to-more-secure-code/" TargetMode="External"/><Relationship Id="rId2" Type="http://schemas.openxmlformats.org/officeDocument/2006/relationships/hyperlink" Target="https://cwe.mitre.org/top25/archive/2024/2024_cwe_top25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ecurity.googleblog.com/2024/11/retrofitting-spatial-safety-to-hundreds.html" TargetMode="External"/><Relationship Id="rId4" Type="http://schemas.openxmlformats.org/officeDocument/2006/relationships/hyperlink" Target="https://www.chromium.org/Home/chromium-security/memory-safety" TargetMode="Externa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irs.com/blog/archives/189" TargetMode="Externa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s://gcc.gnu.org/legacy-ml/gcc-patches/2014-06/msg00615.html" TargetMode="External"/><Relationship Id="rId2" Type="http://schemas.openxmlformats.org/officeDocument/2006/relationships/hyperlink" Target="https://github.com/microsoft/MSRC-Security-Research/blob/master/presentations/2019_09_CppCon/CppCon2019%20-%20Killing%20Uninitialized%20Memory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open-std.org/jtc1/sc22/wg21/docs/papers/2023/p2723r1.html#real-world" TargetMode="External"/><Relationship Id="rId4" Type="http://schemas.openxmlformats.org/officeDocument/2006/relationships/hyperlink" Target="https://www.open-std.org/jtc1/sc22/wg21/docs/papers/2023/p2795r3.html" TargetMode="Externa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hyperlink" Target="https://patchwork-proxy.ozlabs.org/project/qemu-devel/patch/20250604191843.399309-1-stefanha@redhat.com/" TargetMode="External"/><Relationship Id="rId2" Type="http://schemas.openxmlformats.org/officeDocument/2006/relationships/hyperlink" Target="https://serge-sans-paille.github.io/pythran-stories/trivial-auto-var-init-experiments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microsoft/MSRC-Security-Research/blob/master/presentations/2019_09_CppCon/CppCon2019%20-%20Killing%20Uninitialized%20Memory.pdf" TargetMode="External"/><Relationship Id="rId5" Type="http://schemas.openxmlformats.org/officeDocument/2006/relationships/hyperlink" Target="https://bugs.launchpad.net/ubuntu/+source/dpkg/+bug/1972043/comments/11" TargetMode="External"/><Relationship Id="rId4" Type="http://schemas.openxmlformats.org/officeDocument/2006/relationships/hyperlink" Target="https://issues.chromium.org/issues/40633061#comment142" TargetMode="Externa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hyperlink" Target="https://lists.llvm.org/pipermail/cfe-dev/2020-April/065221.html" TargetMode="Externa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hyperlink" Target="https://issues.chromium.org/issues/40633061" TargetMode="External"/><Relationship Id="rId2" Type="http://schemas.openxmlformats.org/officeDocument/2006/relationships/hyperlink" Target="https://bugs.launchpad.net/ubuntu/+source/dpkg/+bug/1972043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ndroid-developers.googleblog.com/2020/06/system-hardening-in-android-11.html" TargetMode="External"/><Relationship Id="rId4" Type="http://schemas.openxmlformats.org/officeDocument/2006/relationships/hyperlink" Target="https://serge-sans-paille.github.io/pythran-stories/trivial-auto-var-init-experiments.html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yugr/DirtyFrame" TargetMode="Externa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hyperlink" Target="https://cwe.mitre.org/top25/archive/2019/2019_cwe_top25.html" TargetMode="External"/><Relationship Id="rId2" Type="http://schemas.openxmlformats.org/officeDocument/2006/relationships/hyperlink" Target="https://cwe.mitre.org/top25/archive/2024/2024_cwe_top25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cc.gnu.org/bugzilla/show_bug.cgi?id=35412" TargetMode="External"/><Relationship Id="rId4" Type="http://schemas.openxmlformats.org/officeDocument/2006/relationships/hyperlink" Target="https://gcc.gnu.org/legacy-ml/gcc-patches/2000-10/msg00607.html" TargetMode="Externa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pdf/1711.08108" TargetMode="Externa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hyperlink" Target="https://android-developers.googleblog.com/2018/06/compiler-based-security-mitigations-in.html" TargetMode="External"/><Relationship Id="rId2" Type="http://schemas.openxmlformats.org/officeDocument/2006/relationships/hyperlink" Target="https://android-developers.googleblog.com/2016/05/hardening-media-stack.html" TargetMode="Externa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hyperlink" Target="https://nvd.nist.gov/vuln/detail/CVE-2009-1897" TargetMode="External"/><Relationship Id="rId2" Type="http://schemas.openxmlformats.org/officeDocument/2006/relationships/hyperlink" Target="https://www.usenix.org/system/files/sec23fall-prepub-123-xu-jianhao.pdf" TargetMode="Externa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hyperlink" Target="https://web.ist.utl.pt/nuno.lopes/pubs/ub-pldi25.pdf" TargetMode="Externa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lvm/llvm-project/issues/122687" TargetMode="External"/><Relationship Id="rId2" Type="http://schemas.openxmlformats.org/officeDocument/2006/relationships/hyperlink" Target="https://best.openssf.org/Compiler-Hardening-Guides/Compiler-Options-Hardening-Guide-for-C-and-C++.html" TargetMode="Externa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sourceware.org/bugzilla/show_bug.cgi?id=32653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A1571-9ABE-4D22-9FB0-8B7650F58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Уязвимости </a:t>
            </a:r>
            <a:r>
              <a:rPr lang="en-US" dirty="0"/>
              <a:t>buffer overflow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6667F4-8E14-44B2-BB22-DEDBE7BF36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1166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CA09B-A846-4B68-900C-F3C9890BB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 Space Layout Randomization (</a:t>
            </a:r>
            <a:r>
              <a:rPr lang="ru-RU" dirty="0"/>
              <a:t>и </a:t>
            </a:r>
            <a:r>
              <a:rPr lang="en-US" dirty="0"/>
              <a:t>PIE)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11DB6A-AE85-4874-9F63-C462093A74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620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9656D-CE52-4295-BF1D-42661406E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EE3B9-D604-4CB5-99B6-8A4C7E418A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Address Space Layout Randomization</a:t>
            </a:r>
          </a:p>
          <a:p>
            <a:pPr lvl="1"/>
            <a:r>
              <a:rPr lang="ru-RU" dirty="0"/>
              <a:t>Рандомизация расположения основных сегментов программы (стека, кучи, библиотек)</a:t>
            </a:r>
            <a:endParaRPr lang="en-US" dirty="0"/>
          </a:p>
          <a:p>
            <a:pPr lvl="1"/>
            <a:r>
              <a:rPr lang="ru-RU" dirty="0"/>
              <a:t>Осуществляется на уровне ОС</a:t>
            </a:r>
            <a:r>
              <a:rPr lang="en-US" dirty="0"/>
              <a:t> (</a:t>
            </a:r>
            <a:r>
              <a:rPr lang="ru-RU" dirty="0"/>
              <a:t>рандомизация </a:t>
            </a:r>
            <a:r>
              <a:rPr lang="en-US" dirty="0" err="1"/>
              <a:t>mmap</a:t>
            </a:r>
            <a:r>
              <a:rPr lang="en-US" dirty="0"/>
              <a:t>)</a:t>
            </a:r>
            <a:endParaRPr lang="ru-RU" dirty="0"/>
          </a:p>
          <a:p>
            <a:pPr lvl="1"/>
            <a:r>
              <a:rPr lang="ru-RU" dirty="0"/>
              <a:t>Лишает хакера знания о том какие адреса возврата использовать в </a:t>
            </a:r>
            <a:r>
              <a:rPr lang="en-US" dirty="0"/>
              <a:t>Stack Overflow-</a:t>
            </a:r>
            <a:r>
              <a:rPr lang="ru-RU" dirty="0"/>
              <a:t>атаках</a:t>
            </a:r>
            <a:endParaRPr lang="en-US" dirty="0"/>
          </a:p>
          <a:p>
            <a:r>
              <a:rPr lang="ru-RU" dirty="0"/>
              <a:t>Сильно снижает риски любых buffer overflow атак </a:t>
            </a:r>
            <a:r>
              <a:rPr lang="en-US" dirty="0"/>
              <a:t>(</a:t>
            </a:r>
            <a:r>
              <a:rPr lang="ru-RU" dirty="0"/>
              <a:t>return-to-libc</a:t>
            </a:r>
            <a:r>
              <a:rPr lang="en-US" dirty="0"/>
              <a:t>,</a:t>
            </a:r>
            <a:r>
              <a:rPr lang="ru-RU" dirty="0"/>
              <a:t> ROP</a:t>
            </a:r>
            <a:r>
              <a:rPr lang="en-US" dirty="0"/>
              <a:t>, heap overflow, etc.)</a:t>
            </a:r>
            <a:endParaRPr lang="ru-RU" dirty="0"/>
          </a:p>
          <a:p>
            <a:pPr lvl="1"/>
            <a:r>
              <a:rPr lang="ru-RU" dirty="0"/>
              <a:t>Пример </a:t>
            </a:r>
            <a:r>
              <a:rPr lang="en-US" dirty="0"/>
              <a:t>Stack Smashing </a:t>
            </a:r>
            <a:r>
              <a:rPr lang="ru-RU" dirty="0"/>
              <a:t>стабильно падает</a:t>
            </a:r>
            <a:r>
              <a:rPr lang="en-US" dirty="0"/>
              <a:t> </a:t>
            </a:r>
            <a:r>
              <a:rPr lang="ru-RU" dirty="0"/>
              <a:t>с </a:t>
            </a:r>
            <a:r>
              <a:rPr lang="en-US" dirty="0"/>
              <a:t>Segmentation fault</a:t>
            </a:r>
          </a:p>
          <a:p>
            <a:r>
              <a:rPr lang="ru-RU" dirty="0"/>
              <a:t>Одна из первых </a:t>
            </a:r>
            <a:r>
              <a:rPr lang="en-US" dirty="0"/>
              <a:t>hardening-</a:t>
            </a:r>
            <a:r>
              <a:rPr lang="ru-RU" dirty="0"/>
              <a:t>защит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PaX</a:t>
            </a:r>
            <a:r>
              <a:rPr lang="en-US" dirty="0"/>
              <a:t> </a:t>
            </a:r>
            <a:r>
              <a:rPr lang="ru-RU" dirty="0"/>
              <a:t>патч, 2001</a:t>
            </a:r>
            <a:endParaRPr lang="en-US" dirty="0"/>
          </a:p>
          <a:p>
            <a:pPr lvl="1"/>
            <a:r>
              <a:rPr lang="en-US" dirty="0"/>
              <a:t>Linux, 2005</a:t>
            </a:r>
          </a:p>
          <a:p>
            <a:pPr lvl="1"/>
            <a:r>
              <a:rPr lang="en-US" dirty="0"/>
              <a:t>Windows, 2007 (Vista)</a:t>
            </a:r>
          </a:p>
          <a:p>
            <a:pPr lvl="2"/>
            <a:r>
              <a:rPr lang="ru-RU" dirty="0"/>
              <a:t>Оверхед для 32-битных </a:t>
            </a:r>
            <a:r>
              <a:rPr lang="en-US" dirty="0"/>
              <a:t>Windows </a:t>
            </a:r>
            <a:r>
              <a:rPr lang="ru-RU" dirty="0"/>
              <a:t>намного выше из-за архитектуры</a:t>
            </a:r>
            <a:r>
              <a:rPr lang="en-US" dirty="0"/>
              <a:t> DLL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051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9656D-CE52-4295-BF1D-42661406E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Position-independent Executable (PIE)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EE3B9-D604-4CB5-99B6-8A4C7E418A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/>
              <a:t>Необходим для так называемого </a:t>
            </a:r>
            <a:r>
              <a:rPr lang="en-US" dirty="0"/>
              <a:t>Full ASLR:</a:t>
            </a:r>
          </a:p>
          <a:p>
            <a:pPr lvl="1"/>
            <a:r>
              <a:rPr lang="ru-RU" dirty="0"/>
              <a:t>Сборка основной программы в специальном режиме </a:t>
            </a:r>
            <a:r>
              <a:rPr lang="en-US" dirty="0"/>
              <a:t>PIE</a:t>
            </a:r>
          </a:p>
          <a:p>
            <a:pPr lvl="1"/>
            <a:r>
              <a:rPr lang="ru-RU" dirty="0"/>
              <a:t>Сгенерированный компилятором код не использует абсолютные адреса</a:t>
            </a:r>
            <a:endParaRPr lang="en-US" dirty="0"/>
          </a:p>
          <a:p>
            <a:pPr lvl="1"/>
            <a:r>
              <a:rPr lang="ru-RU" dirty="0"/>
              <a:t>Это позволяет ОС размещать программу по случайному адресу</a:t>
            </a:r>
            <a:endParaRPr lang="en-US" dirty="0"/>
          </a:p>
          <a:p>
            <a:r>
              <a:rPr lang="ru-RU" dirty="0"/>
              <a:t>Включена по умолчанию в </a:t>
            </a:r>
            <a:r>
              <a:rPr lang="en-US" dirty="0"/>
              <a:t>Ubuntu/Debian (GCC</a:t>
            </a:r>
            <a:r>
              <a:rPr lang="ru-RU" dirty="0"/>
              <a:t> и </a:t>
            </a:r>
            <a:r>
              <a:rPr lang="en-US" dirty="0"/>
              <a:t>Clang) </a:t>
            </a:r>
            <a:r>
              <a:rPr lang="ru-RU" dirty="0"/>
              <a:t>и </a:t>
            </a:r>
            <a:r>
              <a:rPr lang="en-US" dirty="0"/>
              <a:t>Windows</a:t>
            </a:r>
            <a:endParaRPr lang="ru-RU" dirty="0"/>
          </a:p>
          <a:p>
            <a:pPr lvl="1"/>
            <a:r>
              <a:rPr lang="ru-RU" dirty="0"/>
              <a:t>Но не во всех дистрибутивах (например </a:t>
            </a:r>
            <a:r>
              <a:rPr lang="en-US" dirty="0"/>
              <a:t>Fedora)</a:t>
            </a:r>
          </a:p>
          <a:p>
            <a:pPr lvl="1"/>
            <a:r>
              <a:rPr lang="ru-RU" dirty="0"/>
              <a:t>Некоторые критические программы в </a:t>
            </a:r>
            <a:r>
              <a:rPr lang="en-US" dirty="0"/>
              <a:t>Debian </a:t>
            </a:r>
            <a:r>
              <a:rPr lang="ru-RU" dirty="0"/>
              <a:t>собраны без </a:t>
            </a:r>
            <a:r>
              <a:rPr lang="en-US" dirty="0"/>
              <a:t>PIE</a:t>
            </a:r>
          </a:p>
          <a:p>
            <a:pPr lvl="2"/>
            <a:r>
              <a:rPr lang="en-US" dirty="0"/>
              <a:t>/</a:t>
            </a:r>
            <a:r>
              <a:rPr lang="en-US" dirty="0" err="1"/>
              <a:t>usr</a:t>
            </a:r>
            <a:r>
              <a:rPr lang="en-US" dirty="0"/>
              <a:t>/bin/python3</a:t>
            </a:r>
            <a:endParaRPr lang="ru-RU" dirty="0"/>
          </a:p>
          <a:p>
            <a:pPr lvl="1"/>
            <a:r>
              <a:rPr lang="ru-RU" dirty="0"/>
              <a:t>Рекомендуется указывать принудительно флагами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fPIE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–pie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fPIE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fPIC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+</a:t>
            </a:r>
            <a:r>
              <a:rPr lang="en-US" dirty="0"/>
              <a:t> </a:t>
            </a:r>
            <a:r>
              <a:rPr lang="ru-RU" dirty="0"/>
              <a:t>дополнительные оптимизации </a:t>
            </a:r>
            <a:r>
              <a:rPr lang="en-US" dirty="0"/>
              <a:t>runtime interposition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ru-RU" dirty="0"/>
              <a:t>Можно проверить программой </a:t>
            </a:r>
            <a:r>
              <a:rPr lang="en-US" dirty="0" err="1"/>
              <a:t>checksec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75993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7E2FD-8987-4F32-897D-14D61507A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89045-44DE-49F5-92D6-619EA234B4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635" y="1550894"/>
            <a:ext cx="10753165" cy="4626069"/>
          </a:xfrm>
        </p:spPr>
        <p:txBody>
          <a:bodyPr>
            <a:normAutofit fontScale="62500" lnSpcReduction="20000"/>
          </a:bodyPr>
          <a:lstStyle/>
          <a:p>
            <a:r>
              <a:rPr lang="ru-RU" dirty="0"/>
              <a:t>Накладные расходы</a:t>
            </a:r>
            <a:r>
              <a:rPr lang="en-US" dirty="0"/>
              <a:t> </a:t>
            </a:r>
            <a:r>
              <a:rPr lang="ru-RU" dirty="0"/>
              <a:t>обнаружить не удалось</a:t>
            </a:r>
            <a:endParaRPr lang="en-US" dirty="0"/>
          </a:p>
          <a:p>
            <a:pPr lvl="1"/>
            <a:r>
              <a:rPr lang="ru-RU" dirty="0"/>
              <a:t>Компиляция </a:t>
            </a:r>
            <a:r>
              <a:rPr lang="en-US" dirty="0"/>
              <a:t>CGBuiltin.cpp</a:t>
            </a:r>
            <a:r>
              <a:rPr lang="ru-RU" dirty="0"/>
              <a:t> компилятором </a:t>
            </a:r>
            <a:r>
              <a:rPr lang="en-US" dirty="0"/>
              <a:t>Clang</a:t>
            </a:r>
          </a:p>
          <a:p>
            <a:r>
              <a:rPr lang="ru-RU" dirty="0"/>
              <a:t>ASLR оказалась несовместима с предлинковки </a:t>
            </a:r>
            <a:r>
              <a:rPr lang="en-US" dirty="0"/>
              <a:t>(</a:t>
            </a:r>
            <a:r>
              <a:rPr lang="en-US" dirty="0" err="1"/>
              <a:t>prelinking</a:t>
            </a:r>
            <a:r>
              <a:rPr lang="en-US" dirty="0"/>
              <a:t>) </a:t>
            </a:r>
            <a:r>
              <a:rPr lang="ru-RU" dirty="0"/>
              <a:t>библиотек для ускорения загрузки</a:t>
            </a:r>
          </a:p>
          <a:p>
            <a:pPr lvl="1"/>
            <a:r>
              <a:rPr lang="en-US" dirty="0">
                <a:hlinkClick r:id="rId2"/>
              </a:rPr>
              <a:t>C++Russia: </a:t>
            </a:r>
            <a:r>
              <a:rPr lang="ru-RU" dirty="0">
                <a:hlinkClick r:id="rId2"/>
              </a:rPr>
              <a:t>Динамические библиотеки и способы ускорения их работы</a:t>
            </a:r>
            <a:endParaRPr lang="en-US" dirty="0"/>
          </a:p>
          <a:p>
            <a:r>
              <a:rPr lang="en-US" dirty="0"/>
              <a:t>False negatives:</a:t>
            </a:r>
            <a:endParaRPr lang="ru-RU" dirty="0"/>
          </a:p>
          <a:p>
            <a:pPr lvl="1"/>
            <a:r>
              <a:rPr lang="ru-RU" dirty="0"/>
              <a:t>Уязвимость к </a:t>
            </a:r>
            <a:r>
              <a:rPr lang="en-US" dirty="0"/>
              <a:t>info leakage attacks (</a:t>
            </a:r>
            <a:r>
              <a:rPr lang="ru-RU" dirty="0"/>
              <a:t>например </a:t>
            </a:r>
            <a:r>
              <a:rPr lang="en-US" dirty="0">
                <a:hlinkClick r:id="rId3"/>
              </a:rPr>
              <a:t>Format string attacks</a:t>
            </a:r>
            <a:r>
              <a:rPr lang="en-US" dirty="0"/>
              <a:t>):</a:t>
            </a:r>
          </a:p>
          <a:p>
            <a:pPr lvl="2"/>
            <a:r>
              <a:rPr lang="ru-RU" dirty="0"/>
              <a:t>Рандомизируется только базовый адрес приложения</a:t>
            </a:r>
            <a:r>
              <a:rPr lang="en-US" dirty="0"/>
              <a:t>/</a:t>
            </a:r>
            <a:r>
              <a:rPr lang="ru-RU" dirty="0"/>
              <a:t>библиотек</a:t>
            </a:r>
          </a:p>
          <a:p>
            <a:pPr lvl="2"/>
            <a:r>
              <a:rPr lang="ru-RU" dirty="0"/>
              <a:t>Хакер знает относительные смещения кода, глобальных переменных, таблиц GOT/PLT</a:t>
            </a:r>
          </a:p>
          <a:p>
            <a:pPr lvl="2"/>
            <a:r>
              <a:rPr lang="en-US" dirty="0"/>
              <a:t>E</a:t>
            </a:r>
            <a:r>
              <a:rPr lang="ru-RU" dirty="0"/>
              <a:t>сли становится известен адрес хотя бы одной сущности</a:t>
            </a:r>
            <a:r>
              <a:rPr lang="en-US" dirty="0"/>
              <a:t> – </a:t>
            </a:r>
            <a:r>
              <a:rPr lang="ru-RU" dirty="0"/>
              <a:t>защита</a:t>
            </a:r>
            <a:r>
              <a:rPr lang="en-US" dirty="0"/>
              <a:t> </a:t>
            </a:r>
            <a:r>
              <a:rPr lang="ru-RU" dirty="0"/>
              <a:t>скомпрометирована</a:t>
            </a:r>
          </a:p>
          <a:p>
            <a:pPr lvl="1"/>
            <a:r>
              <a:rPr lang="ru-RU" dirty="0"/>
              <a:t>Недостаточная рандомизация</a:t>
            </a:r>
          </a:p>
          <a:p>
            <a:pPr lvl="2"/>
            <a:r>
              <a:rPr lang="ru-RU" dirty="0"/>
              <a:t>Не все биты адреса одинаково случайны</a:t>
            </a:r>
            <a:endParaRPr lang="en-US" dirty="0"/>
          </a:p>
          <a:p>
            <a:pPr lvl="3"/>
            <a:r>
              <a:rPr lang="en-US" dirty="0">
                <a:hlinkClick r:id="rId4"/>
              </a:rPr>
              <a:t>The Illusion of Randomness</a:t>
            </a:r>
            <a:endParaRPr lang="ru-RU" dirty="0"/>
          </a:p>
          <a:p>
            <a:pPr lvl="2"/>
            <a:r>
              <a:rPr lang="ru-RU" dirty="0"/>
              <a:t>Относительный порядок библиотек и программы может быть неслучаен</a:t>
            </a:r>
          </a:p>
          <a:p>
            <a:pPr lvl="2"/>
            <a:r>
              <a:rPr lang="ru-RU" dirty="0"/>
              <a:t>Небольшое число рандомизируемых битов (16 или даже 8 в 32-битных Windows</a:t>
            </a:r>
            <a:r>
              <a:rPr lang="en-US" dirty="0"/>
              <a:t>)</a:t>
            </a:r>
          </a:p>
          <a:p>
            <a:pPr lvl="3"/>
            <a:r>
              <a:rPr lang="en-US" dirty="0">
                <a:hlinkClick r:id="rId5"/>
              </a:rPr>
              <a:t>Six facts about SLR on Windows</a:t>
            </a:r>
            <a:endParaRPr lang="ru-RU" dirty="0"/>
          </a:p>
          <a:p>
            <a:pPr lvl="2"/>
            <a:r>
              <a:rPr lang="ru-RU" dirty="0"/>
              <a:t>В Windows</a:t>
            </a:r>
          </a:p>
          <a:p>
            <a:pPr lvl="3"/>
            <a:r>
              <a:rPr lang="ru-RU" dirty="0"/>
              <a:t>Рандомизация каждого приложения делается однократно при его первой загрузке (для ускорения)</a:t>
            </a:r>
          </a:p>
          <a:p>
            <a:pPr lvl="3"/>
            <a:r>
              <a:rPr lang="ru-RU" dirty="0"/>
              <a:t>Одна и та же библиотека может грузиться по одному адресу в разных приложениях (для ускорения)</a:t>
            </a:r>
            <a:endParaRPr lang="en-US" dirty="0"/>
          </a:p>
          <a:p>
            <a:pPr lvl="2"/>
            <a:r>
              <a:rPr lang="ru-RU" dirty="0"/>
              <a:t>В Linux рандомизация делается однократно при старте сервиса =&gt; уязвима к brute force (особенно на 32-битных платформах)</a:t>
            </a:r>
          </a:p>
          <a:p>
            <a:pPr lvl="2"/>
            <a:r>
              <a:rPr lang="ru-RU" dirty="0"/>
              <a:t>Рекомендуется делать регулярный рестарт сервисов</a:t>
            </a:r>
          </a:p>
        </p:txBody>
      </p:sp>
    </p:spTree>
    <p:extLst>
      <p:ext uri="{BB962C8B-B14F-4D97-AF65-F5344CB8AC3E}">
        <p14:creationId xmlns:p14="http://schemas.microsoft.com/office/powerpoint/2010/main" val="7810981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99230-571D-42A7-BABC-A33D57B58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Дальнейшее развитие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D89C1A-4DA2-403E-9B2E-835D7F4790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Некоторые коммерческие решения позволяют динамически переупорядочивать сегменты в рантайме или линк-тайме</a:t>
            </a:r>
          </a:p>
          <a:p>
            <a:r>
              <a:rPr lang="ru-RU" dirty="0"/>
              <a:t>Например </a:t>
            </a:r>
            <a:r>
              <a:rPr lang="en-US" dirty="0"/>
              <a:t>Safe Compiler (</a:t>
            </a:r>
            <a:r>
              <a:rPr lang="ru-RU" dirty="0"/>
              <a:t>ИСП РАН)</a:t>
            </a:r>
            <a:r>
              <a:rPr lang="en-US" dirty="0"/>
              <a:t>, Moving Target Defense, </a:t>
            </a:r>
            <a:r>
              <a:rPr lang="en-US" dirty="0" err="1"/>
              <a:t>Multicompiler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91142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51A75-92E9-438F-9124-2C74A1E38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Protector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6509E7-CAE2-49DE-AD12-BD8A196A56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0052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4DC93-5F07-428C-82CF-20801FE7B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Protector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F39A649-AC09-4FD3-8790-4C1570C4F1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95953" y="699156"/>
            <a:ext cx="1719530" cy="2295336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A8330CD-233A-494C-968A-6F0EE1E50EAA}"/>
              </a:ext>
            </a:extLst>
          </p:cNvPr>
          <p:cNvSpPr txBox="1"/>
          <p:nvPr/>
        </p:nvSpPr>
        <p:spPr>
          <a:xfrm>
            <a:off x="10237694" y="3124845"/>
            <a:ext cx="17195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David &amp; Angie, </a:t>
            </a:r>
            <a:r>
              <a:rPr lang="en-US" sz="1200" dirty="0">
                <a:hlinkClick r:id="rId3"/>
              </a:rPr>
              <a:t>https://www.flickr.com/photos/studiomiguel/3946174063</a:t>
            </a:r>
            <a:r>
              <a:rPr lang="en-US" sz="1200" dirty="0"/>
              <a:t> 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8170277-970D-4B36-9F51-DA090A4B51A2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9257753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Суть </a:t>
            </a:r>
            <a:r>
              <a:rPr lang="en-US" dirty="0"/>
              <a:t>Stack Overflow </a:t>
            </a:r>
            <a:r>
              <a:rPr lang="ru-RU" dirty="0"/>
              <a:t>атак – модификация адреса возврата</a:t>
            </a:r>
          </a:p>
          <a:p>
            <a:r>
              <a:rPr lang="ru-RU" dirty="0"/>
              <a:t>Идея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Разместить перед адресом неизвестное хакеру число (</a:t>
            </a:r>
            <a:r>
              <a:rPr lang="en-US" dirty="0"/>
              <a:t>stack canary, </a:t>
            </a:r>
            <a:r>
              <a:rPr lang="ru-RU" dirty="0"/>
              <a:t>stack cookie)</a:t>
            </a:r>
          </a:p>
          <a:p>
            <a:pPr lvl="1"/>
            <a:r>
              <a:rPr lang="ru-RU" dirty="0"/>
              <a:t>Перед возвратом из функции проверять что канарейка не поменялась</a:t>
            </a:r>
          </a:p>
          <a:p>
            <a:pPr lvl="1"/>
            <a:r>
              <a:rPr lang="ru-RU" dirty="0"/>
              <a:t>При переполнении нельзя изменить адрес возврата, не поменяв канарейку</a:t>
            </a:r>
            <a:endParaRPr lang="en-US" dirty="0"/>
          </a:p>
          <a:p>
            <a:r>
              <a:rPr lang="ru-RU" dirty="0"/>
              <a:t>Одна из первых </a:t>
            </a:r>
            <a:r>
              <a:rPr lang="en-US" dirty="0"/>
              <a:t>hardening-</a:t>
            </a:r>
            <a:r>
              <a:rPr lang="ru-RU" dirty="0"/>
              <a:t>защит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StackGuard</a:t>
            </a:r>
            <a:r>
              <a:rPr lang="en-US" dirty="0"/>
              <a:t> (1997)</a:t>
            </a:r>
          </a:p>
          <a:p>
            <a:pPr lvl="1"/>
            <a:r>
              <a:rPr lang="en-US" dirty="0" err="1"/>
              <a:t>ProPolice</a:t>
            </a:r>
            <a:r>
              <a:rPr lang="en-US" dirty="0"/>
              <a:t> (2001, IBM)</a:t>
            </a:r>
          </a:p>
          <a:p>
            <a:pPr lvl="1"/>
            <a:r>
              <a:rPr lang="en-US" dirty="0" err="1"/>
              <a:t>StackProtector</a:t>
            </a:r>
            <a:r>
              <a:rPr lang="en-US" dirty="0"/>
              <a:t> (2005, RedHat), </a:t>
            </a:r>
            <a:r>
              <a:rPr lang="en-US" dirty="0" err="1"/>
              <a:t>StackProtectorStrong</a:t>
            </a:r>
            <a:r>
              <a:rPr lang="en-US" dirty="0"/>
              <a:t> (2012, Google)</a:t>
            </a:r>
          </a:p>
          <a:p>
            <a:r>
              <a:rPr lang="ru-RU" dirty="0"/>
              <a:t>Сильно снижает риски </a:t>
            </a:r>
            <a:r>
              <a:rPr lang="en-US" dirty="0"/>
              <a:t>stack </a:t>
            </a:r>
            <a:r>
              <a:rPr lang="ru-RU" dirty="0"/>
              <a:t>overflow атак </a:t>
            </a:r>
            <a:r>
              <a:rPr lang="en-US" dirty="0"/>
              <a:t>(</a:t>
            </a:r>
            <a:r>
              <a:rPr lang="ru-RU" dirty="0"/>
              <a:t>return-to-libc</a:t>
            </a:r>
            <a:r>
              <a:rPr lang="en-US" dirty="0"/>
              <a:t>,</a:t>
            </a:r>
            <a:r>
              <a:rPr lang="ru-RU" dirty="0"/>
              <a:t> ROP</a:t>
            </a:r>
            <a:r>
              <a:rPr lang="en-US" dirty="0"/>
              <a:t>)</a:t>
            </a:r>
            <a:endParaRPr lang="ru-RU" dirty="0"/>
          </a:p>
          <a:p>
            <a:pPr lvl="1"/>
            <a:r>
              <a:rPr lang="ru-RU" dirty="0"/>
              <a:t>Пример </a:t>
            </a:r>
            <a:r>
              <a:rPr lang="en-US" dirty="0"/>
              <a:t>Stack Smashing </a:t>
            </a:r>
            <a:r>
              <a:rPr lang="ru-RU" dirty="0"/>
              <a:t>стабильно падает</a:t>
            </a:r>
            <a:r>
              <a:rPr lang="en-US" dirty="0"/>
              <a:t> c</a:t>
            </a: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*** stack smashing detected ***: terminated</a:t>
            </a: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Aborted (core dumped)</a:t>
            </a:r>
          </a:p>
          <a:p>
            <a:endParaRPr lang="ru-R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1406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4DC93-5F07-428C-82CF-20801FE7B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Дополнительные меры безопасности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8170277-970D-4B36-9F51-DA090A4B51A2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925775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Скалярные переменные кладутся ниже по стеку чем массивы</a:t>
            </a:r>
          </a:p>
          <a:p>
            <a:pPr lvl="1"/>
            <a:r>
              <a:rPr lang="ru-RU" dirty="0"/>
              <a:t>Чтобы при переполнении массива нельзя было модифицировать флаги, адреса функций и т.п.</a:t>
            </a:r>
          </a:p>
          <a:p>
            <a:r>
              <a:rPr lang="ru-RU" dirty="0"/>
              <a:t>Один из байтов канарейки всегда нулевой (чтобы остановить строковый buffer overflow)</a:t>
            </a:r>
          </a:p>
        </p:txBody>
      </p:sp>
    </p:spTree>
    <p:extLst>
      <p:ext uri="{BB962C8B-B14F-4D97-AF65-F5344CB8AC3E}">
        <p14:creationId xmlns:p14="http://schemas.microsoft.com/office/powerpoint/2010/main" val="17027479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49D1A-D5B3-48F6-901A-062D5C65E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BD2FDA-37FC-4E3D-82B1-DBD8A38BA2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Существенные накладные расходы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Загрузка значения канарейки</a:t>
            </a:r>
            <a:r>
              <a:rPr lang="en-US" dirty="0"/>
              <a:t>, </a:t>
            </a:r>
            <a:r>
              <a:rPr lang="ru-RU" dirty="0"/>
              <a:t>сохранение на стек</a:t>
            </a:r>
            <a:r>
              <a:rPr lang="en-US" dirty="0"/>
              <a:t>, </a:t>
            </a:r>
            <a:r>
              <a:rPr lang="ru-RU" dirty="0"/>
              <a:t>чтение и проверка перед возвратом</a:t>
            </a:r>
          </a:p>
          <a:p>
            <a:pPr lvl="1"/>
            <a:r>
              <a:rPr lang="en-US" dirty="0">
                <a:hlinkClick r:id="rId2"/>
              </a:rPr>
              <a:t>The Performance Cost of Shadow Stacks and Stack Canaries</a:t>
            </a:r>
            <a:r>
              <a:rPr lang="en-US" dirty="0"/>
              <a:t>: 0-9%</a:t>
            </a:r>
          </a:p>
          <a:p>
            <a:pPr lvl="1"/>
            <a:r>
              <a:rPr lang="ru-RU" dirty="0"/>
              <a:t>2% при компиляции </a:t>
            </a:r>
            <a:r>
              <a:rPr lang="en-US" dirty="0"/>
              <a:t>CGBuiltin.cpp </a:t>
            </a:r>
            <a:r>
              <a:rPr lang="ru-RU" dirty="0"/>
              <a:t>компилятором Clang</a:t>
            </a:r>
            <a:r>
              <a:rPr lang="en-US" dirty="0"/>
              <a:t> </a:t>
            </a:r>
            <a:endParaRPr lang="ru-RU" dirty="0"/>
          </a:p>
          <a:p>
            <a:r>
              <a:rPr lang="en-US" dirty="0"/>
              <a:t>F</a:t>
            </a:r>
            <a:r>
              <a:rPr lang="ru-RU" dirty="0"/>
              <a:t>alse negatives:</a:t>
            </a:r>
          </a:p>
          <a:p>
            <a:pPr lvl="1"/>
            <a:r>
              <a:rPr lang="ru-RU" dirty="0"/>
              <a:t>Уязвима к info leakage</a:t>
            </a:r>
            <a:r>
              <a:rPr lang="en-US" dirty="0"/>
              <a:t>: </a:t>
            </a:r>
            <a:r>
              <a:rPr lang="ru-RU" dirty="0"/>
              <a:t>если канарейка утекла, то защита скомпрометирована</a:t>
            </a:r>
          </a:p>
          <a:p>
            <a:pPr lvl="1"/>
            <a:r>
              <a:rPr lang="ru-RU" dirty="0"/>
              <a:t>Если канарейка хранится в том же сегменте что и стек, хакер может переписать и её</a:t>
            </a:r>
          </a:p>
          <a:p>
            <a:pPr lvl="1"/>
            <a:r>
              <a:rPr lang="ru-RU" dirty="0"/>
              <a:t>Не защищает от переписывания пользовательских указателей на функции на стеке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2329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8FA22-62FE-4C96-A191-27CEAA157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включить</a:t>
            </a:r>
            <a:r>
              <a:rPr lang="en-US" dirty="0"/>
              <a:t>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E6EA8-EEE9-4F5E-95E4-71BA6E8B1D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Включен по умолчанию только в компиляторе </a:t>
            </a:r>
            <a:r>
              <a:rPr lang="en-US" dirty="0"/>
              <a:t>Ubuntu GCC</a:t>
            </a:r>
            <a:r>
              <a:rPr lang="ru-RU" dirty="0"/>
              <a:t> (нет в </a:t>
            </a:r>
            <a:r>
              <a:rPr lang="en-US" dirty="0"/>
              <a:t>Fedora </a:t>
            </a:r>
            <a:r>
              <a:rPr lang="ru-RU" dirty="0"/>
              <a:t>и </a:t>
            </a:r>
            <a:r>
              <a:rPr lang="en-US" dirty="0"/>
              <a:t>Debian, </a:t>
            </a:r>
            <a:r>
              <a:rPr lang="ru-RU" dirty="0"/>
              <a:t>нет в </a:t>
            </a:r>
            <a:r>
              <a:rPr lang="en-US" dirty="0"/>
              <a:t>Clang) </a:t>
            </a:r>
            <a:r>
              <a:rPr lang="ru-RU" dirty="0"/>
              <a:t>и </a:t>
            </a:r>
            <a:r>
              <a:rPr lang="en-US" dirty="0"/>
              <a:t>Windows</a:t>
            </a:r>
          </a:p>
          <a:p>
            <a:pPr lvl="1"/>
            <a:r>
              <a:rPr lang="ru-RU" dirty="0"/>
              <a:t>Рекомендуется явно указывать флаг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fstack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-protector-strong</a:t>
            </a:r>
          </a:p>
          <a:p>
            <a:pPr lvl="1"/>
            <a:r>
              <a:rPr lang="ru-RU" dirty="0"/>
              <a:t>Пакеты в Debian</a:t>
            </a:r>
            <a:r>
              <a:rPr lang="en-US" dirty="0"/>
              <a:t>,</a:t>
            </a:r>
            <a:r>
              <a:rPr lang="ru-RU" dirty="0"/>
              <a:t> Fedora</a:t>
            </a:r>
            <a:r>
              <a:rPr lang="en-US" dirty="0"/>
              <a:t>, </a:t>
            </a:r>
            <a:r>
              <a:rPr lang="ru-RU" dirty="0"/>
              <a:t>Ubuntu собираются с этим флагом</a:t>
            </a:r>
            <a:endParaRPr lang="en-US" dirty="0"/>
          </a:p>
          <a:p>
            <a:r>
              <a:rPr lang="ru-RU" dirty="0"/>
              <a:t>Включён в релизной сборке </a:t>
            </a:r>
            <a:r>
              <a:rPr lang="en-US" dirty="0"/>
              <a:t>Firefox (</a:t>
            </a:r>
            <a:r>
              <a:rPr lang="en-US" dirty="0">
                <a:hlinkClick r:id="rId2"/>
              </a:rPr>
              <a:t>BZ #1503589</a:t>
            </a:r>
            <a:r>
              <a:rPr lang="en-US" dirty="0"/>
              <a:t>)</a:t>
            </a:r>
          </a:p>
          <a:p>
            <a:r>
              <a:rPr lang="en-US" dirty="0"/>
              <a:t>TODO: Chrome ?</a:t>
            </a:r>
          </a:p>
          <a:p>
            <a:r>
              <a:rPr lang="ru-RU" dirty="0"/>
              <a:t>Наличие </a:t>
            </a:r>
            <a:r>
              <a:rPr lang="en-US" dirty="0" err="1"/>
              <a:t>StackProtector</a:t>
            </a:r>
            <a:r>
              <a:rPr lang="ru-RU" dirty="0"/>
              <a:t> можно проверить программой </a:t>
            </a:r>
            <a:r>
              <a:rPr lang="en-US" dirty="0" err="1"/>
              <a:t>checksec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117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53228-3760-4226-AC20-B5B4E86E2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Атаки на стек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A251B-AFAB-4D1F-860A-F2E607F34D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/>
              <a:t>Эксплуатируют ошибки типа </a:t>
            </a:r>
            <a:r>
              <a:rPr lang="en-US" dirty="0"/>
              <a:t>Stack Overflow</a:t>
            </a:r>
          </a:p>
          <a:p>
            <a:pPr lvl="1"/>
            <a:r>
              <a:rPr lang="ru-RU" dirty="0"/>
              <a:t>Переполнение буфера на стеке</a:t>
            </a:r>
            <a:endParaRPr lang="en-US" dirty="0"/>
          </a:p>
          <a:p>
            <a:r>
              <a:rPr lang="en-US" dirty="0"/>
              <a:t>Stack Smashing</a:t>
            </a:r>
          </a:p>
          <a:p>
            <a:pPr lvl="1"/>
            <a:r>
              <a:rPr lang="en-US" dirty="0"/>
              <a:t>Smashing The Stack For Fun And Profit (Aleph One, 1996)</a:t>
            </a:r>
          </a:p>
          <a:p>
            <a:pPr lvl="1"/>
            <a:r>
              <a:rPr lang="ru-RU" dirty="0"/>
              <a:t>Запись вредоносного кода на стек и его вызов при возврате функции</a:t>
            </a:r>
            <a:endParaRPr lang="en-US" dirty="0"/>
          </a:p>
          <a:p>
            <a:pPr lvl="1"/>
            <a:r>
              <a:rPr lang="ru-RU" dirty="0"/>
              <a:t>Неактуальна из-за современных защит</a:t>
            </a:r>
            <a:endParaRPr lang="en-US" dirty="0"/>
          </a:p>
          <a:p>
            <a:r>
              <a:rPr lang="en-US" dirty="0"/>
              <a:t>Return-to-</a:t>
            </a:r>
            <a:r>
              <a:rPr lang="en-US" dirty="0" err="1"/>
              <a:t>libc</a:t>
            </a:r>
            <a:r>
              <a:rPr lang="en-US" dirty="0"/>
              <a:t> (Solar Designer, 1997)</a:t>
            </a:r>
          </a:p>
          <a:p>
            <a:pPr lvl="1"/>
            <a:r>
              <a:rPr lang="ru-RU" dirty="0"/>
              <a:t>Вызов при возврате из функции стандартной библиотечной процедуры</a:t>
            </a:r>
            <a:endParaRPr lang="en-US" dirty="0"/>
          </a:p>
          <a:p>
            <a:pPr lvl="2"/>
            <a:r>
              <a:rPr lang="ru-RU" dirty="0"/>
              <a:t>Обычно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system(“/bin/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”)</a:t>
            </a:r>
            <a:endParaRPr lang="en-US" dirty="0"/>
          </a:p>
          <a:p>
            <a:pPr lvl="1"/>
            <a:r>
              <a:rPr lang="ru-RU" dirty="0"/>
              <a:t>Вариант атаки: </a:t>
            </a:r>
            <a:r>
              <a:rPr lang="en-US" dirty="0"/>
              <a:t>return-to-</a:t>
            </a:r>
            <a:r>
              <a:rPr lang="en-US" dirty="0" err="1"/>
              <a:t>plt</a:t>
            </a:r>
            <a:endParaRPr lang="en-US" dirty="0"/>
          </a:p>
          <a:p>
            <a:pPr lvl="1"/>
            <a:r>
              <a:rPr lang="ru-RU" dirty="0"/>
              <a:t>Работала на 32-битном </a:t>
            </a:r>
            <a:r>
              <a:rPr lang="en-US" dirty="0"/>
              <a:t>x86 (</a:t>
            </a:r>
            <a:r>
              <a:rPr lang="ru-RU" dirty="0"/>
              <a:t>аргументы на стеке</a:t>
            </a:r>
            <a:r>
              <a:rPr lang="en-US" dirty="0"/>
              <a:t>)</a:t>
            </a:r>
            <a:endParaRPr lang="ru-RU" dirty="0"/>
          </a:p>
          <a:p>
            <a:r>
              <a:rPr lang="en-US" dirty="0"/>
              <a:t>Return-oriented Programming (Nergal, 2001 </a:t>
            </a:r>
            <a:r>
              <a:rPr lang="ru-RU" dirty="0"/>
              <a:t>и</a:t>
            </a:r>
            <a:r>
              <a:rPr lang="en-US" dirty="0"/>
              <a:t> </a:t>
            </a:r>
            <a:r>
              <a:rPr lang="en-US" dirty="0" err="1"/>
              <a:t>Shacham</a:t>
            </a:r>
            <a:r>
              <a:rPr lang="en-US" dirty="0"/>
              <a:t>, </a:t>
            </a:r>
            <a:r>
              <a:rPr lang="ru-RU" dirty="0"/>
              <a:t>200</a:t>
            </a:r>
            <a:r>
              <a:rPr lang="en-US" dirty="0"/>
              <a:t>7)</a:t>
            </a:r>
          </a:p>
          <a:p>
            <a:pPr lvl="1"/>
            <a:r>
              <a:rPr lang="ru-RU" dirty="0"/>
              <a:t>Наиболее актуальная проблема</a:t>
            </a:r>
            <a:endParaRPr lang="en-US" dirty="0"/>
          </a:p>
          <a:p>
            <a:pPr lvl="1"/>
            <a:r>
              <a:rPr lang="ru-RU" dirty="0"/>
              <a:t>Сборка программы из эпилогов различных функций</a:t>
            </a:r>
            <a:endParaRPr lang="en-US" dirty="0"/>
          </a:p>
          <a:p>
            <a:pPr lvl="1"/>
            <a:r>
              <a:rPr lang="ru-RU" dirty="0"/>
              <a:t>Запись на стек множества адресов возврата</a:t>
            </a:r>
            <a:endParaRPr lang="en-US" dirty="0"/>
          </a:p>
          <a:p>
            <a:r>
              <a:rPr lang="en-US" dirty="0"/>
              <a:t>TODO: </a:t>
            </a:r>
            <a:r>
              <a:rPr lang="ru-RU" dirty="0"/>
              <a:t>картинки</a:t>
            </a:r>
            <a:r>
              <a:rPr lang="en-US" dirty="0"/>
              <a:t> ...</a:t>
            </a:r>
          </a:p>
          <a:p>
            <a:pPr lvl="1"/>
            <a:endParaRPr lang="ru-RU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07203C-7930-4B98-B51C-7530BB7BA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5344" y="1502896"/>
            <a:ext cx="2841526" cy="42622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33D0371-EB56-4B28-A2BA-F24A998EABC4}"/>
              </a:ext>
            </a:extLst>
          </p:cNvPr>
          <p:cNvSpPr txBox="1"/>
          <p:nvPr/>
        </p:nvSpPr>
        <p:spPr>
          <a:xfrm>
            <a:off x="8964705" y="5765186"/>
            <a:ext cx="27521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hlinkClick r:id="rId3"/>
              </a:rPr>
              <a:t>https://www.rawpixel.com/image/5958324/free-public-domain-cc0-photo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2435388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D4C63-C7A0-472B-9743-C26931D99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Разделение стека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F55547-FB1B-4275-B8E7-FFB1139105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5249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3AB93-964F-4B54-B283-55B4196D9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536935-7A1D-47AB-B397-EFA879C8FD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SafeStack</a:t>
            </a:r>
            <a:r>
              <a:rPr lang="en-US" dirty="0"/>
              <a:t>, </a:t>
            </a:r>
            <a:r>
              <a:rPr lang="en-US" dirty="0" err="1"/>
              <a:t>ShadowStack</a:t>
            </a:r>
            <a:r>
              <a:rPr lang="en-US" dirty="0"/>
              <a:t>, backward-edge CFI</a:t>
            </a:r>
          </a:p>
          <a:p>
            <a:pPr lvl="1"/>
            <a:r>
              <a:rPr lang="ru-RU" dirty="0"/>
              <a:t>Основная причина stack overflow – адрес возврата хранится вместе с локальными массивами</a:t>
            </a:r>
          </a:p>
          <a:p>
            <a:pPr lvl="1"/>
            <a:r>
              <a:rPr lang="ru-RU" dirty="0"/>
              <a:t>Можно разделить стек на две несвязные части:</a:t>
            </a:r>
          </a:p>
          <a:p>
            <a:pPr lvl="2"/>
            <a:r>
              <a:rPr lang="ru-RU" dirty="0"/>
              <a:t>адрес возврата (и в случае </a:t>
            </a:r>
            <a:r>
              <a:rPr lang="en-US" dirty="0" err="1"/>
              <a:t>SafeStack</a:t>
            </a:r>
            <a:r>
              <a:rPr lang="en-US" dirty="0"/>
              <a:t> </a:t>
            </a:r>
            <a:r>
              <a:rPr lang="ru-RU" dirty="0"/>
              <a:t>скалярные переменные, адрес которых не берётся)</a:t>
            </a:r>
          </a:p>
          <a:p>
            <a:pPr lvl="2"/>
            <a:r>
              <a:rPr lang="ru-RU" dirty="0"/>
              <a:t>все остальные</a:t>
            </a:r>
            <a:endParaRPr lang="en-US" dirty="0"/>
          </a:p>
          <a:p>
            <a:r>
              <a:rPr lang="ru-RU" dirty="0"/>
              <a:t>Первое найденное упоминание</a:t>
            </a:r>
            <a:r>
              <a:rPr lang="en-US" dirty="0"/>
              <a:t>: </a:t>
            </a:r>
            <a:r>
              <a:rPr lang="en-US" dirty="0" err="1"/>
              <a:t>StackShield</a:t>
            </a:r>
            <a:r>
              <a:rPr lang="en-US" dirty="0"/>
              <a:t> (~</a:t>
            </a:r>
            <a:r>
              <a:rPr lang="ru-RU" dirty="0"/>
              <a:t>2000)</a:t>
            </a:r>
          </a:p>
          <a:p>
            <a:r>
              <a:rPr lang="ru-RU" dirty="0"/>
              <a:t>Сравнение со</a:t>
            </a:r>
            <a:r>
              <a:rPr lang="en-US" dirty="0"/>
              <a:t> </a:t>
            </a:r>
            <a:r>
              <a:rPr lang="en-US" dirty="0" err="1"/>
              <a:t>StackProtector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Дополнительная рандомизация для критических данных</a:t>
            </a:r>
          </a:p>
          <a:p>
            <a:pPr lvl="1"/>
            <a:r>
              <a:rPr lang="ru-RU" dirty="0"/>
              <a:t>Позволяет защитить пользовательские указатели на функции на стеке</a:t>
            </a:r>
            <a:endParaRPr lang="en-US" dirty="0"/>
          </a:p>
          <a:p>
            <a:pPr lvl="1"/>
            <a:r>
              <a:rPr lang="ru-RU" dirty="0"/>
              <a:t>StackProtector по прежнему применяется для unsafe stack для обнаружения overflow</a:t>
            </a:r>
          </a:p>
        </p:txBody>
      </p:sp>
    </p:spTree>
    <p:extLst>
      <p:ext uri="{BB962C8B-B14F-4D97-AF65-F5344CB8AC3E}">
        <p14:creationId xmlns:p14="http://schemas.microsoft.com/office/powerpoint/2010/main" val="42696673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ADD69-3160-4503-9855-6DB11BDA1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5F1E6-97E5-42C0-A792-8B91CBB354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Производительность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3% </a:t>
            </a:r>
            <a:r>
              <a:rPr lang="ru-RU" dirty="0"/>
              <a:t>при компиляции </a:t>
            </a:r>
            <a:r>
              <a:rPr lang="en-US" dirty="0"/>
              <a:t>CGBuiltin.cpp </a:t>
            </a:r>
            <a:r>
              <a:rPr lang="ru-RU" dirty="0"/>
              <a:t>компилятором </a:t>
            </a:r>
            <a:r>
              <a:rPr lang="en-US" dirty="0"/>
              <a:t>Clang</a:t>
            </a:r>
          </a:p>
          <a:p>
            <a:pPr lvl="1"/>
            <a:r>
              <a:rPr lang="en-US" dirty="0"/>
              <a:t>0.1% </a:t>
            </a:r>
            <a:r>
              <a:rPr lang="ru-RU" dirty="0"/>
              <a:t>в среднем (</a:t>
            </a:r>
            <a:r>
              <a:rPr lang="en-US" dirty="0">
                <a:hlinkClick r:id="rId2"/>
              </a:rPr>
              <a:t>Clang documentation: </a:t>
            </a:r>
            <a:r>
              <a:rPr lang="en-US" dirty="0" err="1">
                <a:hlinkClick r:id="rId2"/>
              </a:rPr>
              <a:t>SafeStack</a:t>
            </a:r>
            <a:r>
              <a:rPr lang="en-US" dirty="0"/>
              <a:t>)</a:t>
            </a:r>
          </a:p>
          <a:p>
            <a:r>
              <a:rPr lang="en-US" dirty="0"/>
              <a:t>False negatives:</a:t>
            </a:r>
          </a:p>
          <a:p>
            <a:pPr lvl="1"/>
            <a:r>
              <a:rPr lang="en-US" dirty="0" err="1"/>
              <a:t>SafeStack</a:t>
            </a:r>
            <a:r>
              <a:rPr lang="en-US" dirty="0"/>
              <a:t> </a:t>
            </a:r>
            <a:r>
              <a:rPr lang="ru-RU" dirty="0"/>
              <a:t>сейчас не поддерживает инструментацию динамических библиотек </a:t>
            </a:r>
            <a:r>
              <a:rPr lang="en-US" dirty="0"/>
              <a:t>(</a:t>
            </a:r>
            <a:r>
              <a:rPr lang="ru-RU" dirty="0"/>
              <a:t>по идее этого легко добавить</a:t>
            </a:r>
            <a:r>
              <a:rPr lang="en-US" dirty="0"/>
              <a:t>: </a:t>
            </a:r>
            <a:r>
              <a:rPr lang="en-US" dirty="0" err="1">
                <a:hlinkClick r:id="rId3"/>
              </a:rPr>
              <a:t>OpenSSF</a:t>
            </a:r>
            <a:r>
              <a:rPr lang="en-US" dirty="0">
                <a:hlinkClick r:id="rId3"/>
              </a:rPr>
              <a:t> #267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ShadowStack</a:t>
            </a:r>
            <a:r>
              <a:rPr lang="en-US" dirty="0"/>
              <a:t>:</a:t>
            </a:r>
          </a:p>
          <a:p>
            <a:pPr lvl="2"/>
            <a:r>
              <a:rPr lang="ru-RU" dirty="0"/>
              <a:t>Поддерживает только </a:t>
            </a:r>
            <a:r>
              <a:rPr lang="en-US" dirty="0"/>
              <a:t>AArch64 </a:t>
            </a:r>
            <a:r>
              <a:rPr lang="ru-RU" dirty="0"/>
              <a:t>и </a:t>
            </a:r>
            <a:r>
              <a:rPr lang="en-US" dirty="0"/>
              <a:t>RISC-V</a:t>
            </a:r>
            <a:endParaRPr lang="ru-RU" dirty="0"/>
          </a:p>
          <a:p>
            <a:pPr lvl="2"/>
            <a:r>
              <a:rPr lang="ru-RU" dirty="0"/>
              <a:t>Защищает только адреса возврата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9054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A52BD-3FC7-4579-8A9D-D005960A9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включить</a:t>
            </a:r>
            <a:r>
              <a:rPr lang="en-US" dirty="0"/>
              <a:t>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AA46AE-2AEA-42A0-B331-598916A3F3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Несколько реализаций:</a:t>
            </a:r>
          </a:p>
          <a:p>
            <a:pPr lvl="1"/>
            <a:r>
              <a:rPr lang="en-US" dirty="0" err="1"/>
              <a:t>SafeStack</a:t>
            </a:r>
            <a:r>
              <a:rPr lang="en-US" dirty="0"/>
              <a:t>: -</a:t>
            </a:r>
            <a:r>
              <a:rPr lang="en-US" dirty="0" err="1"/>
              <a:t>fsanitize</a:t>
            </a:r>
            <a:r>
              <a:rPr lang="en-US" dirty="0"/>
              <a:t>=safe-stack (</a:t>
            </a:r>
            <a:r>
              <a:rPr lang="ru-RU" dirty="0"/>
              <a:t>наиболее распространённый флаг)</a:t>
            </a:r>
            <a:endParaRPr lang="en-US" dirty="0"/>
          </a:p>
          <a:p>
            <a:pPr lvl="1"/>
            <a:r>
              <a:rPr lang="en-US" dirty="0"/>
              <a:t>Intel CET Shadow Stack: -</a:t>
            </a:r>
            <a:r>
              <a:rPr lang="en-US" dirty="0" err="1"/>
              <a:t>mshstk</a:t>
            </a:r>
            <a:r>
              <a:rPr lang="en-US" dirty="0"/>
              <a:t> (</a:t>
            </a:r>
            <a:r>
              <a:rPr lang="ru-RU" dirty="0"/>
              <a:t>требует аппаратной поддержки </a:t>
            </a:r>
            <a:r>
              <a:rPr lang="en-US" dirty="0"/>
              <a:t>Intel CET)</a:t>
            </a:r>
          </a:p>
          <a:p>
            <a:pPr lvl="1"/>
            <a:r>
              <a:rPr lang="en-US" dirty="0" err="1"/>
              <a:t>ShadowCallStack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fsanitize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=shadow-call-stack</a:t>
            </a:r>
            <a:endParaRPr lang="en-US" dirty="0"/>
          </a:p>
          <a:p>
            <a:r>
              <a:rPr lang="ru-RU" dirty="0"/>
              <a:t>Защита не включена по умолчанию в дистрибутивах</a:t>
            </a:r>
          </a:p>
          <a:p>
            <a:r>
              <a:rPr lang="ru-RU" dirty="0"/>
              <a:t>Пока не поддержан в checksec (</a:t>
            </a:r>
            <a:r>
              <a:rPr lang="en-US" dirty="0" err="1">
                <a:hlinkClick r:id="rId2"/>
              </a:rPr>
              <a:t>checksec</a:t>
            </a:r>
            <a:r>
              <a:rPr lang="en-US" dirty="0">
                <a:hlinkClick r:id="rId2"/>
              </a:rPr>
              <a:t> #301</a:t>
            </a:r>
            <a:r>
              <a:rPr lang="en-US" dirty="0"/>
              <a:t>)</a:t>
            </a:r>
          </a:p>
          <a:p>
            <a:pPr lvl="1"/>
            <a:r>
              <a:rPr lang="ru-RU" dirty="0"/>
              <a:t>Можно просто искать публичный символ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__safestack_init</a:t>
            </a:r>
            <a:r>
              <a:rPr lang="ru-RU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8175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E19E1-E627-40E8-93D2-BB55A9B42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Clashing (Stack Probes)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DC66C9-DF2C-4AF2-A8CF-A60EC5838B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17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BF5F9-D895-411F-A5B0-71B8D832A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Методы </a:t>
            </a:r>
            <a:r>
              <a:rPr lang="en-US" dirty="0"/>
              <a:t>hardening: Stack Clashing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9FE3EF-C3D1-427A-A4C7-6588E09F48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Стек отделён от других сегментов незамаленой страницей </a:t>
            </a:r>
            <a:r>
              <a:rPr lang="en-US" dirty="0"/>
              <a:t>(guard page)</a:t>
            </a:r>
          </a:p>
          <a:p>
            <a:pPr lvl="1"/>
            <a:r>
              <a:rPr lang="ru-RU" dirty="0"/>
              <a:t>Она служит для обнаружения исчерпания стека</a:t>
            </a:r>
            <a:endParaRPr lang="en-US" dirty="0"/>
          </a:p>
          <a:p>
            <a:pPr lvl="1"/>
            <a:r>
              <a:rPr lang="ru-RU" dirty="0"/>
              <a:t>Техника появилась в </a:t>
            </a:r>
            <a:r>
              <a:rPr lang="en-US" dirty="0"/>
              <a:t>Linux </a:t>
            </a:r>
            <a:r>
              <a:rPr lang="ru-RU" dirty="0"/>
              <a:t>в </a:t>
            </a:r>
            <a:r>
              <a:rPr lang="en-US" dirty="0"/>
              <a:t>2010</a:t>
            </a:r>
          </a:p>
          <a:p>
            <a:r>
              <a:rPr lang="ru-RU" dirty="0"/>
              <a:t>Проблема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Не обнаружит переполнение при больших локальных массивах </a:t>
            </a:r>
            <a:r>
              <a:rPr lang="en-US" dirty="0"/>
              <a:t>(&gt;4096 </a:t>
            </a:r>
            <a:r>
              <a:rPr lang="ru-RU" dirty="0"/>
              <a:t>байт) или </a:t>
            </a:r>
            <a:r>
              <a:rPr lang="en-US" dirty="0" err="1"/>
              <a:t>alloca</a:t>
            </a:r>
            <a:endParaRPr lang="en-US" dirty="0"/>
          </a:p>
          <a:p>
            <a:pPr lvl="1"/>
            <a:r>
              <a:rPr lang="ru-RU" dirty="0"/>
              <a:t>Хакер может перезаписать кучу или стек другого потока</a:t>
            </a:r>
          </a:p>
          <a:p>
            <a:r>
              <a:rPr lang="ru-RU" dirty="0"/>
              <a:t>Уязвимость обнаражена группой  </a:t>
            </a:r>
            <a:r>
              <a:rPr lang="en-US" dirty="0"/>
              <a:t>Qualys </a:t>
            </a:r>
            <a:r>
              <a:rPr lang="ru-RU" dirty="0"/>
              <a:t>в 2017</a:t>
            </a:r>
            <a:r>
              <a:rPr lang="en-US" dirty="0"/>
              <a:t>:</a:t>
            </a:r>
          </a:p>
          <a:p>
            <a:pPr lvl="2"/>
            <a:r>
              <a:rPr lang="en-US" dirty="0">
                <a:hlinkClick r:id="rId2"/>
              </a:rPr>
              <a:t>The Stack Clash</a:t>
            </a:r>
            <a:endParaRPr lang="en-US" dirty="0"/>
          </a:p>
          <a:p>
            <a:pPr lvl="2"/>
            <a:r>
              <a:rPr lang="ru-RU" dirty="0"/>
              <a:t>10 proof</a:t>
            </a:r>
            <a:r>
              <a:rPr lang="en-US" dirty="0"/>
              <a:t>-</a:t>
            </a:r>
            <a:r>
              <a:rPr lang="ru-RU" dirty="0"/>
              <a:t>of</a:t>
            </a:r>
            <a:r>
              <a:rPr lang="en-US" dirty="0"/>
              <a:t>-</a:t>
            </a:r>
            <a:r>
              <a:rPr lang="ru-RU" dirty="0"/>
              <a:t>concept атак</a:t>
            </a:r>
            <a:endParaRPr lang="en-US" dirty="0"/>
          </a:p>
          <a:p>
            <a:r>
              <a:rPr lang="ru-RU" dirty="0"/>
              <a:t>Идея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Перед выполнением функции пройти по фрейму</a:t>
            </a:r>
            <a:r>
              <a:rPr lang="en-US" dirty="0"/>
              <a:t>,</a:t>
            </a:r>
            <a:r>
              <a:rPr lang="ru-RU" dirty="0"/>
              <a:t> чтобы спровоцировать </a:t>
            </a:r>
            <a:r>
              <a:rPr lang="en-US" dirty="0"/>
              <a:t>SEGV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9976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CBD98-8FCC-42B8-93D5-B9687B989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170E49-7955-4A69-9972-2CB0AB4CDA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Накладные расходы минимальны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ru-RU" dirty="0"/>
              <a:t>Не обнаружены регресии в </a:t>
            </a:r>
            <a:r>
              <a:rPr lang="en-US" dirty="0"/>
              <a:t>Firefox</a:t>
            </a:r>
          </a:p>
          <a:p>
            <a:pPr lvl="2"/>
            <a:r>
              <a:rPr lang="en-US" dirty="0">
                <a:hlinkClick r:id="rId2"/>
              </a:rPr>
              <a:t>Bringing Stack Clash Protection to Clang / X86</a:t>
            </a:r>
            <a:endParaRPr lang="en-US" dirty="0"/>
          </a:p>
          <a:p>
            <a:pPr lvl="1"/>
            <a:r>
              <a:rPr lang="ru-RU" dirty="0"/>
              <a:t>Нет замедления при компиляции CGBuiltin.cpp компилятором Clang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8451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8FA22-62FE-4C96-A191-27CEAA157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использовать</a:t>
            </a:r>
            <a:r>
              <a:rPr lang="en-US" dirty="0"/>
              <a:t>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E6EA8-EEE9-4F5E-95E4-71BA6E8B1D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Включен по умолчанию только в компиляторе </a:t>
            </a:r>
            <a:r>
              <a:rPr lang="en-US" dirty="0"/>
              <a:t>Ubuntu GCC</a:t>
            </a:r>
            <a:r>
              <a:rPr lang="ru-RU" dirty="0"/>
              <a:t> (нет в </a:t>
            </a:r>
            <a:r>
              <a:rPr lang="en-US" dirty="0"/>
              <a:t>Fedora </a:t>
            </a:r>
            <a:r>
              <a:rPr lang="ru-RU" dirty="0"/>
              <a:t>и </a:t>
            </a:r>
            <a:r>
              <a:rPr lang="en-US" dirty="0"/>
              <a:t>Debian, </a:t>
            </a:r>
            <a:r>
              <a:rPr lang="ru-RU" dirty="0"/>
              <a:t>нет в </a:t>
            </a:r>
            <a:r>
              <a:rPr lang="en-US" dirty="0"/>
              <a:t>Clang)</a:t>
            </a:r>
          </a:p>
          <a:p>
            <a:pPr lvl="1"/>
            <a:r>
              <a:rPr lang="ru-RU" dirty="0"/>
              <a:t>Рекомендуется явно указывать флаг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fstack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-clash-protection</a:t>
            </a:r>
          </a:p>
          <a:p>
            <a:pPr lvl="1"/>
            <a:r>
              <a:rPr lang="ru-RU" dirty="0"/>
              <a:t>Пакеты в Debian</a:t>
            </a:r>
            <a:r>
              <a:rPr lang="en-US" dirty="0"/>
              <a:t>,</a:t>
            </a:r>
            <a:r>
              <a:rPr lang="ru-RU" dirty="0"/>
              <a:t> Fedora</a:t>
            </a:r>
            <a:r>
              <a:rPr lang="en-US" dirty="0"/>
              <a:t>, </a:t>
            </a:r>
            <a:r>
              <a:rPr lang="ru-RU" dirty="0"/>
              <a:t>Ubuntu собираются с этим флагом</a:t>
            </a:r>
            <a:endParaRPr lang="en-US" dirty="0"/>
          </a:p>
          <a:p>
            <a:r>
              <a:rPr lang="ru-RU" dirty="0"/>
              <a:t>Использование в дистрибутивах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пакеты </a:t>
            </a:r>
            <a:r>
              <a:rPr lang="en-US" dirty="0"/>
              <a:t>Fedora </a:t>
            </a:r>
            <a:r>
              <a:rPr lang="ru-RU" dirty="0"/>
              <a:t>и </a:t>
            </a:r>
            <a:r>
              <a:rPr lang="en-US" dirty="0"/>
              <a:t>Ubuntu </a:t>
            </a:r>
            <a:r>
              <a:rPr lang="ru-RU" dirty="0"/>
              <a:t>дефолтно собираются с </a:t>
            </a:r>
            <a:r>
              <a:rPr lang="en-US" dirty="0"/>
              <a:t>Stack Clash</a:t>
            </a:r>
          </a:p>
          <a:p>
            <a:pPr lvl="1"/>
            <a:r>
              <a:rPr lang="ru-RU" dirty="0"/>
              <a:t>пакеты </a:t>
            </a:r>
            <a:r>
              <a:rPr lang="en-US" dirty="0"/>
              <a:t>Debian </a:t>
            </a:r>
            <a:r>
              <a:rPr lang="ru-RU" dirty="0"/>
              <a:t>видимо собираются пока без этого флага (</a:t>
            </a:r>
            <a:r>
              <a:rPr lang="en-US" dirty="0">
                <a:hlinkClick r:id="rId2"/>
              </a:rPr>
              <a:t>compiler-flags-distro #12</a:t>
            </a:r>
            <a:r>
              <a:rPr lang="en-US" dirty="0"/>
              <a:t>)</a:t>
            </a:r>
            <a:endParaRPr lang="ru-RU" dirty="0"/>
          </a:p>
          <a:p>
            <a:pPr lvl="2"/>
            <a:r>
              <a:rPr lang="ru-RU" dirty="0"/>
              <a:t>Не защищены даже уязвимые программы: </a:t>
            </a:r>
            <a:r>
              <a:rPr lang="en-US" dirty="0"/>
              <a:t>bash, bzip2, curl, </a:t>
            </a:r>
            <a:r>
              <a:rPr lang="en-US" dirty="0" err="1"/>
              <a:t>ffmpeg</a:t>
            </a:r>
            <a:r>
              <a:rPr lang="en-US" dirty="0"/>
              <a:t>, </a:t>
            </a:r>
            <a:r>
              <a:rPr lang="en-US" dirty="0" err="1"/>
              <a:t>perl</a:t>
            </a:r>
            <a:r>
              <a:rPr lang="en-US" dirty="0"/>
              <a:t>, python, etc.</a:t>
            </a:r>
          </a:p>
          <a:p>
            <a:r>
              <a:rPr lang="en-US" dirty="0"/>
              <a:t>Firefox </a:t>
            </a:r>
            <a:r>
              <a:rPr lang="ru-RU" dirty="0"/>
              <a:t>использует защиту от </a:t>
            </a:r>
            <a:r>
              <a:rPr lang="en-US" dirty="0"/>
              <a:t>Stack Clash (</a:t>
            </a:r>
            <a:r>
              <a:rPr lang="en-US" dirty="0">
                <a:hlinkClick r:id="rId3"/>
              </a:rPr>
              <a:t>BZ #1852202</a:t>
            </a:r>
            <a:r>
              <a:rPr lang="en-US" dirty="0"/>
              <a:t>)</a:t>
            </a:r>
          </a:p>
          <a:p>
            <a:r>
              <a:rPr lang="en-US" dirty="0" err="1"/>
              <a:t>Checksec</a:t>
            </a:r>
            <a:r>
              <a:rPr lang="en-US" dirty="0"/>
              <a:t> </a:t>
            </a:r>
            <a:r>
              <a:rPr lang="ru-RU" dirty="0"/>
              <a:t>пока не обнаруживает </a:t>
            </a:r>
            <a:r>
              <a:rPr lang="en-US" dirty="0"/>
              <a:t>stack clash (</a:t>
            </a:r>
            <a:r>
              <a:rPr lang="en-US" dirty="0" err="1">
                <a:hlinkClick r:id="rId4"/>
              </a:rPr>
              <a:t>checksec</a:t>
            </a:r>
            <a:r>
              <a:rPr lang="en-US" dirty="0">
                <a:hlinkClick r:id="rId4"/>
              </a:rPr>
              <a:t> #300</a:t>
            </a:r>
            <a:r>
              <a:rPr lang="en-US" dirty="0"/>
              <a:t>)</a:t>
            </a:r>
          </a:p>
          <a:p>
            <a:pPr lvl="1"/>
            <a:r>
              <a:rPr lang="ru-RU" dirty="0"/>
              <a:t>Можно пока использовать </a:t>
            </a:r>
            <a:r>
              <a:rPr lang="en-US" dirty="0">
                <a:hlinkClick r:id="rId5"/>
              </a:rPr>
              <a:t>has_stack_clash_protection.py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4626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D23B9-89D9-45E9-B03F-A6742415E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Фортификация </a:t>
            </a:r>
            <a:r>
              <a:rPr lang="en-US" dirty="0"/>
              <a:t>(_FORTIFY_SOURCE)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4503C7-B157-4B2F-8B23-BCF9B2B61D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9917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BA6C1-92A1-47B1-8FAD-E7F2D1777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защиты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3E65AF-9A28-4DB1-9C02-75820ABD6D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58553" cy="4351338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stdlib.h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unsigned n = 4096;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char *a = malloc(1);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memset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(a, 0, n);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("" :: "r"(&amp;a) : "memory");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a = malloc(200);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("" :: "r"(&amp;a) : "memory");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return 0;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4D89732-F886-4BF0-A736-CF8762203E97}"/>
              </a:ext>
            </a:extLst>
          </p:cNvPr>
          <p:cNvSpPr txBox="1">
            <a:spLocks/>
          </p:cNvSpPr>
          <p:nvPr/>
        </p:nvSpPr>
        <p:spPr>
          <a:xfrm>
            <a:off x="6208059" y="1825625"/>
            <a:ext cx="4558553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No _FORTIFY_SOURCE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-U_FORTIFY_SOURCE tmp5.c -O2 &amp;&amp;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▫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Fatal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glibc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error: malloc.c:2599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sysmalloc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): assertion failed: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old_top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initial_top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(av) &amp;&amp;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old_size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== 0) || ((unsigned long)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old_size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&gt;= MINSIZE &amp;&amp;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prev_inuse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old_top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&amp;&amp; ((unsigned long)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old_end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&amp;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pagesize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- 1)) == 0)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Aborted (core dumped)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_FORTIFY_SOURCE=3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tmp5.c -O2 &amp;&amp;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▫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*** buffer overflow detected ***: terminated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Aborted (core dumped)</a:t>
            </a:r>
          </a:p>
        </p:txBody>
      </p:sp>
    </p:spTree>
    <p:extLst>
      <p:ext uri="{BB962C8B-B14F-4D97-AF65-F5344CB8AC3E}">
        <p14:creationId xmlns:p14="http://schemas.microsoft.com/office/powerpoint/2010/main" val="1467771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6B8A7-F482-4D39-865D-AE2303706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  <a:r>
              <a:rPr lang="en-US" dirty="0"/>
              <a:t>: Stack Smashing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A91837-38D1-4A24-925F-DD9873367F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223" y="1574613"/>
            <a:ext cx="6468035" cy="4351338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char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[32];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strcpy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code);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Входная строка пользователя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const char code[] =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"\x31\xc0"    //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xorl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"\x50"        //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"\x68""//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  //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$0x68732f2f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"\x68""/bin"  //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$0x6e69622f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PAD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// Return address can be obtained with returns below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"\x0c\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xde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xff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xff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6C88C31-DD25-4F92-91DA-1183E33B2D57}"/>
              </a:ext>
            </a:extLst>
          </p:cNvPr>
          <p:cNvSpPr txBox="1">
            <a:spLocks/>
          </p:cNvSpPr>
          <p:nvPr/>
        </p:nvSpPr>
        <p:spPr>
          <a:xfrm>
            <a:off x="6468035" y="1484219"/>
            <a:ext cx="5723965" cy="5041340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CFLAGS=‘-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z,execstack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-stack-protector –w’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PAD=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for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 `seq 1 128`; do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echo PAD=$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-m32 -DPAD="\"$PAD\"" -march=i686 $CFLAGS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repro.c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setarch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-R env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PAD="$PAD\\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xff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done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PAD=1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PAD=2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PAD=3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PAD=20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Segmentation fault (core dumped)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PAD=21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Segmentation fault (core dumped)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PAD=25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  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ru-RU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Получен доступ к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shell</a:t>
            </a:r>
          </a:p>
        </p:txBody>
      </p:sp>
    </p:spTree>
    <p:extLst>
      <p:ext uri="{BB962C8B-B14F-4D97-AF65-F5344CB8AC3E}">
        <p14:creationId xmlns:p14="http://schemas.microsoft.com/office/powerpoint/2010/main" val="7986978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9BA30-90A0-4041-81C9-89067C5E8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651153-F3E8-4C4D-8E8B-6361680700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Из </a:t>
            </a:r>
            <a:r>
              <a:rPr lang="en-US" dirty="0"/>
              <a:t>Glibc </a:t>
            </a:r>
            <a:r>
              <a:rPr lang="en-US" dirty="0" err="1"/>
              <a:t>string.h</a:t>
            </a:r>
            <a:r>
              <a:rPr lang="en-US" dirty="0"/>
              <a:t>:</a:t>
            </a:r>
            <a:endParaRPr lang="ru-RU" dirty="0"/>
          </a:p>
          <a:p>
            <a:pPr marL="457200" lvl="1" indent="0"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 _FORTIFY_SOURCE &gt; 0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__attribute__((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always_inline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nothrow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__, leaf))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memset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(void *__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int 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//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memset_chk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определена в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libc.so.6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и содержит проверку диапазона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return 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builtin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memset_chk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__glibc_objsize0 (__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#endif</a:t>
            </a:r>
          </a:p>
          <a:p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glibc_objsize0</a:t>
            </a:r>
            <a:r>
              <a:rPr lang="en-US" dirty="0"/>
              <a:t> </a:t>
            </a:r>
            <a:r>
              <a:rPr lang="ru-RU" dirty="0"/>
              <a:t>вызывает интринсик компилятора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builtin_object_size</a:t>
            </a:r>
            <a:r>
              <a:rPr lang="ru-RU" dirty="0"/>
              <a:t> или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builtin_dynamic_object_size</a:t>
            </a:r>
            <a:r>
              <a:rPr lang="en-US" dirty="0"/>
              <a:t> (</a:t>
            </a:r>
            <a:r>
              <a:rPr lang="ru-RU" dirty="0"/>
              <a:t>в зависимости от уровня зашиты</a:t>
            </a:r>
            <a:r>
              <a:rPr lang="en-US" dirty="0"/>
              <a:t>)</a:t>
            </a:r>
            <a:endParaRPr lang="ru-RU" dirty="0"/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builtin_object_size</a:t>
            </a:r>
            <a:r>
              <a:rPr lang="en-US" dirty="0"/>
              <a:t> </a:t>
            </a:r>
            <a:r>
              <a:rPr lang="ru-RU" dirty="0"/>
              <a:t>проверяет указатели на стековые объекты</a:t>
            </a:r>
            <a:endParaRPr lang="en-US" dirty="0"/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builtin_dynamic_object_size</a:t>
            </a:r>
            <a:r>
              <a:rPr lang="en-US" dirty="0"/>
              <a:t> </a:t>
            </a:r>
            <a:r>
              <a:rPr lang="ru-RU" dirty="0"/>
              <a:t>осуществляет </a:t>
            </a:r>
            <a:r>
              <a:rPr lang="en-US" dirty="0"/>
              <a:t>dataflow</a:t>
            </a:r>
            <a:r>
              <a:rPr lang="ru-RU" dirty="0"/>
              <a:t>-анализ и применима например к объектам кучи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91817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A6F31-8E91-45E9-A224-406107F30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F247D-3A81-48B6-ABD6-CF2042382E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Проверки диапазонов в функции стандартной библиотеки </a:t>
            </a:r>
            <a:r>
              <a:rPr lang="en-US" dirty="0"/>
              <a:t>C </a:t>
            </a:r>
            <a:r>
              <a:rPr lang="ru-RU" dirty="0"/>
              <a:t>(там где это возможно)</a:t>
            </a:r>
          </a:p>
          <a:p>
            <a:pPr lvl="1"/>
            <a:r>
              <a:rPr lang="ru-RU" dirty="0"/>
              <a:t>Появились в </a:t>
            </a:r>
            <a:r>
              <a:rPr lang="en-US" dirty="0"/>
              <a:t>Glibc 2.3.4 (2004)</a:t>
            </a:r>
            <a:endParaRPr lang="ru-RU" dirty="0"/>
          </a:p>
          <a:p>
            <a:r>
              <a:rPr lang="ru-RU" dirty="0"/>
              <a:t>Конкретный список проверяемых функций можно уточнить в </a:t>
            </a:r>
            <a:r>
              <a:rPr lang="en-US" dirty="0"/>
              <a:t>Glibc headers (~80 </a:t>
            </a:r>
            <a:r>
              <a:rPr lang="ru-RU" dirty="0"/>
              <a:t>функций)</a:t>
            </a:r>
            <a:endParaRPr lang="en-US" dirty="0"/>
          </a:p>
          <a:p>
            <a:pPr lvl="1"/>
            <a:r>
              <a:rPr lang="en-US" dirty="0" err="1"/>
              <a:t>string.h</a:t>
            </a:r>
            <a:r>
              <a:rPr lang="en-US" dirty="0"/>
              <a:t> APIs (</a:t>
            </a:r>
            <a:r>
              <a:rPr lang="en-US" dirty="0" err="1"/>
              <a:t>memcpy</a:t>
            </a:r>
            <a:r>
              <a:rPr lang="en-US" dirty="0"/>
              <a:t>, </a:t>
            </a:r>
            <a:r>
              <a:rPr lang="en-US" dirty="0" err="1"/>
              <a:t>memset</a:t>
            </a:r>
            <a:r>
              <a:rPr lang="en-US" dirty="0"/>
              <a:t>, </a:t>
            </a:r>
            <a:r>
              <a:rPr lang="en-US" dirty="0" err="1"/>
              <a:t>strcpy</a:t>
            </a:r>
            <a:r>
              <a:rPr lang="en-US" dirty="0"/>
              <a:t>, </a:t>
            </a:r>
            <a:r>
              <a:rPr lang="en-US" dirty="0" err="1"/>
              <a:t>strcat</a:t>
            </a:r>
            <a:r>
              <a:rPr lang="en-US" dirty="0"/>
              <a:t>, </a:t>
            </a:r>
            <a:r>
              <a:rPr lang="en-US" dirty="0" err="1"/>
              <a:t>bzero</a:t>
            </a:r>
            <a:r>
              <a:rPr lang="en-US" dirty="0"/>
              <a:t>, </a:t>
            </a:r>
            <a:r>
              <a:rPr lang="en-US" dirty="0" err="1"/>
              <a:t>bcopy</a:t>
            </a:r>
            <a:r>
              <a:rPr lang="en-US" dirty="0"/>
              <a:t>, etc.) - </a:t>
            </a:r>
            <a:r>
              <a:rPr lang="ru-RU" dirty="0"/>
              <a:t>проверки диапазона</a:t>
            </a:r>
          </a:p>
          <a:p>
            <a:pPr lvl="1"/>
            <a:r>
              <a:rPr lang="en-US" dirty="0" err="1"/>
              <a:t>unistd.h</a:t>
            </a:r>
            <a:r>
              <a:rPr lang="en-US" dirty="0"/>
              <a:t> APIs (read, </a:t>
            </a:r>
            <a:r>
              <a:rPr lang="en-US" dirty="0" err="1"/>
              <a:t>pread</a:t>
            </a:r>
            <a:r>
              <a:rPr lang="en-US" dirty="0"/>
              <a:t>, </a:t>
            </a:r>
            <a:r>
              <a:rPr lang="en-US" dirty="0" err="1"/>
              <a:t>readlink</a:t>
            </a:r>
            <a:r>
              <a:rPr lang="en-US" dirty="0"/>
              <a:t>, etc.) - </a:t>
            </a:r>
            <a:r>
              <a:rPr lang="ru-RU" dirty="0"/>
              <a:t>проверки диапазона</a:t>
            </a:r>
            <a:endParaRPr lang="en-US" dirty="0"/>
          </a:p>
          <a:p>
            <a:pPr lvl="1"/>
            <a:r>
              <a:rPr lang="en-US" dirty="0" err="1"/>
              <a:t>printf</a:t>
            </a:r>
            <a:r>
              <a:rPr lang="en-US" dirty="0"/>
              <a:t> and friends - %n </a:t>
            </a:r>
            <a:r>
              <a:rPr lang="ru-RU" dirty="0"/>
              <a:t>допускается только в </a:t>
            </a:r>
            <a:r>
              <a:rPr lang="en-US" dirty="0" err="1"/>
              <a:t>readonly</a:t>
            </a:r>
            <a:r>
              <a:rPr lang="en-US" dirty="0"/>
              <a:t>-</a:t>
            </a:r>
            <a:r>
              <a:rPr lang="ru-RU" dirty="0"/>
              <a:t>строках</a:t>
            </a:r>
          </a:p>
          <a:p>
            <a:r>
              <a:rPr lang="ru-RU" dirty="0"/>
              <a:t>Защищает от </a:t>
            </a:r>
            <a:r>
              <a:rPr lang="en-US" dirty="0"/>
              <a:t>stack</a:t>
            </a:r>
            <a:r>
              <a:rPr lang="ru-RU" dirty="0"/>
              <a:t> и</a:t>
            </a:r>
            <a:r>
              <a:rPr lang="en-US" dirty="0"/>
              <a:t> heap buffer overflow</a:t>
            </a:r>
          </a:p>
          <a:p>
            <a:r>
              <a:rPr lang="ru-RU" dirty="0"/>
              <a:t>Требует совместной работы</a:t>
            </a:r>
            <a:endParaRPr lang="en-US" dirty="0"/>
          </a:p>
          <a:p>
            <a:pPr lvl="1"/>
            <a:r>
              <a:rPr lang="ru-RU" dirty="0"/>
              <a:t>библиотеки (подмена стандартной функции на </a:t>
            </a:r>
            <a:r>
              <a:rPr lang="en-US" dirty="0" err="1"/>
              <a:t>chk</a:t>
            </a:r>
            <a:r>
              <a:rPr lang="en-US" dirty="0"/>
              <a:t>-</a:t>
            </a:r>
            <a:r>
              <a:rPr lang="ru-RU" dirty="0"/>
              <a:t>версию)</a:t>
            </a:r>
            <a:endParaRPr lang="en-US" dirty="0"/>
          </a:p>
          <a:p>
            <a:pPr lvl="1"/>
            <a:r>
              <a:rPr lang="ru-RU" dirty="0"/>
              <a:t>компилятора (вычисление размера из контекста)</a:t>
            </a:r>
          </a:p>
        </p:txBody>
      </p:sp>
    </p:spTree>
    <p:extLst>
      <p:ext uri="{BB962C8B-B14F-4D97-AF65-F5344CB8AC3E}">
        <p14:creationId xmlns:p14="http://schemas.microsoft.com/office/powerpoint/2010/main" val="3069558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9E914-3677-481C-8F6E-E2CDB3925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3AF27-3F39-45EE-B6CF-20D34DA40C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ru-RU" dirty="0"/>
              <a:t>Накладные расходы:</a:t>
            </a:r>
          </a:p>
          <a:p>
            <a:pPr lvl="1"/>
            <a:r>
              <a:rPr lang="en-US" dirty="0"/>
              <a:t>3% </a:t>
            </a:r>
            <a:r>
              <a:rPr lang="ru-RU" dirty="0"/>
              <a:t>на </a:t>
            </a:r>
            <a:r>
              <a:rPr lang="en-US" dirty="0" err="1"/>
              <a:t>ffmpeg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FORTIFY_SOURCE and Its Performance Impact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-D_FORTIFY_SOURCE=2: </a:t>
            </a:r>
            <a:r>
              <a:rPr lang="ru-RU" dirty="0"/>
              <a:t>нет изменений при компиляции </a:t>
            </a:r>
            <a:r>
              <a:rPr lang="en-US" dirty="0"/>
              <a:t>CGBuiltin.cpp </a:t>
            </a:r>
            <a:r>
              <a:rPr lang="ru-RU" dirty="0"/>
              <a:t>компилятором </a:t>
            </a:r>
            <a:r>
              <a:rPr lang="en-US" dirty="0"/>
              <a:t>Clang</a:t>
            </a:r>
          </a:p>
          <a:p>
            <a:pPr lvl="1"/>
            <a:r>
              <a:rPr lang="en-US" dirty="0"/>
              <a:t>-D_FORTIFY_SOURCE=3: 2% </a:t>
            </a:r>
            <a:r>
              <a:rPr lang="ru-RU" dirty="0"/>
              <a:t>при компиляции </a:t>
            </a:r>
            <a:r>
              <a:rPr lang="en-US" dirty="0"/>
              <a:t>CGBuiltin.cpp </a:t>
            </a:r>
            <a:r>
              <a:rPr lang="ru-RU" dirty="0"/>
              <a:t>компилятором </a:t>
            </a:r>
            <a:r>
              <a:rPr lang="en-US" dirty="0"/>
              <a:t>Clang</a:t>
            </a:r>
          </a:p>
          <a:p>
            <a:r>
              <a:rPr lang="ru-RU" dirty="0"/>
              <a:t>Конфликтует с </a:t>
            </a:r>
            <a:r>
              <a:rPr lang="en-US" dirty="0" err="1"/>
              <a:t>AddressSanitizer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Asan </a:t>
            </a:r>
            <a:r>
              <a:rPr lang="ru-RU" dirty="0"/>
              <a:t>не умеет анализировать `</a:t>
            </a:r>
            <a:r>
              <a:rPr lang="en-US" dirty="0" err="1"/>
              <a:t>XXX_chk</a:t>
            </a:r>
            <a:r>
              <a:rPr lang="en-US" dirty="0"/>
              <a:t>`-</a:t>
            </a:r>
            <a:r>
              <a:rPr lang="ru-RU" dirty="0"/>
              <a:t>функции</a:t>
            </a:r>
            <a:r>
              <a:rPr lang="en-US" dirty="0"/>
              <a:t> (</a:t>
            </a:r>
            <a:r>
              <a:rPr lang="en-US" dirty="0">
                <a:hlinkClick r:id="rId3"/>
              </a:rPr>
              <a:t>sanitizers #247</a:t>
            </a:r>
            <a:r>
              <a:rPr lang="en-US" dirty="0"/>
              <a:t>)</a:t>
            </a:r>
          </a:p>
          <a:p>
            <a:pPr lvl="1"/>
            <a:r>
              <a:rPr lang="ru-RU" dirty="0"/>
              <a:t>Совмещение </a:t>
            </a:r>
            <a:r>
              <a:rPr lang="en-US" dirty="0"/>
              <a:t>Asan </a:t>
            </a:r>
            <a:r>
              <a:rPr lang="ru-RU" dirty="0"/>
              <a:t>с фортификацией приводит к </a:t>
            </a:r>
            <a:r>
              <a:rPr lang="en-US" dirty="0"/>
              <a:t>false negatives (</a:t>
            </a:r>
            <a:r>
              <a:rPr lang="ru-RU" dirty="0"/>
              <a:t>пропуску ошибок)</a:t>
            </a:r>
          </a:p>
          <a:p>
            <a:pPr lvl="2"/>
            <a:r>
              <a:rPr lang="en-US" dirty="0"/>
              <a:t>GCC (</a:t>
            </a:r>
            <a:r>
              <a:rPr lang="ru-RU" dirty="0"/>
              <a:t>не </a:t>
            </a:r>
            <a:r>
              <a:rPr lang="en-US" dirty="0"/>
              <a:t>Clang) </a:t>
            </a:r>
            <a:r>
              <a:rPr lang="ru-RU" dirty="0"/>
              <a:t>вставляет доп. минимальную инструментацию в месте вызова</a:t>
            </a:r>
            <a:r>
              <a:rPr lang="en-US" dirty="0"/>
              <a:t> </a:t>
            </a:r>
            <a:r>
              <a:rPr lang="ru-RU" dirty="0"/>
              <a:t>для </a:t>
            </a:r>
            <a:r>
              <a:rPr lang="en-US" dirty="0" err="1"/>
              <a:t>memcpy_chk</a:t>
            </a:r>
            <a:r>
              <a:rPr lang="en-US" dirty="0"/>
              <a:t>, </a:t>
            </a:r>
            <a:r>
              <a:rPr lang="en-US" dirty="0" err="1"/>
              <a:t>memset_chk</a:t>
            </a:r>
            <a:r>
              <a:rPr lang="en-US" dirty="0"/>
              <a:t>, </a:t>
            </a:r>
            <a:r>
              <a:rPr lang="ru-RU" dirty="0"/>
              <a:t>но её недостаточно</a:t>
            </a:r>
            <a:endParaRPr lang="en-US" dirty="0"/>
          </a:p>
          <a:p>
            <a:pPr lvl="1"/>
            <a:r>
              <a:rPr lang="ru-RU" dirty="0"/>
              <a:t>Из-за того что фортификация включена по умолчанию во многих дистрибутивах лучше явно отключать её в санитарных сборках:</a:t>
            </a:r>
          </a:p>
          <a:p>
            <a:pPr lvl="2"/>
            <a:r>
              <a:rPr lang="ru-RU" dirty="0"/>
              <a:t>-</a:t>
            </a:r>
            <a:r>
              <a:rPr lang="en-US" dirty="0"/>
              <a:t>U_FORTIFY_SOURCE </a:t>
            </a:r>
            <a:r>
              <a:rPr lang="ru-RU" dirty="0"/>
              <a:t>или -</a:t>
            </a:r>
            <a:r>
              <a:rPr lang="en-US" dirty="0"/>
              <a:t>D_FORTIFY_SOURCE=0</a:t>
            </a:r>
          </a:p>
          <a:p>
            <a:r>
              <a:rPr lang="ru-RU" dirty="0"/>
              <a:t>Поддержана только в </a:t>
            </a:r>
            <a:r>
              <a:rPr lang="en-US" dirty="0"/>
              <a:t>Glibc (</a:t>
            </a:r>
            <a:r>
              <a:rPr lang="ru-RU" dirty="0"/>
              <a:t>не в </a:t>
            </a:r>
            <a:r>
              <a:rPr lang="en-US" dirty="0" err="1"/>
              <a:t>musl</a:t>
            </a:r>
            <a:r>
              <a:rPr lang="en-US" dirty="0"/>
              <a:t> </a:t>
            </a:r>
            <a:r>
              <a:rPr lang="ru-RU" dirty="0"/>
              <a:t>или </a:t>
            </a:r>
            <a:r>
              <a:rPr lang="en-US" dirty="0"/>
              <a:t>Visual Studio)</a:t>
            </a:r>
          </a:p>
          <a:p>
            <a:pPr lvl="1"/>
            <a:r>
              <a:rPr lang="ru-RU" dirty="0"/>
              <a:t>Есть </a:t>
            </a:r>
            <a:r>
              <a:rPr lang="en-US" dirty="0"/>
              <a:t>standalone </a:t>
            </a:r>
            <a:r>
              <a:rPr lang="ru-RU" dirty="0"/>
              <a:t>реализация</a:t>
            </a:r>
            <a:r>
              <a:rPr lang="en-US" dirty="0"/>
              <a:t> </a:t>
            </a:r>
            <a:r>
              <a:rPr lang="en-US" dirty="0">
                <a:hlinkClick r:id="rId4"/>
              </a:rPr>
              <a:t>fortify-headers</a:t>
            </a:r>
            <a:endParaRPr lang="en-US" dirty="0"/>
          </a:p>
          <a:p>
            <a:r>
              <a:rPr lang="ru-RU" dirty="0"/>
              <a:t>Работает только в `-</a:t>
            </a:r>
            <a:r>
              <a:rPr lang="en-US" dirty="0"/>
              <a:t>O` </a:t>
            </a:r>
            <a:r>
              <a:rPr lang="ru-RU" dirty="0"/>
              <a:t>режиме</a:t>
            </a:r>
            <a:r>
              <a:rPr lang="en-US" dirty="0"/>
              <a:t> </a:t>
            </a:r>
            <a:r>
              <a:rPr lang="ru-RU" dirty="0"/>
              <a:t>и только если подключены стандартные .</a:t>
            </a:r>
            <a:r>
              <a:rPr lang="en-US" dirty="0"/>
              <a:t>h </a:t>
            </a:r>
            <a:r>
              <a:rPr lang="ru-RU" dirty="0"/>
              <a:t>файлы (нет </a:t>
            </a:r>
            <a:r>
              <a:rPr lang="en-US" dirty="0"/>
              <a:t>implicit declarations)</a:t>
            </a:r>
          </a:p>
          <a:p>
            <a:r>
              <a:rPr lang="ru-RU" dirty="0"/>
              <a:t>Компилятор далеко не всегда может вывести допустимый размер указателя из контекста</a:t>
            </a:r>
          </a:p>
          <a:p>
            <a:pPr lvl="1"/>
            <a:r>
              <a:rPr lang="ru-RU" dirty="0"/>
              <a:t>Ограничен рамками функции</a:t>
            </a:r>
          </a:p>
        </p:txBody>
      </p:sp>
    </p:spTree>
    <p:extLst>
      <p:ext uri="{BB962C8B-B14F-4D97-AF65-F5344CB8AC3E}">
        <p14:creationId xmlns:p14="http://schemas.microsoft.com/office/powerpoint/2010/main" val="1841264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ADEC6-171D-4ACB-9FCC-86BE492CE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включить</a:t>
            </a:r>
            <a:r>
              <a:rPr lang="en-US" dirty="0"/>
              <a:t>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3255C-F753-4543-BECB-F71864F2D5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4590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Для явного включения используются макросы -</a:t>
            </a:r>
            <a:r>
              <a:rPr lang="en-US" dirty="0"/>
              <a:t>D_FORTIFY_SOURCE=2 </a:t>
            </a:r>
            <a:r>
              <a:rPr lang="ru-RU" dirty="0"/>
              <a:t>или -</a:t>
            </a:r>
            <a:r>
              <a:rPr lang="en-US" dirty="0"/>
              <a:t>D_FORTIFY_SOURCE=3</a:t>
            </a:r>
          </a:p>
          <a:p>
            <a:pPr lvl="1"/>
            <a:r>
              <a:rPr lang="ru-RU" dirty="0"/>
              <a:t>Пока не появится `-</a:t>
            </a:r>
            <a:r>
              <a:rPr lang="en-US" dirty="0"/>
              <a:t>D_FORTIFY_SOURCE=4` :)</a:t>
            </a:r>
            <a:endParaRPr lang="ru-RU" dirty="0"/>
          </a:p>
          <a:p>
            <a:r>
              <a:rPr lang="ru-RU" dirty="0"/>
              <a:t>Включена по умолчанию в компиляторе </a:t>
            </a:r>
            <a:r>
              <a:rPr lang="en-US" dirty="0"/>
              <a:t>Ubuntu GCC (-D_FORTIFY_SOURCE=3)</a:t>
            </a:r>
          </a:p>
          <a:p>
            <a:pPr lvl="1"/>
            <a:r>
              <a:rPr lang="ru-RU" dirty="0"/>
              <a:t>Не включена в </a:t>
            </a:r>
            <a:r>
              <a:rPr lang="en-US" dirty="0"/>
              <a:t>Debian </a:t>
            </a:r>
            <a:r>
              <a:rPr lang="ru-RU" dirty="0"/>
              <a:t>и </a:t>
            </a:r>
            <a:r>
              <a:rPr lang="en-US" dirty="0"/>
              <a:t>Fedora</a:t>
            </a:r>
            <a:endParaRPr lang="ru-RU" dirty="0"/>
          </a:p>
          <a:p>
            <a:pPr lvl="1"/>
            <a:r>
              <a:rPr lang="ru-RU" dirty="0"/>
              <a:t>Для </a:t>
            </a:r>
            <a:r>
              <a:rPr lang="en-US" dirty="0"/>
              <a:t>Clang</a:t>
            </a:r>
            <a:r>
              <a:rPr lang="ru-RU" dirty="0"/>
              <a:t> не включена по умолчанию нигде</a:t>
            </a:r>
          </a:p>
          <a:p>
            <a:r>
              <a:rPr lang="ru-RU" dirty="0"/>
              <a:t>Использование в реальных проектах</a:t>
            </a:r>
          </a:p>
          <a:p>
            <a:pPr lvl="1"/>
            <a:r>
              <a:rPr lang="ru-RU" dirty="0"/>
              <a:t>В </a:t>
            </a:r>
            <a:r>
              <a:rPr lang="en-US" dirty="0"/>
              <a:t>Debian </a:t>
            </a:r>
            <a:r>
              <a:rPr lang="ru-RU" dirty="0"/>
              <a:t>пакеты дефолтно собираются с -</a:t>
            </a:r>
            <a:r>
              <a:rPr lang="en-US" dirty="0"/>
              <a:t>D_FORTIFY_SOURCE=2</a:t>
            </a:r>
          </a:p>
          <a:p>
            <a:pPr lvl="1"/>
            <a:r>
              <a:rPr lang="ru-RU" dirty="0"/>
              <a:t>В </a:t>
            </a:r>
            <a:r>
              <a:rPr lang="en-US" dirty="0"/>
              <a:t>Ubuntu </a:t>
            </a:r>
            <a:r>
              <a:rPr lang="ru-RU" dirty="0"/>
              <a:t>с -</a:t>
            </a:r>
            <a:r>
              <a:rPr lang="en-US" dirty="0"/>
              <a:t>D_FORTIFY_SOURCE=3</a:t>
            </a:r>
          </a:p>
          <a:p>
            <a:pPr lvl="1"/>
            <a:r>
              <a:rPr lang="ru-RU" dirty="0"/>
              <a:t>В </a:t>
            </a:r>
            <a:r>
              <a:rPr lang="en-US" dirty="0"/>
              <a:t>Fedora: </a:t>
            </a:r>
            <a:r>
              <a:rPr lang="ru-RU" dirty="0"/>
              <a:t>пакеты дефолтно собираются с -</a:t>
            </a:r>
            <a:r>
              <a:rPr lang="en-US" dirty="0"/>
              <a:t>D_FORTIFY_SOURCE=3 (</a:t>
            </a:r>
            <a:r>
              <a:rPr lang="ru-RU" dirty="0"/>
              <a:t>с 2023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613526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1430F-BE9D-4DC4-8569-0A4451014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-</a:t>
            </a:r>
            <a:r>
              <a:rPr lang="en-US" dirty="0" err="1"/>
              <a:t>fsanitize</a:t>
            </a:r>
            <a:r>
              <a:rPr lang="en-US" dirty="0"/>
              <a:t>=bounds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97734-E16B-494D-8832-44823EB862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Подход фортификации можно расширить на скалярные обращения к массивам известной длины</a:t>
            </a:r>
          </a:p>
          <a:p>
            <a:r>
              <a:rPr lang="ru-RU" dirty="0"/>
              <a:t>Опция </a:t>
            </a:r>
            <a:r>
              <a:rPr lang="en-US" dirty="0"/>
              <a:t>-</a:t>
            </a:r>
            <a:r>
              <a:rPr lang="en-US" dirty="0" err="1"/>
              <a:t>fsanitize</a:t>
            </a:r>
            <a:r>
              <a:rPr lang="en-US" dirty="0"/>
              <a:t>=bounds </a:t>
            </a:r>
            <a:r>
              <a:rPr lang="ru-RU" dirty="0"/>
              <a:t>в компиляторах </a:t>
            </a:r>
            <a:r>
              <a:rPr lang="en-US" dirty="0"/>
              <a:t>GCC</a:t>
            </a:r>
            <a:r>
              <a:rPr lang="ru-RU" dirty="0"/>
              <a:t> и</a:t>
            </a:r>
            <a:r>
              <a:rPr lang="en-US" dirty="0"/>
              <a:t> Clang</a:t>
            </a:r>
          </a:p>
          <a:p>
            <a:pPr lvl="1"/>
            <a:r>
              <a:rPr lang="ru-RU" dirty="0"/>
              <a:t>Аналог </a:t>
            </a:r>
            <a:r>
              <a:rPr lang="en-US" dirty="0"/>
              <a:t>_FORTIFY_SOURCE=2: </a:t>
            </a:r>
            <a:r>
              <a:rPr lang="ru-RU" dirty="0"/>
              <a:t>массивы константных размеров или </a:t>
            </a:r>
            <a:r>
              <a:rPr lang="en-US" dirty="0"/>
              <a:t>VLA</a:t>
            </a:r>
          </a:p>
          <a:p>
            <a:r>
              <a:rPr lang="ru-RU" dirty="0"/>
              <a:t>Включена в </a:t>
            </a:r>
            <a:r>
              <a:rPr lang="en-US" dirty="0"/>
              <a:t>Android </a:t>
            </a:r>
            <a:r>
              <a:rPr lang="ru-RU" dirty="0"/>
              <a:t>для некоторых критичных модулей</a:t>
            </a:r>
            <a:endParaRPr lang="en-US" dirty="0"/>
          </a:p>
          <a:p>
            <a:pPr lvl="1"/>
            <a:r>
              <a:rPr lang="en-US" dirty="0">
                <a:hlinkClick r:id="rId2"/>
              </a:rPr>
              <a:t>Android Developers Blog: System hardening in Android 11</a:t>
            </a:r>
            <a:endParaRPr lang="en-US" dirty="0"/>
          </a:p>
          <a:p>
            <a:r>
              <a:rPr lang="ru-RU" dirty="0"/>
              <a:t>Нет накладных расходов при компиляции </a:t>
            </a:r>
            <a:r>
              <a:rPr lang="en-US" dirty="0"/>
              <a:t>CGBuiltin.cpp </a:t>
            </a:r>
            <a:r>
              <a:rPr lang="ru-RU" dirty="0"/>
              <a:t>компилятором </a:t>
            </a:r>
            <a:r>
              <a:rPr lang="en-US" dirty="0"/>
              <a:t>Clang</a:t>
            </a:r>
          </a:p>
          <a:p>
            <a:pPr lvl="1"/>
            <a:r>
              <a:rPr lang="ru-RU" dirty="0"/>
              <a:t>Аналогично </a:t>
            </a:r>
            <a:r>
              <a:rPr lang="en-US" dirty="0"/>
              <a:t>_FORTIFY_SOURCE=2</a:t>
            </a:r>
          </a:p>
        </p:txBody>
      </p:sp>
    </p:spTree>
    <p:extLst>
      <p:ext uri="{BB962C8B-B14F-4D97-AF65-F5344CB8AC3E}">
        <p14:creationId xmlns:p14="http://schemas.microsoft.com/office/powerpoint/2010/main" val="151528093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0CBE4-9961-4D8C-87A4-F78CBA37B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Проверки </a:t>
            </a:r>
            <a:r>
              <a:rPr lang="en-US" dirty="0"/>
              <a:t>STL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AB9AA7-5766-45F6-9ECB-A3258BA1DA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20919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D929E-6EEA-407A-ACC7-6C4268AE7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71F6C4-4C56-456D-818E-70AD051BFB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481918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&lt;vector&gt;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std::vector&lt;int&gt; v;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("" :: "r"(&amp;v) : "memory");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return v[4096];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5D833ED-E174-42D6-9F20-44AB7292D72F}"/>
              </a:ext>
            </a:extLst>
          </p:cNvPr>
          <p:cNvSpPr txBox="1">
            <a:spLocks/>
          </p:cNvSpPr>
          <p:nvPr/>
        </p:nvSpPr>
        <p:spPr>
          <a:xfrm>
            <a:off x="6405284" y="1825625"/>
            <a:ext cx="5481918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g++ tmp.cc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Segmentation fault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g++ -D_GLIBCXX_ASSERTIONS tmp.cc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/include/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c++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/12/bits/stl_vector.h:1123: ... : Assertion '__n &lt; this-&gt;size()' failed.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Aborted</a:t>
            </a:r>
          </a:p>
        </p:txBody>
      </p:sp>
    </p:spTree>
    <p:extLst>
      <p:ext uri="{BB962C8B-B14F-4D97-AF65-F5344CB8AC3E}">
        <p14:creationId xmlns:p14="http://schemas.microsoft.com/office/powerpoint/2010/main" val="122726165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D2C54-A163-41E8-962B-78EFAD5C6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B00338-6445-4FC4-8E5D-14C80B2F9E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Hardened STL</a:t>
            </a:r>
            <a:endParaRPr lang="ru-RU" dirty="0"/>
          </a:p>
          <a:p>
            <a:r>
              <a:rPr lang="ru-RU" dirty="0"/>
              <a:t>Конкретные проверки зависят от компилятора и уровня защиты</a:t>
            </a:r>
            <a:endParaRPr lang="en-US" dirty="0"/>
          </a:p>
          <a:p>
            <a:pPr lvl="1"/>
            <a:r>
              <a:rPr lang="ru-RU" dirty="0"/>
              <a:t>Всегда включены проверки индексов (а также `front`, `back`, etc.) в std::vector и std::strin</a:t>
            </a:r>
            <a:r>
              <a:rPr lang="en-US" dirty="0"/>
              <a:t>g</a:t>
            </a:r>
            <a:endParaRPr lang="ru-RU" dirty="0"/>
          </a:p>
          <a:p>
            <a:pPr lvl="2"/>
            <a:r>
              <a:rPr lang="ru-RU" dirty="0"/>
              <a:t>Защищают от ошибок </a:t>
            </a:r>
            <a:r>
              <a:rPr lang="en-US" dirty="0"/>
              <a:t>buffer overflow</a:t>
            </a:r>
          </a:p>
          <a:p>
            <a:pPr lvl="1"/>
            <a:r>
              <a:rPr lang="ru-RU" dirty="0"/>
              <a:t>GCC:</a:t>
            </a:r>
          </a:p>
          <a:p>
            <a:pPr lvl="2"/>
            <a:r>
              <a:rPr lang="ru-RU" dirty="0"/>
              <a:t>Проверки на NULL в умных указателях</a:t>
            </a:r>
            <a:r>
              <a:rPr lang="en-US" dirty="0"/>
              <a:t> (</a:t>
            </a:r>
            <a:r>
              <a:rPr lang="ru-RU" dirty="0"/>
              <a:t>защита от </a:t>
            </a:r>
            <a:r>
              <a:rPr lang="en-US" dirty="0"/>
              <a:t>NULL dereference)</a:t>
            </a:r>
            <a:endParaRPr lang="ru-RU" dirty="0"/>
          </a:p>
          <a:p>
            <a:pPr lvl="2"/>
            <a:r>
              <a:rPr lang="ru-RU" dirty="0"/>
              <a:t>Проверки корректности параметров мат. функций и распределений</a:t>
            </a:r>
          </a:p>
          <a:p>
            <a:pPr lvl="2"/>
            <a:r>
              <a:rPr lang="ru-RU" dirty="0"/>
              <a:t>Множество других мелких проверок типа `abs(INT_MIN)` в `std::gcd` и `std::lcm`</a:t>
            </a:r>
          </a:p>
          <a:p>
            <a:pPr lvl="1"/>
            <a:r>
              <a:rPr lang="ru-RU" dirty="0"/>
              <a:t>LLVM:</a:t>
            </a:r>
          </a:p>
          <a:p>
            <a:pPr lvl="2"/>
            <a:r>
              <a:rPr lang="ru-RU" dirty="0"/>
              <a:t>Например проверки на Strict Weak Ordering компараторов</a:t>
            </a:r>
            <a:endParaRPr lang="en-US" dirty="0"/>
          </a:p>
          <a:p>
            <a:pPr lvl="3"/>
            <a:r>
              <a:rPr lang="ru-RU" dirty="0">
                <a:hlinkClick r:id="rId2"/>
              </a:rPr>
              <a:t>С++</a:t>
            </a:r>
            <a:r>
              <a:rPr lang="en-US" dirty="0">
                <a:hlinkClick r:id="rId2"/>
              </a:rPr>
              <a:t>Russia: </a:t>
            </a:r>
            <a:r>
              <a:rPr lang="ru-RU" dirty="0">
                <a:hlinkClick r:id="rId2"/>
              </a:rPr>
              <a:t>Как правильно писать компараторы</a:t>
            </a:r>
            <a:endParaRPr lang="en-US" dirty="0"/>
          </a:p>
          <a:p>
            <a:pPr lvl="1"/>
            <a:r>
              <a:rPr lang="en-US" dirty="0"/>
              <a:t>Visual Studio:</a:t>
            </a:r>
          </a:p>
          <a:p>
            <a:pPr lvl="2"/>
            <a:r>
              <a:rPr lang="ru-RU" dirty="0"/>
              <a:t>Аналогичные проверки </a:t>
            </a:r>
            <a:r>
              <a:rPr lang="ru-RU" dirty="0">
                <a:hlinkClick r:id="rId3"/>
              </a:rPr>
              <a:t>имеют слишком большой оверхед</a:t>
            </a:r>
            <a:r>
              <a:rPr lang="ru-RU" dirty="0"/>
              <a:t> и </a:t>
            </a:r>
            <a:r>
              <a:rPr lang="ru-RU" dirty="0">
                <a:hlinkClick r:id="rId4"/>
              </a:rPr>
              <a:t>их планируют переписать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837439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E2DE6-967E-44E8-8940-56F02E0C4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История и будущее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B612CB-F599-4C26-9E68-4B19C53C62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Хронология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ru-RU" dirty="0"/>
              <a:t>Впервые появились в </a:t>
            </a:r>
            <a:r>
              <a:rPr lang="en-US" dirty="0"/>
              <a:t>GCC debug containers (</a:t>
            </a:r>
            <a:r>
              <a:rPr lang="ru-RU" dirty="0"/>
              <a:t>начало 2000-х)</a:t>
            </a:r>
          </a:p>
          <a:p>
            <a:pPr lvl="1"/>
            <a:r>
              <a:rPr lang="ru-RU" dirty="0"/>
              <a:t>Опция </a:t>
            </a:r>
            <a:r>
              <a:rPr lang="en-US" dirty="0"/>
              <a:t>-D</a:t>
            </a:r>
            <a:r>
              <a:rPr lang="ru-RU" dirty="0"/>
              <a:t>_</a:t>
            </a:r>
            <a:r>
              <a:rPr lang="en-US" dirty="0"/>
              <a:t>GLIBCXX_ASSERTIONS </a:t>
            </a:r>
            <a:r>
              <a:rPr lang="ru-RU" dirty="0"/>
              <a:t>для </a:t>
            </a:r>
            <a:r>
              <a:rPr lang="en-US" dirty="0"/>
              <a:t>hardening </a:t>
            </a:r>
            <a:r>
              <a:rPr lang="ru-RU" dirty="0"/>
              <a:t>в </a:t>
            </a:r>
            <a:r>
              <a:rPr lang="en-US" dirty="0"/>
              <a:t>GCC</a:t>
            </a:r>
            <a:r>
              <a:rPr lang="ru-RU" dirty="0"/>
              <a:t> </a:t>
            </a:r>
            <a:r>
              <a:rPr lang="en-US" dirty="0"/>
              <a:t>(2015)</a:t>
            </a:r>
          </a:p>
          <a:p>
            <a:pPr lvl="1"/>
            <a:r>
              <a:rPr lang="ru-RU" dirty="0"/>
              <a:t>Аналогичная проверка в </a:t>
            </a:r>
            <a:r>
              <a:rPr lang="en-US" dirty="0" err="1"/>
              <a:t>libc</a:t>
            </a:r>
            <a:r>
              <a:rPr lang="en-US" dirty="0"/>
              <a:t>++ </a:t>
            </a:r>
            <a:r>
              <a:rPr lang="ru-RU" dirty="0"/>
              <a:t>и </a:t>
            </a:r>
            <a:r>
              <a:rPr lang="en-US" dirty="0"/>
              <a:t>Safe Buffers proposal (2022)</a:t>
            </a:r>
          </a:p>
          <a:p>
            <a:r>
              <a:rPr lang="ru-RU" dirty="0"/>
              <a:t>В будущем </a:t>
            </a:r>
            <a:r>
              <a:rPr lang="en-US" dirty="0"/>
              <a:t>STL hardening </a:t>
            </a:r>
            <a:r>
              <a:rPr lang="ru-RU" dirty="0"/>
              <a:t>скорее всего станет частью Стандарта </a:t>
            </a:r>
            <a:r>
              <a:rPr lang="en-US" dirty="0"/>
              <a:t>C++</a:t>
            </a:r>
          </a:p>
          <a:p>
            <a:pPr lvl="1"/>
            <a:r>
              <a:rPr lang="ru-RU" dirty="0"/>
              <a:t>Через механизм </a:t>
            </a:r>
            <a:r>
              <a:rPr lang="en-US" dirty="0"/>
              <a:t>C++ profiles</a:t>
            </a:r>
          </a:p>
          <a:p>
            <a:pPr lvl="1"/>
            <a:r>
              <a:rPr lang="ru-RU" dirty="0"/>
              <a:t>Дефолтным будет профиль</a:t>
            </a:r>
            <a:r>
              <a:rPr lang="en-US" dirty="0"/>
              <a:t>,</a:t>
            </a:r>
            <a:r>
              <a:rPr lang="ru-RU" dirty="0"/>
              <a:t> запрещающий работу с </a:t>
            </a:r>
            <a:r>
              <a:rPr lang="en-US" dirty="0"/>
              <a:t>raw pointers</a:t>
            </a:r>
            <a:endParaRPr lang="ru-RU" dirty="0"/>
          </a:p>
          <a:p>
            <a:pPr lvl="1"/>
            <a:r>
              <a:rPr lang="ru-RU" dirty="0"/>
              <a:t>Инструменты для миграции на </a:t>
            </a:r>
            <a:r>
              <a:rPr lang="en-US" dirty="0"/>
              <a:t>std::span </a:t>
            </a:r>
            <a:r>
              <a:rPr lang="ru-RU" dirty="0"/>
              <a:t>уже существуют и применяются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Safe Buffers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37851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02C0F-41DC-49BC-A14D-3051ED4CE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6C18CC-BA28-4CDF-88FE-D72E797CA2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Накладные расходы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ru-RU" dirty="0"/>
              <a:t>0.3% в серверных приложениях Google</a:t>
            </a:r>
            <a:endParaRPr lang="en-US" dirty="0"/>
          </a:p>
          <a:p>
            <a:pPr lvl="2"/>
            <a:r>
              <a:rPr lang="en-US" dirty="0">
                <a:hlinkClick r:id="rId2"/>
              </a:rPr>
              <a:t>Retrofitting spatial safety to hundreds of millions of lines of C++</a:t>
            </a:r>
            <a:endParaRPr lang="ru-RU" dirty="0"/>
          </a:p>
          <a:p>
            <a:pPr lvl="2"/>
            <a:r>
              <a:rPr lang="ru-RU" dirty="0">
                <a:hlinkClick r:id="rId3"/>
              </a:rPr>
              <a:t>Только при условии включённых ThinLTO и PGO</a:t>
            </a:r>
            <a:r>
              <a:rPr lang="ru-RU" dirty="0"/>
              <a:t>, иначе </a:t>
            </a:r>
            <a:r>
              <a:rPr lang="en-US" dirty="0">
                <a:hlinkClick r:id="rId4"/>
              </a:rPr>
              <a:t>1-2%</a:t>
            </a:r>
            <a:endParaRPr lang="ru-RU" dirty="0"/>
          </a:p>
          <a:p>
            <a:pPr lvl="1"/>
            <a:r>
              <a:rPr lang="ru-RU" dirty="0"/>
              <a:t>3.5% при компиляции </a:t>
            </a:r>
            <a:r>
              <a:rPr lang="en-US" dirty="0"/>
              <a:t>CGBuiltin.cpp </a:t>
            </a:r>
            <a:r>
              <a:rPr lang="ru-RU" dirty="0"/>
              <a:t>компилятором Clang</a:t>
            </a:r>
          </a:p>
          <a:p>
            <a:r>
              <a:rPr lang="en-US" dirty="0"/>
              <a:t>F</a:t>
            </a:r>
            <a:r>
              <a:rPr lang="ru-RU" dirty="0"/>
              <a:t>alse negatives:</a:t>
            </a:r>
          </a:p>
          <a:p>
            <a:pPr lvl="1"/>
            <a:r>
              <a:rPr lang="ru-RU" dirty="0"/>
              <a:t>Покрывает только подмножество ошибок (некорректные индексы, только STL)</a:t>
            </a:r>
          </a:p>
          <a:p>
            <a:pPr lvl="1"/>
            <a:r>
              <a:rPr lang="ru-RU" dirty="0"/>
              <a:t>Некоторые ошибки обнаруживать слишком дорого (например ошибки в итераторах)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177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3DE8B-ECE0-4996-B566-023102DAB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Атаки на кучу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62758-F00D-436E-AF24-A515CFB5DF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6660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 Эксплуатируют ошибки типа </a:t>
            </a:r>
            <a:r>
              <a:rPr lang="en-US" dirty="0"/>
              <a:t>Heap Overflow</a:t>
            </a:r>
          </a:p>
          <a:p>
            <a:pPr lvl="1"/>
            <a:r>
              <a:rPr lang="ru-RU" dirty="0"/>
              <a:t>Переполнение буфера в куче</a:t>
            </a:r>
            <a:endParaRPr lang="en-US" dirty="0"/>
          </a:p>
          <a:p>
            <a:pPr lvl="1"/>
            <a:r>
              <a:rPr lang="ru-RU" dirty="0"/>
              <a:t>Более сложные и разнообразные чем </a:t>
            </a:r>
            <a:r>
              <a:rPr lang="en-US" dirty="0"/>
              <a:t>Stack Overflow</a:t>
            </a:r>
            <a:endParaRPr lang="ru-RU" dirty="0"/>
          </a:p>
          <a:p>
            <a:r>
              <a:rPr lang="ru-RU" dirty="0"/>
              <a:t>Основные типы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Испортить данные в несвязанном буфере (например указатели на функции или </a:t>
            </a:r>
            <a:r>
              <a:rPr lang="en-US" dirty="0" err="1"/>
              <a:t>vtables</a:t>
            </a:r>
            <a:r>
              <a:rPr lang="ru-RU" dirty="0"/>
              <a:t>)</a:t>
            </a:r>
          </a:p>
          <a:p>
            <a:pPr lvl="1"/>
            <a:r>
              <a:rPr lang="ru-RU" dirty="0"/>
              <a:t>Испортить метаданные аллокатора</a:t>
            </a:r>
          </a:p>
          <a:p>
            <a:pPr lvl="2"/>
            <a:r>
              <a:rPr lang="ru-RU" dirty="0"/>
              <a:t>Заставить его при вызове несвязанного </a:t>
            </a:r>
            <a:r>
              <a:rPr lang="en-US" dirty="0"/>
              <a:t>malloc/free </a:t>
            </a:r>
            <a:r>
              <a:rPr lang="ru-RU" dirty="0"/>
              <a:t>писать по контролируемому адресу</a:t>
            </a:r>
          </a:p>
          <a:p>
            <a:pPr lvl="2"/>
            <a:r>
              <a:rPr lang="ru-RU" dirty="0"/>
              <a:t>Например испортить адрес malloc hook и вызвать его при следующем malloc</a:t>
            </a:r>
            <a:r>
              <a:rPr lang="en-US" dirty="0"/>
              <a:t> (</a:t>
            </a:r>
            <a:r>
              <a:rPr lang="ru-RU" dirty="0"/>
              <a:t>атака House of Force)</a:t>
            </a:r>
          </a:p>
          <a:p>
            <a:r>
              <a:rPr lang="ru-RU" dirty="0"/>
              <a:t>Примеры атак:</a:t>
            </a:r>
            <a:endParaRPr lang="en-US" dirty="0"/>
          </a:p>
          <a:p>
            <a:pPr lvl="1"/>
            <a:r>
              <a:rPr lang="ru-RU" dirty="0">
                <a:hlinkClick r:id="rId2"/>
              </a:rPr>
              <a:t>https://0x434b.dev/overview-of-glibc-heap-exploitation-techniques/</a:t>
            </a:r>
            <a:r>
              <a:rPr lang="en-US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68D197-0143-45DE-9E8E-1D1C07529E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6141" y="415738"/>
            <a:ext cx="3521868" cy="234791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C52FB89-EDB1-476D-9BAF-D4214700D336}"/>
              </a:ext>
            </a:extLst>
          </p:cNvPr>
          <p:cNvSpPr txBox="1"/>
          <p:nvPr/>
        </p:nvSpPr>
        <p:spPr>
          <a:xfrm>
            <a:off x="8640715" y="2754182"/>
            <a:ext cx="3227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hlinkClick r:id="rId4"/>
              </a:rPr>
              <a:t>https://kingsvilletimes.ca/2022/10/common-sense-health-rake-up-the-leaves-this-fall/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95349281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30F68-01D6-4DFC-8C4B-096056195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включить</a:t>
            </a:r>
            <a:r>
              <a:rPr lang="en-US" dirty="0"/>
              <a:t>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EFA53E-F74E-4729-8A65-412D2CAD05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Libstdc</a:t>
            </a:r>
            <a:r>
              <a:rPr lang="en-US" dirty="0"/>
              <a:t>++:</a:t>
            </a:r>
            <a:r>
              <a:rPr lang="ru-RU" dirty="0"/>
              <a:t> -</a:t>
            </a:r>
            <a:r>
              <a:rPr lang="en-US" dirty="0"/>
              <a:t>D_GLIBCXX_ASSERTIONS</a:t>
            </a:r>
          </a:p>
          <a:p>
            <a:pPr lvl="1"/>
            <a:r>
              <a:rPr lang="ru-RU" dirty="0"/>
              <a:t>(дефолтная </a:t>
            </a:r>
            <a:r>
              <a:rPr lang="en-US" dirty="0"/>
              <a:t>STL </a:t>
            </a:r>
            <a:r>
              <a:rPr lang="ru-RU" dirty="0"/>
              <a:t>в </a:t>
            </a:r>
            <a:r>
              <a:rPr lang="en-US" dirty="0"/>
              <a:t>GCC </a:t>
            </a:r>
            <a:r>
              <a:rPr lang="ru-RU" dirty="0"/>
              <a:t>и </a:t>
            </a:r>
            <a:r>
              <a:rPr lang="en-US" dirty="0"/>
              <a:t>Clang)</a:t>
            </a:r>
          </a:p>
          <a:p>
            <a:r>
              <a:rPr lang="en-US" dirty="0" err="1"/>
              <a:t>Libc</a:t>
            </a:r>
            <a:r>
              <a:rPr lang="en-US" dirty="0"/>
              <a:t>++: -D_LIBCPP_HARDENING_MODE=...</a:t>
            </a:r>
          </a:p>
          <a:p>
            <a:pPr lvl="1"/>
            <a:r>
              <a:rPr lang="en-US" dirty="0"/>
              <a:t>(</a:t>
            </a:r>
            <a:r>
              <a:rPr lang="ru-RU" dirty="0"/>
              <a:t>включается в </a:t>
            </a:r>
            <a:r>
              <a:rPr lang="en-US" dirty="0"/>
              <a:t>Clang </a:t>
            </a:r>
            <a:r>
              <a:rPr lang="ru-RU" dirty="0"/>
              <a:t>по флагу </a:t>
            </a:r>
            <a:r>
              <a:rPr lang="en-US" dirty="0"/>
              <a:t>-</a:t>
            </a:r>
            <a:r>
              <a:rPr lang="en-US" dirty="0" err="1"/>
              <a:t>stdlib</a:t>
            </a:r>
            <a:r>
              <a:rPr lang="en-US" dirty="0"/>
              <a:t>=</a:t>
            </a:r>
            <a:r>
              <a:rPr lang="en-US" dirty="0" err="1"/>
              <a:t>libc</a:t>
            </a:r>
            <a:r>
              <a:rPr lang="en-US" dirty="0"/>
              <a:t>++)</a:t>
            </a:r>
          </a:p>
          <a:p>
            <a:r>
              <a:rPr lang="en-US" dirty="0"/>
              <a:t>Visual Studio: -D_ITERATOR_DEBUG_LEVEL=1</a:t>
            </a:r>
          </a:p>
          <a:p>
            <a:r>
              <a:rPr lang="ru-RU" dirty="0"/>
              <a:t>По умолчанию не включена в компиляторах в дистрибутивах </a:t>
            </a:r>
            <a:r>
              <a:rPr lang="en-US" dirty="0"/>
              <a:t>Debian, Ubuntu </a:t>
            </a:r>
            <a:r>
              <a:rPr lang="ru-RU" dirty="0"/>
              <a:t>и </a:t>
            </a:r>
            <a:r>
              <a:rPr lang="en-US" dirty="0"/>
              <a:t>Fedora</a:t>
            </a:r>
            <a:endParaRPr lang="ru-RU" dirty="0"/>
          </a:p>
          <a:p>
            <a:r>
              <a:rPr lang="ru-RU" dirty="0"/>
              <a:t>Использование в реальных проектах:</a:t>
            </a:r>
          </a:p>
          <a:p>
            <a:pPr lvl="1"/>
            <a:r>
              <a:rPr lang="ru-RU" dirty="0"/>
              <a:t>Включена по умолчанию для пакетов </a:t>
            </a:r>
            <a:r>
              <a:rPr lang="en-US" dirty="0"/>
              <a:t>Fedora, </a:t>
            </a:r>
            <a:r>
              <a:rPr lang="ru-RU" dirty="0"/>
              <a:t>но не для </a:t>
            </a:r>
            <a:r>
              <a:rPr lang="en-US" dirty="0"/>
              <a:t>Debian </a:t>
            </a:r>
            <a:r>
              <a:rPr lang="ru-RU" dirty="0"/>
              <a:t>и </a:t>
            </a:r>
            <a:r>
              <a:rPr lang="en-US" dirty="0"/>
              <a:t>Ubuntu</a:t>
            </a:r>
          </a:p>
          <a:p>
            <a:pPr lvl="1"/>
            <a:r>
              <a:rPr lang="en-US" dirty="0"/>
              <a:t>Google: Chrome and server systems</a:t>
            </a:r>
          </a:p>
          <a:p>
            <a:pPr lvl="2"/>
            <a:r>
              <a:rPr lang="en-US" dirty="0">
                <a:hlinkClick r:id="rId2"/>
              </a:rPr>
              <a:t>Retrofitting spatial safety to hundreds of millions of lines of C++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71004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42F7A-9200-46E5-9FC2-73C39E243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Усиленные аллокаторы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F12FE9-F9AF-4E3F-A0BF-DC6977D3C1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33328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772F7-E94D-48F3-B149-09CC3258C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  <a:r>
              <a:rPr lang="en-US" dirty="0"/>
              <a:t> </a:t>
            </a:r>
            <a:r>
              <a:rPr lang="ru-RU" dirty="0"/>
              <a:t>ошибки</a:t>
            </a:r>
            <a:r>
              <a:rPr lang="en-US" dirty="0"/>
              <a:t>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E7C38-77A1-4CE0-8FF3-776573404F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289612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stdlib.h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*a, *b;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unsigned n = 4096;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a = malloc(100);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memset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(a, 0xff, n);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b = malloc(100);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64B7F5F-586E-482A-9CDE-5831E0BB3F49}"/>
              </a:ext>
            </a:extLst>
          </p:cNvPr>
          <p:cNvSpPr txBox="1">
            <a:spLocks/>
          </p:cNvSpPr>
          <p:nvPr/>
        </p:nvSpPr>
        <p:spPr>
          <a:xfrm>
            <a:off x="6423210" y="1825625"/>
            <a:ext cx="539227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-O2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repro.c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malloc(): corrupted top size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Aborted</a:t>
            </a:r>
          </a:p>
        </p:txBody>
      </p:sp>
    </p:spTree>
    <p:extLst>
      <p:ext uri="{BB962C8B-B14F-4D97-AF65-F5344CB8AC3E}">
        <p14:creationId xmlns:p14="http://schemas.microsoft.com/office/powerpoint/2010/main" val="116068641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772F7-E94D-48F3-B149-09CC3258C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  <a:r>
              <a:rPr lang="en-US" dirty="0"/>
              <a:t> </a:t>
            </a:r>
            <a:r>
              <a:rPr lang="ru-RU" dirty="0"/>
              <a:t>ошибки</a:t>
            </a:r>
            <a:r>
              <a:rPr lang="en-US" dirty="0"/>
              <a:t>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E7C38-77A1-4CE0-8FF3-776573404F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289612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stdlib.h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*a, *b;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a = malloc(1);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free(a);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b = malloc(1);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//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Ошибка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copy-paste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free(a);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return 0;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64B7F5F-586E-482A-9CDE-5831E0BB3F49}"/>
              </a:ext>
            </a:extLst>
          </p:cNvPr>
          <p:cNvSpPr txBox="1">
            <a:spLocks/>
          </p:cNvSpPr>
          <p:nvPr/>
        </p:nvSpPr>
        <p:spPr>
          <a:xfrm>
            <a:off x="6423210" y="1825625"/>
            <a:ext cx="5392271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-O2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repro.c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Glibc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не видит ошибку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Hardened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-аллокатор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LD_PRELOAD=libhardened_malloc.so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fatal allocator error: double free (quarantine)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Aborted</a:t>
            </a:r>
          </a:p>
        </p:txBody>
      </p:sp>
    </p:spTree>
    <p:extLst>
      <p:ext uri="{BB962C8B-B14F-4D97-AF65-F5344CB8AC3E}">
        <p14:creationId xmlns:p14="http://schemas.microsoft.com/office/powerpoint/2010/main" val="100272934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C1BB8-7145-4C2A-AAB5-1F8DE2A50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42213A-73A9-4E52-8F5A-E270CA4415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ru-RU" dirty="0"/>
              <a:t>Дополнительные меры в динамическом аллокаторе для затруднения атак на метаданные аллокатора</a:t>
            </a:r>
            <a:endParaRPr lang="en-US" dirty="0"/>
          </a:p>
          <a:p>
            <a:r>
              <a:rPr lang="ru-RU" dirty="0"/>
              <a:t>Защита от ошибок кучи </a:t>
            </a:r>
            <a:r>
              <a:rPr lang="en-US" dirty="0"/>
              <a:t>(heap overflow, double free, use-after-free, free of invalid address)</a:t>
            </a:r>
          </a:p>
          <a:p>
            <a:r>
              <a:rPr lang="ru-RU" dirty="0"/>
              <a:t>Scudo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ru-RU" dirty="0"/>
              <a:t>Чексуммы для обнаружения перезаписи метаданных</a:t>
            </a:r>
          </a:p>
          <a:p>
            <a:pPr lvl="1"/>
            <a:r>
              <a:rPr lang="ru-RU" dirty="0"/>
              <a:t>Рандомизация адресов внутри блоков</a:t>
            </a:r>
          </a:p>
          <a:p>
            <a:pPr lvl="1"/>
            <a:r>
              <a:rPr lang="ru-RU" dirty="0"/>
              <a:t>Карантин </a:t>
            </a:r>
            <a:r>
              <a:rPr lang="en-US" dirty="0"/>
              <a:t>(</a:t>
            </a:r>
            <a:r>
              <a:rPr lang="ru-RU" dirty="0"/>
              <a:t>отложенное переиспользование освобождённой памяти)</a:t>
            </a:r>
          </a:p>
          <a:p>
            <a:pPr lvl="1"/>
            <a:r>
              <a:rPr lang="en-US" dirty="0"/>
              <a:t>M</a:t>
            </a:r>
            <a:r>
              <a:rPr lang="ru-RU" dirty="0"/>
              <a:t>map-only (нет `sbrk(2)`, для рандомизации)</a:t>
            </a:r>
          </a:p>
          <a:p>
            <a:r>
              <a:rPr lang="ru-RU" dirty="0"/>
              <a:t>hardened_malloc:</a:t>
            </a:r>
          </a:p>
          <a:p>
            <a:pPr lvl="1"/>
            <a:r>
              <a:rPr lang="ru-RU" dirty="0"/>
              <a:t>Метаданные физически отделены от аллоцируемой памяти (нет "хедеров")</a:t>
            </a:r>
          </a:p>
          <a:p>
            <a:pPr lvl="1"/>
            <a:r>
              <a:rPr lang="ru-RU" dirty="0"/>
              <a:t>Рандомизация адресов внутри блоков</a:t>
            </a:r>
          </a:p>
          <a:p>
            <a:pPr lvl="1"/>
            <a:r>
              <a:rPr lang="ru-RU" dirty="0"/>
              <a:t>Карантин</a:t>
            </a:r>
          </a:p>
          <a:p>
            <a:pPr lvl="1"/>
            <a:r>
              <a:rPr lang="ru-RU" dirty="0"/>
              <a:t>Зануление данных на `free` и проверка на `malloc`</a:t>
            </a:r>
          </a:p>
          <a:p>
            <a:pPr lvl="1"/>
            <a:r>
              <a:rPr lang="ru-RU" dirty="0"/>
              <a:t>Канарейки</a:t>
            </a:r>
          </a:p>
          <a:p>
            <a:pPr lvl="1"/>
            <a:r>
              <a:rPr lang="en-US" dirty="0"/>
              <a:t>M</a:t>
            </a:r>
            <a:r>
              <a:rPr lang="ru-RU" dirty="0"/>
              <a:t>map-only (нет `sbrk(2)`, для рандомизации)</a:t>
            </a:r>
          </a:p>
          <a:p>
            <a:r>
              <a:rPr lang="ru-RU" dirty="0"/>
              <a:t>Glibc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en-US" dirty="0"/>
              <a:t>Po</a:t>
            </a:r>
            <a:r>
              <a:rPr lang="ru-RU" dirty="0"/>
              <a:t>inter encryption </a:t>
            </a:r>
            <a:r>
              <a:rPr lang="en-US" dirty="0"/>
              <a:t>(</a:t>
            </a:r>
            <a:r>
              <a:rPr lang="ru-RU" dirty="0"/>
              <a:t>XOR всех указателей на функции с канарейкой</a:t>
            </a:r>
            <a:r>
              <a:rPr lang="en-US" dirty="0"/>
              <a:t>)</a:t>
            </a:r>
            <a:endParaRPr lang="ru-RU" dirty="0"/>
          </a:p>
          <a:p>
            <a:pPr lvl="1"/>
            <a:r>
              <a:rPr lang="ru-RU" dirty="0"/>
              <a:t>Дополнительные проверки heap consistency</a:t>
            </a:r>
            <a:r>
              <a:rPr lang="en-US" dirty="0"/>
              <a:t> </a:t>
            </a:r>
            <a:r>
              <a:rPr lang="ru-RU" dirty="0"/>
              <a:t>(функция mcheck)</a:t>
            </a:r>
          </a:p>
        </p:txBody>
      </p:sp>
    </p:spTree>
    <p:extLst>
      <p:ext uri="{BB962C8B-B14F-4D97-AF65-F5344CB8AC3E}">
        <p14:creationId xmlns:p14="http://schemas.microsoft.com/office/powerpoint/2010/main" val="246326868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7CA72-9789-4858-8436-EC811182E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9CAA5-02B8-4D6B-9744-C589BB2F9D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Накладные расходы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9% </a:t>
            </a:r>
            <a:r>
              <a:rPr lang="ru-RU" dirty="0"/>
              <a:t>при компиляции </a:t>
            </a:r>
            <a:r>
              <a:rPr lang="en-US" dirty="0"/>
              <a:t>CGBuiltin.cpp </a:t>
            </a:r>
            <a:r>
              <a:rPr lang="ru-RU" dirty="0"/>
              <a:t>компилятором </a:t>
            </a:r>
            <a:r>
              <a:rPr lang="en-US" dirty="0"/>
              <a:t>Clang (</a:t>
            </a:r>
            <a:r>
              <a:rPr lang="en-US" dirty="0" err="1"/>
              <a:t>hardened_malloc</a:t>
            </a:r>
            <a:r>
              <a:rPr lang="en-US" dirty="0"/>
              <a:t> vs Glibc allocator)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08744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2084D-322A-4CB9-A936-45119E748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включить 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3FC83D-DCD4-4DBF-AB24-B5AB31F5E2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О</a:t>
            </a:r>
            <a:r>
              <a:rPr lang="en-US" dirty="0" err="1"/>
              <a:t>бычно</a:t>
            </a:r>
            <a:r>
              <a:rPr lang="en-US" dirty="0"/>
              <a:t> </a:t>
            </a:r>
            <a:r>
              <a:rPr lang="en-US" dirty="0" err="1"/>
              <a:t>достаточно</a:t>
            </a:r>
            <a:r>
              <a:rPr lang="en-US" dirty="0"/>
              <a:t> LD_PRELOAD=path/to/new/allocator.so</a:t>
            </a:r>
          </a:p>
          <a:p>
            <a:r>
              <a:rPr lang="ru-RU" dirty="0"/>
              <a:t>Использование в реальных проектах:</a:t>
            </a:r>
          </a:p>
          <a:p>
            <a:pPr lvl="1"/>
            <a:r>
              <a:rPr lang="ru-RU" dirty="0"/>
              <a:t>Большинство дистрибутивов </a:t>
            </a:r>
            <a:r>
              <a:rPr lang="en-US" dirty="0"/>
              <a:t>Linux </a:t>
            </a:r>
            <a:r>
              <a:rPr lang="ru-RU" dirty="0"/>
              <a:t>используют </a:t>
            </a:r>
            <a:r>
              <a:rPr lang="en-US" dirty="0"/>
              <a:t>Glibc</a:t>
            </a:r>
          </a:p>
          <a:p>
            <a:pPr lvl="1"/>
            <a:r>
              <a:rPr lang="en-US" dirty="0"/>
              <a:t>Android </a:t>
            </a:r>
            <a:r>
              <a:rPr lang="ru-RU" dirty="0"/>
              <a:t>использует </a:t>
            </a:r>
            <a:r>
              <a:rPr lang="en-US" dirty="0"/>
              <a:t>Scudo </a:t>
            </a:r>
            <a:r>
              <a:rPr lang="ru-RU" dirty="0"/>
              <a:t>по дефолту</a:t>
            </a:r>
          </a:p>
          <a:p>
            <a:pPr lvl="1"/>
            <a:r>
              <a:rPr lang="en-US" dirty="0"/>
              <a:t>Chrome </a:t>
            </a:r>
            <a:r>
              <a:rPr lang="ru-RU" dirty="0"/>
              <a:t>использует</a:t>
            </a:r>
            <a:r>
              <a:rPr lang="en-US" dirty="0"/>
              <a:t> hardened-</a:t>
            </a:r>
            <a:r>
              <a:rPr lang="ru-RU" dirty="0"/>
              <a:t>аллокатор </a:t>
            </a:r>
            <a:r>
              <a:rPr lang="en-US" dirty="0" err="1"/>
              <a:t>PartitionAlloc</a:t>
            </a:r>
            <a:endParaRPr lang="en-US" dirty="0"/>
          </a:p>
          <a:p>
            <a:pPr lvl="2"/>
            <a:r>
              <a:rPr lang="en-US" dirty="0">
                <a:hlinkClick r:id="rId2"/>
              </a:rPr>
              <a:t>Efficient And Safe Allocations Everywhere!</a:t>
            </a:r>
            <a:endParaRPr lang="en-US" dirty="0"/>
          </a:p>
          <a:p>
            <a:pPr lvl="1"/>
            <a:r>
              <a:rPr lang="en-US" dirty="0"/>
              <a:t>Firefox </a:t>
            </a:r>
            <a:r>
              <a:rPr lang="ru-RU" dirty="0"/>
              <a:t>использует</a:t>
            </a:r>
            <a:r>
              <a:rPr lang="en-US" dirty="0"/>
              <a:t> </a:t>
            </a:r>
            <a:r>
              <a:rPr lang="ru-RU" dirty="0"/>
              <a:t>не-</a:t>
            </a:r>
            <a:r>
              <a:rPr lang="en-US" dirty="0"/>
              <a:t>hardened </a:t>
            </a:r>
            <a:r>
              <a:rPr lang="ru-RU" dirty="0"/>
              <a:t>аллокатор</a:t>
            </a:r>
            <a:r>
              <a:rPr lang="en-US" dirty="0"/>
              <a:t> :(</a:t>
            </a:r>
            <a:endParaRPr lang="ru-RU" dirty="0"/>
          </a:p>
          <a:p>
            <a:pPr lvl="2"/>
            <a:r>
              <a:rPr lang="en-US" dirty="0">
                <a:hlinkClick r:id="rId3"/>
              </a:rPr>
              <a:t>Firefox and Chromium: Memory Allocator Hardening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414198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026D3-61DB-496B-ACF0-9142A1475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Защита таблиц диспетчеризации</a:t>
            </a:r>
            <a:r>
              <a:rPr lang="en-US" dirty="0"/>
              <a:t> (Full RELRO)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6131D5-2A01-420C-88D2-889C8C7E23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98271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54F9B-D85E-4A7D-B3C8-992DF11CF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19D856-8E17-488B-A10C-4EB946202A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Вызовы функции из динамических библиотек делаются через специальные трамплины (PLT</a:t>
            </a:r>
            <a:r>
              <a:rPr lang="en-US" dirty="0"/>
              <a:t> </a:t>
            </a:r>
            <a:r>
              <a:rPr lang="ru-RU" dirty="0"/>
              <a:t>stubs</a:t>
            </a:r>
            <a:r>
              <a:rPr lang="en-US" dirty="0"/>
              <a:t>)</a:t>
            </a:r>
            <a:endParaRPr lang="ru-RU" dirty="0"/>
          </a:p>
          <a:p>
            <a:r>
              <a:rPr lang="ru-RU" dirty="0"/>
              <a:t>Функции-трамплины читают и обновляют таблицу </a:t>
            </a:r>
            <a:r>
              <a:rPr lang="en-US" dirty="0"/>
              <a:t>GOT, </a:t>
            </a:r>
            <a:r>
              <a:rPr lang="ru-RU" dirty="0"/>
              <a:t>содержащую указатели на функции</a:t>
            </a:r>
            <a:endParaRPr lang="en-US" dirty="0"/>
          </a:p>
          <a:p>
            <a:pPr lvl="1"/>
            <a:r>
              <a:rPr lang="ru-RU" dirty="0"/>
              <a:t>Т.н. отложенное связывание </a:t>
            </a:r>
            <a:r>
              <a:rPr lang="en-US" dirty="0"/>
              <a:t>(lazy binding)</a:t>
            </a:r>
          </a:p>
          <a:p>
            <a:pPr lvl="1"/>
            <a:r>
              <a:rPr lang="ru-RU" dirty="0"/>
              <a:t>Ускоряет запуск приложения</a:t>
            </a:r>
          </a:p>
          <a:p>
            <a:r>
              <a:rPr lang="ru-RU" dirty="0"/>
              <a:t>Таблицу приходится держать в writable-сегменте и у хакеров есть возможность её скомпрометировать</a:t>
            </a:r>
            <a:endParaRPr lang="en-US" dirty="0"/>
          </a:p>
          <a:p>
            <a:pPr lvl="1"/>
            <a:r>
              <a:rPr lang="ru-RU" dirty="0"/>
              <a:t>Более редкая атака чем buffer overflow</a:t>
            </a:r>
            <a:r>
              <a:rPr lang="en-US" dirty="0"/>
              <a:t> </a:t>
            </a:r>
            <a:r>
              <a:rPr lang="ru-RU" dirty="0"/>
              <a:t>(мне неизвестны соответствующие </a:t>
            </a:r>
            <a:r>
              <a:rPr lang="en-US" dirty="0"/>
              <a:t>CVE)</a:t>
            </a:r>
            <a:endParaRPr lang="ru-RU" dirty="0"/>
          </a:p>
          <a:p>
            <a:r>
              <a:rPr lang="ru-RU" dirty="0"/>
              <a:t>Решение (</a:t>
            </a:r>
            <a:r>
              <a:rPr lang="en-US" dirty="0"/>
              <a:t>read-only relocations, RELRO):</a:t>
            </a:r>
          </a:p>
          <a:p>
            <a:pPr lvl="1"/>
            <a:r>
              <a:rPr lang="ru-RU" dirty="0"/>
              <a:t>Инициализировать содержимое таблицы на старте программы и сразу пометить сегмент как readonly</a:t>
            </a:r>
          </a:p>
        </p:txBody>
      </p:sp>
    </p:spTree>
    <p:extLst>
      <p:ext uri="{BB962C8B-B14F-4D97-AF65-F5344CB8AC3E}">
        <p14:creationId xmlns:p14="http://schemas.microsoft.com/office/powerpoint/2010/main" val="19527204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21148-5860-44A4-AE49-C30B1B34A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FA250-9936-4C85-AAFE-41FFF9CE96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8824"/>
            <a:ext cx="5257800" cy="4608139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shellcode()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("You have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beeen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pwned%s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\n", "");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extern void *_GLOBAL_OFFSET_TABLE_[];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//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Имитируем действия хакера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_GLOBAL_OFFSET_TABLE_[POS] = shellcode;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puts("Hello world!\n");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return 0;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310122A-D2E5-4462-9C9F-5B2A4EF8D9A6}"/>
              </a:ext>
            </a:extLst>
          </p:cNvPr>
          <p:cNvSpPr txBox="1">
            <a:spLocks/>
          </p:cNvSpPr>
          <p:nvPr/>
        </p:nvSpPr>
        <p:spPr>
          <a:xfrm>
            <a:off x="6414247" y="1568824"/>
            <a:ext cx="5257800" cy="4608139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for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 `seq 0 16`; do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z,norelro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repro.c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-DPOS=$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=$((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+ 1))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done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Segmentation fault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Segmentation fault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Segmentation fault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You have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beeen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pwned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Hello world!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Hello world!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Hello world!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</a:p>
        </p:txBody>
      </p:sp>
    </p:spTree>
    <p:extLst>
      <p:ext uri="{BB962C8B-B14F-4D97-AF65-F5344CB8AC3E}">
        <p14:creationId xmlns:p14="http://schemas.microsoft.com/office/powerpoint/2010/main" val="29563100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C58F6-C4AB-4F64-B829-BC3665620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Распространённость </a:t>
            </a:r>
            <a:r>
              <a:rPr lang="en-US" dirty="0"/>
              <a:t>buffer overflow </a:t>
            </a:r>
            <a:r>
              <a:rPr lang="ru-RU" dirty="0"/>
              <a:t>уязвимостей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FD9631-53E8-4D6D-A000-E7F004BC01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11% CVE </a:t>
            </a:r>
            <a:r>
              <a:rPr lang="ru-RU" dirty="0"/>
              <a:t>и 6.5% </a:t>
            </a:r>
            <a:r>
              <a:rPr lang="en-US" dirty="0"/>
              <a:t>KEV </a:t>
            </a:r>
            <a:r>
              <a:rPr lang="ru-RU" dirty="0"/>
              <a:t>в 2024</a:t>
            </a:r>
          </a:p>
          <a:p>
            <a:pPr lvl="1"/>
            <a:r>
              <a:rPr lang="ru-RU" dirty="0"/>
              <a:t>20% из них это </a:t>
            </a:r>
            <a:r>
              <a:rPr lang="en-US" dirty="0"/>
              <a:t>stack overflow (</a:t>
            </a:r>
            <a:r>
              <a:rPr lang="ru-RU" dirty="0"/>
              <a:t>наиболее опасная уязвимость)</a:t>
            </a:r>
          </a:p>
          <a:p>
            <a:r>
              <a:rPr lang="ru-RU" dirty="0"/>
              <a:t>Лидирующие позиции в рейтинге наиболее опасных уязвимостей</a:t>
            </a:r>
            <a:endParaRPr lang="en-US" dirty="0"/>
          </a:p>
          <a:p>
            <a:pPr lvl="1"/>
            <a:r>
              <a:rPr lang="en-US" dirty="0" err="1">
                <a:hlinkClick r:id="rId2"/>
              </a:rPr>
              <a:t>Mitre</a:t>
            </a:r>
            <a:r>
              <a:rPr lang="en-US" dirty="0">
                <a:hlinkClick r:id="rId2"/>
              </a:rPr>
              <a:t> CWE Top 25 2024</a:t>
            </a:r>
            <a:r>
              <a:rPr lang="en-US" dirty="0"/>
              <a:t> (</a:t>
            </a:r>
            <a:r>
              <a:rPr lang="ru-RU" dirty="0"/>
              <a:t>места 2, 6, 8, 20</a:t>
            </a:r>
            <a:r>
              <a:rPr lang="en-US" dirty="0"/>
              <a:t>)</a:t>
            </a:r>
            <a:endParaRPr lang="ru-RU" dirty="0"/>
          </a:p>
          <a:p>
            <a:r>
              <a:rPr lang="ru-RU" dirty="0"/>
              <a:t>70% уязвимостей в продуктах </a:t>
            </a:r>
            <a:r>
              <a:rPr lang="en-US" dirty="0"/>
              <a:t>Microsoft </a:t>
            </a:r>
            <a:r>
              <a:rPr lang="ru-RU" dirty="0"/>
              <a:t>вызваны ошибками работы с памятью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MSRC Blog: A proactive approach to more secure code</a:t>
            </a:r>
            <a:endParaRPr lang="en-US" dirty="0"/>
          </a:p>
          <a:p>
            <a:r>
              <a:rPr lang="en-US" dirty="0"/>
              <a:t>70% high/critical </a:t>
            </a:r>
            <a:r>
              <a:rPr lang="ru-RU" dirty="0"/>
              <a:t>багов в проекте </a:t>
            </a:r>
            <a:r>
              <a:rPr lang="en-US" dirty="0"/>
              <a:t>Chromium – </a:t>
            </a:r>
            <a:r>
              <a:rPr lang="ru-RU" dirty="0"/>
              <a:t>ошибки</a:t>
            </a:r>
            <a:r>
              <a:rPr lang="en-US" dirty="0"/>
              <a:t> </a:t>
            </a:r>
            <a:r>
              <a:rPr lang="ru-RU" dirty="0"/>
              <a:t>памяти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Chromium Security: Memory Safety</a:t>
            </a:r>
            <a:endParaRPr lang="en-US" dirty="0"/>
          </a:p>
          <a:p>
            <a:r>
              <a:rPr lang="ru-RU" dirty="0"/>
              <a:t>40% атак, вызванных ошибками работы с памятью</a:t>
            </a:r>
            <a:r>
              <a:rPr lang="en-US" dirty="0"/>
              <a:t>, </a:t>
            </a:r>
            <a:r>
              <a:rPr lang="ru-RU" dirty="0"/>
              <a:t>вызваны </a:t>
            </a:r>
            <a:r>
              <a:rPr lang="en-US" dirty="0"/>
              <a:t>buffer overflow</a:t>
            </a:r>
          </a:p>
          <a:p>
            <a:pPr lvl="1"/>
            <a:r>
              <a:rPr lang="en-US" dirty="0">
                <a:hlinkClick r:id="rId5"/>
              </a:rPr>
              <a:t>Google Project Zero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03660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E7810-D0A8-4634-93F0-ED0AC0D81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История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1672DB-F6AD-4CB3-A053-3E47CCBF67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Подход RELRO уже использовался ранее для инициализации vtables </a:t>
            </a:r>
            <a:r>
              <a:rPr lang="en-US" dirty="0"/>
              <a:t>(partial RELRO)</a:t>
            </a:r>
            <a:endParaRPr lang="ru-RU" dirty="0"/>
          </a:p>
          <a:p>
            <a:pPr lvl="1"/>
            <a:r>
              <a:rPr lang="ru-RU" dirty="0">
                <a:hlinkClick r:id="rId2"/>
              </a:rPr>
              <a:t>Ian Lance Taylor</a:t>
            </a:r>
            <a:r>
              <a:rPr lang="en-US" dirty="0">
                <a:hlinkClick r:id="rId2"/>
              </a:rPr>
              <a:t>: Linker </a:t>
            </a:r>
            <a:r>
              <a:rPr lang="en-US" dirty="0" err="1">
                <a:hlinkClick r:id="rId2"/>
              </a:rPr>
              <a:t>relro</a:t>
            </a:r>
            <a:endParaRPr lang="ru-RU" dirty="0"/>
          </a:p>
          <a:p>
            <a:r>
              <a:rPr lang="ru-RU" dirty="0"/>
              <a:t>Потребовалась лишь небольшая адаптация для GOT</a:t>
            </a:r>
            <a:r>
              <a:rPr lang="en-US" dirty="0"/>
              <a:t> (full RELRO)</a:t>
            </a:r>
            <a:endParaRPr lang="ru-R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6482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9E6E0-49FC-47E3-B907-3E8C02CEE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C5F9C5-D035-44BF-A73F-D04C9E2F3C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Практически не влияет на производительность</a:t>
            </a:r>
          </a:p>
          <a:p>
            <a:pPr lvl="1"/>
            <a:r>
              <a:rPr lang="ru-RU" dirty="0"/>
              <a:t>Может только замедлить старт программы из-за необходимости разрешения всех символов</a:t>
            </a:r>
            <a:endParaRPr lang="en-US" dirty="0"/>
          </a:p>
          <a:p>
            <a:pPr lvl="1"/>
            <a:r>
              <a:rPr lang="ru-RU" dirty="0"/>
              <a:t>Не обнаружили никакого замедления в работе компилятора </a:t>
            </a:r>
            <a:r>
              <a:rPr lang="en-US" dirty="0"/>
              <a:t>Clang</a:t>
            </a:r>
          </a:p>
          <a:p>
            <a:pPr lvl="2"/>
            <a:r>
              <a:rPr lang="en-US" dirty="0"/>
              <a:t>TODO: </a:t>
            </a:r>
            <a:r>
              <a:rPr lang="ru-RU" dirty="0"/>
              <a:t>проверить на </a:t>
            </a:r>
            <a:r>
              <a:rPr lang="en-US" dirty="0"/>
              <a:t>Clang </a:t>
            </a:r>
            <a:r>
              <a:rPr lang="ru-RU" dirty="0"/>
              <a:t>с </a:t>
            </a:r>
            <a:r>
              <a:rPr lang="en-US"/>
              <a:t>-DBUILD_SHARED_LIBS</a:t>
            </a:r>
            <a:endParaRPr lang="en-US" dirty="0"/>
          </a:p>
          <a:p>
            <a:r>
              <a:rPr lang="en-US" dirty="0"/>
              <a:t>False positives:</a:t>
            </a:r>
            <a:endParaRPr lang="ru-RU" dirty="0"/>
          </a:p>
          <a:p>
            <a:pPr lvl="1"/>
            <a:r>
              <a:rPr lang="ru-RU" dirty="0"/>
              <a:t>Могут сломаться некоторые программы, если в них были отсутствующие символы (которые не вызывались)</a:t>
            </a:r>
          </a:p>
          <a:p>
            <a:r>
              <a:rPr lang="en-US" dirty="0"/>
              <a:t>False negatives:</a:t>
            </a:r>
          </a:p>
          <a:p>
            <a:pPr lvl="1"/>
            <a:r>
              <a:rPr lang="ru-RU" dirty="0"/>
              <a:t>Не защищает пользовательские таблицы функций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89888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65176-1DCF-40BE-BC3B-1D07413D3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включить</a:t>
            </a:r>
            <a:r>
              <a:rPr lang="en-US" dirty="0"/>
              <a:t>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75EE06-796F-4150-9967-C80D9D14B3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Опции линкера для включения </a:t>
            </a:r>
            <a:r>
              <a:rPr lang="en-US" dirty="0"/>
              <a:t>Full RELRO:</a:t>
            </a:r>
            <a:r>
              <a:rPr lang="ru-RU" dirty="0"/>
              <a:t>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-Wl,-z,now -Wl,-z,relro</a:t>
            </a:r>
          </a:p>
          <a:p>
            <a:pPr lvl="1"/>
            <a:r>
              <a:rPr lang="ru-RU" dirty="0"/>
              <a:t>В Ubuntu включены по умолчанию в GCC, но не в </a:t>
            </a:r>
            <a:r>
              <a:rPr lang="en-US" dirty="0"/>
              <a:t>Clang (</a:t>
            </a:r>
            <a:r>
              <a:rPr lang="ru-RU" dirty="0"/>
              <a:t>в </a:t>
            </a:r>
            <a:r>
              <a:rPr lang="en-US" dirty="0"/>
              <a:t>Clang </a:t>
            </a:r>
            <a:r>
              <a:rPr lang="ru-RU" dirty="0"/>
              <a:t>только </a:t>
            </a:r>
            <a:r>
              <a:rPr lang="en-US" dirty="0"/>
              <a:t>partial RELRO</a:t>
            </a:r>
            <a:endParaRPr lang="ru-RU" dirty="0"/>
          </a:p>
          <a:p>
            <a:pPr lvl="1"/>
            <a:r>
              <a:rPr lang="ru-RU" dirty="0"/>
              <a:t>В Debian и </a:t>
            </a:r>
            <a:r>
              <a:rPr lang="en-US" dirty="0"/>
              <a:t>Fedora </a:t>
            </a:r>
            <a:r>
              <a:rPr lang="ru-RU" dirty="0"/>
              <a:t>не включены по умолчанию ни в GCC, ни в Clang</a:t>
            </a:r>
          </a:p>
          <a:p>
            <a:r>
              <a:rPr lang="ru-RU" dirty="0"/>
              <a:t>Использование в реальных проектах</a:t>
            </a:r>
            <a:endParaRPr lang="en-US" dirty="0"/>
          </a:p>
          <a:p>
            <a:pPr lvl="1"/>
            <a:r>
              <a:rPr lang="ru-RU" dirty="0"/>
              <a:t>В </a:t>
            </a:r>
            <a:r>
              <a:rPr lang="en-US" dirty="0"/>
              <a:t>Ubuntu </a:t>
            </a:r>
            <a:r>
              <a:rPr lang="ru-RU" dirty="0"/>
              <a:t>и Fefora пакеты дефолтно собираются с </a:t>
            </a:r>
            <a:r>
              <a:rPr lang="en-US" dirty="0"/>
              <a:t>F</a:t>
            </a:r>
            <a:r>
              <a:rPr lang="ru-RU" dirty="0"/>
              <a:t>ull RELRO</a:t>
            </a:r>
          </a:p>
          <a:p>
            <a:pPr lvl="1"/>
            <a:r>
              <a:rPr lang="ru-RU" dirty="0"/>
              <a:t>В пакетах Debian </a:t>
            </a:r>
            <a:r>
              <a:rPr lang="en-US" dirty="0"/>
              <a:t>Full RELRO</a:t>
            </a:r>
            <a:r>
              <a:rPr lang="ru-RU" dirty="0"/>
              <a:t> дефолтно не включён</a:t>
            </a:r>
            <a:endParaRPr lang="en-US" dirty="0"/>
          </a:p>
          <a:p>
            <a:pPr lvl="1"/>
            <a:r>
              <a:rPr lang="en-US" dirty="0"/>
              <a:t>TODO: </a:t>
            </a:r>
            <a:r>
              <a:rPr lang="ru-RU" dirty="0"/>
              <a:t>браузеры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74720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037B6-DE30-4425-AF8E-1EE7FBD38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Автоинициализация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159BBD-F5E2-49CB-A2E1-9EC82C21B0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96298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C12EB-30BC-4BC4-839B-788731A47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880818-A6F0-4524-B32F-38120027F5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55776" cy="4351338"/>
          </a:xfrm>
        </p:spPr>
        <p:txBody>
          <a:bodyPr/>
          <a:lstStyle/>
          <a:p>
            <a:r>
              <a:rPr lang="ru-RU" dirty="0"/>
              <a:t>Какой код может сгенерировать компилятор для этой программы</a:t>
            </a:r>
            <a:r>
              <a:rPr lang="en-US" dirty="0"/>
              <a:t>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foo()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int x;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return x ? 1 : 1;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8139947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C12EB-30BC-4BC4-839B-788731A47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880818-A6F0-4524-B32F-38120027F5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55776" cy="4351338"/>
          </a:xfrm>
        </p:spPr>
        <p:txBody>
          <a:bodyPr/>
          <a:lstStyle/>
          <a:p>
            <a:r>
              <a:rPr lang="ru-RU" dirty="0"/>
              <a:t>Какой код может сгенерировать компилятор для этой программы</a:t>
            </a:r>
            <a:r>
              <a:rPr lang="en-US" dirty="0"/>
              <a:t>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foo()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int x;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return x ? 1 : 1;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8E116C1-2530-459F-9795-41C9B17CF2A8}"/>
              </a:ext>
            </a:extLst>
          </p:cNvPr>
          <p:cNvSpPr txBox="1">
            <a:spLocks/>
          </p:cNvSpPr>
          <p:nvPr/>
        </p:nvSpPr>
        <p:spPr>
          <a:xfrm>
            <a:off x="6190129" y="1690688"/>
            <a:ext cx="4755776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foo()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return 1;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foo()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foo()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abort();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632994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22D25-5DBF-47E8-87C7-D1DCB0C98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F20864-2D39-48FA-8DCE-D72C065C20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Инициализация всех локальных переменных</a:t>
            </a:r>
          </a:p>
          <a:p>
            <a:pPr lvl="1"/>
            <a:r>
              <a:rPr lang="ru-RU" dirty="0"/>
              <a:t>Случайными значениями для debug</a:t>
            </a:r>
            <a:r>
              <a:rPr lang="en-US" dirty="0"/>
              <a:t>, </a:t>
            </a:r>
            <a:r>
              <a:rPr lang="ru-RU" dirty="0"/>
              <a:t>нулями для hardening</a:t>
            </a:r>
          </a:p>
          <a:p>
            <a:r>
              <a:rPr lang="ru-RU" dirty="0"/>
              <a:t>История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ru-RU" dirty="0"/>
              <a:t>В коммерческих тулчейнах автоинициализация появилась давно</a:t>
            </a:r>
          </a:p>
          <a:p>
            <a:pPr lvl="1"/>
            <a:r>
              <a:rPr lang="en-US" dirty="0" err="1"/>
              <a:t>InitAll</a:t>
            </a:r>
            <a:r>
              <a:rPr lang="en-US" dirty="0"/>
              <a:t> </a:t>
            </a:r>
            <a:r>
              <a:rPr lang="ru-RU" dirty="0"/>
              <a:t>добавлен в </a:t>
            </a:r>
            <a:r>
              <a:rPr lang="en-US" dirty="0"/>
              <a:t>Visual Studio </a:t>
            </a:r>
            <a:r>
              <a:rPr lang="ru-RU" dirty="0"/>
              <a:t>в 2019</a:t>
            </a:r>
            <a:endParaRPr lang="en-US" dirty="0"/>
          </a:p>
          <a:p>
            <a:pPr lvl="2"/>
            <a:r>
              <a:rPr lang="en-US" dirty="0" err="1">
                <a:hlinkClick r:id="rId2"/>
              </a:rPr>
              <a:t>CppCon</a:t>
            </a:r>
            <a:r>
              <a:rPr lang="en-US" dirty="0">
                <a:hlinkClick r:id="rId2"/>
              </a:rPr>
              <a:t> 2019: Killing Uninitialized Memory</a:t>
            </a:r>
            <a:endParaRPr lang="en-US" dirty="0"/>
          </a:p>
          <a:p>
            <a:pPr lvl="1"/>
            <a:r>
              <a:rPr lang="ru-RU" dirty="0"/>
              <a:t>Решение в GCC</a:t>
            </a:r>
            <a:r>
              <a:rPr lang="en-US" dirty="0"/>
              <a:t> </a:t>
            </a:r>
            <a:r>
              <a:rPr lang="ru-RU" dirty="0"/>
              <a:t>в 2021</a:t>
            </a:r>
            <a:endParaRPr lang="en-US" dirty="0">
              <a:hlinkClick r:id="rId3"/>
            </a:endParaRPr>
          </a:p>
          <a:p>
            <a:pPr lvl="2"/>
            <a:r>
              <a:rPr lang="ru-RU" dirty="0">
                <a:hlinkClick r:id="rId3"/>
              </a:rPr>
              <a:t>Первое обсуждение</a:t>
            </a:r>
            <a:r>
              <a:rPr lang="ru-RU" dirty="0"/>
              <a:t> в </a:t>
            </a:r>
            <a:r>
              <a:rPr lang="en-US" dirty="0"/>
              <a:t>mailing list </a:t>
            </a:r>
            <a:r>
              <a:rPr lang="ru-RU" dirty="0"/>
              <a:t>в 2014</a:t>
            </a:r>
            <a:endParaRPr lang="en-US" dirty="0"/>
          </a:p>
          <a:p>
            <a:pPr lvl="1"/>
            <a:r>
              <a:rPr lang="ru-RU" dirty="0"/>
              <a:t>Планируется включить в Стандарт </a:t>
            </a:r>
            <a:r>
              <a:rPr lang="en-US" dirty="0"/>
              <a:t>C++26 (</a:t>
            </a:r>
            <a:r>
              <a:rPr lang="en-US" dirty="0">
                <a:hlinkClick r:id="rId4"/>
              </a:rPr>
              <a:t>P2795</a:t>
            </a:r>
            <a:r>
              <a:rPr lang="en-US" dirty="0"/>
              <a:t>, </a:t>
            </a:r>
            <a:r>
              <a:rPr lang="ru-RU" dirty="0"/>
              <a:t>см. ниже)</a:t>
            </a:r>
            <a:endParaRPr lang="en-US" dirty="0"/>
          </a:p>
          <a:p>
            <a:r>
              <a:rPr lang="ru-RU" dirty="0"/>
              <a:t>Распространённость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10% CVE root cause </a:t>
            </a:r>
            <a:r>
              <a:rPr lang="ru-RU" dirty="0"/>
              <a:t>в продуктах </a:t>
            </a:r>
            <a:r>
              <a:rPr lang="en-US" dirty="0"/>
              <a:t>Microsoft </a:t>
            </a:r>
            <a:r>
              <a:rPr lang="ru-RU" dirty="0"/>
              <a:t>в 2018 (из </a:t>
            </a:r>
            <a:r>
              <a:rPr lang="en-US" dirty="0">
                <a:hlinkClick r:id="rId2"/>
              </a:rPr>
              <a:t>Killing Uninitialized Memory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12% exploitable </a:t>
            </a:r>
            <a:r>
              <a:rPr lang="ru-RU" dirty="0"/>
              <a:t>багов в </a:t>
            </a:r>
            <a:r>
              <a:rPr lang="en-US" dirty="0"/>
              <a:t>Android (</a:t>
            </a:r>
            <a:r>
              <a:rPr lang="ru-RU" dirty="0"/>
              <a:t>из </a:t>
            </a:r>
            <a:r>
              <a:rPr lang="en-US" dirty="0">
                <a:hlinkClick r:id="rId5"/>
              </a:rPr>
              <a:t>P2723</a:t>
            </a:r>
            <a:r>
              <a:rPr lang="en-US" dirty="0"/>
              <a:t>)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3675327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BA612-7704-43C7-BA23-E35EE3099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8231"/>
            <a:ext cx="10515600" cy="1325563"/>
          </a:xfrm>
        </p:spPr>
        <p:txBody>
          <a:bodyPr/>
          <a:lstStyle/>
          <a:p>
            <a:r>
              <a:rPr lang="ru-RU" dirty="0"/>
              <a:t>Накладные расходы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F018C5-56D7-4615-891E-AB0077FFF6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047" y="1660619"/>
            <a:ext cx="6925235" cy="4351338"/>
          </a:xfrm>
        </p:spPr>
        <p:txBody>
          <a:bodyPr>
            <a:normAutofit/>
          </a:bodyPr>
          <a:lstStyle/>
          <a:p>
            <a:r>
              <a:rPr lang="ru-RU" dirty="0"/>
              <a:t>Существенные накладные расходы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Замеры</a:t>
            </a:r>
            <a:r>
              <a:rPr lang="en-US" dirty="0"/>
              <a:t>:</a:t>
            </a:r>
          </a:p>
          <a:p>
            <a:pPr lvl="2"/>
            <a:r>
              <a:rPr lang="ru-RU" dirty="0"/>
              <a:t>1% на </a:t>
            </a:r>
            <a:r>
              <a:rPr lang="en-US" dirty="0"/>
              <a:t>Firefox (</a:t>
            </a:r>
            <a:r>
              <a:rPr lang="ru-RU" dirty="0"/>
              <a:t>из </a:t>
            </a:r>
            <a:r>
              <a:rPr lang="sv-SE" dirty="0">
                <a:hlinkClick r:id="rId2"/>
              </a:rPr>
              <a:t>Trivial Auto Var Init Experiments</a:t>
            </a:r>
            <a:r>
              <a:rPr lang="sv-SE" dirty="0"/>
              <a:t>)</a:t>
            </a:r>
            <a:endParaRPr lang="en-US" dirty="0"/>
          </a:p>
          <a:p>
            <a:pPr lvl="2"/>
            <a:r>
              <a:rPr lang="ru-RU" dirty="0"/>
              <a:t>До </a:t>
            </a:r>
            <a:r>
              <a:rPr lang="en-US" dirty="0"/>
              <a:t>10% </a:t>
            </a:r>
            <a:r>
              <a:rPr lang="ru-RU" dirty="0"/>
              <a:t>в горячем коде</a:t>
            </a:r>
            <a:r>
              <a:rPr lang="en-US" dirty="0"/>
              <a:t> (</a:t>
            </a:r>
            <a:r>
              <a:rPr lang="en-US" dirty="0" err="1">
                <a:hlinkClick r:id="rId3"/>
              </a:rPr>
              <a:t>virtio</a:t>
            </a:r>
            <a:r>
              <a:rPr lang="en-US" dirty="0"/>
              <a:t>, </a:t>
            </a:r>
            <a:r>
              <a:rPr lang="en-US" dirty="0">
                <a:hlinkClick r:id="rId4"/>
              </a:rPr>
              <a:t>Chrome</a:t>
            </a:r>
            <a:r>
              <a:rPr lang="en-US" dirty="0"/>
              <a:t>)</a:t>
            </a:r>
            <a:endParaRPr lang="ru-RU" dirty="0"/>
          </a:p>
          <a:p>
            <a:pPr lvl="2"/>
            <a:r>
              <a:rPr lang="ru-RU" dirty="0"/>
              <a:t>1-3% в среднем на </a:t>
            </a:r>
            <a:r>
              <a:rPr lang="en-US" dirty="0"/>
              <a:t>Postgres, </a:t>
            </a:r>
            <a:r>
              <a:rPr lang="ru-RU" dirty="0"/>
              <a:t>но до 20% на некоторых сценариях (</a:t>
            </a:r>
            <a:r>
              <a:rPr lang="en-US" dirty="0">
                <a:hlinkClick r:id="rId5"/>
              </a:rPr>
              <a:t>Ubuntu #1972043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&lt;1% </a:t>
            </a:r>
            <a:r>
              <a:rPr lang="ru-RU" dirty="0"/>
              <a:t>в </a:t>
            </a:r>
            <a:r>
              <a:rPr lang="en-US" dirty="0"/>
              <a:t>Windows (</a:t>
            </a:r>
            <a:r>
              <a:rPr lang="en-US" dirty="0">
                <a:hlinkClick r:id="rId6"/>
              </a:rPr>
              <a:t>Killing Uninitialized Memory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4.5% </a:t>
            </a:r>
            <a:r>
              <a:rPr lang="ru-RU" dirty="0"/>
              <a:t>при компиляции </a:t>
            </a:r>
            <a:r>
              <a:rPr lang="en-US" dirty="0"/>
              <a:t>CGBuiltin.cpp </a:t>
            </a:r>
            <a:r>
              <a:rPr lang="ru-RU" dirty="0"/>
              <a:t>компилятором </a:t>
            </a:r>
            <a:r>
              <a:rPr lang="en-US" dirty="0"/>
              <a:t>Clang</a:t>
            </a:r>
          </a:p>
          <a:p>
            <a:pPr lvl="1"/>
            <a:r>
              <a:rPr lang="ru-RU" dirty="0"/>
              <a:t>Основной проблемный кейс</a:t>
            </a:r>
            <a:r>
              <a:rPr lang="en-US" dirty="0"/>
              <a:t>: </a:t>
            </a:r>
            <a:r>
              <a:rPr lang="ru-RU" dirty="0"/>
              <a:t>большой локальный массив (например для </a:t>
            </a:r>
            <a:r>
              <a:rPr lang="en-US" dirty="0"/>
              <a:t>IO) </a:t>
            </a:r>
            <a:r>
              <a:rPr lang="ru-RU" dirty="0"/>
              <a:t>на горячем пути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C029176-D7B2-4AA2-8787-FF2CF11BB1AA}"/>
              </a:ext>
            </a:extLst>
          </p:cNvPr>
          <p:cNvSpPr txBox="1">
            <a:spLocks/>
          </p:cNvSpPr>
          <p:nvPr/>
        </p:nvSpPr>
        <p:spPr>
          <a:xfrm>
            <a:off x="6342530" y="1762872"/>
            <a:ext cx="522194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99DA18-CDDC-4D6F-A8A4-4FB979151417}"/>
              </a:ext>
            </a:extLst>
          </p:cNvPr>
          <p:cNvSpPr txBox="1"/>
          <p:nvPr/>
        </p:nvSpPr>
        <p:spPr>
          <a:xfrm>
            <a:off x="7548282" y="2291143"/>
            <a:ext cx="436357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while (std::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getline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(maps, line))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char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modulePath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[PATH_MAX + 1] = "";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// -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ftrivial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-auto-var-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// 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вставит здесь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memset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ret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sscanf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line.c_str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"%lx-%lx %6s %lx %*s %*x %" PATH_MAX_STRING(PATH_MAX)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"s\n",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&amp;start, &amp;end, perm, &amp;offset,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modulePath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26143833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8DA94-4AEF-41E8-ADB9-F9FA6079F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Другие недостатки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E04E56-FBE6-4C6B-9C68-7D49EFAE56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Автоинициализация ломает обнаружение багов в Valgrind и Msan</a:t>
            </a:r>
          </a:p>
          <a:p>
            <a:pPr lvl="1"/>
            <a:r>
              <a:rPr lang="ru-RU" dirty="0"/>
              <a:t>Необходимо обязательно отключать её в соответствующих сборках !</a:t>
            </a:r>
            <a:endParaRPr lang="en-US" dirty="0"/>
          </a:p>
          <a:p>
            <a:pPr lvl="1"/>
            <a:r>
              <a:rPr lang="ru-RU" dirty="0"/>
              <a:t>По крайней мере флаг сохраняет предупреждения компилятора</a:t>
            </a:r>
            <a:r>
              <a:rPr lang="en-US" dirty="0"/>
              <a:t> (-</a:t>
            </a:r>
            <a:r>
              <a:rPr lang="en-US" dirty="0" err="1"/>
              <a:t>Wuninitialized</a:t>
            </a:r>
            <a:r>
              <a:rPr lang="en-US" dirty="0"/>
              <a:t> –</a:t>
            </a:r>
            <a:r>
              <a:rPr lang="en-US" dirty="0" err="1"/>
              <a:t>Wmaybe</a:t>
            </a:r>
            <a:r>
              <a:rPr lang="en-US" dirty="0"/>
              <a:t>-uninitialized)</a:t>
            </a:r>
            <a:endParaRPr lang="ru-RU" dirty="0"/>
          </a:p>
          <a:p>
            <a:r>
              <a:rPr lang="ru-RU" dirty="0"/>
              <a:t>В некоторых ситуациях может привести к дополнительным уязвимостям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ru-RU" dirty="0"/>
              <a:t>Инициализация нулями</a:t>
            </a:r>
            <a:r>
              <a:rPr lang="en-US" dirty="0"/>
              <a:t> (</a:t>
            </a:r>
            <a:r>
              <a:rPr lang="ru-RU" dirty="0">
                <a:hlinkClick r:id="rId2"/>
              </a:rPr>
              <a:t>обычно рекомендуется</a:t>
            </a:r>
            <a:r>
              <a:rPr lang="en-US" dirty="0"/>
              <a:t> </a:t>
            </a:r>
            <a:r>
              <a:rPr lang="ru-RU" dirty="0"/>
              <a:t>для прода</a:t>
            </a:r>
            <a:r>
              <a:rPr lang="en-US" dirty="0"/>
              <a:t>): </a:t>
            </a:r>
            <a:r>
              <a:rPr lang="ru-RU" dirty="0"/>
              <a:t>в Linux </a:t>
            </a:r>
            <a:r>
              <a:rPr lang="en-US" dirty="0"/>
              <a:t>“</a:t>
            </a:r>
            <a:r>
              <a:rPr lang="ru-RU" dirty="0"/>
              <a:t>0</a:t>
            </a:r>
            <a:r>
              <a:rPr lang="en-US" dirty="0"/>
              <a:t>”</a:t>
            </a:r>
            <a:r>
              <a:rPr lang="ru-RU" dirty="0"/>
              <a:t> это например id суперпользователя</a:t>
            </a:r>
            <a:endParaRPr lang="en-US" dirty="0"/>
          </a:p>
          <a:p>
            <a:pPr lvl="1"/>
            <a:r>
              <a:rPr lang="ru-RU" dirty="0"/>
              <a:t>Инициализация не-нулями</a:t>
            </a:r>
            <a:r>
              <a:rPr lang="en-US" dirty="0"/>
              <a:t>: </a:t>
            </a:r>
            <a:r>
              <a:rPr lang="ru-RU" dirty="0"/>
              <a:t>провоцирование </a:t>
            </a:r>
            <a:r>
              <a:rPr lang="en-US" dirty="0"/>
              <a:t>buffer overflow</a:t>
            </a:r>
            <a:endParaRPr lang="ru-RU" dirty="0"/>
          </a:p>
          <a:p>
            <a:r>
              <a:rPr lang="ru-RU" dirty="0"/>
              <a:t>Применяется только к локальным переменным</a:t>
            </a:r>
          </a:p>
          <a:p>
            <a:pPr lvl="1"/>
            <a:r>
              <a:rPr lang="ru-RU" dirty="0"/>
              <a:t>Глобальные и так инициализируются</a:t>
            </a:r>
          </a:p>
          <a:p>
            <a:pPr lvl="1"/>
            <a:r>
              <a:rPr lang="ru-RU" dirty="0"/>
              <a:t>Для кучи можно использовать hardened allocator</a:t>
            </a:r>
            <a:r>
              <a:rPr lang="en-US" dirty="0"/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97909123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086E6-A33E-46F6-89CA-5172D4106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включить 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D57FE3-4034-4B4E-B24F-5F1FE30BF4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Флаг -ftrivial-auto-var-init=zero в GCC и Clang</a:t>
            </a:r>
            <a:endParaRPr lang="en-US" dirty="0"/>
          </a:p>
          <a:p>
            <a:pPr lvl="1"/>
            <a:r>
              <a:rPr lang="ru-RU" dirty="0"/>
              <a:t>Не включён по умолчанию в компиляторе в </a:t>
            </a:r>
            <a:r>
              <a:rPr lang="en-US" dirty="0"/>
              <a:t>Ubuntu, Debian, Fedora</a:t>
            </a:r>
            <a:endParaRPr lang="ru-RU" dirty="0"/>
          </a:p>
          <a:p>
            <a:r>
              <a:rPr lang="ru-RU" dirty="0"/>
              <a:t>Скрытый флаг </a:t>
            </a:r>
            <a:r>
              <a:rPr lang="en-US" dirty="0"/>
              <a:t>-</a:t>
            </a:r>
            <a:r>
              <a:rPr lang="en-US" dirty="0" err="1"/>
              <a:t>initiall</a:t>
            </a:r>
            <a:r>
              <a:rPr lang="en-US" dirty="0"/>
              <a:t> </a:t>
            </a:r>
            <a:r>
              <a:rPr lang="ru-RU" dirty="0"/>
              <a:t>в </a:t>
            </a:r>
            <a:r>
              <a:rPr lang="en-US" dirty="0"/>
              <a:t>Visual Studio</a:t>
            </a:r>
            <a:endParaRPr lang="ru-RU" dirty="0"/>
          </a:p>
          <a:p>
            <a:r>
              <a:rPr lang="ru-RU" dirty="0"/>
              <a:t>Использование в реальных проектах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ru-RU" dirty="0"/>
              <a:t>Не включён по умолчанию в пакетах </a:t>
            </a:r>
            <a:r>
              <a:rPr lang="en-US" dirty="0"/>
              <a:t>Ubuntu, Debian, Fedora</a:t>
            </a:r>
          </a:p>
          <a:p>
            <a:pPr lvl="1"/>
            <a:r>
              <a:rPr lang="ru-RU" dirty="0"/>
              <a:t>Дискуссия в трекере </a:t>
            </a:r>
            <a:r>
              <a:rPr lang="en-US" dirty="0"/>
              <a:t>Ubuntu (</a:t>
            </a:r>
            <a:r>
              <a:rPr lang="en-US" dirty="0">
                <a:hlinkClick r:id="rId2"/>
              </a:rPr>
              <a:t>#1972043</a:t>
            </a:r>
            <a:r>
              <a:rPr lang="en-US" dirty="0"/>
              <a:t>)</a:t>
            </a:r>
            <a:endParaRPr lang="ru-RU" dirty="0"/>
          </a:p>
          <a:p>
            <a:r>
              <a:rPr lang="ru-RU" dirty="0"/>
              <a:t>Включён в Chrome (</a:t>
            </a:r>
            <a:r>
              <a:rPr lang="en-US" dirty="0">
                <a:hlinkClick r:id="rId3"/>
              </a:rPr>
              <a:t>Chromium #</a:t>
            </a:r>
            <a:r>
              <a:rPr lang="ru-RU" dirty="0">
                <a:hlinkClick r:id="rId3"/>
              </a:rPr>
              <a:t>40633061</a:t>
            </a:r>
            <a:r>
              <a:rPr lang="ru-RU" dirty="0"/>
              <a:t>)</a:t>
            </a:r>
          </a:p>
          <a:p>
            <a:pPr lvl="1"/>
            <a:r>
              <a:rPr lang="ru-RU" dirty="0"/>
              <a:t>Исправление и отключение hot paths заняло ~4 месяца</a:t>
            </a:r>
          </a:p>
          <a:p>
            <a:r>
              <a:rPr lang="ru-RU" dirty="0"/>
              <a:t>Пока не включён в Firefox (</a:t>
            </a:r>
            <a:r>
              <a:rPr lang="en-US" dirty="0">
                <a:hlinkClick r:id="rId4"/>
              </a:rPr>
              <a:t>Trivial Auto Var Init Experiments</a:t>
            </a:r>
            <a:r>
              <a:rPr lang="ru-RU" dirty="0"/>
              <a:t>)</a:t>
            </a:r>
            <a:endParaRPr lang="en-US" dirty="0"/>
          </a:p>
          <a:p>
            <a:pPr lvl="1"/>
            <a:r>
              <a:rPr lang="en-US" dirty="0"/>
              <a:t>TODO: </a:t>
            </a:r>
            <a:r>
              <a:rPr lang="ru-RU" dirty="0"/>
              <a:t>найти </a:t>
            </a:r>
            <a:r>
              <a:rPr lang="en-US" dirty="0" err="1"/>
              <a:t>buildflags</a:t>
            </a:r>
            <a:r>
              <a:rPr lang="en-US" dirty="0"/>
              <a:t> Firefox</a:t>
            </a:r>
          </a:p>
          <a:p>
            <a:r>
              <a:rPr lang="ru-RU" dirty="0"/>
              <a:t>Включён в </a:t>
            </a:r>
            <a:r>
              <a:rPr lang="en-US" dirty="0"/>
              <a:t>Android user</a:t>
            </a:r>
            <a:r>
              <a:rPr lang="ru-RU" dirty="0"/>
              <a:t>- и </a:t>
            </a:r>
            <a:r>
              <a:rPr lang="en-US" dirty="0" err="1"/>
              <a:t>kernelspace</a:t>
            </a:r>
            <a:r>
              <a:rPr lang="en-US" dirty="0"/>
              <a:t> (</a:t>
            </a:r>
            <a:r>
              <a:rPr lang="sv-SE" dirty="0">
                <a:hlinkClick r:id="rId5"/>
              </a:rPr>
              <a:t>System hardening in Android 11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167985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7C548-1F7D-4984-9025-57F6E28D5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Методы обнаружения на этапе </a:t>
            </a:r>
            <a:r>
              <a:rPr lang="en-US" dirty="0"/>
              <a:t>QA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F5C588-54A6-4EFA-BF65-B9516D320C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/>
              <a:t>AddressSanitizer</a:t>
            </a:r>
            <a:endParaRPr lang="en-US" dirty="0"/>
          </a:p>
          <a:p>
            <a:pPr lvl="1"/>
            <a:r>
              <a:rPr lang="en-US" dirty="0"/>
              <a:t>Stack/heap/static overflow, double free, use-after-free, etc.</a:t>
            </a:r>
          </a:p>
          <a:p>
            <a:pPr lvl="1"/>
            <a:r>
              <a:rPr lang="en-US" dirty="0"/>
              <a:t>State-of-the-art</a:t>
            </a:r>
          </a:p>
          <a:p>
            <a:pPr lvl="1"/>
            <a:r>
              <a:rPr lang="ru-RU" dirty="0"/>
              <a:t>Может ограниченно использоваться в проде для </a:t>
            </a:r>
            <a:r>
              <a:rPr lang="en-US" dirty="0"/>
              <a:t>A/B </a:t>
            </a:r>
            <a:r>
              <a:rPr lang="ru-RU" dirty="0"/>
              <a:t>тестирования</a:t>
            </a:r>
            <a:endParaRPr lang="en-US" dirty="0"/>
          </a:p>
          <a:p>
            <a:r>
              <a:rPr lang="ru-RU" dirty="0"/>
              <a:t>Отладочные проверки </a:t>
            </a:r>
            <a:r>
              <a:rPr lang="en-US" dirty="0"/>
              <a:t>STL</a:t>
            </a:r>
          </a:p>
          <a:p>
            <a:pPr lvl="1"/>
            <a:r>
              <a:rPr lang="ru-RU" dirty="0"/>
              <a:t>Например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-D_GLIBCXX_DEBUG</a:t>
            </a:r>
            <a:r>
              <a:rPr lang="en-US" dirty="0"/>
              <a:t> </a:t>
            </a:r>
            <a:r>
              <a:rPr lang="ru-RU" dirty="0"/>
              <a:t>в </a:t>
            </a:r>
            <a:r>
              <a:rPr lang="en-US" dirty="0" err="1"/>
              <a:t>libstdc</a:t>
            </a:r>
            <a:r>
              <a:rPr lang="en-US" dirty="0"/>
              <a:t>++ </a:t>
            </a:r>
            <a:r>
              <a:rPr lang="ru-RU" dirty="0"/>
              <a:t>или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-D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LIBCPP_ABI_BOUNDED_ITERATORS</a:t>
            </a:r>
            <a:r>
              <a:rPr lang="en-US" dirty="0"/>
              <a:t> </a:t>
            </a:r>
            <a:r>
              <a:rPr lang="ru-RU" dirty="0"/>
              <a:t>в </a:t>
            </a:r>
            <a:r>
              <a:rPr lang="en-US" dirty="0" err="1"/>
              <a:t>libc</a:t>
            </a:r>
            <a:r>
              <a:rPr lang="en-US" dirty="0"/>
              <a:t>++</a:t>
            </a:r>
          </a:p>
          <a:p>
            <a:pPr lvl="1"/>
            <a:r>
              <a:rPr lang="ru-RU" dirty="0"/>
              <a:t>Меняют </a:t>
            </a:r>
            <a:r>
              <a:rPr lang="en-US" dirty="0"/>
              <a:t>ABI =&gt; </a:t>
            </a:r>
            <a:r>
              <a:rPr lang="ru-RU" dirty="0"/>
              <a:t>требуется полная пересборка зависимостей</a:t>
            </a:r>
          </a:p>
          <a:p>
            <a:r>
              <a:rPr lang="en-US" dirty="0" err="1"/>
              <a:t>Valgrind</a:t>
            </a:r>
            <a:endParaRPr lang="en-US" dirty="0"/>
          </a:p>
          <a:p>
            <a:pPr lvl="1"/>
            <a:r>
              <a:rPr lang="ru-RU" dirty="0"/>
              <a:t>Только ошибки кучи</a:t>
            </a:r>
            <a:r>
              <a:rPr lang="en-US" dirty="0"/>
              <a:t>: heap overflow, double free, use-after-free, etc.</a:t>
            </a:r>
          </a:p>
          <a:p>
            <a:pPr lvl="1"/>
            <a:r>
              <a:rPr lang="ru-RU" dirty="0"/>
              <a:t>Намного медленнее </a:t>
            </a:r>
            <a:r>
              <a:rPr lang="en-US" dirty="0"/>
              <a:t>Asan,</a:t>
            </a:r>
            <a:r>
              <a:rPr lang="ru-RU" dirty="0"/>
              <a:t> но может найти доп. ошибки</a:t>
            </a:r>
            <a:endParaRPr lang="en-US" dirty="0"/>
          </a:p>
          <a:p>
            <a:r>
              <a:rPr lang="ru-RU" dirty="0"/>
              <a:t>Другие инструменты</a:t>
            </a:r>
            <a:endParaRPr lang="en-US" dirty="0"/>
          </a:p>
          <a:p>
            <a:pPr lvl="1"/>
            <a:r>
              <a:rPr lang="en-US" dirty="0" err="1"/>
              <a:t>ElectricFence</a:t>
            </a:r>
            <a:r>
              <a:rPr lang="en-US" dirty="0"/>
              <a:t> (</a:t>
            </a:r>
            <a:r>
              <a:rPr lang="ru-RU" dirty="0"/>
              <a:t>только </a:t>
            </a:r>
            <a:r>
              <a:rPr lang="en-US" dirty="0"/>
              <a:t>heap overflow</a:t>
            </a:r>
            <a:r>
              <a:rPr lang="ru-RU" dirty="0"/>
              <a:t>)</a:t>
            </a:r>
            <a:r>
              <a:rPr lang="en-US" dirty="0"/>
              <a:t>, </a:t>
            </a:r>
            <a:r>
              <a:rPr lang="en-US" dirty="0" err="1">
                <a:hlinkClick r:id="rId2"/>
              </a:rPr>
              <a:t>DirtyFrame</a:t>
            </a:r>
            <a:r>
              <a:rPr lang="en-US" dirty="0"/>
              <a:t>, etc.</a:t>
            </a:r>
          </a:p>
        </p:txBody>
      </p:sp>
    </p:spTree>
    <p:extLst>
      <p:ext uri="{BB962C8B-B14F-4D97-AF65-F5344CB8AC3E}">
        <p14:creationId xmlns:p14="http://schemas.microsoft.com/office/powerpoint/2010/main" val="168253478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C243D-B202-4F31-A4DF-4AF817233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Проверка целочисленных переполнений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C2332E-D266-4879-883F-74C1BEE5C6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79133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F8B44-9846-43A7-A173-784CB989F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ошибки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D750C9-4C10-4C05-A6C0-DE2E817A30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// Из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OpenSSH 3.3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nresp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packet_get_int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nresp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 0)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//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Переполняем целое число до нуля здесь ...</a:t>
            </a:r>
          </a:p>
          <a:p>
            <a:pPr marL="0" indent="0"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response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xmalloc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nresp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(char*));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// ...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и вызываем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heap buffer overflow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тут</a:t>
            </a:r>
          </a:p>
          <a:p>
            <a:pPr marL="0" indent="0"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nresp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response[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packet_get_string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(NULL);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7965713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B7F0A-D44F-4809-AB18-22B673CA1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31E0F4-B631-4BEC-8F67-F8502C9BB8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Проверки целочисленных операций на переполнение</a:t>
            </a:r>
            <a:endParaRPr lang="en-US" dirty="0"/>
          </a:p>
          <a:p>
            <a:pPr lvl="1"/>
            <a:r>
              <a:rPr lang="ru-RU" dirty="0"/>
              <a:t>Дефолтный рантайм </a:t>
            </a:r>
            <a:r>
              <a:rPr lang="en-US" dirty="0" err="1"/>
              <a:t>UBsan</a:t>
            </a:r>
            <a:r>
              <a:rPr lang="en-US" dirty="0"/>
              <a:t> </a:t>
            </a:r>
            <a:r>
              <a:rPr lang="ru-RU" dirty="0"/>
              <a:t>выдаёт слишком много отладочной информации поэтому не подходит для </a:t>
            </a:r>
            <a:r>
              <a:rPr lang="en-US" dirty="0"/>
              <a:t>hardening</a:t>
            </a:r>
          </a:p>
          <a:p>
            <a:pPr lvl="1"/>
            <a:r>
              <a:rPr lang="ru-RU" dirty="0"/>
              <a:t>Выход – использование специального минимального рантайма (с </a:t>
            </a:r>
            <a:r>
              <a:rPr lang="en-US" dirty="0"/>
              <a:t>immediate abort)</a:t>
            </a:r>
          </a:p>
          <a:p>
            <a:r>
              <a:rPr lang="ru-RU" dirty="0"/>
              <a:t>Критичность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Наиболее известные примеры:</a:t>
            </a:r>
          </a:p>
          <a:p>
            <a:pPr lvl="2"/>
            <a:r>
              <a:rPr lang="ru-RU" dirty="0"/>
              <a:t>Инцидент с облучателем Therac-25 </a:t>
            </a:r>
            <a:r>
              <a:rPr lang="en-US" dirty="0"/>
              <a:t>(1985)</a:t>
            </a:r>
            <a:endParaRPr lang="ru-RU" dirty="0"/>
          </a:p>
          <a:p>
            <a:pPr lvl="2"/>
            <a:r>
              <a:rPr lang="ru-RU" dirty="0"/>
              <a:t>Катастрофа ракеты Ariane 5 </a:t>
            </a:r>
            <a:r>
              <a:rPr lang="en-US" dirty="0"/>
              <a:t>(1996)</a:t>
            </a:r>
          </a:p>
          <a:p>
            <a:pPr lvl="1"/>
            <a:r>
              <a:rPr lang="en-US" dirty="0"/>
              <a:t>~1% CVE </a:t>
            </a:r>
            <a:r>
              <a:rPr lang="ru-RU" dirty="0"/>
              <a:t>и 1.5% </a:t>
            </a:r>
            <a:r>
              <a:rPr lang="en-US" dirty="0"/>
              <a:t>KEV </a:t>
            </a:r>
            <a:r>
              <a:rPr lang="ru-RU" dirty="0"/>
              <a:t>в 2024</a:t>
            </a:r>
          </a:p>
          <a:p>
            <a:pPr lvl="1"/>
            <a:r>
              <a:rPr lang="en-US" dirty="0"/>
              <a:t>23 </a:t>
            </a:r>
            <a:r>
              <a:rPr lang="ru-RU" dirty="0"/>
              <a:t>место в рейтинге </a:t>
            </a:r>
            <a:r>
              <a:rPr lang="en-US" dirty="0" err="1">
                <a:hlinkClick r:id="rId2"/>
              </a:rPr>
              <a:t>Mitre</a:t>
            </a:r>
            <a:r>
              <a:rPr lang="en-US" dirty="0">
                <a:hlinkClick r:id="rId2"/>
              </a:rPr>
              <a:t> CWE Top 25 2024</a:t>
            </a:r>
            <a:r>
              <a:rPr lang="en-US" dirty="0"/>
              <a:t> (8 </a:t>
            </a:r>
            <a:r>
              <a:rPr lang="ru-RU" dirty="0"/>
              <a:t>в </a:t>
            </a:r>
            <a:r>
              <a:rPr lang="ru-RU" dirty="0">
                <a:hlinkClick r:id="rId3"/>
              </a:rPr>
              <a:t>рейтинге </a:t>
            </a:r>
            <a:r>
              <a:rPr lang="en-US" dirty="0">
                <a:hlinkClick r:id="rId3"/>
              </a:rPr>
              <a:t>2019 </a:t>
            </a:r>
            <a:r>
              <a:rPr lang="ru-RU" dirty="0">
                <a:hlinkClick r:id="rId3"/>
              </a:rPr>
              <a:t>года</a:t>
            </a:r>
            <a:r>
              <a:rPr lang="en-US" dirty="0"/>
              <a:t>)</a:t>
            </a:r>
          </a:p>
          <a:p>
            <a:r>
              <a:rPr lang="ru-RU" dirty="0"/>
              <a:t>История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-ftrapv появилась в </a:t>
            </a:r>
            <a:r>
              <a:rPr lang="en-US" dirty="0"/>
              <a:t>GCC </a:t>
            </a:r>
            <a:r>
              <a:rPr lang="ru-RU" dirty="0"/>
              <a:t>в 2000 (</a:t>
            </a:r>
            <a:r>
              <a:rPr lang="en-US" dirty="0">
                <a:hlinkClick r:id="rId4"/>
              </a:rPr>
              <a:t>patch for -</a:t>
            </a:r>
            <a:r>
              <a:rPr lang="en-US" dirty="0" err="1">
                <a:hlinkClick r:id="rId4"/>
              </a:rPr>
              <a:t>ftrapv</a:t>
            </a:r>
            <a:r>
              <a:rPr lang="en-US" dirty="0">
                <a:hlinkClick r:id="rId4"/>
              </a:rPr>
              <a:t> option.</a:t>
            </a:r>
            <a:r>
              <a:rPr lang="ru-RU" dirty="0"/>
              <a:t>)</a:t>
            </a:r>
          </a:p>
          <a:p>
            <a:pPr lvl="2"/>
            <a:r>
              <a:rPr lang="ru-RU" dirty="0"/>
              <a:t>За фичей не следили и она быстро протухла (например </a:t>
            </a:r>
            <a:r>
              <a:rPr lang="en-US" dirty="0">
                <a:hlinkClick r:id="rId5"/>
              </a:rPr>
              <a:t>BZ #35412</a:t>
            </a:r>
            <a:r>
              <a:rPr lang="en-US" dirty="0"/>
              <a:t> </a:t>
            </a:r>
            <a:r>
              <a:rPr lang="ru-RU" dirty="0"/>
              <a:t>открыт в 2008)</a:t>
            </a:r>
          </a:p>
          <a:p>
            <a:pPr lvl="1"/>
            <a:r>
              <a:rPr lang="ru-RU" dirty="0"/>
              <a:t>Работы John Regehr в [2010](https://blog.regehr.org/archives/1559)</a:t>
            </a:r>
          </a:p>
          <a:p>
            <a:pPr lvl="1"/>
            <a:r>
              <a:rPr lang="ru-RU" dirty="0"/>
              <a:t>Создание UBsan в 2014 </a:t>
            </a:r>
            <a:r>
              <a:rPr lang="en-US" dirty="0"/>
              <a:t>(</a:t>
            </a:r>
            <a:r>
              <a:rPr lang="ru-RU" dirty="0"/>
              <a:t>на волне популярности </a:t>
            </a:r>
            <a:r>
              <a:rPr lang="en-US" dirty="0"/>
              <a:t>Asan)</a:t>
            </a:r>
            <a:endParaRPr lang="ru-RU" dirty="0"/>
          </a:p>
          <a:p>
            <a:pPr lvl="2"/>
            <a:r>
              <a:rPr lang="en-US" dirty="0"/>
              <a:t>S</a:t>
            </a:r>
            <a:r>
              <a:rPr lang="ru-RU" dirty="0"/>
              <a:t>tate-of-the-art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64320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CC9A4-8B80-420B-B90D-A849C3D82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28FB90-3BF1-4445-9BAA-F027CCB249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/>
              <a:t>Накладные расходы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До </a:t>
            </a:r>
            <a:r>
              <a:rPr lang="en-US" dirty="0"/>
              <a:t>2x </a:t>
            </a:r>
            <a:r>
              <a:rPr lang="ru-RU" dirty="0"/>
              <a:t>на </a:t>
            </a:r>
            <a:r>
              <a:rPr lang="en-US" dirty="0"/>
              <a:t>SPEC (</a:t>
            </a:r>
            <a:r>
              <a:rPr lang="ru-RU" dirty="0"/>
              <a:t>из </a:t>
            </a:r>
            <a:r>
              <a:rPr lang="ru-RU" dirty="0">
                <a:hlinkClick r:id="rId2"/>
              </a:rPr>
              <a:t>статьи про </a:t>
            </a:r>
            <a:r>
              <a:rPr lang="en-US" dirty="0" err="1">
                <a:hlinkClick r:id="rId2"/>
              </a:rPr>
              <a:t>PartiSan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30% </a:t>
            </a:r>
            <a:r>
              <a:rPr lang="ru-RU" dirty="0"/>
              <a:t>замедление при компиляции </a:t>
            </a:r>
            <a:r>
              <a:rPr lang="en-US" dirty="0"/>
              <a:t>CGBuiltin.cpp </a:t>
            </a:r>
            <a:r>
              <a:rPr lang="ru-RU" dirty="0"/>
              <a:t>компилятором </a:t>
            </a:r>
            <a:r>
              <a:rPr lang="en-US" dirty="0"/>
              <a:t>Clang</a:t>
            </a:r>
          </a:p>
          <a:p>
            <a:r>
              <a:rPr lang="ru-RU" dirty="0"/>
              <a:t>Другие проблемы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en-US" dirty="0" err="1"/>
              <a:t>UBsan</a:t>
            </a:r>
            <a:r>
              <a:rPr lang="en-US" dirty="0"/>
              <a:t> </a:t>
            </a:r>
            <a:r>
              <a:rPr lang="ru-RU" dirty="0"/>
              <a:t>несовместим с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-strict-overflow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fwrapv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False positives:</a:t>
            </a:r>
          </a:p>
          <a:p>
            <a:pPr lvl="2"/>
            <a:r>
              <a:rPr lang="en-US" dirty="0"/>
              <a:t>Isan </a:t>
            </a:r>
            <a:r>
              <a:rPr lang="ru-RU" dirty="0"/>
              <a:t>может выдавать ложные срабатывания</a:t>
            </a:r>
            <a:r>
              <a:rPr lang="en-US" dirty="0"/>
              <a:t> </a:t>
            </a:r>
            <a:r>
              <a:rPr lang="ru-RU" dirty="0"/>
              <a:t>(например нужен </a:t>
            </a:r>
            <a:r>
              <a:rPr lang="en-US" dirty="0"/>
              <a:t>blacklist </a:t>
            </a:r>
            <a:r>
              <a:rPr lang="ru-RU" dirty="0"/>
              <a:t>для </a:t>
            </a:r>
            <a:r>
              <a:rPr lang="en-US" dirty="0"/>
              <a:t>STL-</a:t>
            </a:r>
            <a:r>
              <a:rPr lang="ru-RU" dirty="0"/>
              <a:t>кода</a:t>
            </a:r>
            <a:r>
              <a:rPr lang="en-US" dirty="0"/>
              <a:t>, </a:t>
            </a:r>
            <a:r>
              <a:rPr lang="ru-RU" dirty="0"/>
              <a:t>полагающегося на переполнение)</a:t>
            </a:r>
          </a:p>
          <a:p>
            <a:pPr lvl="1"/>
            <a:r>
              <a:rPr lang="en-US" dirty="0"/>
              <a:t>False negatives:</a:t>
            </a:r>
          </a:p>
          <a:p>
            <a:pPr lvl="2"/>
            <a:r>
              <a:rPr lang="ru-RU" dirty="0"/>
              <a:t>Может не обнаруживать некоторые баги, которые успел "перехватить" оптимизатор (особенно под `-</a:t>
            </a:r>
            <a:r>
              <a:rPr lang="en-US" dirty="0"/>
              <a:t>O2`):</a:t>
            </a:r>
          </a:p>
          <a:p>
            <a:pPr marL="1371600" lvl="3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 Helge Penne, Secure development with C++ - Lessons and techniques</a:t>
            </a:r>
          </a:p>
          <a:p>
            <a:pPr marL="1371600" lvl="3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foo() {</a:t>
            </a:r>
          </a:p>
          <a:p>
            <a:pPr marL="1371600" lvl="3" indent="0"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x = INT_MAX;</a:t>
            </a:r>
          </a:p>
          <a:p>
            <a:pPr marL="1371600" lvl="3" indent="0"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y = x + 1;</a:t>
            </a:r>
          </a:p>
          <a:p>
            <a:pPr marL="1371600" lvl="3" indent="0"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 (y &gt; x)</a:t>
            </a:r>
          </a:p>
          <a:p>
            <a:pPr marL="1371600" lvl="3" indent="0"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return 1;</a:t>
            </a:r>
          </a:p>
          <a:p>
            <a:pPr marL="1371600" lvl="3" indent="0"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return 2;</a:t>
            </a:r>
          </a:p>
          <a:p>
            <a:pPr marL="1371600" lvl="3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4464077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90CB5-FF6E-4765-B937-FC6BA0EF0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включить 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ADEE4F-0571-446A-90C7-1E44732CD1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GCC: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fsanitize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-trap=signed-integer-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overflow,pointer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-overflow</a:t>
            </a:r>
          </a:p>
          <a:p>
            <a:pPr lvl="1"/>
            <a:r>
              <a:rPr lang="en-US" dirty="0"/>
              <a:t>GCC </a:t>
            </a:r>
            <a:r>
              <a:rPr lang="ru-RU" dirty="0"/>
              <a:t>не поддерживает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</a:p>
          <a:p>
            <a:pPr lvl="1"/>
            <a:r>
              <a:rPr lang="ru-RU" dirty="0"/>
              <a:t>Ещё раз отметим что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ftrapv</a:t>
            </a:r>
            <a:r>
              <a:rPr lang="en-US" dirty="0"/>
              <a:t> </a:t>
            </a:r>
            <a:r>
              <a:rPr lang="ru-RU" i="1" dirty="0"/>
              <a:t>неработоспособна</a:t>
            </a:r>
          </a:p>
          <a:p>
            <a:r>
              <a:rPr lang="en-US" dirty="0"/>
              <a:t>Clang: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fsanitize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=signed-integer-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overflow,pointer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-overflow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fsanitize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-minimal-runtime</a:t>
            </a:r>
          </a:p>
          <a:p>
            <a:pPr lvl="1"/>
            <a:r>
              <a:rPr lang="ru-RU" dirty="0"/>
              <a:t>Рекомендую также добавлять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fsanitize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=integer</a:t>
            </a:r>
            <a:r>
              <a:rPr lang="en-US" dirty="0"/>
              <a:t> </a:t>
            </a:r>
            <a:r>
              <a:rPr lang="ru-RU" dirty="0"/>
              <a:t>(может потребоваться добавить некоторые </a:t>
            </a:r>
            <a:r>
              <a:rPr lang="en-US" dirty="0"/>
              <a:t>STL </a:t>
            </a:r>
            <a:r>
              <a:rPr lang="ru-RU" dirty="0"/>
              <a:t>хедеры в </a:t>
            </a:r>
            <a:r>
              <a:rPr lang="en-US" dirty="0"/>
              <a:t>blacklist</a:t>
            </a:r>
            <a:r>
              <a:rPr lang="ru-RU" dirty="0"/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dirty="0"/>
              <a:t>Использование в реальных проектах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ru-RU" dirty="0"/>
              <a:t>Проверка не используется в </a:t>
            </a:r>
            <a:r>
              <a:rPr lang="en-US" dirty="0"/>
              <a:t>Ubuntu, Debian, Fedora</a:t>
            </a:r>
            <a:endParaRPr lang="ru-RU" dirty="0"/>
          </a:p>
          <a:p>
            <a:pPr lvl="1"/>
            <a:r>
              <a:rPr lang="ru-RU" dirty="0"/>
              <a:t>Включена в </a:t>
            </a:r>
            <a:r>
              <a:rPr lang="en-US" dirty="0"/>
              <a:t>Android media stack:</a:t>
            </a:r>
          </a:p>
          <a:p>
            <a:pPr lvl="2"/>
            <a:r>
              <a:rPr lang="en-US" dirty="0">
                <a:hlinkClick r:id="rId2"/>
              </a:rPr>
              <a:t>Android Developers Blog: Hardening media stack</a:t>
            </a:r>
            <a:endParaRPr lang="en-US" dirty="0"/>
          </a:p>
          <a:p>
            <a:pPr lvl="2"/>
            <a:r>
              <a:rPr lang="en-US" dirty="0">
                <a:hlinkClick r:id="rId3"/>
              </a:rPr>
              <a:t>Android Developers Blog: Compiler-based security mitigations in Android 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31569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DE2BB-E145-44D5-8219-BEE4E9C64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Отключение небезопасных оптимизаций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283DE4-757B-44F4-9CE0-A059D4BFAD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11833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2E7D0-C7C2-4623-8741-0B31BD496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ошибки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9755A-E2E9-442A-923A-51A0B929A8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static void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devexit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agnx_pci_remove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(struct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pci_dev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pdev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struct ieee80211_hw *dev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pci_get_drvdata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pdev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struct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agnx_priv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dev-&gt;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//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Компилятор удалил проверку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if (!dev) return;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... do stuff using dev ...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3126975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D8AFE-71A4-4051-8C7C-CF074AB33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C415D2-B139-4ADC-804E-35473B48A1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Некоторые компиляторы могут излишне агрессивно реагировать на код, содержащий неочевидные для программиста ошибки,</a:t>
            </a:r>
            <a:r>
              <a:rPr lang="en-US" dirty="0"/>
              <a:t> </a:t>
            </a:r>
            <a:r>
              <a:rPr lang="ru-RU" dirty="0"/>
              <a:t>и генерировать небезопасный ассемблер</a:t>
            </a:r>
          </a:p>
          <a:p>
            <a:pPr lvl="1"/>
            <a:r>
              <a:rPr lang="ru-RU" dirty="0"/>
              <a:t>В основном выбрасываются пользовательские проверки</a:t>
            </a:r>
          </a:p>
          <a:p>
            <a:pPr lvl="1"/>
            <a:r>
              <a:rPr lang="en-US" dirty="0"/>
              <a:t>Visual Studio </a:t>
            </a:r>
            <a:r>
              <a:rPr lang="ru-RU" dirty="0"/>
              <a:t>менее агрессивен</a:t>
            </a:r>
            <a:r>
              <a:rPr lang="en-US" dirty="0"/>
              <a:t> </a:t>
            </a:r>
            <a:r>
              <a:rPr lang="ru-RU" dirty="0"/>
              <a:t>чем </a:t>
            </a:r>
            <a:r>
              <a:rPr lang="en-US" dirty="0"/>
              <a:t>GCC/Clang</a:t>
            </a:r>
          </a:p>
          <a:p>
            <a:r>
              <a:rPr lang="en-US" dirty="0"/>
              <a:t>Compiler Introduced Security Bugs</a:t>
            </a:r>
          </a:p>
          <a:p>
            <a:pPr lvl="1"/>
            <a:r>
              <a:rPr lang="ru-RU" dirty="0"/>
              <a:t>Термин появился в статье </a:t>
            </a:r>
            <a:r>
              <a:rPr lang="en-US" dirty="0">
                <a:hlinkClick r:id="rId2"/>
              </a:rPr>
              <a:t>Silent Bugs Matter: A Study of Compiler-Introduced Security Bugs</a:t>
            </a:r>
            <a:endParaRPr lang="en-US" dirty="0"/>
          </a:p>
          <a:p>
            <a:pPr lvl="1"/>
            <a:r>
              <a:rPr lang="ru-RU" dirty="0"/>
              <a:t>Соответствующих </a:t>
            </a:r>
            <a:r>
              <a:rPr lang="en-US" dirty="0"/>
              <a:t>CVE </a:t>
            </a:r>
            <a:r>
              <a:rPr lang="ru-RU" dirty="0"/>
              <a:t>мало (например </a:t>
            </a:r>
            <a:r>
              <a:rPr lang="en-US" dirty="0">
                <a:hlinkClick r:id="rId3"/>
              </a:rPr>
              <a:t>CVE-2009-1897</a:t>
            </a:r>
            <a:r>
              <a:rPr lang="en-US" dirty="0"/>
              <a:t>)</a:t>
            </a:r>
          </a:p>
          <a:p>
            <a:pPr lvl="1"/>
            <a:r>
              <a:rPr lang="ru-RU" dirty="0"/>
              <a:t>Но в статьях находят сотни </a:t>
            </a:r>
            <a:r>
              <a:rPr lang="en-US" dirty="0"/>
              <a:t>CISB </a:t>
            </a:r>
            <a:r>
              <a:rPr lang="ru-RU" dirty="0"/>
              <a:t>в </a:t>
            </a:r>
            <a:r>
              <a:rPr lang="en-US" dirty="0"/>
              <a:t>open-source </a:t>
            </a:r>
            <a:r>
              <a:rPr lang="ru-RU" dirty="0"/>
              <a:t>коде</a:t>
            </a:r>
            <a:endParaRPr lang="en-US" dirty="0"/>
          </a:p>
          <a:p>
            <a:r>
              <a:rPr lang="ru-RU" dirty="0"/>
              <a:t>Для кода с повышенными требованиями безопасности рекомендуется отключать такие оптимизации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25730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3E47A-DD7E-4E72-BA05-420D3881B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Накладные расходы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771042-E9B2-4E3C-95BD-54D34FE531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Слабый (до 1%) оверхед для </a:t>
            </a:r>
            <a:r>
              <a:rPr lang="en-US" dirty="0" err="1"/>
              <a:t>Phoronix</a:t>
            </a:r>
            <a:r>
              <a:rPr lang="en-US" dirty="0"/>
              <a:t> Test Suite</a:t>
            </a:r>
          </a:p>
          <a:p>
            <a:pPr lvl="1"/>
            <a:r>
              <a:rPr lang="en-US" dirty="0">
                <a:hlinkClick r:id="rId2"/>
              </a:rPr>
              <a:t>Performance Impact of Exploiting Undefined Behavior in C/C++</a:t>
            </a:r>
            <a:endParaRPr lang="ru-RU" dirty="0"/>
          </a:p>
          <a:p>
            <a:r>
              <a:rPr lang="ru-RU" dirty="0"/>
              <a:t>4.5% оверхед при компиляции </a:t>
            </a:r>
            <a:r>
              <a:rPr lang="en-US" dirty="0"/>
              <a:t>CGBuiltin.cpp </a:t>
            </a:r>
            <a:r>
              <a:rPr lang="ru-RU" dirty="0"/>
              <a:t>компилятором Clang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191515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FA426-DD3C-438B-A365-8664F144C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использовать</a:t>
            </a:r>
            <a:r>
              <a:rPr lang="en-US" dirty="0"/>
              <a:t>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53389F-DAD8-493A-B583-3F5F530780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Обычно для </a:t>
            </a:r>
            <a:r>
              <a:rPr lang="en-US" dirty="0"/>
              <a:t>GCC/Clang </a:t>
            </a:r>
            <a:r>
              <a:rPr lang="ru-RU" dirty="0"/>
              <a:t>отключают</a:t>
            </a:r>
            <a:endParaRPr lang="en-US" dirty="0"/>
          </a:p>
          <a:p>
            <a:pPr lvl="1"/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-delete-null-pointer-checks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-strict-overflow</a:t>
            </a:r>
            <a:r>
              <a:rPr lang="en-US" dirty="0"/>
              <a:t> 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==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fwrapv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fwrapv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-pointer</a:t>
            </a:r>
            <a:r>
              <a:rPr lang="en-US" dirty="0"/>
              <a:t>)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-strict-aliasing</a:t>
            </a:r>
          </a:p>
          <a:p>
            <a:r>
              <a:rPr lang="ru-RU" dirty="0"/>
              <a:t>Использование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ru-RU" dirty="0"/>
              <a:t>Флаги по умолчанию выключены во всех компиляторах и дистрибутивах</a:t>
            </a:r>
          </a:p>
          <a:p>
            <a:pPr lvl="1"/>
            <a:r>
              <a:rPr lang="ru-RU" dirty="0"/>
              <a:t>Но многие пакеты в дистрах собираются по крайней мере с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-strict-aliasing</a:t>
            </a:r>
            <a:endParaRPr lang="en-US" dirty="0"/>
          </a:p>
          <a:p>
            <a:pPr lvl="2"/>
            <a:r>
              <a:rPr lang="ru-RU" dirty="0"/>
              <a:t>Т.к. правила алиасинга особенно легко нарушить</a:t>
            </a:r>
          </a:p>
          <a:p>
            <a:pPr lvl="1"/>
            <a:r>
              <a:rPr lang="en-US" dirty="0"/>
              <a:t>TODO: </a:t>
            </a:r>
            <a:r>
              <a:rPr lang="ru-RU" dirty="0"/>
              <a:t>проверить сколько пакетов используют эти флаги (как ?)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0550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C71FD-CA86-44F0-8E5A-9999E012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Неисполняемый стек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BAED57-21DD-49C7-8C0C-FE0C6DB3BA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79309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C92A7-677E-4576-AB17-AD95F9FAA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Control-Flow Integrity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91C595-BB19-499F-BED4-456F80ABC8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48360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5F15B-5D95-4693-97B3-F5B5E3D2B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429C71-F37D-4719-9013-243F961240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TODO</a:t>
            </a:r>
          </a:p>
        </p:txBody>
      </p:sp>
    </p:spTree>
    <p:extLst>
      <p:ext uri="{BB962C8B-B14F-4D97-AF65-F5344CB8AC3E}">
        <p14:creationId xmlns:p14="http://schemas.microsoft.com/office/powerpoint/2010/main" val="190854513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BCCBC-F667-4231-85BA-0357462E7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Другие опции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F1E393-523C-4524-B32D-C3F28EF242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39090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3E613-45DE-4720-BCF2-4F99AC6FF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дальше 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6B1F09-94BF-48D9-B780-866C5F1B0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/>
              <a:t>О некоторых опциях мы не успели поговорить</a:t>
            </a:r>
            <a:endParaRPr lang="en-US" dirty="0"/>
          </a:p>
          <a:p>
            <a:r>
              <a:rPr lang="ru-RU" dirty="0"/>
              <a:t>Опции для очистки секретов (паролей, ключей</a:t>
            </a:r>
            <a:r>
              <a:rPr lang="en-US" dirty="0"/>
              <a:t>, etc.):</a:t>
            </a:r>
            <a:endParaRPr lang="ru-RU" dirty="0"/>
          </a:p>
          <a:p>
            <a:pPr lvl="1"/>
            <a:r>
              <a:rPr lang="en-US" dirty="0"/>
              <a:t>S</a:t>
            </a:r>
            <a:r>
              <a:rPr lang="ru-RU" dirty="0"/>
              <a:t>tack scrubbing – очистка</a:t>
            </a:r>
            <a:r>
              <a:rPr lang="en-US" dirty="0"/>
              <a:t> </a:t>
            </a:r>
            <a:r>
              <a:rPr lang="ru-RU" dirty="0"/>
              <a:t>стека при выходе из функции (-fstrub)</a:t>
            </a:r>
          </a:p>
          <a:p>
            <a:pPr lvl="1"/>
            <a:r>
              <a:rPr lang="ru-RU" dirty="0"/>
              <a:t>Очистка регистров при выходе из функции </a:t>
            </a:r>
            <a:r>
              <a:rPr lang="en-US" dirty="0"/>
              <a:t>(</a:t>
            </a:r>
            <a:r>
              <a:rPr lang="ru-RU" dirty="0"/>
              <a:t>-fzero-call-used-regs</a:t>
            </a:r>
            <a:r>
              <a:rPr lang="en-US" dirty="0"/>
              <a:t>)</a:t>
            </a:r>
          </a:p>
          <a:p>
            <a:r>
              <a:rPr lang="ru-RU" dirty="0"/>
              <a:t>Опции для защиты от аппаратных атак </a:t>
            </a:r>
            <a:r>
              <a:rPr lang="en-US" dirty="0"/>
              <a:t>(</a:t>
            </a:r>
            <a:r>
              <a:rPr lang="en-US" dirty="0" err="1"/>
              <a:t>Spectre</a:t>
            </a:r>
            <a:r>
              <a:rPr lang="en-US" dirty="0"/>
              <a:t>, etc.)</a:t>
            </a:r>
          </a:p>
          <a:p>
            <a:r>
              <a:rPr lang="en-US" dirty="0"/>
              <a:t>-</a:t>
            </a:r>
            <a:r>
              <a:rPr lang="en-US" dirty="0" err="1"/>
              <a:t>fhardened</a:t>
            </a:r>
            <a:r>
              <a:rPr lang="en-US" dirty="0"/>
              <a:t> </a:t>
            </a:r>
            <a:r>
              <a:rPr lang="ru-RU" dirty="0"/>
              <a:t>– зонтичная</a:t>
            </a:r>
            <a:r>
              <a:rPr lang="en-US" dirty="0"/>
              <a:t> </a:t>
            </a:r>
            <a:r>
              <a:rPr lang="ru-RU" dirty="0"/>
              <a:t>опция для наиболее важных </a:t>
            </a:r>
            <a:r>
              <a:rPr lang="en-US" dirty="0"/>
              <a:t>hardened-</a:t>
            </a:r>
            <a:r>
              <a:rPr lang="ru-RU" dirty="0"/>
              <a:t>оптимизаций</a:t>
            </a:r>
          </a:p>
          <a:p>
            <a:pPr lvl="1"/>
            <a:r>
              <a:rPr lang="ru-RU" dirty="0"/>
              <a:t>Включает все опции, рекомендованные </a:t>
            </a:r>
            <a:r>
              <a:rPr lang="en-US" dirty="0" err="1"/>
              <a:t>OpenSSF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Compiler Options Hardening Guide for C and C++</a:t>
            </a:r>
            <a:r>
              <a:rPr lang="en-US" dirty="0"/>
              <a:t>)</a:t>
            </a:r>
          </a:p>
          <a:p>
            <a:pPr lvl="1"/>
            <a:r>
              <a:rPr lang="ru-RU" dirty="0"/>
              <a:t>Хороший дефолтный флаг, но пока реализован только в </a:t>
            </a:r>
            <a:r>
              <a:rPr lang="en-US" dirty="0"/>
              <a:t>GCC</a:t>
            </a:r>
            <a:r>
              <a:rPr lang="ru-RU" dirty="0"/>
              <a:t> (</a:t>
            </a:r>
            <a:r>
              <a:rPr lang="en-US" dirty="0">
                <a:hlinkClick r:id="rId3"/>
              </a:rPr>
              <a:t>LLVM #122687</a:t>
            </a:r>
            <a:r>
              <a:rPr lang="en-US" dirty="0"/>
              <a:t>)</a:t>
            </a:r>
          </a:p>
          <a:p>
            <a:pPr lvl="1"/>
            <a:r>
              <a:rPr lang="ru-RU" dirty="0"/>
              <a:t>Конкретный набор зависит от версии компилятора</a:t>
            </a:r>
          </a:p>
          <a:p>
            <a:pPr lvl="2"/>
            <a:r>
              <a:rPr lang="ru-RU" dirty="0"/>
              <a:t>Для </a:t>
            </a:r>
            <a:r>
              <a:rPr lang="en-US" dirty="0"/>
              <a:t>GCC </a:t>
            </a:r>
            <a:r>
              <a:rPr lang="ru-RU" dirty="0"/>
              <a:t>можно посмотреть функцию `</a:t>
            </a:r>
            <a:r>
              <a:rPr lang="en-US" dirty="0" err="1"/>
              <a:t>print_help_hardened</a:t>
            </a:r>
            <a:endParaRPr lang="en-US" dirty="0"/>
          </a:p>
          <a:p>
            <a:pPr lvl="2"/>
            <a:r>
              <a:rPr lang="ru-RU" dirty="0"/>
              <a:t>На 2025 год</a:t>
            </a:r>
            <a:r>
              <a:rPr lang="en-US" dirty="0"/>
              <a:t>: </a:t>
            </a:r>
            <a:r>
              <a:rPr lang="ru-RU" dirty="0"/>
              <a:t>-</a:t>
            </a:r>
            <a:r>
              <a:rPr lang="en-US" dirty="0"/>
              <a:t>D_FORTIFY_SOURCE=3 -D_GLIBCXX_ASSERTIONS -</a:t>
            </a:r>
            <a:r>
              <a:rPr lang="en-US" dirty="0" err="1"/>
              <a:t>ftrivial</a:t>
            </a:r>
            <a:r>
              <a:rPr lang="en-US" dirty="0"/>
              <a:t>-auto-var-</a:t>
            </a:r>
            <a:r>
              <a:rPr lang="en-US" dirty="0" err="1"/>
              <a:t>init</a:t>
            </a:r>
            <a:r>
              <a:rPr lang="en-US" dirty="0"/>
              <a:t>=zero -</a:t>
            </a:r>
            <a:r>
              <a:rPr lang="en-US" dirty="0" err="1"/>
              <a:t>fPIE</a:t>
            </a:r>
            <a:r>
              <a:rPr lang="en-US" dirty="0"/>
              <a:t> -</a:t>
            </a:r>
            <a:r>
              <a:rPr lang="en-US" dirty="0" err="1"/>
              <a:t>Wl</a:t>
            </a:r>
            <a:r>
              <a:rPr lang="en-US" dirty="0"/>
              <a:t>,-</a:t>
            </a:r>
            <a:r>
              <a:rPr lang="en-US" dirty="0" err="1"/>
              <a:t>z,now</a:t>
            </a:r>
            <a:r>
              <a:rPr lang="en-US" dirty="0"/>
              <a:t> -</a:t>
            </a:r>
            <a:r>
              <a:rPr lang="en-US" dirty="0" err="1"/>
              <a:t>Wl</a:t>
            </a:r>
            <a:r>
              <a:rPr lang="en-US" dirty="0"/>
              <a:t>,-</a:t>
            </a:r>
            <a:r>
              <a:rPr lang="en-US" dirty="0" err="1"/>
              <a:t>z,relro</a:t>
            </a:r>
            <a:r>
              <a:rPr lang="en-US" dirty="0"/>
              <a:t> -</a:t>
            </a:r>
            <a:r>
              <a:rPr lang="en-US" dirty="0" err="1"/>
              <a:t>fstack</a:t>
            </a:r>
            <a:r>
              <a:rPr lang="en-US" dirty="0"/>
              <a:t>-protector-strong -</a:t>
            </a:r>
            <a:r>
              <a:rPr lang="en-US" dirty="0" err="1"/>
              <a:t>fstack</a:t>
            </a:r>
            <a:r>
              <a:rPr lang="en-US" dirty="0"/>
              <a:t>-clash-protection -</a:t>
            </a:r>
            <a:r>
              <a:rPr lang="en-US" dirty="0" err="1"/>
              <a:t>fcf</a:t>
            </a:r>
            <a:r>
              <a:rPr lang="en-US" dirty="0"/>
              <a:t>-protection=full</a:t>
            </a:r>
          </a:p>
        </p:txBody>
      </p:sp>
    </p:spTree>
    <p:extLst>
      <p:ext uri="{BB962C8B-B14F-4D97-AF65-F5344CB8AC3E}">
        <p14:creationId xmlns:p14="http://schemas.microsoft.com/office/powerpoint/2010/main" val="297035847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7532A-964A-431E-A4F5-80DD903BB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484971-452F-45F6-AD84-582487E777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Информация о замерах</a:t>
            </a:r>
            <a:r>
              <a:rPr lang="en-US" dirty="0"/>
              <a:t> </a:t>
            </a:r>
            <a:r>
              <a:rPr lang="ru-RU" dirty="0"/>
              <a:t>в приложении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Какие проверялись версии дистрибутивов</a:t>
            </a:r>
          </a:p>
          <a:p>
            <a:pPr lvl="1"/>
            <a:r>
              <a:rPr lang="ru-RU" dirty="0"/>
              <a:t>Как считались </a:t>
            </a:r>
            <a:r>
              <a:rPr lang="en-US" dirty="0"/>
              <a:t>CVE, KEV</a:t>
            </a:r>
            <a:r>
              <a:rPr lang="ru-RU" dirty="0"/>
              <a:t> (скрипты</a:t>
            </a:r>
            <a:r>
              <a:rPr lang="en-US" dirty="0"/>
              <a:t>)</a:t>
            </a:r>
            <a:endParaRPr lang="ru-RU" dirty="0"/>
          </a:p>
          <a:p>
            <a:pPr lvl="1"/>
            <a:r>
              <a:rPr lang="ru-RU" dirty="0"/>
              <a:t>Ссылки на примеры</a:t>
            </a:r>
            <a:r>
              <a:rPr lang="en-US" dirty="0"/>
              <a:t> (Stack Clashing)</a:t>
            </a:r>
          </a:p>
          <a:p>
            <a:pPr lvl="1"/>
            <a:r>
              <a:rPr lang="ru-RU" dirty="0"/>
              <a:t>Как искать проблемные программы (</a:t>
            </a:r>
            <a:r>
              <a:rPr lang="en-US" dirty="0"/>
              <a:t>no-pie, etc.)</a:t>
            </a:r>
          </a:p>
          <a:p>
            <a:pPr lvl="1"/>
            <a:r>
              <a:rPr lang="ru-RU" dirty="0"/>
              <a:t>Как запустить бенчмарки </a:t>
            </a:r>
            <a:r>
              <a:rPr lang="en-US" dirty="0"/>
              <a:t>Clang</a:t>
            </a:r>
          </a:p>
          <a:p>
            <a:r>
              <a:rPr lang="ru-RU" dirty="0"/>
              <a:t>Отдельный слайд про </a:t>
            </a:r>
            <a:r>
              <a:rPr lang="en-US" dirty="0"/>
              <a:t>Rust</a:t>
            </a:r>
            <a:r>
              <a:rPr lang="ru-RU" dirty="0"/>
              <a:t> (таблица со сравнением)</a:t>
            </a:r>
            <a:endParaRPr lang="en-US" dirty="0"/>
          </a:p>
          <a:p>
            <a:r>
              <a:rPr lang="ru-RU" dirty="0"/>
              <a:t>Отдельный слайд с рекомендуемыми ссылками</a:t>
            </a:r>
            <a:endParaRPr lang="en-US" dirty="0"/>
          </a:p>
          <a:p>
            <a:r>
              <a:rPr lang="ru-RU" dirty="0"/>
              <a:t>Слайд с рекомендациями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Проверить дефолтные опции в дистро, решить с </a:t>
            </a:r>
            <a:r>
              <a:rPr lang="en-US" dirty="0"/>
              <a:t>Security Team </a:t>
            </a:r>
            <a:r>
              <a:rPr lang="ru-RU" dirty="0"/>
              <a:t>какие </a:t>
            </a:r>
            <a:r>
              <a:rPr lang="en-US" dirty="0"/>
              <a:t>hardening</a:t>
            </a:r>
            <a:r>
              <a:rPr lang="ru-RU" dirty="0"/>
              <a:t>-методы включить в проде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89063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C8DD7-2659-4877-AB44-B521617A7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Спасибо за внимание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014712-4ABE-498A-9B77-26D4F051DB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Вопросы</a:t>
            </a:r>
            <a:r>
              <a:rPr lang="en-US" dirty="0"/>
              <a:t> ?</a:t>
            </a:r>
          </a:p>
        </p:txBody>
      </p:sp>
    </p:spTree>
    <p:extLst>
      <p:ext uri="{BB962C8B-B14F-4D97-AF65-F5344CB8AC3E}">
        <p14:creationId xmlns:p14="http://schemas.microsoft.com/office/powerpoint/2010/main" val="8361395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B6EF6-6618-402B-80D3-33E063232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30759-014A-4F41-AD30-7F7D51A5ED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W^X / NX bit / Data Execution Prevention</a:t>
            </a:r>
          </a:p>
          <a:p>
            <a:pPr lvl="1"/>
            <a:r>
              <a:rPr lang="ru-RU" dirty="0"/>
              <a:t>Отключение права на исполнения кода в сегменте стека</a:t>
            </a:r>
          </a:p>
          <a:p>
            <a:pPr lvl="1"/>
            <a:r>
              <a:rPr lang="ru-RU" dirty="0"/>
              <a:t>Осуществляется на уровне OS</a:t>
            </a:r>
            <a:endParaRPr lang="en-US" dirty="0"/>
          </a:p>
          <a:p>
            <a:pPr lvl="1"/>
            <a:r>
              <a:rPr lang="ru-RU" dirty="0"/>
              <a:t>Также применяется ко всем </a:t>
            </a:r>
            <a:r>
              <a:rPr lang="en-US" dirty="0"/>
              <a:t>writable-</a:t>
            </a:r>
            <a:r>
              <a:rPr lang="ru-RU" dirty="0"/>
              <a:t>сегментам (куче и глобальным переменным)</a:t>
            </a:r>
            <a:endParaRPr lang="en-US" dirty="0"/>
          </a:p>
          <a:p>
            <a:r>
              <a:rPr lang="ru-RU" dirty="0"/>
              <a:t>Одна из первых hardening защит</a:t>
            </a:r>
          </a:p>
          <a:p>
            <a:pPr lvl="1"/>
            <a:r>
              <a:rPr lang="ru-RU" dirty="0"/>
              <a:t>Впервые появилась в OpenBSD (2003) и Windows (2004)</a:t>
            </a:r>
            <a:endParaRPr lang="en-US" dirty="0"/>
          </a:p>
          <a:p>
            <a:pPr lvl="1"/>
            <a:r>
              <a:rPr lang="ru-RU" dirty="0"/>
              <a:t>Полностью исключает </a:t>
            </a:r>
            <a:r>
              <a:rPr lang="en-US" dirty="0"/>
              <a:t>(</a:t>
            </a:r>
            <a:r>
              <a:rPr lang="ru-RU" dirty="0"/>
              <a:t>приведённой выше</a:t>
            </a:r>
            <a:r>
              <a:rPr lang="en-US" dirty="0"/>
              <a:t>) </a:t>
            </a:r>
            <a:r>
              <a:rPr lang="ru-RU" dirty="0"/>
              <a:t>атаки </a:t>
            </a:r>
            <a:r>
              <a:rPr lang="en-US" dirty="0"/>
              <a:t>Stack Smashing</a:t>
            </a:r>
          </a:p>
          <a:p>
            <a:r>
              <a:rPr lang="ru-RU" dirty="0"/>
              <a:t>Включена по умолчанию во всех современных дистрибутивах </a:t>
            </a:r>
            <a:r>
              <a:rPr lang="en-US" dirty="0"/>
              <a:t>(GCC, Clang) </a:t>
            </a:r>
            <a:r>
              <a:rPr lang="ru-RU" dirty="0"/>
              <a:t>и </a:t>
            </a:r>
            <a:r>
              <a:rPr lang="en-US" dirty="0"/>
              <a:t>Windows</a:t>
            </a:r>
            <a:endParaRPr lang="ru-RU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02013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B6EF6-6618-402B-80D3-33E063232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Проблемы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30759-014A-4F41-AD30-7F7D51A5ED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Накладые расходы</a:t>
            </a:r>
            <a:r>
              <a:rPr lang="en-US" dirty="0"/>
              <a:t> </a:t>
            </a:r>
            <a:r>
              <a:rPr lang="ru-RU" dirty="0"/>
              <a:t>отсутствуют</a:t>
            </a:r>
            <a:endParaRPr lang="en-US" dirty="0"/>
          </a:p>
          <a:p>
            <a:r>
              <a:rPr lang="ru-RU" dirty="0"/>
              <a:t>Требуется чтобы весь код программы был собран в режиме неисполняемого стека</a:t>
            </a:r>
          </a:p>
          <a:p>
            <a:pPr lvl="1"/>
            <a:r>
              <a:rPr lang="ru-RU" dirty="0"/>
              <a:t>В том числе статически связанные динамические библиотеки</a:t>
            </a:r>
            <a:endParaRPr lang="en-US" dirty="0"/>
          </a:p>
          <a:p>
            <a:pPr lvl="2"/>
            <a:r>
              <a:rPr lang="ru-RU" dirty="0"/>
              <a:t>Не загруженные динамически с помощью </a:t>
            </a:r>
            <a:r>
              <a:rPr lang="en-US" dirty="0" err="1"/>
              <a:t>dlopen</a:t>
            </a:r>
            <a:r>
              <a:rPr lang="ru-RU" dirty="0"/>
              <a:t> (см. </a:t>
            </a:r>
            <a:r>
              <a:rPr lang="en-US" dirty="0">
                <a:hlinkClick r:id="rId2"/>
              </a:rPr>
              <a:t>BZ #32653</a:t>
            </a:r>
            <a:r>
              <a:rPr lang="en-US" dirty="0"/>
              <a:t>)</a:t>
            </a:r>
          </a:p>
          <a:p>
            <a:pPr lvl="1"/>
            <a:r>
              <a:rPr lang="ru-RU" dirty="0"/>
              <a:t>Проверить можно с помощью утилиты </a:t>
            </a:r>
            <a:r>
              <a:rPr lang="en-US" dirty="0" err="1"/>
              <a:t>checksec</a:t>
            </a:r>
            <a:endParaRPr lang="en-US" dirty="0"/>
          </a:p>
          <a:p>
            <a:pPr lvl="1"/>
            <a:r>
              <a:rPr lang="ru-RU" dirty="0"/>
              <a:t>Линкер предупредит при сборке</a:t>
            </a:r>
          </a:p>
          <a:p>
            <a:pPr lvl="2"/>
            <a:r>
              <a:rPr lang="ru-RU" dirty="0"/>
              <a:t>Рекомендуется использовать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LDFLAGS +=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,--fatal-warnings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ru-RU" dirty="0"/>
              <a:t>Основные причины </a:t>
            </a:r>
            <a:r>
              <a:rPr lang="en-US" dirty="0" err="1"/>
              <a:t>execstack</a:t>
            </a:r>
            <a:r>
              <a:rPr lang="en-US" dirty="0"/>
              <a:t> </a:t>
            </a:r>
            <a:r>
              <a:rPr lang="ru-RU" dirty="0"/>
              <a:t>в коде</a:t>
            </a:r>
            <a:r>
              <a:rPr lang="en-US" dirty="0"/>
              <a:t>:</a:t>
            </a:r>
            <a:endParaRPr lang="ru-RU" dirty="0"/>
          </a:p>
          <a:p>
            <a:pPr lvl="2"/>
            <a:r>
              <a:rPr lang="ru-RU" dirty="0"/>
              <a:t>Забыли проаннотировать ассемблерный код</a:t>
            </a:r>
          </a:p>
          <a:p>
            <a:pPr lvl="2"/>
            <a:r>
              <a:rPr lang="ru-RU" dirty="0"/>
              <a:t>Использование указателей на </a:t>
            </a:r>
            <a:r>
              <a:rPr lang="en-US" dirty="0"/>
              <a:t>GNU nested functions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1989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1353</TotalTime>
  <Words>5442</Words>
  <Application>Microsoft Office PowerPoint</Application>
  <PresentationFormat>Widescreen</PresentationFormat>
  <Paragraphs>730</Paragraphs>
  <Slides>75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75</vt:i4>
      </vt:variant>
    </vt:vector>
  </HeadingPairs>
  <TitlesOfParts>
    <vt:vector size="80" baseType="lpstr">
      <vt:lpstr>Arial</vt:lpstr>
      <vt:lpstr>Calibri</vt:lpstr>
      <vt:lpstr>Calibri Light</vt:lpstr>
      <vt:lpstr>Courier New</vt:lpstr>
      <vt:lpstr>Office Theme</vt:lpstr>
      <vt:lpstr>Уязвимости buffer overflow</vt:lpstr>
      <vt:lpstr>Атаки на стек</vt:lpstr>
      <vt:lpstr>Пример: Stack Smashing</vt:lpstr>
      <vt:lpstr>Атаки на кучу</vt:lpstr>
      <vt:lpstr>Распространённость buffer overflow уязвимостей</vt:lpstr>
      <vt:lpstr>Методы обнаружения на этапе QA</vt:lpstr>
      <vt:lpstr>Неисполняемый стек</vt:lpstr>
      <vt:lpstr>Введение</vt:lpstr>
      <vt:lpstr>Проблемы</vt:lpstr>
      <vt:lpstr>Address Space Layout Randomization (и PIE)</vt:lpstr>
      <vt:lpstr>Введение</vt:lpstr>
      <vt:lpstr>Position-independent Executable (PIE)</vt:lpstr>
      <vt:lpstr>Недостатки</vt:lpstr>
      <vt:lpstr>Дальнейшее развитие</vt:lpstr>
      <vt:lpstr>Stack Protector</vt:lpstr>
      <vt:lpstr>Stack Protector</vt:lpstr>
      <vt:lpstr>Дополнительные меры безопасности</vt:lpstr>
      <vt:lpstr>Недостатки</vt:lpstr>
      <vt:lpstr>Как включить ?</vt:lpstr>
      <vt:lpstr>Разделение стека</vt:lpstr>
      <vt:lpstr>Введение</vt:lpstr>
      <vt:lpstr>Недостатки</vt:lpstr>
      <vt:lpstr>Как включить ?</vt:lpstr>
      <vt:lpstr>Stack Clashing (Stack Probes)</vt:lpstr>
      <vt:lpstr>Методы hardening: Stack Clashing</vt:lpstr>
      <vt:lpstr>Недостатки</vt:lpstr>
      <vt:lpstr>Как использовать ?</vt:lpstr>
      <vt:lpstr>Фортификация (_FORTIFY_SOURCE)</vt:lpstr>
      <vt:lpstr>Пример защиты</vt:lpstr>
      <vt:lpstr>Реализация</vt:lpstr>
      <vt:lpstr>Введение</vt:lpstr>
      <vt:lpstr>Недостатки</vt:lpstr>
      <vt:lpstr>Как включить ?</vt:lpstr>
      <vt:lpstr>-fsanitize=bounds</vt:lpstr>
      <vt:lpstr>Проверки STL</vt:lpstr>
      <vt:lpstr>Пример</vt:lpstr>
      <vt:lpstr>Введение</vt:lpstr>
      <vt:lpstr>История и будущее</vt:lpstr>
      <vt:lpstr>Недостатки</vt:lpstr>
      <vt:lpstr>Как включить ?</vt:lpstr>
      <vt:lpstr>Усиленные аллокаторы</vt:lpstr>
      <vt:lpstr>Пример ошибки (1)</vt:lpstr>
      <vt:lpstr>Пример ошибки (2)</vt:lpstr>
      <vt:lpstr>Введение</vt:lpstr>
      <vt:lpstr>Недостатки</vt:lpstr>
      <vt:lpstr>Как включить ?</vt:lpstr>
      <vt:lpstr>Защита таблиц диспетчеризации (Full RELRO)</vt:lpstr>
      <vt:lpstr>Введение</vt:lpstr>
      <vt:lpstr>Пример</vt:lpstr>
      <vt:lpstr>История</vt:lpstr>
      <vt:lpstr>Недостатки</vt:lpstr>
      <vt:lpstr>Как включить ?</vt:lpstr>
      <vt:lpstr>Автоинициализация</vt:lpstr>
      <vt:lpstr>Пример</vt:lpstr>
      <vt:lpstr>Пример</vt:lpstr>
      <vt:lpstr>Введение</vt:lpstr>
      <vt:lpstr>Накладные расходы</vt:lpstr>
      <vt:lpstr>Другие недостатки</vt:lpstr>
      <vt:lpstr>Как включить ?</vt:lpstr>
      <vt:lpstr>Проверка целочисленных переполнений</vt:lpstr>
      <vt:lpstr>Пример ошибки</vt:lpstr>
      <vt:lpstr>Введение</vt:lpstr>
      <vt:lpstr>Недостатки</vt:lpstr>
      <vt:lpstr>Как включить ?</vt:lpstr>
      <vt:lpstr>Отключение небезопасных оптимизаций</vt:lpstr>
      <vt:lpstr>Пример ошибки</vt:lpstr>
      <vt:lpstr>Введение</vt:lpstr>
      <vt:lpstr>Накладные расходы</vt:lpstr>
      <vt:lpstr>Как использовать ?</vt:lpstr>
      <vt:lpstr>Control-Flow Integrity</vt:lpstr>
      <vt:lpstr>Введение</vt:lpstr>
      <vt:lpstr>Другие опции</vt:lpstr>
      <vt:lpstr>Что дальше ?</vt:lpstr>
      <vt:lpstr>TODO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Asus</cp:lastModifiedBy>
  <cp:revision>101</cp:revision>
  <dcterms:created xsi:type="dcterms:W3CDTF">2025-07-07T17:12:48Z</dcterms:created>
  <dcterms:modified xsi:type="dcterms:W3CDTF">2025-07-11T16:47:07Z</dcterms:modified>
</cp:coreProperties>
</file>