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80" r:id="rId2"/>
    <p:sldId id="257" r:id="rId3"/>
    <p:sldId id="340" r:id="rId4"/>
    <p:sldId id="341" r:id="rId5"/>
    <p:sldId id="342" r:id="rId6"/>
    <p:sldId id="261" r:id="rId7"/>
    <p:sldId id="258" r:id="rId8"/>
    <p:sldId id="259" r:id="rId9"/>
    <p:sldId id="263" r:id="rId10"/>
    <p:sldId id="279" r:id="rId11"/>
    <p:sldId id="260" r:id="rId12"/>
    <p:sldId id="264" r:id="rId13"/>
    <p:sldId id="281" r:id="rId14"/>
    <p:sldId id="262" r:id="rId15"/>
    <p:sldId id="266" r:id="rId16"/>
    <p:sldId id="267" r:id="rId17"/>
    <p:sldId id="348" r:id="rId18"/>
    <p:sldId id="333" r:id="rId19"/>
    <p:sldId id="282" r:id="rId20"/>
    <p:sldId id="269" r:id="rId21"/>
    <p:sldId id="273" r:id="rId22"/>
    <p:sldId id="272" r:id="rId23"/>
    <p:sldId id="284" r:id="rId24"/>
    <p:sldId id="277" r:id="rId25"/>
    <p:sldId id="285" r:id="rId26"/>
    <p:sldId id="283" r:id="rId27"/>
    <p:sldId id="275" r:id="rId28"/>
    <p:sldId id="276" r:id="rId29"/>
    <p:sldId id="287" r:id="rId30"/>
    <p:sldId id="288" r:id="rId31"/>
    <p:sldId id="291" r:id="rId32"/>
    <p:sldId id="289" r:id="rId33"/>
    <p:sldId id="290" r:id="rId34"/>
    <p:sldId id="358" r:id="rId35"/>
    <p:sldId id="332" r:id="rId36"/>
    <p:sldId id="293" r:id="rId37"/>
    <p:sldId id="294" r:id="rId38"/>
    <p:sldId id="295" r:id="rId39"/>
    <p:sldId id="296" r:id="rId40"/>
    <p:sldId id="297" r:id="rId41"/>
    <p:sldId id="300" r:id="rId42"/>
    <p:sldId id="301" r:id="rId43"/>
    <p:sldId id="302" r:id="rId44"/>
    <p:sldId id="299" r:id="rId45"/>
    <p:sldId id="303" r:id="rId46"/>
    <p:sldId id="305" r:id="rId47"/>
    <p:sldId id="306" r:id="rId48"/>
    <p:sldId id="307" r:id="rId49"/>
    <p:sldId id="308" r:id="rId50"/>
    <p:sldId id="309" r:id="rId51"/>
    <p:sldId id="311" r:id="rId52"/>
    <p:sldId id="357" r:id="rId53"/>
    <p:sldId id="314" r:id="rId54"/>
    <p:sldId id="315" r:id="rId55"/>
    <p:sldId id="316" r:id="rId56"/>
    <p:sldId id="318" r:id="rId57"/>
    <p:sldId id="319" r:id="rId58"/>
    <p:sldId id="320" r:id="rId59"/>
    <p:sldId id="321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4" r:id="rId68"/>
    <p:sldId id="335" r:id="rId69"/>
    <p:sldId id="336" r:id="rId70"/>
    <p:sldId id="337" r:id="rId71"/>
    <p:sldId id="355" r:id="rId72"/>
    <p:sldId id="353" r:id="rId73"/>
    <p:sldId id="354" r:id="rId74"/>
    <p:sldId id="349" r:id="rId75"/>
    <p:sldId id="350" r:id="rId76"/>
    <p:sldId id="352" r:id="rId77"/>
    <p:sldId id="343" r:id="rId78"/>
    <p:sldId id="344" r:id="rId79"/>
    <p:sldId id="331" r:id="rId80"/>
    <p:sldId id="356" r:id="rId81"/>
    <p:sldId id="330" r:id="rId82"/>
    <p:sldId id="345" r:id="rId83"/>
    <p:sldId id="346" r:id="rId84"/>
    <p:sldId id="359" r:id="rId85"/>
    <p:sldId id="270" r:id="rId86"/>
    <p:sldId id="347" r:id="rId87"/>
    <p:sldId id="271" r:id="rId88"/>
    <p:sldId id="274" r:id="rId89"/>
    <p:sldId id="286" r:id="rId90"/>
    <p:sldId id="278" r:id="rId91"/>
    <p:sldId id="292" r:id="rId92"/>
    <p:sldId id="298" r:id="rId93"/>
    <p:sldId id="304" r:id="rId94"/>
    <p:sldId id="310" r:id="rId95"/>
    <p:sldId id="317" r:id="rId96"/>
    <p:sldId id="322" r:id="rId97"/>
    <p:sldId id="339" r:id="rId98"/>
    <p:sldId id="338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launchpad.net/ubuntu/+source/python2.7/+bug/145211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2f30.org/fortify-headers/files.html" TargetMode="External"/><Relationship Id="rId2" Type="http://schemas.openxmlformats.org/officeDocument/2006/relationships/hyperlink" Target="https://github.com/google/sanitizers/issues/247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609/checksec/issues/302" TargetMode="External"/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limm609/checksec/issues/301" TargetMode="External"/><Relationship Id="rId4" Type="http://schemas.openxmlformats.org/officeDocument/2006/relationships/hyperlink" Target="https://github.com/slimm609/checksec/issues/300" TargetMode="Externa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0x434b.dev/overview-of-glibc-heap-exploitation-techniques/" TargetMode="External"/><Relationship Id="rId7" Type="http://schemas.openxmlformats.org/officeDocument/2006/relationships/hyperlink" Target="https://blog.regehr.org/archives/1520" TargetMode="External"/><Relationship Id="rId2" Type="http://schemas.openxmlformats.org/officeDocument/2006/relationships/hyperlink" Target="https://guyinatuxedo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213" TargetMode="External"/><Relationship Id="rId5" Type="http://schemas.openxmlformats.org/officeDocument/2006/relationships/hyperlink" Target="https://madaidans-insecurities.github.io/guides/linux-hardening.html" TargetMode="External"/><Relationship Id="rId4" Type="http://schemas.openxmlformats.org/officeDocument/2006/relationships/hyperlink" Target="https://best.openssf.org/Compiler-Hardening-Guides/Compiler-Options-Hardening-Guide-for-C-and-C++.html" TargetMode="Externa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bronevichok.ru/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/>
              <a:t>mmap)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PaX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 (</a:t>
            </a:r>
            <a:r>
              <a:rPr lang="en-US" dirty="0">
                <a:hlinkClick r:id="rId2"/>
              </a:rPr>
              <a:t>Launchpad #1452115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(1988)</a:t>
            </a:r>
          </a:p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стека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на бенчмарке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Не проверяет </a:t>
            </a:r>
            <a:r>
              <a:rPr lang="en-US" dirty="0"/>
              <a:t>trailing</a:t>
            </a:r>
            <a:r>
              <a:rPr lang="ru-RU" dirty="0"/>
              <a:t>-массивы в структурах (требуется</a:t>
            </a:r>
            <a:r>
              <a:rPr lang="en-US" dirty="0"/>
              <a:t> -</a:t>
            </a:r>
            <a:r>
              <a:rPr lang="en-US" dirty="0" err="1"/>
              <a:t>fstrict</a:t>
            </a:r>
            <a:r>
              <a:rPr lang="en-US" dirty="0"/>
              <a:t>-flex-arrays)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предусловий </a:t>
            </a:r>
            <a:r>
              <a:rPr lang="en-US" dirty="0"/>
              <a:t>(</a:t>
            </a:r>
            <a:r>
              <a:rPr lang="ru-RU" dirty="0"/>
              <a:t>параметры мат. функций и распределений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на бенчмарке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на бенчмарке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067-D6EA-48A6-AF9A-4CC40E75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0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70BF-6C6B-473F-97B9-2F7573D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325563"/>
            <a:ext cx="6333564" cy="5191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password[32];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message[1024];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“...”);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Сливаем пароль если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03D-8CB4-456C-8E5E-3769F56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замедление на бенчмарке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адресов возврата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Бенчмарк </a:t>
            </a:r>
            <a:r>
              <a:rPr lang="en-US" dirty="0"/>
              <a:t>Clang: </a:t>
            </a:r>
            <a:r>
              <a:rPr lang="ru-RU" dirty="0"/>
              <a:t>нет </a:t>
            </a:r>
            <a:r>
              <a:rPr lang="ru-RU"/>
              <a:t>изменений на </a:t>
            </a:r>
            <a:r>
              <a:rPr lang="en-US"/>
              <a:t>Intel </a:t>
            </a:r>
            <a:r>
              <a:rPr lang="en-US" dirty="0"/>
              <a:t>CET,</a:t>
            </a:r>
            <a:r>
              <a:rPr lang="ru-RU" dirty="0"/>
              <a:t> 6% оверхед на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17084"/>
              </p:ext>
            </p:extLst>
          </p:nvPr>
        </p:nvGraphicFramePr>
        <p:xfrm>
          <a:off x="1270746" y="247123"/>
          <a:ext cx="9650507" cy="63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рекомендуется также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fstrict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-flex-arrays=1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779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511553" y="416262"/>
            <a:ext cx="235771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Важно</a:t>
            </a:r>
            <a:r>
              <a:rPr lang="en-US" sz="1600" dirty="0"/>
              <a:t>: </a:t>
            </a:r>
            <a:r>
              <a:rPr lang="ru-RU" sz="1600" dirty="0"/>
              <a:t>дефолтные защиты могут быть отключены в конкретных пакетах (например нет </a:t>
            </a:r>
            <a:r>
              <a:rPr lang="en-US" sz="1600" dirty="0"/>
              <a:t>PIE/Full RELRO</a:t>
            </a:r>
            <a:r>
              <a:rPr lang="ru-RU" sz="1600" dirty="0"/>
              <a:t> в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</a:t>
            </a:r>
            <a:r>
              <a:rPr lang="ru-RU" sz="1400" dirty="0"/>
              <a:t>Будет включена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15188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Chrome (140.0.7313.1)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(142.0b1)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54480"/>
              </p:ext>
            </p:extLst>
          </p:nvPr>
        </p:nvGraphicFramePr>
        <p:xfrm>
          <a:off x="497541" y="960755"/>
          <a:ext cx="881903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77277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56549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1416424"/>
            <a:ext cx="23128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prstClr val="black"/>
                </a:solidFill>
              </a:rPr>
              <a:t>Все Rust CVE, связанные с ошибками памяти, вызваны ошибками в unsafe code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популярных крейтов содержат unsafe-код</a:t>
            </a:r>
            <a:r>
              <a:rPr lang="en-US" sz="1600" dirty="0"/>
              <a:t>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Опции, о которых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ru-RU" dirty="0"/>
              <a:t>см.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ещё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Hardening </a:t>
            </a:r>
            <a:r>
              <a:rPr lang="ru-RU" dirty="0"/>
              <a:t>в других популярных дистрибутивах </a:t>
            </a:r>
            <a:r>
              <a:rPr lang="en-US" dirty="0"/>
              <a:t>Linux (RedHat, OpenSUSE, Gentoo, etc.)</a:t>
            </a:r>
          </a:p>
          <a:p>
            <a:r>
              <a:rPr lang="en-US" dirty="0"/>
              <a:t>Hardening </a:t>
            </a:r>
            <a:r>
              <a:rPr lang="ru-RU" dirty="0"/>
              <a:t>в других </a:t>
            </a:r>
            <a:r>
              <a:rPr lang="en-US" dirty="0"/>
              <a:t>OS (Android, Windows, macOS, BSDs)</a:t>
            </a:r>
          </a:p>
          <a:p>
            <a:r>
              <a:rPr lang="en-US" dirty="0"/>
              <a:t>Hardening </a:t>
            </a:r>
            <a:r>
              <a:rPr lang="ru-RU" dirty="0"/>
              <a:t>в ядре операционной системы</a:t>
            </a:r>
            <a:endParaRPr lang="en-US" dirty="0"/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</a:t>
            </a:r>
            <a:r>
              <a:rPr lang="ru-RU" dirty="0"/>
              <a:t>в других безопасных языках</a:t>
            </a:r>
            <a:r>
              <a:rPr lang="en-US" dirty="0"/>
              <a:t> (Java, Swift, Ada, Solidity, etc.)</a:t>
            </a:r>
          </a:p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JIT-</a:t>
            </a:r>
            <a:r>
              <a:rPr lang="ru-RU" dirty="0"/>
              <a:t>компиляторах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37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Проверить дефолтные опции при сборке продуктового кода и дистрибутива</a:t>
            </a:r>
          </a:p>
          <a:p>
            <a:pPr lvl="1"/>
            <a:r>
              <a:rPr lang="ru-RU" dirty="0"/>
              <a:t>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</a:t>
            </a:r>
            <a:endParaRPr lang="en-US" dirty="0"/>
          </a:p>
          <a:p>
            <a:r>
              <a:rPr lang="ru-RU" dirty="0"/>
              <a:t>Поиск недозащищённых программ (</a:t>
            </a:r>
            <a:r>
              <a:rPr lang="en-US" dirty="0"/>
              <a:t>no-PIE, etc.) </a:t>
            </a:r>
            <a:r>
              <a:rPr lang="ru-RU" dirty="0"/>
              <a:t>можно автоматизировать с помощью </a:t>
            </a:r>
            <a:r>
              <a:rPr lang="ru-RU" dirty="0">
                <a:hlinkClick r:id="rId2"/>
              </a:rPr>
              <a:t>утилиты </a:t>
            </a:r>
            <a:r>
              <a:rPr lang="en-US" dirty="0" err="1">
                <a:hlinkClick r:id="rId2"/>
              </a:rPr>
              <a:t>checksec</a:t>
            </a:r>
            <a:endParaRPr lang="en-US" dirty="0"/>
          </a:p>
          <a:p>
            <a:pPr lvl="1"/>
            <a:r>
              <a:rPr lang="ru-RU" dirty="0"/>
              <a:t>Может проверить наличие </a:t>
            </a:r>
            <a:r>
              <a:rPr lang="en-US" dirty="0" err="1"/>
              <a:t>noexecstack</a:t>
            </a:r>
            <a:r>
              <a:rPr lang="en-US" dirty="0"/>
              <a:t>, PIE, _FORTIFY_SOURCE, RELRO, etc.</a:t>
            </a:r>
          </a:p>
          <a:p>
            <a:pPr lvl="1"/>
            <a:r>
              <a:rPr lang="ru-RU" dirty="0"/>
              <a:t>Пока </a:t>
            </a:r>
            <a:r>
              <a:rPr lang="en-US" dirty="0"/>
              <a:t>(?) </a:t>
            </a:r>
            <a:r>
              <a:rPr lang="ru-RU" dirty="0"/>
              <a:t>не поддерживает более новые защиты</a:t>
            </a:r>
            <a:r>
              <a:rPr lang="en-US" dirty="0"/>
              <a:t>: </a:t>
            </a:r>
            <a:r>
              <a:rPr lang="ru-RU" dirty="0"/>
              <a:t>все виды </a:t>
            </a:r>
            <a:r>
              <a:rPr lang="en-US" dirty="0"/>
              <a:t>CFI (</a:t>
            </a:r>
            <a:r>
              <a:rPr lang="en-US" dirty="0">
                <a:hlinkClick r:id="rId3"/>
              </a:rPr>
              <a:t>#302</a:t>
            </a:r>
            <a:r>
              <a:rPr lang="en-US" dirty="0"/>
              <a:t>), Stack Clashing (</a:t>
            </a:r>
            <a:r>
              <a:rPr lang="en-US" dirty="0">
                <a:hlinkClick r:id="rId4"/>
              </a:rPr>
              <a:t>#300</a:t>
            </a:r>
            <a:r>
              <a:rPr lang="en-US" dirty="0"/>
              <a:t>), Safe Stack (</a:t>
            </a:r>
            <a:r>
              <a:rPr lang="en-US" dirty="0">
                <a:hlinkClick r:id="rId5"/>
              </a:rPr>
              <a:t>#301</a:t>
            </a:r>
            <a:r>
              <a:rPr lang="en-US" dirty="0"/>
              <a:t>),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4"/>
              </a:rPr>
              <a:t>OpenSSF</a:t>
            </a:r>
            <a:r>
              <a:rPr lang="en-US" dirty="0">
                <a:hlinkClick r:id="rId4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Linux Hardening Guide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6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8CA-1735-42C5-903D-AFD61631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EEF7-8884-4F6A-BCAB-68EF33B4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Сергей Бронников (VK Tech/Tarantool)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https://bronevichok.ru/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45B46-0A58-4C4D-AD1F-C171EA4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63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коммит </a:t>
            </a:r>
            <a:r>
              <a:rPr lang="en-US" dirty="0"/>
              <a:t>b0ca903b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коммит </a:t>
            </a:r>
            <a:r>
              <a:rPr lang="en-US" dirty="0"/>
              <a:t>d0273f3d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Компилировали </a:t>
            </a:r>
            <a:r>
              <a:rPr lang="en-US" dirty="0"/>
              <a:t>CGBuiltin.cpp c -O2 (</a:t>
            </a:r>
            <a:r>
              <a:rPr lang="ru-RU" dirty="0"/>
              <a:t>самый большой файл)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Hardening – </a:t>
            </a:r>
            <a:r>
              <a:rPr lang="ru-RU" dirty="0"/>
              <a:t>крайняя мера, лучше обнаруживать ошибки на этапе </a:t>
            </a:r>
            <a:r>
              <a:rPr lang="en-US" dirty="0"/>
              <a:t>QA</a:t>
            </a:r>
          </a:p>
          <a:p>
            <a:r>
              <a:rPr lang="en-US" dirty="0" err="1"/>
              <a:t>AddressSanitizer</a:t>
            </a:r>
            <a:r>
              <a:rPr lang="en-US" dirty="0"/>
              <a:t> (≥ 2x)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 (≥ 2x)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r>
              <a:rPr lang="en-US" dirty="0"/>
              <a:t> (20-50x)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</TotalTime>
  <Words>7263</Words>
  <Application>Microsoft Office PowerPoint</Application>
  <PresentationFormat>Widescreen</PresentationFormat>
  <Paragraphs>1218</Paragraphs>
  <Slides>98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3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Накладные расходы</vt:lpstr>
      <vt:lpstr>Фортификация (_FORTIFY_SOURCE)</vt:lpstr>
      <vt:lpstr>Пример защиты</vt:lpstr>
      <vt:lpstr>Реализация</vt:lpstr>
      <vt:lpstr>Введение</vt:lpstr>
      <vt:lpstr>Накладные расходы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Опции, о которых мы не рассказали</vt:lpstr>
      <vt:lpstr>О чём ещё мы не рассказали</vt:lpstr>
      <vt:lpstr>Заключение</vt:lpstr>
      <vt:lpstr>Что стоит сделать ?</vt:lpstr>
      <vt:lpstr>Что почитать ?</vt:lpstr>
      <vt:lpstr>Благодарности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262</cp:revision>
  <dcterms:created xsi:type="dcterms:W3CDTF">2025-07-07T17:12:48Z</dcterms:created>
  <dcterms:modified xsi:type="dcterms:W3CDTF">2025-07-25T04:22:27Z</dcterms:modified>
</cp:coreProperties>
</file>