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7"/>
  </p:notesMasterIdLst>
  <p:sldIdLst>
    <p:sldId id="256" r:id="rId2"/>
    <p:sldId id="379" r:id="rId3"/>
    <p:sldId id="361" r:id="rId4"/>
    <p:sldId id="362" r:id="rId5"/>
    <p:sldId id="382" r:id="rId6"/>
    <p:sldId id="363" r:id="rId7"/>
    <p:sldId id="312" r:id="rId8"/>
    <p:sldId id="364" r:id="rId9"/>
    <p:sldId id="365" r:id="rId10"/>
    <p:sldId id="366" r:id="rId11"/>
    <p:sldId id="367" r:id="rId12"/>
    <p:sldId id="263" r:id="rId13"/>
    <p:sldId id="280" r:id="rId14"/>
    <p:sldId id="257" r:id="rId15"/>
    <p:sldId id="259" r:id="rId16"/>
    <p:sldId id="340" r:id="rId17"/>
    <p:sldId id="261" r:id="rId18"/>
    <p:sldId id="341" r:id="rId19"/>
    <p:sldId id="342" r:id="rId20"/>
    <p:sldId id="258" r:id="rId21"/>
    <p:sldId id="279" r:id="rId22"/>
    <p:sldId id="260" r:id="rId23"/>
    <p:sldId id="264" r:id="rId24"/>
    <p:sldId id="281" r:id="rId25"/>
    <p:sldId id="262" r:id="rId26"/>
    <p:sldId id="266" r:id="rId27"/>
    <p:sldId id="267" r:id="rId28"/>
    <p:sldId id="348" r:id="rId29"/>
    <p:sldId id="333" r:id="rId30"/>
    <p:sldId id="381" r:id="rId31"/>
    <p:sldId id="282" r:id="rId32"/>
    <p:sldId id="269" r:id="rId33"/>
    <p:sldId id="273" r:id="rId34"/>
    <p:sldId id="272" r:id="rId35"/>
    <p:sldId id="284" r:id="rId36"/>
    <p:sldId id="277" r:id="rId37"/>
    <p:sldId id="285" r:id="rId38"/>
    <p:sldId id="283" r:id="rId39"/>
    <p:sldId id="275" r:id="rId40"/>
    <p:sldId id="276" r:id="rId41"/>
    <p:sldId id="287" r:id="rId42"/>
    <p:sldId id="288" r:id="rId43"/>
    <p:sldId id="291" r:id="rId44"/>
    <p:sldId id="289" r:id="rId45"/>
    <p:sldId id="290" r:id="rId46"/>
    <p:sldId id="358" r:id="rId47"/>
    <p:sldId id="332" r:id="rId48"/>
    <p:sldId id="293" r:id="rId49"/>
    <p:sldId id="294" r:id="rId50"/>
    <p:sldId id="295" r:id="rId51"/>
    <p:sldId id="296" r:id="rId52"/>
    <p:sldId id="297" r:id="rId53"/>
    <p:sldId id="300" r:id="rId54"/>
    <p:sldId id="301" r:id="rId55"/>
    <p:sldId id="302" r:id="rId56"/>
    <p:sldId id="299" r:id="rId57"/>
    <p:sldId id="303" r:id="rId58"/>
    <p:sldId id="305" r:id="rId59"/>
    <p:sldId id="306" r:id="rId60"/>
    <p:sldId id="307" r:id="rId61"/>
    <p:sldId id="308" r:id="rId62"/>
    <p:sldId id="309" r:id="rId63"/>
    <p:sldId id="311" r:id="rId64"/>
    <p:sldId id="357" r:id="rId65"/>
    <p:sldId id="314" r:id="rId66"/>
    <p:sldId id="315" r:id="rId67"/>
    <p:sldId id="316" r:id="rId68"/>
    <p:sldId id="318" r:id="rId69"/>
    <p:sldId id="319" r:id="rId70"/>
    <p:sldId id="320" r:id="rId71"/>
    <p:sldId id="321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4" r:id="rId80"/>
    <p:sldId id="335" r:id="rId81"/>
    <p:sldId id="336" r:id="rId82"/>
    <p:sldId id="337" r:id="rId83"/>
    <p:sldId id="355" r:id="rId84"/>
    <p:sldId id="353" r:id="rId85"/>
    <p:sldId id="354" r:id="rId86"/>
    <p:sldId id="349" r:id="rId87"/>
    <p:sldId id="350" r:id="rId88"/>
    <p:sldId id="352" r:id="rId89"/>
    <p:sldId id="343" r:id="rId90"/>
    <p:sldId id="344" r:id="rId91"/>
    <p:sldId id="331" r:id="rId92"/>
    <p:sldId id="368" r:id="rId93"/>
    <p:sldId id="265" r:id="rId94"/>
    <p:sldId id="369" r:id="rId95"/>
    <p:sldId id="370" r:id="rId96"/>
    <p:sldId id="371" r:id="rId97"/>
    <p:sldId id="372" r:id="rId98"/>
    <p:sldId id="373" r:id="rId99"/>
    <p:sldId id="374" r:id="rId100"/>
    <p:sldId id="384" r:id="rId101"/>
    <p:sldId id="375" r:id="rId102"/>
    <p:sldId id="376" r:id="rId103"/>
    <p:sldId id="377" r:id="rId104"/>
    <p:sldId id="378" r:id="rId105"/>
    <p:sldId id="330" r:id="rId106"/>
    <p:sldId id="380" r:id="rId107"/>
    <p:sldId id="345" r:id="rId108"/>
    <p:sldId id="360" r:id="rId109"/>
    <p:sldId id="356" r:id="rId110"/>
    <p:sldId id="346" r:id="rId111"/>
    <p:sldId id="359" r:id="rId112"/>
    <p:sldId id="270" r:id="rId113"/>
    <p:sldId id="347" r:id="rId114"/>
    <p:sldId id="271" r:id="rId115"/>
    <p:sldId id="274" r:id="rId116"/>
    <p:sldId id="286" r:id="rId117"/>
    <p:sldId id="278" r:id="rId118"/>
    <p:sldId id="292" r:id="rId119"/>
    <p:sldId id="298" r:id="rId120"/>
    <p:sldId id="304" r:id="rId121"/>
    <p:sldId id="310" r:id="rId122"/>
    <p:sldId id="317" r:id="rId123"/>
    <p:sldId id="322" r:id="rId124"/>
    <p:sldId id="339" r:id="rId125"/>
    <p:sldId id="338" r:id="rId1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27B54-EFD4-4F1F-9CE4-9A3C368187A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D9083-F18D-4765-A928-A3C7AF570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0717-CC08-42AC-84F3-7EB74EE2C2EE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434B-ABC0-4013-A159-517880C2CE4B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2251-42B8-4CD0-9F76-CE8A218C5A9B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66BD-2959-43A5-9C43-B178997CA9C1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3A2-278A-4AA2-A6FA-B813D9AB289B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6CD0-8DC9-4D9E-8F97-A64EB549E498}" type="datetime1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ABDD-F7C0-49E5-BDEF-78EEAB9D4FF0}" type="datetime1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E602-B233-4072-AF5E-EEC16D6A3250}" type="datetime1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68E2-0F8E-43F1-B205-4CE4ED81C818}" type="datetime1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26D4-3247-4C35-B745-95D9A6527E86}" type="datetime1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A6C-CB8E-4E4E-A40B-CF748107F47F}" type="datetime1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2D92-9836-4BF5-99A8-6BBA488E0F07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std.org/jtc1/sc22/wg21/docs/papers/2023/p2973r0.html" TargetMode="External"/><Relationship Id="rId2" Type="http://schemas.openxmlformats.org/officeDocument/2006/relationships/hyperlink" Target="https://www.open-std.org/jtc1/sc22/wg21/docs/papers/2024/p2795r5.html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-std.org/jtc1/sc22/wg21/docs/papers/2025/p3471r4.html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isocpp/CppCoreGuidelines/blob/master/CppCoreGuidelines.md#pro-profiles" TargetMode="Externa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imm609/checksec/issues/300" TargetMode="External"/><Relationship Id="rId2" Type="http://schemas.openxmlformats.org/officeDocument/2006/relationships/hyperlink" Target="https://github.com/slimm609/checkse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s://github.com/slimm609/checksec/issues/301" TargetMode="Externa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13xp0p0v/linux-kernel-defence-map" TargetMode="External"/><Relationship Id="rId2" Type="http://schemas.openxmlformats.org/officeDocument/2006/relationships/hyperlink" Target="https://arxiv.org/pdf/2203.0683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regehr.org/archives/1520" TargetMode="External"/><Relationship Id="rId3" Type="http://schemas.openxmlformats.org/officeDocument/2006/relationships/hyperlink" Target="https://madaidans-insecurities.github.io/guides/linux-hardening.html" TargetMode="External"/><Relationship Id="rId7" Type="http://schemas.openxmlformats.org/officeDocument/2006/relationships/hyperlink" Target="https://blog.regehr.org/archives/213" TargetMode="External"/><Relationship Id="rId2" Type="http://schemas.openxmlformats.org/officeDocument/2006/relationships/hyperlink" Target="https://best.openssf.org/Compiler-Hardening-Guides/Compiler-Options-Hardening-Guide-for-C-and-C++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curity.googleblog.com/" TargetMode="External"/><Relationship Id="rId5" Type="http://schemas.openxmlformats.org/officeDocument/2006/relationships/hyperlink" Target="https://0x434b.dev/overview-of-glibc-heap-exploitation-techniques/" TargetMode="External"/><Relationship Id="rId4" Type="http://schemas.openxmlformats.org/officeDocument/2006/relationships/hyperlink" Target="https://guyinatuxedo.github.io/" TargetMode="Externa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bronevichok.ru/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yugr/slides/blob/main/CppZeroCost/2025/EN.pptx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ium.googlesource.com/chromium/src" TargetMode="External"/><Relationship Id="rId2" Type="http://schemas.openxmlformats.org/officeDocument/2006/relationships/hyperlink" Target="https://github.com/mozilla-firefox/firefo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ugr/slides/blob/main/CppZeroCost/2025/plan.md" TargetMode="External"/><Relationship Id="rId5" Type="http://schemas.openxmlformats.org/officeDocument/2006/relationships/hyperlink" Target="https://github.com/yugr/slides/tree/main/CppZeroCost/2025/scripts" TargetMode="External"/><Relationship Id="rId4" Type="http://schemas.openxmlformats.org/officeDocument/2006/relationships/hyperlink" Target="https://github.com/yugr/slides/tree/main/CppZeroCost/2025/bench" TargetMode="Externa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203.06834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hyperlink" Target="https://bugzilla.mozilla.org/show_bug.cgi?id=1852202" TargetMode="Externa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DirtyFrame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-firefox/firefox/blob/9fb43aa7996146d3dc1bb3ab09f618c0b8b4bcef/build/moz.configure/flags.configure#L341" TargetMode="External"/><Relationship Id="rId2" Type="http://schemas.openxmlformats.org/officeDocument/2006/relationships/hyperlink" Target="https://chromium.googlesource.com/chromium/src/+/c53163760d24e2f40c0365a6224ec653cf501b81/build/config/compiler/BUILD.gn#523" TargetMode="Externa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633061" TargetMode="External"/><Relationship Id="rId2" Type="http://schemas.openxmlformats.org/officeDocument/2006/relationships/hyperlink" Target="https://bugs.launchpad.net/ubuntu/+source/dpkg/+bug/19720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roid-developers.googleblog.com/2020/06/system-hardening-in-android-11.html" TargetMode="External"/><Relationship Id="rId4" Type="http://schemas.openxmlformats.org/officeDocument/2006/relationships/hyperlink" Target="https://serge-sans-paille.github.io/pythran-stories/trivial-auto-var-init-experiments.html" TargetMode="Externa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18/06/compiler-based-security-mitigations-in.html" TargetMode="External"/><Relationship Id="rId2" Type="http://schemas.openxmlformats.org/officeDocument/2006/relationships/hyperlink" Target="https://android-developers.googleblog.com/2016/05/hardening-media-stack.html" TargetMode="Externa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hyperlink" Target="https://fedoraproject.org/wiki/Changes/HardeningFlags28" TargetMode="External"/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dpkg.org/cgit/dpkg/dpkg.git/commit/?id=8f5aca71c1435c9913d5562b8cae68b751dff663" TargetMode="Externa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958324/free-public-domain-cc0-photo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.googleblog.com/2024/11/retrofitting-spatial-safety-to-hundreds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ugr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kingsvilletimes.ca/2022/10/common-sense-health-rake-up-the-leaves-this-fall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shipping-containers-cargo-port-industry-craft-9326e8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bugs.launchpad.net/ubuntu/+source/python2.7/+bug/1452115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zatoichi-engineer.github.io/assets/docs/12TRpie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m.wikipedia.org/wiki/Uncontrolled_format_strin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nl.no/Mount_Everest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reaching-shadow-heart-nature-landscapes-d62bda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chromium.org/Home/chromium-security/memory-safety" TargetMode="External"/><Relationship Id="rId7" Type="http://schemas.openxmlformats.org/officeDocument/2006/relationships/hyperlink" Target="https://media.defense.gov/2023/Dec/06/2003352724/-1/-1/0/THE-CASE-FOR-MEMORY-SAFE-ROADMAPS-TLP-CLEAR.PDF" TargetMode="External"/><Relationship Id="rId2" Type="http://schemas.openxmlformats.org/officeDocument/2006/relationships/hyperlink" Target="https://msrc.microsoft.com/blog/2019/07/a-proactive-approach-to-more-secure-co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we.mitre.org/top25/archive/2024/2024_cwe_top25.html" TargetMode="External"/><Relationship Id="rId5" Type="http://schemas.openxmlformats.org/officeDocument/2006/relationships/hyperlink" Target="https://security.googleblog.com/2024/10/safer-with-google-advancing-memory.html" TargetMode="External"/><Relationship Id="rId4" Type="http://schemas.openxmlformats.org/officeDocument/2006/relationships/hyperlink" Target="https://docs.google.com/presentation/d/1EDQL-6MUKrqbILBtYjpiF96uW5LXcnIuE-HxzyCIr68/edit?slide=id.g2ddb8e6973c_0_7#slide=id.g2ddb8e6973c_0_7" TargetMode="External"/><Relationship Id="rId9" Type="http://schemas.openxmlformats.org/officeDocument/2006/relationships/hyperlink" Target="https://security.googleblog.com/2024/09/eliminating-memory-safety-vulnerabilities-Android.html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zatoichi-engineer.github.io/2017/10/06/fortify-source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2f30.org/fortify-headers/files.html" TargetMode="External"/><Relationship Id="rId2" Type="http://schemas.openxmlformats.org/officeDocument/2006/relationships/hyperlink" Target="https://github.com/google/sanitizers/issues/247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-developers.googleblog.com/2020/06/system-hardening-in-android-11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defense.gov/2023/Dec/06/2003352724/-1/-1/0/THE-CASE-FOR-MEMORY-SAFE-ROADMAPS-TLP-CLEAR.PDF" TargetMode="External"/><Relationship Id="rId2" Type="http://schemas.openxmlformats.org/officeDocument/2006/relationships/hyperlink" Target="https://security.googleblog.com/2024/10/safer-with-google-advancing-memory.htm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github.com/yugr/CppRussia/blob/master/2023/EN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oldya420.getarchive.net/amp/media/dart-board-darts-target-sports-6aa47e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14-06/msg00615.html" TargetMode="External"/><Relationship Id="rId2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-std.org/jtc1/sc22/wg21/docs/papers/2023/p2723r1.html#real-world" TargetMode="External"/><Relationship Id="rId4" Type="http://schemas.openxmlformats.org/officeDocument/2006/relationships/hyperlink" Target="https://www.open-std.org/jtc1/sc22/wg21/docs/papers/2023/p2795r3.html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-proxy.ozlabs.org/project/qemu-devel/patch/20250604191843.399309-1-stefanha@redhat.com/" TargetMode="External"/><Relationship Id="rId2" Type="http://schemas.openxmlformats.org/officeDocument/2006/relationships/hyperlink" Target="https://serge-sans-paille.github.io/pythran-stories/trivial-auto-var-init-experi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5" Type="http://schemas.openxmlformats.org/officeDocument/2006/relationships/hyperlink" Target="https://bugs.launchpad.net/ubuntu/+source/dpkg/+bug/1972043/comments/11" TargetMode="External"/><Relationship Id="rId4" Type="http://schemas.openxmlformats.org/officeDocument/2006/relationships/hyperlink" Target="https://issues.chromium.org/issues/40633061#comment142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llvm.org/pipermail/cfe-dev/2020-April/065221.html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19/2019_cwe_top25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regehr.org/archives/1559" TargetMode="External"/><Relationship Id="rId5" Type="http://schemas.openxmlformats.org/officeDocument/2006/relationships/hyperlink" Target="https://gcc.gnu.org/bugzilla/show_bug.cgi?id=35412" TargetMode="External"/><Relationship Id="rId4" Type="http://schemas.openxmlformats.org/officeDocument/2006/relationships/hyperlink" Target="https://gcc.gnu.org/legacy-ml/gcc-patches/2000-10/msg00607.html" TargetMode="Externa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08108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09-1897" TargetMode="External"/><Relationship Id="rId2" Type="http://schemas.openxmlformats.org/officeDocument/2006/relationships/hyperlink" Target="https://www.usenix.org/system/files/sec23fall-prepub-123-xu-jianhao.pdf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ist.utl.pt/nuno.lopes/pubs/ub-pldi25.pdf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342348" TargetMode="External"/><Relationship Id="rId2" Type="http://schemas.openxmlformats.org/officeDocument/2006/relationships/hyperlink" Target="https://chromium.googlesource.com/chromium/src/+/c53163760d24e2f40c0365a6224ec653cf501b81/build/config/compiler/BUILD.gn#289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secbp/control-flow-guard" TargetMode="External"/><Relationship Id="rId2" Type="http://schemas.openxmlformats.org/officeDocument/2006/relationships/hyperlink" Target="https://mihaibudiu.github.io/work/ccs0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security.net/rap_faq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docs/security/test/cfi" TargetMode="External"/><Relationship Id="rId2" Type="http://schemas.openxmlformats.org/officeDocument/2006/relationships/hyperlink" Target="https://www.chromium.org/developers/testing/control-flow-integrity/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03.06834" TargetMode="External"/><Relationship Id="rId2" Type="http://schemas.openxmlformats.org/officeDocument/2006/relationships/hyperlink" Target="https://packages.debian.org/bookworm/python3.11-minimal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09/eliminating-memory-safety-vulnerabilities-Android.html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rustc/exploit-mitigations.html#read-only-relocations-and-immediate-binding" TargetMode="External"/><Relationship Id="rId3" Type="http://schemas.openxmlformats.org/officeDocument/2006/relationships/hyperlink" Target="https://doc.rust-lang.org/rustc/exploit-mitigations.html#position-independent-executable" TargetMode="External"/><Relationship Id="rId7" Type="http://schemas.openxmlformats.org/officeDocument/2006/relationships/hyperlink" Target="https://github.com/girlbossceo/hardened_malloc-rs" TargetMode="External"/><Relationship Id="rId12" Type="http://schemas.openxmlformats.org/officeDocument/2006/relationships/image" Target="../media/image17.png"/><Relationship Id="rId2" Type="http://schemas.openxmlformats.org/officeDocument/2006/relationships/hyperlink" Target="https://doc.rust-lang.org/rustc/exploit-mitigations.html#non-executable-memory-reg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rust-lang.org/rustc/exploit-mitigations.html#stack-clashing-protection" TargetMode="External"/><Relationship Id="rId11" Type="http://schemas.openxmlformats.org/officeDocument/2006/relationships/hyperlink" Target="https://arxiv.org/pdf/2007.00752" TargetMode="External"/><Relationship Id="rId5" Type="http://schemas.openxmlformats.org/officeDocument/2006/relationships/hyperlink" Target="https://doc.rust-lang.org/rustc/exploit-mitigations.html#backward-edge-control-flow-protection" TargetMode="External"/><Relationship Id="rId10" Type="http://schemas.openxmlformats.org/officeDocument/2006/relationships/hyperlink" Target="https://arxiv.org/pdf/2003.03296" TargetMode="External"/><Relationship Id="rId4" Type="http://schemas.openxmlformats.org/officeDocument/2006/relationships/hyperlink" Target="https://doc.rust-lang.org/rustc/exploit-mitigations.html#stack-smashing-protection" TargetMode="External"/><Relationship Id="rId9" Type="http://schemas.openxmlformats.org/officeDocument/2006/relationships/hyperlink" Target="https://doc.rust-lang.org/beta/unstable-book/compiler-flags/sanitizer.html#controlflowintegrity" TargetMode="Externa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issues/122687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issues/60389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9F0E-CF2A-4B49-B17E-23A4D5881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Hardening: current status and trends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AB0E01-DF5D-429B-86B1-3BE831A0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4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0022-4C26-46E7-8BF7-0A50D0ED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73CE6-C88C-4A2B-9FD3-3CD890D81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144" y="1825625"/>
            <a:ext cx="5831048" cy="4351338"/>
          </a:xfrm>
        </p:spPr>
        <p:txBody>
          <a:bodyPr/>
          <a:lstStyle/>
          <a:p>
            <a:r>
              <a:rPr lang="en-US" dirty="0"/>
              <a:t>Hardening is an integral activity</a:t>
            </a:r>
            <a:endParaRPr lang="ru-RU" dirty="0"/>
          </a:p>
          <a:p>
            <a:r>
              <a:rPr lang="en-US" dirty="0"/>
              <a:t>In </a:t>
            </a:r>
            <a:r>
              <a:rPr lang="en-US" i="1" dirty="0"/>
              <a:t>this</a:t>
            </a:r>
            <a:r>
              <a:rPr lang="ru-RU" i="1" dirty="0"/>
              <a:t> </a:t>
            </a:r>
            <a:r>
              <a:rPr lang="en-US" dirty="0"/>
              <a:t>talk we consider only runtime checks</a:t>
            </a:r>
            <a:endParaRPr lang="ru-RU" dirty="0"/>
          </a:p>
          <a:p>
            <a:pPr lvl="1"/>
            <a:r>
              <a:rPr lang="en-US" dirty="0"/>
              <a:t>Compiler, library, OS</a:t>
            </a:r>
          </a:p>
          <a:p>
            <a:pPr lvl="1"/>
            <a:r>
              <a:rPr lang="en-US" dirty="0"/>
              <a:t>Mitigation, not prevention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31C43-0DDC-4D59-8BAF-941D5017A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475" y="1825625"/>
            <a:ext cx="4317899" cy="44452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015487-85F9-4BBA-AFD7-44450261D3A3}"/>
              </a:ext>
            </a:extLst>
          </p:cNvPr>
          <p:cNvSpPr/>
          <p:nvPr/>
        </p:nvSpPr>
        <p:spPr>
          <a:xfrm>
            <a:off x="7538041" y="3523377"/>
            <a:ext cx="2499919" cy="61436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77B81-D126-4947-B2B4-B78660C4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E62122-4535-4504-9B29-A0733F488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04" y="4137743"/>
            <a:ext cx="4754861" cy="199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1268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C17A-A403-44A7-9B9F-26ECD0F8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behavior type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74AB7-725B-4B72-9D07-11E7B83E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Types of behavior in C++</a:t>
            </a:r>
          </a:p>
          <a:p>
            <a:pPr lvl="1"/>
            <a:r>
              <a:rPr lang="en-US" sz="3200" dirty="0"/>
              <a:t>Undefined</a:t>
            </a:r>
            <a:endParaRPr lang="ru-RU" sz="3200" dirty="0"/>
          </a:p>
          <a:p>
            <a:pPr lvl="2"/>
            <a:r>
              <a:rPr lang="en-US" sz="2800" dirty="0"/>
              <a:t>Optimizer can do arbitrary transforms</a:t>
            </a:r>
          </a:p>
          <a:p>
            <a:pPr lvl="1"/>
            <a:r>
              <a:rPr lang="en-US" sz="3200" dirty="0"/>
              <a:t>Unspecified</a:t>
            </a:r>
            <a:endParaRPr lang="ru-RU" sz="3200" dirty="0"/>
          </a:p>
          <a:p>
            <a:pPr lvl="2"/>
            <a:r>
              <a:rPr lang="en-US" sz="2800" dirty="0"/>
              <a:t>Depends on implementation (undocumented)</a:t>
            </a:r>
            <a:endParaRPr lang="ru-RU" sz="2800" dirty="0"/>
          </a:p>
          <a:p>
            <a:pPr lvl="1"/>
            <a:r>
              <a:rPr lang="en-US" sz="3200" dirty="0"/>
              <a:t>Implementation-defined</a:t>
            </a:r>
            <a:endParaRPr lang="ru-RU" sz="3200" dirty="0"/>
          </a:p>
          <a:p>
            <a:pPr lvl="2"/>
            <a:r>
              <a:rPr lang="en-US" sz="2800" dirty="0"/>
              <a:t>Depends on implementation (documented)</a:t>
            </a:r>
          </a:p>
          <a:p>
            <a:pPr lvl="1"/>
            <a:r>
              <a:rPr lang="en-US" sz="3200" b="1" dirty="0"/>
              <a:t>Erroneous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D47C2-592E-4C46-B178-ABD39BA7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4547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125B-1085-4BC0-A4D3-9F7BCF97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Erroneous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3B16-7C25-4BE3-8D1C-62376BD30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1697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Defined behavior for incorrect code</a:t>
            </a:r>
          </a:p>
          <a:p>
            <a:pPr lvl="1"/>
            <a:r>
              <a:rPr lang="en-US" dirty="0"/>
              <a:t>Should not enable vulnerabilities</a:t>
            </a:r>
            <a:endParaRPr lang="ru-RU" dirty="0"/>
          </a:p>
          <a:p>
            <a:pPr lvl="1"/>
            <a:endParaRPr lang="ru-RU" dirty="0"/>
          </a:p>
          <a:p>
            <a:r>
              <a:rPr lang="en-US" dirty="0"/>
              <a:t>Opposite of UB</a:t>
            </a:r>
            <a:endParaRPr lang="ru-RU" dirty="0"/>
          </a:p>
          <a:p>
            <a:endParaRPr lang="en-US" dirty="0"/>
          </a:p>
          <a:p>
            <a:r>
              <a:rPr lang="ru-RU" dirty="0"/>
              <a:t>С++26 </a:t>
            </a:r>
            <a:r>
              <a:rPr lang="en-US" dirty="0"/>
              <a:t>uses erroneous behavior for</a:t>
            </a:r>
            <a:r>
              <a:rPr lang="ru-RU" dirty="0"/>
              <a:t> </a:t>
            </a:r>
            <a:r>
              <a:rPr lang="en-US" dirty="0"/>
              <a:t>uninitialized variables (</a:t>
            </a:r>
            <a:r>
              <a:rPr lang="en-US" dirty="0">
                <a:hlinkClick r:id="rId2"/>
              </a:rPr>
              <a:t>P2795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/>
              <a:t>Maybe also for some missing returns (</a:t>
            </a:r>
            <a:r>
              <a:rPr lang="en-US" dirty="0">
                <a:hlinkClick r:id="rId3"/>
              </a:rPr>
              <a:t>P2973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Most likely will be implemented on top of existing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/>
              <a:t> flag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4EE4F-7AF9-4CAA-90A6-6D553A60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101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1FC1C6-674D-454D-9DEB-0ED5CC0ED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977" y="1296100"/>
            <a:ext cx="2952924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? 1 : 1;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D2768F7-8154-41AE-B864-D44626E9B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722" y="3232529"/>
            <a:ext cx="2155271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abort()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8080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while(true);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8080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0x42;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A7394E7-D63E-4A82-A21A-6018065AB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5674" y="3396520"/>
            <a:ext cx="2952924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A95215D-62E4-483B-AB2F-1D22B32029AA}"/>
              </a:ext>
            </a:extLst>
          </p:cNvPr>
          <p:cNvSpPr/>
          <p:nvPr/>
        </p:nvSpPr>
        <p:spPr>
          <a:xfrm rot="2229255">
            <a:off x="7229051" y="2499462"/>
            <a:ext cx="225555" cy="677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4E4243-573B-4D99-93A1-B6EE59D55C2E}"/>
              </a:ext>
            </a:extLst>
          </p:cNvPr>
          <p:cNvSpPr txBox="1"/>
          <p:nvPr/>
        </p:nvSpPr>
        <p:spPr>
          <a:xfrm>
            <a:off x="5762042" y="2586592"/>
            <a:ext cx="124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C++23 (UB)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18A1E34-0B51-42D6-9CC2-484E31911D91}"/>
              </a:ext>
            </a:extLst>
          </p:cNvPr>
          <p:cNvSpPr/>
          <p:nvPr/>
        </p:nvSpPr>
        <p:spPr>
          <a:xfrm rot="18875515">
            <a:off x="9143450" y="2465072"/>
            <a:ext cx="225555" cy="677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0BC87-391D-4DA5-8472-A607EF316EC8}"/>
              </a:ext>
            </a:extLst>
          </p:cNvPr>
          <p:cNvSpPr txBox="1"/>
          <p:nvPr/>
        </p:nvSpPr>
        <p:spPr>
          <a:xfrm>
            <a:off x="9654327" y="2586592"/>
            <a:ext cx="192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C++26 (Erroneous)</a:t>
            </a:r>
          </a:p>
        </p:txBody>
      </p:sp>
    </p:spTree>
    <p:extLst>
      <p:ext uri="{BB962C8B-B14F-4D97-AF65-F5344CB8AC3E}">
        <p14:creationId xmlns:p14="http://schemas.microsoft.com/office/powerpoint/2010/main" val="343662977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0855-28E8-4028-927E-CD17A2E1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[[indeterminate]]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03C71-29A0-456B-B337-39E3B7BFA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Disables Erroneous Behavior</a:t>
            </a:r>
            <a:r>
              <a:rPr lang="ru-RU" dirty="0"/>
              <a:t> </a:t>
            </a:r>
            <a:r>
              <a:rPr lang="en-US" dirty="0"/>
              <a:t>for local variable or function parameter </a:t>
            </a:r>
            <a:r>
              <a:rPr lang="ru-RU" dirty="0"/>
              <a:t>(</a:t>
            </a:r>
            <a:r>
              <a:rPr lang="en-US" dirty="0"/>
              <a:t>no initialization, back to UB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/>
              <a:t>Used for optimizations</a:t>
            </a:r>
            <a:endParaRPr lang="ru-RU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53DF27-4F5A-4C8F-8221-C16E2008F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347" y="3404335"/>
            <a:ext cx="1005001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[[indeterminate]];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indeterminate value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              </a:t>
            </a:r>
            <a:r>
              <a:rPr lang="en-US" altLang="en-US" sz="20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erroneous value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undefined behavior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erroneous behavior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24CA5-9D7F-441D-B3D2-00F2E04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6575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E795-B2CD-4261-9B5D-2135FCA0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hardening</a:t>
            </a:r>
            <a:r>
              <a:rPr lang="ru-RU" dirty="0"/>
              <a:t> </a:t>
            </a:r>
            <a:r>
              <a:rPr lang="en-US" dirty="0"/>
              <a:t>in C++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55B62-EE08-4C96-8B4C-90B9361E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P3471</a:t>
            </a:r>
            <a:endParaRPr lang="en-US" dirty="0"/>
          </a:p>
          <a:p>
            <a:r>
              <a:rPr lang="en-US" dirty="0"/>
              <a:t>Preconditions for some functions of standard library</a:t>
            </a:r>
          </a:p>
          <a:p>
            <a:pPr lvl="1"/>
            <a:r>
              <a:rPr lang="en-US" dirty="0"/>
              <a:t>Hardened preconditions</a:t>
            </a:r>
            <a:endParaRPr lang="ru-RU" dirty="0"/>
          </a:p>
          <a:p>
            <a:pPr lvl="2"/>
            <a:r>
              <a:rPr lang="en-US" dirty="0"/>
              <a:t>E.g.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</a:t>
            </a:r>
            <a:r>
              <a:rPr lang="en-US" dirty="0"/>
              <a:t> in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vector::operator[]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Will be implemented via contracts (precondition assertions)</a:t>
            </a:r>
          </a:p>
          <a:p>
            <a:r>
              <a:rPr lang="en-US" dirty="0"/>
              <a:t>Toolchains will provide special flags to enable them</a:t>
            </a:r>
          </a:p>
          <a:p>
            <a:pPr lvl="1"/>
            <a:r>
              <a:rPr lang="en-US" dirty="0"/>
              <a:t>E.g.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fhardened</a:t>
            </a:r>
            <a:r>
              <a:rPr lang="en-US" dirty="0"/>
              <a:t> or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D_LIBCPP_HARDENING_MODE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00E63-1622-4425-8F51-A9943611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3120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47EB-2661-4C2F-8B00-40536AD9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С++ </a:t>
            </a:r>
            <a:r>
              <a:rPr lang="en-US" dirty="0"/>
              <a:t>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81143-E54C-4761-8C99-47EB9886D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16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Evolution and standardization of C++ Core Guidelines</a:t>
            </a:r>
            <a:endParaRPr lang="ru-RU" dirty="0"/>
          </a:p>
          <a:p>
            <a:r>
              <a:rPr lang="en-US" dirty="0"/>
              <a:t>Language dialects</a:t>
            </a:r>
            <a:endParaRPr lang="ru-RU" dirty="0"/>
          </a:p>
          <a:p>
            <a:pPr lvl="1"/>
            <a:r>
              <a:rPr lang="en-US" dirty="0"/>
              <a:t>Prohibit unsafe or uncheckable constructs</a:t>
            </a:r>
            <a:endParaRPr lang="ru-RU" dirty="0"/>
          </a:p>
          <a:p>
            <a:pPr lvl="1"/>
            <a:r>
              <a:rPr lang="en-US" dirty="0"/>
              <a:t>Enforced by </a:t>
            </a:r>
            <a:r>
              <a:rPr lang="en-US" dirty="0">
                <a:hlinkClick r:id="rId2"/>
              </a:rPr>
              <a:t>local</a:t>
            </a:r>
            <a:r>
              <a:rPr lang="ru-RU" dirty="0"/>
              <a:t> </a:t>
            </a:r>
            <a:r>
              <a:rPr lang="en-US" dirty="0"/>
              <a:t>static analysis</a:t>
            </a:r>
          </a:p>
          <a:p>
            <a:r>
              <a:rPr lang="en-US" dirty="0"/>
              <a:t>Migration tools</a:t>
            </a:r>
            <a:endParaRPr lang="ru-RU" dirty="0"/>
          </a:p>
          <a:p>
            <a:pPr lvl="1"/>
            <a:r>
              <a:rPr lang="en-US" dirty="0"/>
              <a:t>C++ Safe Buffers, Clang-Tidy fix-its</a:t>
            </a:r>
          </a:p>
          <a:p>
            <a:pPr lvl="2"/>
            <a:r>
              <a:rPr lang="en-US" dirty="0"/>
              <a:t>Already used in Chrome</a:t>
            </a:r>
            <a:endParaRPr lang="ru-RU" dirty="0"/>
          </a:p>
          <a:p>
            <a:r>
              <a:rPr lang="en-US" dirty="0"/>
              <a:t>Candidates for Safety Profiles:</a:t>
            </a:r>
          </a:p>
          <a:p>
            <a:pPr lvl="1"/>
            <a:r>
              <a:rPr lang="en-US" dirty="0"/>
              <a:t>STL hardening</a:t>
            </a:r>
            <a:endParaRPr lang="ru-RU" dirty="0"/>
          </a:p>
          <a:p>
            <a:pPr lvl="1"/>
            <a:r>
              <a:rPr lang="en-US" dirty="0"/>
              <a:t>Prohibit raw pointers</a:t>
            </a:r>
          </a:p>
          <a:p>
            <a:pPr lvl="1"/>
            <a:r>
              <a:rPr lang="en-US" dirty="0"/>
              <a:t>RAII</a:t>
            </a:r>
            <a:endParaRPr lang="ru-RU" dirty="0"/>
          </a:p>
          <a:p>
            <a:pPr lvl="1"/>
            <a:r>
              <a:rPr lang="en-US" dirty="0"/>
              <a:t>Prohibit unsafe casts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Will profiles unify all hardening protections in future?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9981B-B7A2-4488-85CB-922B163F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73EFF-69F1-45EA-95E8-8EFB0B668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872" y="2765851"/>
            <a:ext cx="5256128" cy="295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4577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CCBC-F667-4231-85BA-0357462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E393-523C-4524-B32D-C3F28EF2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60EB6-4D51-481C-9223-8D6829AF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5282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29DB-6EB1-4484-8B38-F0A4A032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E0A17-5713-4285-992A-27DF0DA5A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Hardening is a state-of-the-art part of modern C/C++ development</a:t>
            </a:r>
          </a:p>
          <a:p>
            <a:r>
              <a:rPr lang="en-US" dirty="0"/>
              <a:t>There are many methods with different protection levels and overhead</a:t>
            </a:r>
          </a:p>
          <a:p>
            <a:r>
              <a:rPr lang="en-US" dirty="0"/>
              <a:t>Will be used more and more due to adoption of memory-safe languages and tightening of government requirements</a:t>
            </a:r>
            <a:endParaRPr lang="ru-RU" dirty="0"/>
          </a:p>
          <a:p>
            <a:pPr lvl="1"/>
            <a:r>
              <a:rPr lang="en-US" dirty="0"/>
              <a:t>Also standardized in the language</a:t>
            </a:r>
          </a:p>
          <a:p>
            <a:r>
              <a:rPr lang="en-US" dirty="0"/>
              <a:t>Will this make C++ more competitive against memory safe languages?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02B22-D0AB-40C0-8DB6-254B6E01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278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94E6-AC75-496A-80B4-C52365AB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Some suggestions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9F63E-EF6A-418A-B986-AFC03C5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107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A9C31B-4E86-4B0E-A53A-AA39A4B9C3E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Check compile flags used in your release build and for external libraries/programs (e.g. distro packages that your service relies on)</a:t>
            </a:r>
          </a:p>
          <a:p>
            <a:pPr lvl="1"/>
            <a:r>
              <a:rPr lang="en-US" dirty="0"/>
              <a:t>Check what hardening flags are enabled by default in your toolchain</a:t>
            </a:r>
            <a:endParaRPr lang="ru-RU" dirty="0"/>
          </a:p>
          <a:p>
            <a:r>
              <a:rPr lang="en-US" dirty="0"/>
              <a:t>Decide with </a:t>
            </a:r>
            <a:r>
              <a:rPr lang="ru-RU" dirty="0"/>
              <a:t>Security Team </a:t>
            </a:r>
            <a:r>
              <a:rPr lang="en-US" dirty="0"/>
              <a:t>what </a:t>
            </a:r>
            <a:r>
              <a:rPr lang="ru-RU" dirty="0"/>
              <a:t>hardening</a:t>
            </a:r>
            <a:r>
              <a:rPr lang="en-US" dirty="0"/>
              <a:t> methods to enable in which components</a:t>
            </a:r>
          </a:p>
          <a:p>
            <a:r>
              <a:rPr lang="en-US" i="1" dirty="0"/>
              <a:t>Minimal</a:t>
            </a:r>
            <a:r>
              <a:rPr lang="ru-RU" dirty="0"/>
              <a:t> </a:t>
            </a:r>
            <a:r>
              <a:rPr lang="en-US" dirty="0"/>
              <a:t>recommended protection:</a:t>
            </a:r>
          </a:p>
          <a:p>
            <a:pPr lvl="1"/>
            <a:r>
              <a:rPr lang="en-US" dirty="0"/>
              <a:t>ASLR: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-pie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Stack Protector: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en-US" dirty="0"/>
              <a:t>Fortification: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</a:p>
          <a:p>
            <a:pPr lvl="1"/>
            <a:r>
              <a:rPr lang="en-US" dirty="0"/>
              <a:t>Full RELRO: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Stack Clash protection: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Control-flow Integrity: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on X86,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mbranch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on</a:t>
            </a:r>
            <a:r>
              <a:rPr lang="ru-RU" dirty="0"/>
              <a:t> </a:t>
            </a:r>
            <a:r>
              <a:rPr lang="en-US" dirty="0"/>
              <a:t>AArch64</a:t>
            </a:r>
          </a:p>
        </p:txBody>
      </p:sp>
    </p:spTree>
    <p:extLst>
      <p:ext uri="{BB962C8B-B14F-4D97-AF65-F5344CB8AC3E}">
        <p14:creationId xmlns:p14="http://schemas.microsoft.com/office/powerpoint/2010/main" val="13597800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94E6-AC75-496A-80B4-C52365AB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Some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54C4-30F2-41AC-AD28-53F5FBB73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353"/>
            <a:ext cx="10515600" cy="5104559"/>
          </a:xfrm>
        </p:spPr>
        <p:txBody>
          <a:bodyPr>
            <a:normAutofit/>
          </a:bodyPr>
          <a:lstStyle/>
          <a:p>
            <a:r>
              <a:rPr lang="en-US" sz="2400" dirty="0"/>
              <a:t>Automatically detect under-protected components </a:t>
            </a:r>
            <a:r>
              <a:rPr lang="ru-RU" sz="2400" dirty="0"/>
              <a:t>(</a:t>
            </a:r>
            <a:r>
              <a:rPr lang="en-US" sz="2400" dirty="0"/>
              <a:t>no-PIE, etc.) with</a:t>
            </a:r>
            <a:r>
              <a:rPr lang="ru-RU" sz="2400" dirty="0"/>
              <a:t> </a:t>
            </a:r>
            <a:r>
              <a:rPr lang="en-US" sz="2400" dirty="0" err="1">
                <a:hlinkClick r:id="rId2"/>
              </a:rPr>
              <a:t>checksec</a:t>
            </a:r>
            <a:endParaRPr lang="en-US" sz="2400" dirty="0"/>
          </a:p>
          <a:p>
            <a:pPr lvl="1"/>
            <a:r>
              <a:rPr lang="en-US" sz="2000" dirty="0"/>
              <a:t>Need to build it yourself </a:t>
            </a:r>
            <a:r>
              <a:rPr lang="ru-RU" sz="2000" dirty="0"/>
              <a:t>(</a:t>
            </a:r>
            <a:r>
              <a:rPr lang="en-US" sz="2000" dirty="0"/>
              <a:t>distros have legacy checksec.sh which doesn’t support many defenses)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Can detect missing </a:t>
            </a:r>
            <a:r>
              <a:rPr lang="ru-RU" sz="2400" dirty="0"/>
              <a:t>noexecstack, PIE, _FORTIFY_SOURCE, RELRO, etc.</a:t>
            </a:r>
          </a:p>
          <a:p>
            <a:pPr lvl="1"/>
            <a:r>
              <a:rPr lang="en-US" sz="2000" dirty="0"/>
              <a:t>Supports only dynamically linked apps/libraries</a:t>
            </a:r>
          </a:p>
          <a:p>
            <a:pPr lvl="1"/>
            <a:r>
              <a:rPr lang="en-US" sz="2000" dirty="0"/>
              <a:t>Does not (yet</a:t>
            </a:r>
            <a:r>
              <a:rPr lang="ru-RU" sz="2000" dirty="0"/>
              <a:t> ?) </a:t>
            </a:r>
            <a:r>
              <a:rPr lang="en-US" sz="2000" dirty="0"/>
              <a:t>support new defenses</a:t>
            </a:r>
            <a:r>
              <a:rPr lang="ru-RU" sz="2000" dirty="0"/>
              <a:t>: Stack Clashing (</a:t>
            </a:r>
            <a:r>
              <a:rPr lang="ru-RU" sz="2000" dirty="0">
                <a:hlinkClick r:id="rId3"/>
              </a:rPr>
              <a:t>#300</a:t>
            </a:r>
            <a:r>
              <a:rPr lang="ru-RU" sz="2000" dirty="0"/>
              <a:t>), Safe Stack (</a:t>
            </a:r>
            <a:r>
              <a:rPr lang="ru-RU" sz="2000" dirty="0">
                <a:hlinkClick r:id="rId4"/>
              </a:rPr>
              <a:t>#301</a:t>
            </a:r>
            <a:r>
              <a:rPr lang="ru-RU" sz="2000" dirty="0"/>
              <a:t>), LLVM CFI</a:t>
            </a:r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9F63E-EF6A-418A-B986-AFC03C5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841CB5-A008-4A28-8093-D8120C530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5964" y="2516135"/>
            <a:ext cx="5844989" cy="251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4120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didn’t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Hardening in other popular Linux distros (RedHat/Alma, OpenSUSE, Alpine, etc.) and embedded systems</a:t>
            </a:r>
          </a:p>
          <a:p>
            <a:pPr lvl="1"/>
            <a:r>
              <a:rPr lang="en-US" dirty="0">
                <a:hlinkClick r:id="rId2"/>
              </a:rPr>
              <a:t>Building Embedded Systems Like It’s 1996</a:t>
            </a:r>
            <a:r>
              <a:rPr lang="en-US" dirty="0"/>
              <a:t> (2022)</a:t>
            </a:r>
          </a:p>
          <a:p>
            <a:r>
              <a:rPr lang="en-US" dirty="0"/>
              <a:t>Hardening in other OSes (Android, Windows, macOS, BSDs)</a:t>
            </a:r>
          </a:p>
          <a:p>
            <a:r>
              <a:rPr lang="en-US" dirty="0"/>
              <a:t>Hardening in OS kernel</a:t>
            </a:r>
          </a:p>
          <a:p>
            <a:pPr lvl="1"/>
            <a:r>
              <a:rPr lang="en-US" dirty="0">
                <a:hlinkClick r:id="rId3"/>
              </a:rPr>
              <a:t>Linux Kernel </a:t>
            </a:r>
            <a:r>
              <a:rPr lang="en-US" dirty="0" err="1">
                <a:hlinkClick r:id="rId3"/>
              </a:rPr>
              <a:t>Defence</a:t>
            </a:r>
            <a:r>
              <a:rPr lang="en-US" dirty="0">
                <a:hlinkClick r:id="rId3"/>
              </a:rPr>
              <a:t> Map</a:t>
            </a:r>
            <a:r>
              <a:rPr lang="en-US" dirty="0"/>
              <a:t> (2025)</a:t>
            </a:r>
          </a:p>
          <a:p>
            <a:r>
              <a:rPr lang="en-US" dirty="0"/>
              <a:t>Hardening in critical SW</a:t>
            </a:r>
            <a:endParaRPr lang="ru-RU" dirty="0"/>
          </a:p>
          <a:p>
            <a:pPr lvl="1"/>
            <a:r>
              <a:rPr lang="en-US" dirty="0"/>
              <a:t>Chats</a:t>
            </a:r>
            <a:r>
              <a:rPr lang="ru-RU" dirty="0"/>
              <a:t>, </a:t>
            </a:r>
            <a:r>
              <a:rPr lang="en-US" dirty="0"/>
              <a:t>mail clients</a:t>
            </a:r>
            <a:r>
              <a:rPr lang="ru-RU" dirty="0"/>
              <a:t>, </a:t>
            </a:r>
            <a:r>
              <a:rPr lang="en-US" dirty="0"/>
              <a:t>multimedia</a:t>
            </a:r>
            <a:r>
              <a:rPr lang="ru-RU" dirty="0"/>
              <a:t>, </a:t>
            </a:r>
            <a:r>
              <a:rPr lang="en-US" dirty="0"/>
              <a:t>interpreters</a:t>
            </a:r>
            <a:r>
              <a:rPr lang="ru-RU" dirty="0"/>
              <a:t>, </a:t>
            </a:r>
            <a:r>
              <a:rPr lang="en-US" dirty="0"/>
              <a:t>DB</a:t>
            </a:r>
            <a:r>
              <a:rPr lang="ru-RU" dirty="0"/>
              <a:t>, </a:t>
            </a:r>
            <a:r>
              <a:rPr lang="en-US" dirty="0"/>
              <a:t>office SW, readers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Hardening in other memory-safe languages (Java, Swift, Ada, Solidity, etc.)</a:t>
            </a:r>
          </a:p>
          <a:p>
            <a:r>
              <a:rPr lang="en-US" dirty="0"/>
              <a:t>Hardening in JIT compilers</a:t>
            </a:r>
          </a:p>
          <a:p>
            <a:r>
              <a:rPr lang="en-US" dirty="0"/>
              <a:t>Hardware support for hardening (AArch64 TBI and MTE, CHERI)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33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4977-50C1-4274-BD03-9D27D822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Hardening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519AA-44F5-4351-9A34-C19341F39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 overhead </a:t>
            </a:r>
            <a:r>
              <a:rPr lang="ru-RU" dirty="0"/>
              <a:t>(</a:t>
            </a:r>
            <a:r>
              <a:rPr lang="en-US" dirty="0"/>
              <a:t>2</a:t>
            </a:r>
            <a:r>
              <a:rPr lang="ru-RU" dirty="0"/>
              <a:t>-</a:t>
            </a:r>
            <a:r>
              <a:rPr lang="en-US" dirty="0"/>
              <a:t>3</a:t>
            </a:r>
            <a:r>
              <a:rPr lang="ru-RU" dirty="0"/>
              <a:t>%</a:t>
            </a:r>
            <a:r>
              <a:rPr lang="en-US" dirty="0"/>
              <a:t> max</a:t>
            </a:r>
            <a:r>
              <a:rPr lang="ru-RU" dirty="0"/>
              <a:t>)</a:t>
            </a:r>
          </a:p>
          <a:p>
            <a:r>
              <a:rPr lang="en-US" dirty="0"/>
              <a:t>High precision (no false positives)</a:t>
            </a:r>
          </a:p>
          <a:p>
            <a:r>
              <a:rPr lang="en-US" dirty="0"/>
              <a:t>Easy integration</a:t>
            </a:r>
            <a:endParaRPr lang="ru-RU" dirty="0"/>
          </a:p>
          <a:p>
            <a:pPr lvl="1"/>
            <a:r>
              <a:rPr lang="en-US" dirty="0"/>
              <a:t>ABI compatibility</a:t>
            </a:r>
          </a:p>
          <a:p>
            <a:pPr lvl="1"/>
            <a:r>
              <a:rPr lang="en-US" dirty="0"/>
              <a:t>Easy-to-use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83266-72F5-4887-8CC3-088ADDE8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2927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E5C5-D212-445A-B152-EE70980D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FF96-69F7-4C4A-8AAB-7A04BDA9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Hardening guides</a:t>
            </a:r>
          </a:p>
          <a:p>
            <a:pPr lvl="1"/>
            <a:r>
              <a:rPr lang="en-US" dirty="0" err="1">
                <a:hlinkClick r:id="rId2"/>
              </a:rPr>
              <a:t>OpenSSF</a:t>
            </a:r>
            <a:r>
              <a:rPr lang="en-US" dirty="0">
                <a:hlinkClick r:id="rId2"/>
              </a:rPr>
              <a:t> Compiler Options Hardening Guide for C and C++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Linux Hardening Guide</a:t>
            </a:r>
            <a:endParaRPr lang="en-US" dirty="0"/>
          </a:p>
          <a:p>
            <a:r>
              <a:rPr lang="en-US" dirty="0"/>
              <a:t>Overview of attacks</a:t>
            </a:r>
          </a:p>
          <a:p>
            <a:pPr lvl="1"/>
            <a:r>
              <a:rPr lang="en-US" dirty="0">
                <a:hlinkClick r:id="rId4"/>
              </a:rPr>
              <a:t>Nightmare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Overview of GLIBC heap exploitation techniques</a:t>
            </a:r>
            <a:endParaRPr lang="en-US" dirty="0"/>
          </a:p>
          <a:p>
            <a:r>
              <a:rPr lang="en-US" dirty="0"/>
              <a:t>Blogs</a:t>
            </a:r>
          </a:p>
          <a:p>
            <a:pPr lvl="1"/>
            <a:r>
              <a:rPr lang="en-US" dirty="0">
                <a:hlinkClick r:id="rId6"/>
              </a:rPr>
              <a:t>Google Security Blog</a:t>
            </a:r>
            <a:endParaRPr lang="en-US" dirty="0"/>
          </a:p>
          <a:p>
            <a:pPr lvl="1"/>
            <a:r>
              <a:rPr lang="en-US" dirty="0"/>
              <a:t>Embedded in Academia (John </a:t>
            </a:r>
            <a:r>
              <a:rPr lang="en-US" dirty="0" err="1"/>
              <a:t>Regehr</a:t>
            </a:r>
            <a:r>
              <a:rPr lang="en-US" dirty="0"/>
              <a:t>): </a:t>
            </a:r>
            <a:r>
              <a:rPr lang="en-US" dirty="0">
                <a:hlinkClick r:id="rId7"/>
              </a:rPr>
              <a:t>A Guide to Undefined Behavior in C and C++</a:t>
            </a:r>
            <a:r>
              <a:rPr lang="en-US" dirty="0"/>
              <a:t> and</a:t>
            </a:r>
            <a:r>
              <a:rPr lang="ru-RU" dirty="0"/>
              <a:t> </a:t>
            </a:r>
            <a:r>
              <a:rPr lang="en-US" dirty="0">
                <a:hlinkClick r:id="rId8"/>
              </a:rPr>
              <a:t>UB in 2017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6ECC1-89ED-435D-9383-51CEED6C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8234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E8CA-1735-42C5-903D-AFD61631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6EEF7-8884-4F6A-BCAB-68EF33B42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Serge </a:t>
            </a:r>
            <a:r>
              <a:rPr lang="en-US" dirty="0" err="1"/>
              <a:t>Bronnikov</a:t>
            </a:r>
            <a:r>
              <a:rPr lang="en-US" dirty="0"/>
              <a:t> </a:t>
            </a:r>
            <a:r>
              <a:rPr lang="ru-RU" dirty="0"/>
              <a:t>(VK Tech/Tarantool)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https://bronevichok.ru/</a:t>
            </a:r>
            <a:endParaRPr lang="en-US" dirty="0"/>
          </a:p>
          <a:p>
            <a:r>
              <a:rPr lang="en-US" dirty="0"/>
              <a:t>Roman Lebedev</a:t>
            </a:r>
            <a:r>
              <a:rPr lang="ru-RU" dirty="0"/>
              <a:t> </a:t>
            </a:r>
            <a:r>
              <a:rPr lang="en-US" dirty="0"/>
              <a:t>(Spectral::Technologies)</a:t>
            </a:r>
            <a:endParaRPr lang="ru-RU" dirty="0"/>
          </a:p>
          <a:p>
            <a:r>
              <a:rPr lang="en-US" dirty="0"/>
              <a:t>Organizers of C++ Zero Cost conference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45B46-0A58-4C4D-AD1F-C171EA42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3630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Latest version</a:t>
            </a:r>
          </a:p>
          <a:p>
            <a:pPr lvl="1"/>
            <a:r>
              <a:rPr lang="en-US" dirty="0">
                <a:hlinkClick r:id="rId2"/>
              </a:rPr>
              <a:t>https://github.com/yugr/slides/blob/main/CppZeroCost/2025/EN.pptx</a:t>
            </a:r>
            <a:endParaRPr lang="en-US" dirty="0"/>
          </a:p>
          <a:p>
            <a:endParaRPr lang="en-US" dirty="0"/>
          </a:p>
          <a:p>
            <a:r>
              <a:rPr lang="en-US" dirty="0"/>
              <a:t>Questions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1005D-9E17-47C5-BDBD-99FFE426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C304E2-CF83-4927-AA97-E18AB4EB9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744" y="3120838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47BF-47BB-42B9-B025-B0A5D683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D2064-70B6-47CB-BA79-87C67150F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2943A-E379-4742-8C1A-0BAC9F10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4932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Distro versions:</a:t>
            </a:r>
          </a:p>
          <a:p>
            <a:pPr lvl="1"/>
            <a:r>
              <a:rPr lang="en-US" dirty="0"/>
              <a:t>We checked the latest </a:t>
            </a:r>
            <a:r>
              <a:rPr lang="en-US" i="1" dirty="0"/>
              <a:t>stable</a:t>
            </a:r>
            <a:r>
              <a:rPr lang="ru-RU" dirty="0"/>
              <a:t> </a:t>
            </a:r>
            <a:r>
              <a:rPr lang="en-US" dirty="0"/>
              <a:t>versions</a:t>
            </a:r>
          </a:p>
          <a:p>
            <a:pPr lvl="1"/>
            <a:r>
              <a:rPr lang="en-US" dirty="0"/>
              <a:t>Debian 12 (bookworm), Fedora 42, Ubuntu 24.04 (noble)</a:t>
            </a:r>
          </a:p>
          <a:p>
            <a:r>
              <a:rPr lang="en-US" dirty="0"/>
              <a:t>Browser versions:</a:t>
            </a:r>
          </a:p>
          <a:p>
            <a:pPr lvl="1"/>
            <a:r>
              <a:rPr lang="en-US" dirty="0"/>
              <a:t>Firefox: </a:t>
            </a:r>
            <a:r>
              <a:rPr lang="en-US" dirty="0">
                <a:hlinkClick r:id="rId2"/>
              </a:rPr>
              <a:t>https://github.com/mozilla-firefox/firefox</a:t>
            </a:r>
            <a:r>
              <a:rPr lang="ru-RU" dirty="0"/>
              <a:t> </a:t>
            </a:r>
            <a:r>
              <a:rPr lang="en-US" dirty="0"/>
              <a:t>(FIREFOX_142_0b1_RELEASE tag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Chrome: </a:t>
            </a:r>
            <a:r>
              <a:rPr lang="en-US" dirty="0">
                <a:hlinkClick r:id="rId3"/>
              </a:rPr>
              <a:t>https://chromium.googlesource.com/chromium/src</a:t>
            </a:r>
            <a:r>
              <a:rPr lang="en-US" dirty="0"/>
              <a:t> (</a:t>
            </a:r>
            <a:r>
              <a:rPr lang="ru-RU" dirty="0"/>
              <a:t>140.0.7313.1</a:t>
            </a:r>
            <a:r>
              <a:rPr lang="en-US" dirty="0"/>
              <a:t> tag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/>
              <a:t>Clang benchmark:</a:t>
            </a:r>
          </a:p>
          <a:p>
            <a:pPr lvl="1"/>
            <a:r>
              <a:rPr lang="en-US" dirty="0"/>
              <a:t>Compiled CGBuiltin.cpp with -O2 (the largest file in LLVM codebase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https://github.com/yugr/slides/tree/main/CppZeroCost/2025/bench</a:t>
            </a:r>
            <a:endParaRPr lang="en-US" dirty="0"/>
          </a:p>
          <a:p>
            <a:r>
              <a:rPr lang="en-US" dirty="0"/>
              <a:t>Script to compute CVE/KEV metrics:</a:t>
            </a:r>
          </a:p>
          <a:p>
            <a:pPr lvl="1"/>
            <a:r>
              <a:rPr lang="en-US" dirty="0">
                <a:hlinkClick r:id="rId5"/>
              </a:rPr>
              <a:t>https://github.com/yugr/slides/tree/main/CppZeroCost/2025/scripts</a:t>
            </a:r>
            <a:endParaRPr lang="en-US" dirty="0"/>
          </a:p>
          <a:p>
            <a:r>
              <a:rPr lang="en-US" dirty="0" err="1"/>
              <a:t>Prooflinks</a:t>
            </a:r>
            <a:r>
              <a:rPr lang="en-US" dirty="0"/>
              <a:t> and additional info (in Russian):</a:t>
            </a:r>
          </a:p>
          <a:p>
            <a:pPr lvl="1"/>
            <a:r>
              <a:rPr lang="en-US" dirty="0">
                <a:hlinkClick r:id="rId6"/>
              </a:rPr>
              <a:t>https://github.com/yugr/slides/blob/main/CppZeroCost/2025/plan.md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3E67F-01FC-47C1-BE9B-97F0109D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Protector: How to enable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519"/>
            <a:ext cx="10515600" cy="4351338"/>
          </a:xfrm>
        </p:spPr>
        <p:txBody>
          <a:bodyPr/>
          <a:lstStyle/>
          <a:p>
            <a:r>
              <a:rPr lang="en-US" dirty="0"/>
              <a:t>Turned on by default only in Ubuntu GCC</a:t>
            </a:r>
            <a:r>
              <a:rPr lang="ru-RU" dirty="0"/>
              <a:t> (</a:t>
            </a:r>
            <a:r>
              <a:rPr lang="en-US" dirty="0"/>
              <a:t>not in Fedora and Debian, not in Clang) and Windows</a:t>
            </a:r>
          </a:p>
          <a:p>
            <a:pPr lvl="1"/>
            <a:r>
              <a:rPr lang="en-US" dirty="0"/>
              <a:t>We suggest to explicitly specify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en-US" dirty="0"/>
              <a:t>Packages in </a:t>
            </a:r>
            <a:r>
              <a:rPr lang="ru-RU" dirty="0"/>
              <a:t>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</a:t>
            </a:r>
            <a:r>
              <a:rPr lang="en-US" dirty="0"/>
              <a:t>are built with this flag</a:t>
            </a:r>
          </a:p>
          <a:p>
            <a:pPr lvl="2"/>
            <a:r>
              <a:rPr lang="en-US" dirty="0"/>
              <a:t>Only </a:t>
            </a:r>
            <a:r>
              <a:rPr lang="ru-RU" dirty="0"/>
              <a:t>85% </a:t>
            </a:r>
            <a:r>
              <a:rPr lang="en-US" dirty="0"/>
              <a:t>packages in Debian 10 used SP (</a:t>
            </a:r>
            <a:r>
              <a:rPr lang="en-US" dirty="0">
                <a:hlinkClick r:id="rId2"/>
              </a:rPr>
              <a:t>Building Embedded Systems Like It’s 1996</a:t>
            </a:r>
            <a:r>
              <a:rPr lang="en-US" dirty="0"/>
              <a:t>)</a:t>
            </a:r>
          </a:p>
          <a:p>
            <a:r>
              <a:rPr lang="en-US" dirty="0"/>
              <a:t>Turned on in release build of Firefox</a:t>
            </a:r>
          </a:p>
          <a:p>
            <a:r>
              <a:rPr lang="en-US" dirty="0"/>
              <a:t>Weak mode turned on in release build of Chrome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2A858-B371-4A36-A1C4-9B73D86F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66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Stack: How to enable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Several implementations</a:t>
            </a:r>
            <a:r>
              <a:rPr lang="ru-RU" dirty="0"/>
              <a:t>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=safe-stack</a:t>
            </a:r>
            <a:r>
              <a:rPr lang="en-US" dirty="0"/>
              <a:t> (most commonly used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en-US" dirty="0"/>
              <a:t>Intel CET Shadow Stack: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(most commonly used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en-US" dirty="0"/>
              <a:t>Not turned on by default in distros and Chrome/Firefox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A2AE2-629B-42FD-9E28-E4A1D19A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169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Clashing: How to enable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Turned on by default only in Ubuntu GCC</a:t>
            </a:r>
            <a:r>
              <a:rPr lang="ru-RU" dirty="0"/>
              <a:t> (</a:t>
            </a:r>
            <a:r>
              <a:rPr lang="en-US" dirty="0"/>
              <a:t>not in Fedora and Debian, not in Clang)</a:t>
            </a:r>
          </a:p>
          <a:p>
            <a:pPr lvl="1"/>
            <a:r>
              <a:rPr lang="en-US" dirty="0"/>
              <a:t>We suggest to explicitly specify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en-US" dirty="0"/>
              <a:t>Packages in </a:t>
            </a:r>
            <a:r>
              <a:rPr lang="ru-RU" dirty="0"/>
              <a:t>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</a:t>
            </a:r>
            <a:r>
              <a:rPr lang="en-US" dirty="0"/>
              <a:t>are build with this flag</a:t>
            </a:r>
          </a:p>
          <a:p>
            <a:r>
              <a:rPr lang="en-US" dirty="0"/>
              <a:t>Firefox uses Stack Clash (</a:t>
            </a:r>
            <a:r>
              <a:rPr lang="en-US" dirty="0">
                <a:hlinkClick r:id="rId2"/>
              </a:rPr>
              <a:t>BZ #1852202</a:t>
            </a:r>
            <a:r>
              <a:rPr lang="en-US" dirty="0"/>
              <a:t>), Chrome does not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14A2F-E5F3-45F9-86A4-52A24EAE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4099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_FORTIFY_SOURCE: How to enable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Can be turned on via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  <a:r>
              <a:rPr lang="en-US" dirty="0"/>
              <a:t> or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en-US" dirty="0"/>
              <a:t>Until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D_FORTIFY_SOURCE=4</a:t>
            </a:r>
            <a:r>
              <a:rPr lang="en-US" dirty="0"/>
              <a:t> is introduced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r>
              <a:rPr lang="en-US" dirty="0"/>
              <a:t>Turned on by default in Ubuntu GCC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Not in Debian and Fedora, not in Clang</a:t>
            </a:r>
            <a:endParaRPr lang="ru-RU" dirty="0"/>
          </a:p>
          <a:p>
            <a:r>
              <a:rPr lang="en-US" dirty="0"/>
              <a:t>Real-world adoption</a:t>
            </a:r>
            <a:endParaRPr lang="ru-RU" dirty="0"/>
          </a:p>
          <a:p>
            <a:pPr lvl="1"/>
            <a:r>
              <a:rPr lang="en-US" dirty="0"/>
              <a:t>Debian packages are compiled with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  <a:r>
              <a:rPr lang="en-US" dirty="0"/>
              <a:t> by default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Ubuntu packages with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en-US" dirty="0"/>
              <a:t>Fedora packages with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  <a:r>
              <a:rPr lang="en-US" dirty="0"/>
              <a:t> (since</a:t>
            </a:r>
            <a:r>
              <a:rPr lang="ru-RU" dirty="0"/>
              <a:t> 2023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Chrome and Firefox are compiled with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53379-E1A6-429C-9D89-03490548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2355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hardening: How to enable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Libstdc++: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D_GLIBCXX_ASSERTIONS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default STL in GCC and Clang)</a:t>
            </a:r>
          </a:p>
          <a:p>
            <a:r>
              <a:rPr lang="en-US" dirty="0"/>
              <a:t>Libc++: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-D_LIBCPP_HARDENING_MODE=...</a:t>
            </a:r>
          </a:p>
          <a:p>
            <a:pPr lvl="1"/>
            <a:r>
              <a:rPr lang="en-US" dirty="0"/>
              <a:t>(enabled in Clang via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=libc++</a:t>
            </a:r>
            <a:r>
              <a:rPr lang="en-US" dirty="0"/>
              <a:t>)</a:t>
            </a:r>
          </a:p>
          <a:p>
            <a:r>
              <a:rPr lang="en-US" dirty="0"/>
              <a:t>Visual Studio: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-D_ITERATOR_DEBUG_LEVEL=1</a:t>
            </a:r>
          </a:p>
          <a:p>
            <a:r>
              <a:rPr lang="en-US" dirty="0"/>
              <a:t>Not enabled by default in Debian, Ubuntu and Fedora compilers</a:t>
            </a:r>
            <a:endParaRPr lang="ru-RU" dirty="0"/>
          </a:p>
          <a:p>
            <a:r>
              <a:rPr lang="en-US" dirty="0"/>
              <a:t>Real-world adoption:</a:t>
            </a:r>
            <a:endParaRPr lang="ru-RU" dirty="0"/>
          </a:p>
          <a:p>
            <a:pPr lvl="1"/>
            <a:r>
              <a:rPr lang="en-US" dirty="0"/>
              <a:t>Enabled by default for packages in Fedora but not in Debian and 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4AC83-3417-44E3-8294-3A7D59F0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3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vulnerabilities at QA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17" y="1690688"/>
            <a:ext cx="10905565" cy="479032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Hardening is the last resort – it’s much better to detect vulnerabilities at QA</a:t>
            </a:r>
          </a:p>
          <a:p>
            <a:pPr lvl="1"/>
            <a:r>
              <a:rPr lang="en-US" dirty="0"/>
              <a:t>QA tools are more powerful and can detect more issues</a:t>
            </a:r>
          </a:p>
          <a:p>
            <a:r>
              <a:rPr lang="en-US" dirty="0"/>
              <a:t>Fuzzing, concolic testing, property-based testing, etc.</a:t>
            </a:r>
          </a:p>
          <a:p>
            <a:r>
              <a:rPr lang="en-US" dirty="0" err="1"/>
              <a:t>AddressSanitizer</a:t>
            </a:r>
            <a:r>
              <a:rPr lang="en-US" dirty="0"/>
              <a:t> (≥ 2x overhead)</a:t>
            </a:r>
          </a:p>
          <a:p>
            <a:pPr lvl="1"/>
            <a:r>
              <a:rPr lang="en-US" dirty="0"/>
              <a:t>Stack/heap/static overflow, double free, use-after-free/return, etc.</a:t>
            </a:r>
          </a:p>
          <a:p>
            <a:pPr lvl="1"/>
            <a:r>
              <a:rPr lang="en-US" dirty="0"/>
              <a:t>State-of-the-art</a:t>
            </a:r>
          </a:p>
          <a:p>
            <a:pPr lvl="1"/>
            <a:r>
              <a:rPr lang="en-US" dirty="0"/>
              <a:t>Can be sporadically used in production code for A/B testing</a:t>
            </a:r>
          </a:p>
          <a:p>
            <a:pPr lvl="2"/>
            <a:r>
              <a:rPr lang="en-US" dirty="0"/>
              <a:t>Especially low-overhead variants like GWP-Asan and </a:t>
            </a:r>
            <a:r>
              <a:rPr lang="en-US" dirty="0" err="1"/>
              <a:t>HWASan</a:t>
            </a:r>
            <a:endParaRPr lang="en-US" dirty="0"/>
          </a:p>
          <a:p>
            <a:r>
              <a:rPr lang="en-US" dirty="0"/>
              <a:t>STL debug checks (≥ 2x overhead)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-D_GLIBCXX_DEBUG</a:t>
            </a:r>
            <a:r>
              <a:rPr lang="en-US" dirty="0"/>
              <a:t> in </a:t>
            </a:r>
            <a:r>
              <a:rPr lang="en-US" dirty="0" err="1"/>
              <a:t>libstdc</a:t>
            </a:r>
            <a:r>
              <a:rPr lang="en-US" dirty="0"/>
              <a:t>++ and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LIBCPP_ABI_BOUNDED_ITERATORS</a:t>
            </a:r>
            <a:r>
              <a:rPr lang="en-US" dirty="0"/>
              <a:t> in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  <a:p>
            <a:pPr lvl="1"/>
            <a:r>
              <a:rPr lang="en-US" dirty="0"/>
              <a:t>Change ABI =&gt; need full rebuild of all dependencies</a:t>
            </a:r>
            <a:endParaRPr lang="ru-RU" dirty="0"/>
          </a:p>
          <a:p>
            <a:r>
              <a:rPr lang="en-US" dirty="0" err="1"/>
              <a:t>Valgrind</a:t>
            </a:r>
            <a:r>
              <a:rPr lang="en-US" dirty="0"/>
              <a:t> (20-50x overhead)</a:t>
            </a:r>
          </a:p>
          <a:p>
            <a:pPr lvl="1"/>
            <a:r>
              <a:rPr lang="en-US" dirty="0"/>
              <a:t>Only heap errors (heap overflow, double free, use-after-free, etc.)</a:t>
            </a:r>
          </a:p>
          <a:p>
            <a:pPr lvl="1"/>
            <a:r>
              <a:rPr lang="en-US" dirty="0"/>
              <a:t>Much slower than Asan but can sometimes find more errors</a:t>
            </a:r>
          </a:p>
          <a:p>
            <a:r>
              <a:rPr lang="en-US" dirty="0"/>
              <a:t>Other tools</a:t>
            </a:r>
          </a:p>
          <a:p>
            <a:pPr lvl="1"/>
            <a:r>
              <a:rPr lang="en-US" dirty="0" err="1"/>
              <a:t>ElectricFence</a:t>
            </a:r>
            <a:r>
              <a:rPr lang="en-US" dirty="0"/>
              <a:t> (only heap overflows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DirtyFrame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D04F8-09C8-4303-A86A-CD9BCCEC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Hardened allocators: How to enable</a:t>
            </a:r>
            <a:r>
              <a:rPr lang="ru-RU" dirty="0"/>
              <a:t>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Usually just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LD_PRELOAD=path/to/allocator.so</a:t>
            </a:r>
          </a:p>
          <a:p>
            <a:r>
              <a:rPr lang="en-US" dirty="0"/>
              <a:t>Additional Glibc checks can be enabled via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MALLOC_CHECK_=3</a:t>
            </a:r>
            <a:r>
              <a:rPr lang="en-US" dirty="0"/>
              <a:t> or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GLIBC_TUNABLES=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glibc.malloc.check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</a:p>
          <a:p>
            <a:r>
              <a:rPr lang="en-US" dirty="0"/>
              <a:t>Real-world adoption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Most Linux distros use Glibc</a:t>
            </a:r>
          </a:p>
          <a:p>
            <a:pPr lvl="1"/>
            <a:r>
              <a:rPr lang="en-US" dirty="0"/>
              <a:t>Android uses Scudo</a:t>
            </a:r>
            <a:endParaRPr lang="ru-RU" dirty="0"/>
          </a:p>
          <a:p>
            <a:pPr lvl="1"/>
            <a:r>
              <a:rPr lang="en-US" dirty="0"/>
              <a:t>Chrome uses </a:t>
            </a:r>
            <a:r>
              <a:rPr lang="en-US" dirty="0" err="1"/>
              <a:t>PartitionAlloc</a:t>
            </a:r>
            <a:r>
              <a:rPr lang="en-US" dirty="0"/>
              <a:t> (hardened allocator)</a:t>
            </a:r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does not use hardened allocator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5120B-FAAA-4EA3-9261-D059D90B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9559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RELRO: How to enable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Linker flags for 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en-US" dirty="0"/>
              <a:t>Enabled by default in </a:t>
            </a:r>
            <a:r>
              <a:rPr lang="ru-RU" dirty="0"/>
              <a:t>Ubuntu GCC</a:t>
            </a:r>
            <a:r>
              <a:rPr lang="en-US" dirty="0"/>
              <a:t> but not in Clang (Clang has only partial RELRO)</a:t>
            </a:r>
            <a:endParaRPr lang="ru-RU" dirty="0"/>
          </a:p>
          <a:p>
            <a:pPr lvl="1"/>
            <a:r>
              <a:rPr lang="en-US" dirty="0"/>
              <a:t>Not enabled by default in </a:t>
            </a:r>
            <a:r>
              <a:rPr lang="ru-RU" dirty="0"/>
              <a:t>Debian </a:t>
            </a:r>
            <a:r>
              <a:rPr lang="en-US" dirty="0"/>
              <a:t>and</a:t>
            </a:r>
            <a:r>
              <a:rPr lang="ru-RU" dirty="0"/>
              <a:t> </a:t>
            </a:r>
            <a:r>
              <a:rPr lang="en-US" dirty="0"/>
              <a:t>Fedora (neither in GCC, nor in Clang)</a:t>
            </a:r>
            <a:endParaRPr lang="ru-RU" dirty="0"/>
          </a:p>
          <a:p>
            <a:r>
              <a:rPr lang="en-US" dirty="0"/>
              <a:t>Real-world adoption</a:t>
            </a:r>
          </a:p>
          <a:p>
            <a:pPr lvl="1"/>
            <a:r>
              <a:rPr lang="en-US" dirty="0"/>
              <a:t>Ubuntu and </a:t>
            </a:r>
            <a:r>
              <a:rPr lang="ru-RU" dirty="0"/>
              <a:t>Fefora </a:t>
            </a:r>
            <a:r>
              <a:rPr lang="en-US" dirty="0"/>
              <a:t>packages are compiled with F</a:t>
            </a:r>
            <a:r>
              <a:rPr lang="ru-RU" dirty="0"/>
              <a:t>ull RELRO</a:t>
            </a:r>
            <a:r>
              <a:rPr lang="en-US" dirty="0"/>
              <a:t> by default</a:t>
            </a:r>
            <a:endParaRPr lang="ru-RU" dirty="0"/>
          </a:p>
          <a:p>
            <a:pPr lvl="1"/>
            <a:r>
              <a:rPr lang="ru-RU" dirty="0"/>
              <a:t>Debian</a:t>
            </a:r>
            <a:r>
              <a:rPr lang="en-US" dirty="0"/>
              <a:t> packages do not have Full RELRO</a:t>
            </a:r>
            <a:r>
              <a:rPr lang="ru-RU" dirty="0"/>
              <a:t> </a:t>
            </a:r>
            <a:r>
              <a:rPr lang="en-US" dirty="0"/>
              <a:t>by default</a:t>
            </a:r>
          </a:p>
          <a:p>
            <a:pPr lvl="1"/>
            <a:r>
              <a:rPr lang="en-US" dirty="0"/>
              <a:t>Enabled in Chrome (</a:t>
            </a:r>
            <a:r>
              <a:rPr lang="en-US" dirty="0">
                <a:hlinkClick r:id="rId2"/>
              </a:rPr>
              <a:t>BUILD.gn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en-US" dirty="0"/>
              <a:t>and Firefox (</a:t>
            </a:r>
            <a:r>
              <a:rPr lang="en-US" dirty="0" err="1">
                <a:hlinkClick r:id="rId3"/>
              </a:rPr>
              <a:t>flags.configure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11C1E-D413-45A8-A79C-2EA0BE52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6924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86E6-A33E-46F6-89CA-5172D41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Autoinit</a:t>
            </a:r>
            <a:r>
              <a:rPr lang="en-US" dirty="0"/>
              <a:t>: How to enable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FE3-4034-4B4E-B24F-5F1FE30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-ftrivial-auto-var-init=zero</a:t>
            </a:r>
            <a:r>
              <a:rPr lang="ru-RU" dirty="0"/>
              <a:t> </a:t>
            </a:r>
            <a:r>
              <a:rPr lang="en-US" dirty="0"/>
              <a:t>flag in </a:t>
            </a:r>
            <a:r>
              <a:rPr lang="ru-RU" dirty="0"/>
              <a:t>GCC </a:t>
            </a:r>
            <a:r>
              <a:rPr lang="en-US" dirty="0"/>
              <a:t>and </a:t>
            </a:r>
            <a:r>
              <a:rPr lang="ru-RU" dirty="0"/>
              <a:t>Clang</a:t>
            </a:r>
            <a:endParaRPr lang="en-US" dirty="0"/>
          </a:p>
          <a:p>
            <a:pPr lvl="1"/>
            <a:r>
              <a:rPr lang="en-US" dirty="0"/>
              <a:t>Not enabled by default in compilers in Ubuntu, Debian, Fedora</a:t>
            </a:r>
            <a:endParaRPr lang="ru-RU" dirty="0"/>
          </a:p>
          <a:p>
            <a:r>
              <a:rPr lang="en-US" dirty="0"/>
              <a:t>Hidden flag -</a:t>
            </a:r>
            <a:r>
              <a:rPr lang="en-US" dirty="0" err="1"/>
              <a:t>initiall</a:t>
            </a:r>
            <a:r>
              <a:rPr lang="en-US" dirty="0"/>
              <a:t> in Visual Studio</a:t>
            </a:r>
            <a:endParaRPr lang="ru-RU" dirty="0"/>
          </a:p>
          <a:p>
            <a:r>
              <a:rPr lang="en-US" dirty="0"/>
              <a:t>Real-world adoption:</a:t>
            </a:r>
            <a:endParaRPr lang="ru-RU" dirty="0"/>
          </a:p>
          <a:p>
            <a:pPr lvl="1"/>
            <a:r>
              <a:rPr lang="en-US" dirty="0"/>
              <a:t>Not enabled by default for packages in Ubuntu, Debian, Fedora</a:t>
            </a:r>
          </a:p>
          <a:p>
            <a:pPr lvl="1"/>
            <a:r>
              <a:rPr lang="en-US" dirty="0"/>
              <a:t>Discussion in Ubuntu tracker ongoing (</a:t>
            </a:r>
            <a:r>
              <a:rPr lang="en-US" dirty="0">
                <a:hlinkClick r:id="rId2"/>
              </a:rPr>
              <a:t>#1972043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Enabled in </a:t>
            </a:r>
            <a:r>
              <a:rPr lang="ru-RU" dirty="0"/>
              <a:t>Chrome (</a:t>
            </a:r>
            <a:r>
              <a:rPr lang="en-US" dirty="0">
                <a:hlinkClick r:id="rId3"/>
              </a:rPr>
              <a:t>Chromium #</a:t>
            </a:r>
            <a:r>
              <a:rPr lang="ru-RU" dirty="0">
                <a:hlinkClick r:id="rId3"/>
              </a:rPr>
              <a:t>40633061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Fixing hot paths took </a:t>
            </a:r>
            <a:r>
              <a:rPr lang="ru-RU" dirty="0"/>
              <a:t>~4 </a:t>
            </a:r>
            <a:r>
              <a:rPr lang="en-US" dirty="0"/>
              <a:t>months</a:t>
            </a:r>
            <a:endParaRPr lang="ru-RU" dirty="0"/>
          </a:p>
          <a:p>
            <a:r>
              <a:rPr lang="en-US" dirty="0"/>
              <a:t>Not yet enabled in </a:t>
            </a:r>
            <a:r>
              <a:rPr lang="ru-RU" dirty="0"/>
              <a:t>Firefox (</a:t>
            </a:r>
            <a:r>
              <a:rPr lang="en-US" dirty="0">
                <a:hlinkClick r:id="rId4"/>
              </a:rPr>
              <a:t>Trivial Auto Var Init Experiments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/>
              <a:t>Enabled in Android user</a:t>
            </a:r>
            <a:r>
              <a:rPr lang="ru-RU" dirty="0"/>
              <a:t>- </a:t>
            </a:r>
            <a:r>
              <a:rPr lang="en-US" dirty="0"/>
              <a:t>and</a:t>
            </a:r>
            <a:r>
              <a:rPr lang="ru-RU" dirty="0"/>
              <a:t> </a:t>
            </a:r>
            <a:r>
              <a:rPr lang="en-US" dirty="0" err="1"/>
              <a:t>kernelspace</a:t>
            </a:r>
            <a:r>
              <a:rPr lang="en-US" dirty="0"/>
              <a:t> (</a:t>
            </a:r>
            <a:r>
              <a:rPr lang="sv-SE" dirty="0">
                <a:hlinkClick r:id="rId5"/>
              </a:rPr>
              <a:t>System hardening in Android 11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DC4A3-65C4-4E94-A281-A0BE0517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5469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0CB5-FF6E-4765-B937-FC6BA0E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overflow checks: How to enable</a:t>
            </a:r>
            <a:r>
              <a:rPr lang="ru-RU" dirty="0"/>
              <a:t>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EE4F-0571-446A-90C7-1E44732C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</a:t>
            </a:r>
          </a:p>
          <a:p>
            <a:pPr lvl="1"/>
            <a:r>
              <a:rPr lang="en-US" dirty="0"/>
              <a:t>GCC does not </a:t>
            </a:r>
            <a:r>
              <a:rPr lang="en-US" dirty="0" err="1"/>
              <a:t>support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Note that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ftrapv</a:t>
            </a:r>
            <a:r>
              <a:rPr lang="en-US" dirty="0"/>
              <a:t> </a:t>
            </a:r>
            <a:r>
              <a:rPr lang="en-US" i="1" dirty="0"/>
              <a:t>does not work</a:t>
            </a:r>
            <a:endParaRPr lang="ru-RU" i="1" dirty="0"/>
          </a:p>
          <a:p>
            <a:r>
              <a:rPr lang="en-US" dirty="0"/>
              <a:t>Clang: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-minimal-runtime</a:t>
            </a:r>
          </a:p>
          <a:p>
            <a:pPr lvl="1"/>
            <a:r>
              <a:rPr lang="en-US" dirty="0"/>
              <a:t>Suggest to use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=integer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may need to add some STL headers e.g. &lt;random&gt; to blacklist</a:t>
            </a:r>
            <a:r>
              <a:rPr lang="ru-RU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Real-world adoption:</a:t>
            </a:r>
            <a:endParaRPr lang="ru-RU" dirty="0"/>
          </a:p>
          <a:p>
            <a:pPr lvl="1"/>
            <a:r>
              <a:rPr lang="en-US" dirty="0"/>
              <a:t>Not used in Ubuntu, Debian, Fedora</a:t>
            </a:r>
            <a:r>
              <a:rPr lang="ru-RU" dirty="0"/>
              <a:t>, </a:t>
            </a:r>
            <a:r>
              <a:rPr lang="en-US" dirty="0"/>
              <a:t>not used in Chrome and</a:t>
            </a:r>
            <a:r>
              <a:rPr lang="ru-RU" dirty="0"/>
              <a:t> </a:t>
            </a:r>
            <a:r>
              <a:rPr lang="en-US" dirty="0"/>
              <a:t>Firefox</a:t>
            </a:r>
          </a:p>
          <a:p>
            <a:pPr lvl="1"/>
            <a:r>
              <a:rPr lang="en-US" dirty="0"/>
              <a:t>Enabled in Android media stack:</a:t>
            </a:r>
          </a:p>
          <a:p>
            <a:pPr lvl="2"/>
            <a:r>
              <a:rPr lang="en-US" dirty="0">
                <a:hlinkClick r:id="rId2"/>
              </a:rPr>
              <a:t>Android Developers Blog: Hardening media stack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Android Developers Blog: Compiler-based security mitigations in Android 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801BD-7B4E-4514-8AA3-A09D92C0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120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5717-4BAA-4EF0-AE04-1234344C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 adoption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3B7A-2796-4C8D-BF20-1D8525E2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Enabled by default in </a:t>
            </a:r>
            <a:r>
              <a:rPr lang="ru-RU" dirty="0"/>
              <a:t>Android</a:t>
            </a:r>
          </a:p>
          <a:p>
            <a:r>
              <a:rPr lang="en-US" dirty="0"/>
              <a:t>LLVM CFI not enabled by default for packages in </a:t>
            </a:r>
            <a:r>
              <a:rPr lang="ru-RU" dirty="0"/>
              <a:t>Ubuntu, Debian, Fedora</a:t>
            </a:r>
            <a:endParaRPr lang="en-US" dirty="0"/>
          </a:p>
          <a:p>
            <a:pPr lvl="1"/>
            <a:r>
              <a:rPr lang="en-US" dirty="0"/>
              <a:t>LTO + lack of support in GCC</a:t>
            </a:r>
            <a:endParaRPr lang="ru-RU" dirty="0"/>
          </a:p>
          <a:p>
            <a:r>
              <a:rPr lang="ru-RU" dirty="0"/>
              <a:t>Intel CET </a:t>
            </a:r>
            <a:r>
              <a:rPr lang="en-US" dirty="0"/>
              <a:t>and AArch64 CFI enabled by default for packages in </a:t>
            </a:r>
            <a:r>
              <a:rPr lang="ru-RU" dirty="0">
                <a:hlinkClick r:id="rId2"/>
              </a:rPr>
              <a:t>Ubuntu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>
                <a:hlinkClick r:id="rId3"/>
              </a:rPr>
              <a:t>Fedora</a:t>
            </a:r>
            <a:r>
              <a:rPr lang="ru-RU" dirty="0"/>
              <a:t> </a:t>
            </a:r>
            <a:r>
              <a:rPr lang="en-US" dirty="0"/>
              <a:t>and </a:t>
            </a:r>
            <a:r>
              <a:rPr lang="ru-RU" dirty="0">
                <a:hlinkClick r:id="rId4"/>
              </a:rPr>
              <a:t>Debian</a:t>
            </a:r>
            <a:endParaRPr lang="en-US" dirty="0"/>
          </a:p>
          <a:p>
            <a:r>
              <a:rPr lang="en-US" dirty="0"/>
              <a:t>Chrome uses LLVM CFI on X86 and AArch64 CFI on ARM</a:t>
            </a:r>
          </a:p>
          <a:p>
            <a:pPr lvl="1"/>
            <a:r>
              <a:rPr lang="en-US" dirty="0"/>
              <a:t>Firefox does not enable any CFI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47595-0B65-4B0B-B52F-087D9E00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3354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E6FA-DA1C-4347-B182-90992B27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How to enable</a:t>
            </a:r>
            <a:r>
              <a:rPr lang="ru-RU" dirty="0"/>
              <a:t>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9411-7A90-4798-9542-F6772CCF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LLVM CFI:</a:t>
            </a:r>
          </a:p>
          <a:p>
            <a:pPr lvl="1"/>
            <a:r>
              <a:rPr lang="en-US" dirty="0"/>
              <a:t>Not enabled by default in compilers in Ubuntu, Debian, Fedora</a:t>
            </a:r>
          </a:p>
          <a:p>
            <a:pPr lvl="1"/>
            <a:r>
              <a:rPr lang="en-US" dirty="0"/>
              <a:t>Turn on via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</a:t>
            </a:r>
            <a:r>
              <a:rPr lang="ru-RU" dirty="0"/>
              <a:t> (</a:t>
            </a:r>
            <a:r>
              <a:rPr lang="en-US" dirty="0"/>
              <a:t>also needs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=thin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LTO for building program call graph</a:t>
            </a:r>
            <a:r>
              <a:rPr lang="ru-RU" dirty="0"/>
              <a:t>, </a:t>
            </a:r>
            <a:r>
              <a:rPr lang="en-US" dirty="0"/>
              <a:t>visibility to reduce number of edges)</a:t>
            </a:r>
            <a:endParaRPr lang="ru-RU" dirty="0"/>
          </a:p>
          <a:p>
            <a:pPr lvl="1"/>
            <a:r>
              <a:rPr lang="en-US" dirty="0"/>
              <a:t>Cross-DSO calls require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-cfi-cross-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dso</a:t>
            </a:r>
            <a:r>
              <a:rPr lang="ru-RU" dirty="0"/>
              <a:t> </a:t>
            </a:r>
            <a:r>
              <a:rPr lang="en-US" dirty="0"/>
              <a:t>(hurts performance</a:t>
            </a:r>
            <a:r>
              <a:rPr lang="ru-RU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CET:</a:t>
            </a:r>
          </a:p>
          <a:p>
            <a:pPr lvl="1"/>
            <a:r>
              <a:rPr lang="en-US" dirty="0"/>
              <a:t>Turn on via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</a:p>
          <a:p>
            <a:pPr lvl="2"/>
            <a:r>
              <a:rPr lang="en-US" dirty="0"/>
              <a:t>In past also needed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 and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mibt</a:t>
            </a:r>
            <a:endParaRPr lang="en-US" dirty="0"/>
          </a:p>
          <a:p>
            <a:pPr lvl="1"/>
            <a:r>
              <a:rPr lang="en-US" dirty="0"/>
              <a:t>On by default in Ubuntu GCC (</a:t>
            </a:r>
            <a:r>
              <a:rPr lang="en-US" dirty="0">
                <a:hlinkClick r:id="rId2"/>
              </a:rPr>
              <a:t>Toolchain: Compiler flags</a:t>
            </a:r>
            <a:r>
              <a:rPr lang="en-US" dirty="0"/>
              <a:t>)</a:t>
            </a:r>
          </a:p>
          <a:p>
            <a:r>
              <a:rPr lang="en-US" dirty="0"/>
              <a:t>AArch64 CFI:</a:t>
            </a:r>
          </a:p>
          <a:p>
            <a:pPr lvl="1"/>
            <a:r>
              <a:rPr lang="en-US" dirty="0"/>
              <a:t>Turn on via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mbranch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-protection=standard</a:t>
            </a:r>
          </a:p>
          <a:p>
            <a:pPr lvl="1"/>
            <a:r>
              <a:rPr lang="en-US" dirty="0" err="1"/>
              <a:t>Noone</a:t>
            </a:r>
            <a:r>
              <a:rPr lang="en-US" dirty="0"/>
              <a:t> knows why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wasn’t reused :(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C8E3B-7DEC-4904-91A6-29E88E1F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34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 vulnerabilities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13A41-D244-4E9C-A63B-26AA0EB9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3800" cy="4351338"/>
          </a:xfrm>
        </p:spPr>
        <p:txBody>
          <a:bodyPr>
            <a:normAutofit/>
          </a:bodyPr>
          <a:lstStyle/>
          <a:p>
            <a:r>
              <a:rPr lang="en-US" dirty="0"/>
              <a:t>Morris Worm (1988)</a:t>
            </a:r>
          </a:p>
          <a:p>
            <a:r>
              <a:rPr lang="en-US" dirty="0"/>
              <a:t>Writing excessive amount of data into program variable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local_buf[32];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sprintf(buf, “Message from user: %s”, received_data);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Stack overflow</a:t>
            </a:r>
            <a:endParaRPr lang="ru-RU" dirty="0"/>
          </a:p>
          <a:p>
            <a:pPr lvl="1"/>
            <a:r>
              <a:rPr lang="en-US" dirty="0"/>
              <a:t>Stack Smashing, Return-to-libc, Return-Oriented Programming attacks</a:t>
            </a:r>
          </a:p>
          <a:p>
            <a:r>
              <a:rPr lang="en-US" dirty="0"/>
              <a:t>Heap overflow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7203C-7930-4B98-B51C-7530BB7B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344" y="1502896"/>
            <a:ext cx="2841526" cy="4262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D0371-EB56-4B28-A2BA-F24A998EABC4}"/>
              </a:ext>
            </a:extLst>
          </p:cNvPr>
          <p:cNvSpPr txBox="1"/>
          <p:nvPr/>
        </p:nvSpPr>
        <p:spPr>
          <a:xfrm>
            <a:off x="8964705" y="5765186"/>
            <a:ext cx="275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https://www.rawpixel.com/image/5958324/free-public-domain-cc0-photo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F2FB3-0ABE-4551-B64E-9996F34C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32402" cy="1325563"/>
          </a:xfrm>
        </p:spPr>
        <p:txBody>
          <a:bodyPr/>
          <a:lstStyle/>
          <a:p>
            <a:r>
              <a:rPr lang="en-US" dirty="0"/>
              <a:t>Prevalence of buffer overflows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of the most dangerous vulnerabilities</a:t>
            </a:r>
          </a:p>
          <a:p>
            <a:pPr lvl="1"/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</a:t>
            </a:r>
            <a:r>
              <a:rPr lang="ru-RU" dirty="0"/>
              <a:t>2, 6, 20</a:t>
            </a:r>
            <a:r>
              <a:rPr lang="en-US" dirty="0"/>
              <a:t> places)</a:t>
            </a:r>
            <a:endParaRPr lang="ru-RU" dirty="0"/>
          </a:p>
          <a:p>
            <a:r>
              <a:rPr lang="ru-RU" dirty="0"/>
              <a:t>70% </a:t>
            </a:r>
            <a:r>
              <a:rPr lang="en-US" dirty="0"/>
              <a:t>vulnerabilities in Microsoft products and Chromium caused by buffer overflows</a:t>
            </a:r>
          </a:p>
          <a:p>
            <a:r>
              <a:rPr lang="ru-RU" dirty="0"/>
              <a:t>40% </a:t>
            </a:r>
            <a:r>
              <a:rPr lang="en-US" dirty="0"/>
              <a:t>of memory-error-based attacks exploit buffer overflows</a:t>
            </a:r>
          </a:p>
          <a:p>
            <a:pPr lvl="1"/>
            <a:r>
              <a:rPr lang="en-US" dirty="0">
                <a:hlinkClick r:id="rId3"/>
              </a:rPr>
              <a:t>Google Project Zero</a:t>
            </a:r>
            <a:r>
              <a:rPr lang="en-US" dirty="0"/>
              <a:t>(2024)</a:t>
            </a:r>
          </a:p>
          <a:p>
            <a:r>
              <a:rPr lang="en-US" dirty="0"/>
              <a:t>80% of Memory Safety CVEs and 46</a:t>
            </a:r>
            <a:r>
              <a:rPr lang="ru-RU" dirty="0"/>
              <a:t>% </a:t>
            </a:r>
            <a:r>
              <a:rPr lang="en-US" dirty="0"/>
              <a:t>of Memory Safety KEVs in </a:t>
            </a:r>
            <a:r>
              <a:rPr lang="ru-RU" dirty="0"/>
              <a:t>2024</a:t>
            </a:r>
          </a:p>
          <a:p>
            <a:pPr lvl="1"/>
            <a:r>
              <a:rPr lang="ru-RU" dirty="0"/>
              <a:t>20%+ </a:t>
            </a:r>
            <a:r>
              <a:rPr lang="en-US" dirty="0"/>
              <a:t>are stack overflows (most dangerous vulnerability</a:t>
            </a:r>
            <a:r>
              <a:rPr lang="ru-RU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3CDCD-FB7A-4AC6-9448-79BD07580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96" y="620417"/>
            <a:ext cx="2601445" cy="7584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D23C0-A182-4343-A2FF-947681E8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387D-BA0B-4615-9877-B5750235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attacks: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01F0-B724-437C-8B0F-37D357B44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2" y="2249113"/>
            <a:ext cx="4755777" cy="4351338"/>
          </a:xfrm>
        </p:spPr>
        <p:txBody>
          <a:bodyPr/>
          <a:lstStyle/>
          <a:p>
            <a:r>
              <a:rPr lang="en-US" dirty="0"/>
              <a:t>Smashing The Stack For Fun And Profit (Aleph One, 1996)</a:t>
            </a:r>
          </a:p>
          <a:p>
            <a:r>
              <a:rPr lang="en-US" dirty="0"/>
              <a:t>Write malicious code on stack and executes it on return from function</a:t>
            </a:r>
          </a:p>
          <a:p>
            <a:r>
              <a:rPr lang="en-US" dirty="0"/>
              <a:t>No longer relevant due to modern protections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DF73C0-D05F-4E08-BD12-CF8D04377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3770"/>
            <a:ext cx="5534025" cy="3533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47226-6CF5-43E4-9854-7CE29CF6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34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buf[32];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strcpy(buf,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Input string from hacker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xorl %eax,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pushl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"\x68""//sh"  // pushl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pushl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"\x0c\xde\xff\xff"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CFLAGS=‘-Wl,-z,execstack -fno-stack-protector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gcc -m32 -DPAD="\"$PAD\"" -march=i686 $CFLAGS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setarch -R env -i ./a.out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PAD="$PAD\\xff"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Got shell access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B34BC-63C1-491E-AFFB-C88D8F8E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AF2A-53F5-4C91-A392-29A716A0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attacks:</a:t>
            </a:r>
            <a:r>
              <a:rPr lang="ru-RU" dirty="0"/>
              <a:t> </a:t>
            </a:r>
            <a:r>
              <a:rPr lang="en-US" dirty="0"/>
              <a:t>Return-to-libc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5A4C-9958-4907-9727-8BB19DABD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3" y="2016125"/>
            <a:ext cx="5347447" cy="4351338"/>
          </a:xfrm>
        </p:spPr>
        <p:txBody>
          <a:bodyPr/>
          <a:lstStyle/>
          <a:p>
            <a:r>
              <a:rPr lang="en-US" dirty="0"/>
              <a:t>Solar Designer, 1997</a:t>
            </a:r>
          </a:p>
          <a:p>
            <a:r>
              <a:rPr lang="en-US" dirty="0"/>
              <a:t>Jump to standard library API on return from attacked function</a:t>
            </a:r>
          </a:p>
          <a:p>
            <a:pPr lvl="1"/>
            <a:r>
              <a:rPr lang="en-US" dirty="0"/>
              <a:t>Usually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(“bin/sh”)</a:t>
            </a:r>
            <a:r>
              <a:rPr lang="en-US" dirty="0"/>
              <a:t> or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system(“/bin/sh”)</a:t>
            </a:r>
            <a:endParaRPr lang="en-US" dirty="0"/>
          </a:p>
          <a:p>
            <a:r>
              <a:rPr lang="en-US" dirty="0"/>
              <a:t>Variant of attack</a:t>
            </a:r>
            <a:r>
              <a:rPr lang="ru-RU" dirty="0"/>
              <a:t>: </a:t>
            </a:r>
            <a:r>
              <a:rPr lang="en-US" dirty="0"/>
              <a:t>return-to-plt</a:t>
            </a:r>
          </a:p>
          <a:p>
            <a:r>
              <a:rPr lang="en-US" dirty="0"/>
              <a:t>Mainly applicable to 32-bit</a:t>
            </a:r>
            <a:r>
              <a:rPr lang="ru-RU" dirty="0"/>
              <a:t> </a:t>
            </a:r>
            <a:r>
              <a:rPr lang="en-US" dirty="0"/>
              <a:t>x86 (arguments passed on stack)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7D26D-89CA-4F95-8365-A89FD4C9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1242F-1FE1-4126-84C2-94FBDA4D6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59" y="1574706"/>
            <a:ext cx="54387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95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863A-734E-4267-93A7-779D2310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attacks: Return-oriented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2824-34A6-49F4-9AFD-BC0EE963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9565" cy="4351338"/>
          </a:xfrm>
        </p:spPr>
        <p:txBody>
          <a:bodyPr>
            <a:normAutofit/>
          </a:bodyPr>
          <a:lstStyle/>
          <a:p>
            <a:r>
              <a:rPr lang="en-US" dirty="0"/>
              <a:t>Nergal, 2001 and Shacham, </a:t>
            </a:r>
            <a:r>
              <a:rPr lang="ru-RU" dirty="0"/>
              <a:t>200</a:t>
            </a:r>
            <a:r>
              <a:rPr lang="en-US" dirty="0"/>
              <a:t>7</a:t>
            </a:r>
          </a:p>
          <a:p>
            <a:r>
              <a:rPr lang="en-US" dirty="0"/>
              <a:t>State-of-the-art</a:t>
            </a:r>
          </a:p>
          <a:p>
            <a:r>
              <a:rPr lang="en-US" dirty="0"/>
              <a:t>Malicious program constructed from epilogues of normal functions</a:t>
            </a:r>
          </a:p>
          <a:p>
            <a:r>
              <a:rPr lang="en-US" dirty="0"/>
              <a:t>Stack contains many return addresses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69818-05AF-4B55-8163-7BAC62CB9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05" y="1530350"/>
            <a:ext cx="5534025" cy="49625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84FA8-A3B3-4204-A487-67C4EFA5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B10E-F896-483F-889F-58976E76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79A2F-8589-45A5-9829-561F70C7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DE4846-13D5-4E63-BC3A-0F25E80D8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94" y="2012577"/>
            <a:ext cx="1524000" cy="152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BF0BC-4530-4479-936B-1E1842C92BFC}"/>
              </a:ext>
            </a:extLst>
          </p:cNvPr>
          <p:cNvSpPr txBox="1"/>
          <p:nvPr/>
        </p:nvSpPr>
        <p:spPr>
          <a:xfrm>
            <a:off x="3370728" y="2012577"/>
            <a:ext cx="6024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</a:rPr>
              <a:t>Roman </a:t>
            </a:r>
            <a:r>
              <a:rPr lang="en-US" dirty="0" err="1">
                <a:effectLst/>
              </a:rPr>
              <a:t>Rusyaev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Compiler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Compiler team leader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DEC9ED-0134-4489-9FC8-63A544FCD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94" y="4334436"/>
            <a:ext cx="1524000" cy="152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66169E-DAD8-4F2B-8508-210C71FF9A58}"/>
              </a:ext>
            </a:extLst>
          </p:cNvPr>
          <p:cNvSpPr txBox="1"/>
          <p:nvPr/>
        </p:nvSpPr>
        <p:spPr>
          <a:xfrm>
            <a:off x="3565710" y="4334436"/>
            <a:ext cx="5829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Yuri </a:t>
            </a:r>
            <a:r>
              <a:rPr lang="en-US" dirty="0" err="1"/>
              <a:t>Gribov</a:t>
            </a:r>
            <a:r>
              <a:rPr lang="en-US" dirty="0"/>
              <a:t> (</a:t>
            </a:r>
            <a:r>
              <a:rPr lang="en-US" dirty="0" err="1"/>
              <a:t>yugr</a:t>
            </a:r>
            <a:r>
              <a:rPr lang="en-US" dirty="0"/>
              <a:t>, </a:t>
            </a:r>
            <a:r>
              <a:rPr lang="en-US" dirty="0" err="1"/>
              <a:t>the_real_yugr</a:t>
            </a:r>
            <a:r>
              <a:rPr lang="en-US" dirty="0"/>
              <a:t>), </a:t>
            </a:r>
            <a:r>
              <a:rPr lang="en-US" dirty="0">
                <a:hlinkClick r:id="rId4"/>
              </a:rPr>
              <a:t>https://github.com/yugr</a:t>
            </a:r>
            <a:endParaRPr lang="ru-RU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software developer and enthusiast </a:t>
            </a:r>
            <a:r>
              <a:rPr lang="ru-RU" dirty="0"/>
              <a:t>(</a:t>
            </a:r>
            <a:r>
              <a:rPr lang="en-US" dirty="0"/>
              <a:t>compilers</a:t>
            </a:r>
            <a:r>
              <a:rPr lang="ru-RU" dirty="0"/>
              <a:t>, </a:t>
            </a:r>
            <a:r>
              <a:rPr lang="en-US" dirty="0"/>
              <a:t>runtimes, verification tools, etc.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74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83" y="1918682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 </a:t>
            </a:r>
            <a:r>
              <a:rPr lang="en-US" dirty="0"/>
              <a:t>Based on Heap Overflow vulnerabilities</a:t>
            </a:r>
          </a:p>
          <a:p>
            <a:r>
              <a:rPr lang="en-US" dirty="0"/>
              <a:t>More complex and diverse than Stack Overflow</a:t>
            </a:r>
            <a:endParaRPr lang="ru-RU" dirty="0"/>
          </a:p>
          <a:p>
            <a:r>
              <a:rPr lang="en-US" dirty="0"/>
              <a:t>Main types:</a:t>
            </a:r>
          </a:p>
          <a:p>
            <a:pPr lvl="1"/>
            <a:r>
              <a:rPr lang="en-US" dirty="0"/>
              <a:t>Corrupt data in unrelated buffer </a:t>
            </a:r>
            <a:r>
              <a:rPr lang="ru-RU" dirty="0"/>
              <a:t>(</a:t>
            </a:r>
            <a:r>
              <a:rPr lang="en-US" dirty="0"/>
              <a:t>e.g. function or </a:t>
            </a:r>
            <a:r>
              <a:rPr lang="en-US" dirty="0" err="1"/>
              <a:t>vtable</a:t>
            </a:r>
            <a:r>
              <a:rPr lang="en-US" dirty="0"/>
              <a:t> pointers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Corrupt allocator metadata</a:t>
            </a:r>
            <a:endParaRPr lang="ru-RU" dirty="0"/>
          </a:p>
          <a:p>
            <a:pPr lvl="2"/>
            <a:r>
              <a:rPr lang="en-US" dirty="0"/>
              <a:t>E.g. force allocator to write arbitrary address in unrelated malloc/free</a:t>
            </a:r>
          </a:p>
          <a:p>
            <a:pPr lvl="2"/>
            <a:r>
              <a:rPr lang="en-US" dirty="0"/>
              <a:t>E.g. corrupt address of </a:t>
            </a:r>
            <a:r>
              <a:rPr lang="ru-RU" dirty="0"/>
              <a:t>malloc hook </a:t>
            </a:r>
            <a:r>
              <a:rPr lang="en-US" dirty="0"/>
              <a:t>and call it on next </a:t>
            </a:r>
            <a:r>
              <a:rPr lang="ru-RU" dirty="0"/>
              <a:t>malloc</a:t>
            </a:r>
            <a:r>
              <a:rPr lang="en-US" dirty="0"/>
              <a:t> (</a:t>
            </a:r>
            <a:r>
              <a:rPr lang="ru-RU" dirty="0"/>
              <a:t>House of Force</a:t>
            </a:r>
            <a:r>
              <a:rPr lang="en-US" dirty="0"/>
              <a:t> attack</a:t>
            </a:r>
            <a:r>
              <a:rPr lang="ru-RU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8D197-0143-45DE-9E8E-1D1C07529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41" y="415738"/>
            <a:ext cx="3521868" cy="234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2FB89-EDB1-476D-9BAF-D4214700D336}"/>
              </a:ext>
            </a:extLst>
          </p:cNvPr>
          <p:cNvSpPr txBox="1"/>
          <p:nvPr/>
        </p:nvSpPr>
        <p:spPr>
          <a:xfrm>
            <a:off x="8640715" y="2754182"/>
            <a:ext cx="322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https://kingsvilletimes.ca/2022/10/common-sense-health-rake-up-the-leaves-this-fall/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0C0D9-F842-434D-BAB4-71739952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Non-executable data segments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757F0-77DF-4110-987B-1E95EAEC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en-US" dirty="0"/>
              <a:t>Disable execution of code in stack segment</a:t>
            </a:r>
            <a:endParaRPr lang="ru-RU" dirty="0"/>
          </a:p>
          <a:p>
            <a:pPr lvl="1"/>
            <a:r>
              <a:rPr lang="en-US" dirty="0"/>
              <a:t>Done by </a:t>
            </a:r>
            <a:r>
              <a:rPr lang="ru-RU" dirty="0"/>
              <a:t>OS</a:t>
            </a:r>
            <a:r>
              <a:rPr lang="en-US" dirty="0"/>
              <a:t> and startup code</a:t>
            </a:r>
          </a:p>
          <a:p>
            <a:pPr lvl="1"/>
            <a:r>
              <a:rPr lang="en-US" dirty="0"/>
              <a:t>Also applied to other writable-segments </a:t>
            </a:r>
            <a:r>
              <a:rPr lang="ru-RU" dirty="0"/>
              <a:t>(</a:t>
            </a:r>
            <a:r>
              <a:rPr lang="en-US" dirty="0"/>
              <a:t>heap and </a:t>
            </a:r>
            <a:r>
              <a:rPr lang="en-US" dirty="0" err="1"/>
              <a:t>globals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/>
              <a:t>One of the first </a:t>
            </a:r>
            <a:r>
              <a:rPr lang="ru-RU" dirty="0"/>
              <a:t>hardening </a:t>
            </a:r>
            <a:r>
              <a:rPr lang="en-US" dirty="0"/>
              <a:t>defenses</a:t>
            </a:r>
            <a:endParaRPr lang="ru-RU" dirty="0"/>
          </a:p>
          <a:p>
            <a:pPr lvl="1"/>
            <a:r>
              <a:rPr lang="en-US" dirty="0"/>
              <a:t>First appeared in</a:t>
            </a:r>
            <a:r>
              <a:rPr lang="ru-RU" dirty="0"/>
              <a:t> OpenBSD (2003) </a:t>
            </a:r>
            <a:r>
              <a:rPr lang="en-US" dirty="0"/>
              <a:t>and </a:t>
            </a:r>
            <a:r>
              <a:rPr lang="ru-RU" dirty="0"/>
              <a:t>Windows (2004)</a:t>
            </a:r>
            <a:endParaRPr lang="en-US" dirty="0"/>
          </a:p>
          <a:p>
            <a:pPr lvl="1"/>
            <a:r>
              <a:rPr lang="en-US" dirty="0"/>
              <a:t>Fully protects against Stack Smashing attacks</a:t>
            </a:r>
          </a:p>
          <a:p>
            <a:r>
              <a:rPr lang="en-US" dirty="0"/>
              <a:t>Enabled by default in all modern Linux distros and on 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80649-56E5-4F4C-A817-23714E92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program code needs to support </a:t>
            </a:r>
            <a:r>
              <a:rPr lang="en-US" dirty="0" err="1"/>
              <a:t>noexecstack</a:t>
            </a:r>
            <a:endParaRPr lang="ru-RU" dirty="0"/>
          </a:p>
          <a:p>
            <a:pPr lvl="1"/>
            <a:r>
              <a:rPr lang="en-US" dirty="0"/>
              <a:t>Including linked shared libraries</a:t>
            </a:r>
          </a:p>
          <a:p>
            <a:pPr lvl="2"/>
            <a:r>
              <a:rPr lang="en-US" dirty="0"/>
              <a:t>But not dynamically loaded (via </a:t>
            </a:r>
            <a:r>
              <a:rPr lang="en-US" dirty="0" err="1"/>
              <a:t>dlopen</a:t>
            </a:r>
            <a:r>
              <a:rPr lang="en-US" dirty="0"/>
              <a:t>) shared libraries </a:t>
            </a:r>
            <a:r>
              <a:rPr lang="ru-RU" dirty="0"/>
              <a:t>(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Linker will issue warning if </a:t>
            </a:r>
            <a:r>
              <a:rPr lang="en-US" dirty="0" err="1"/>
              <a:t>noexecstack</a:t>
            </a:r>
            <a:r>
              <a:rPr lang="en-US" dirty="0"/>
              <a:t> can’t be enabled</a:t>
            </a:r>
            <a:endParaRPr lang="ru-RU" dirty="0"/>
          </a:p>
          <a:p>
            <a:pPr lvl="2"/>
            <a:r>
              <a:rPr lang="en-US" dirty="0"/>
              <a:t>Suggest to use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-Wl,--fatal-warnings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Main reasons for </a:t>
            </a:r>
            <a:r>
              <a:rPr lang="en-US" dirty="0" err="1"/>
              <a:t>execstack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en-US" dirty="0"/>
              <a:t>Legacy assembly code missing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note.GNU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-stack</a:t>
            </a:r>
            <a:r>
              <a:rPr lang="en-US" dirty="0"/>
              <a:t> directive</a:t>
            </a:r>
            <a:endParaRPr lang="ru-RU" dirty="0"/>
          </a:p>
          <a:p>
            <a:pPr lvl="2"/>
            <a:r>
              <a:rPr lang="en-US" dirty="0"/>
              <a:t>Pointers to GNU nested functions </a:t>
            </a:r>
            <a:r>
              <a:rPr lang="ru-RU" dirty="0"/>
              <a:t>(</a:t>
            </a:r>
            <a:r>
              <a:rPr lang="en-US" dirty="0"/>
              <a:t>rare!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/>
              <a:t>No runtime overhead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AB5B2-2B17-43DA-B986-471B9610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(and</a:t>
            </a:r>
            <a:r>
              <a:rPr lang="ru-RU" dirty="0"/>
              <a:t>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BD022-ECE3-4B8C-8D05-DE75E07E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94" y="73305"/>
            <a:ext cx="10515600" cy="1325563"/>
          </a:xfrm>
        </p:spPr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72" y="1171952"/>
            <a:ext cx="7490012" cy="3222473"/>
          </a:xfrm>
        </p:spPr>
        <p:txBody>
          <a:bodyPr>
            <a:normAutofit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en-US" dirty="0"/>
              <a:t>Random placement of main program segments </a:t>
            </a:r>
            <a:r>
              <a:rPr lang="ru-RU" dirty="0"/>
              <a:t>(</a:t>
            </a:r>
            <a:r>
              <a:rPr lang="en-US" dirty="0"/>
              <a:t>stack</a:t>
            </a:r>
            <a:r>
              <a:rPr lang="ru-RU" dirty="0"/>
              <a:t>, </a:t>
            </a:r>
            <a:r>
              <a:rPr lang="en-US" dirty="0"/>
              <a:t>heap</a:t>
            </a:r>
            <a:r>
              <a:rPr lang="ru-RU" dirty="0"/>
              <a:t>, </a:t>
            </a:r>
            <a:r>
              <a:rPr lang="en-US" dirty="0"/>
              <a:t>libraries</a:t>
            </a:r>
            <a:r>
              <a:rPr lang="ru-RU" dirty="0"/>
              <a:t>)</a:t>
            </a:r>
            <a:r>
              <a:rPr lang="en-US" dirty="0"/>
              <a:t> by OS</a:t>
            </a:r>
          </a:p>
          <a:p>
            <a:pPr lvl="1"/>
            <a:r>
              <a:rPr lang="en-US" dirty="0"/>
              <a:t>Hacker no longer knows which return addresses to use in</a:t>
            </a:r>
            <a:r>
              <a:rPr lang="ru-RU" dirty="0"/>
              <a:t> </a:t>
            </a:r>
            <a:r>
              <a:rPr lang="en-US" dirty="0"/>
              <a:t>Stack Overflow attacks</a:t>
            </a:r>
          </a:p>
          <a:p>
            <a:r>
              <a:rPr lang="en-US" dirty="0"/>
              <a:t>Greatly complicates </a:t>
            </a:r>
            <a:r>
              <a:rPr lang="ru-RU" dirty="0"/>
              <a:t>buffer overflow </a:t>
            </a:r>
            <a:r>
              <a:rPr lang="en-US" dirty="0"/>
              <a:t>attacks (</a:t>
            </a:r>
            <a:r>
              <a:rPr lang="ru-RU" dirty="0"/>
              <a:t>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en-US" dirty="0"/>
              <a:t>E.g. Stack Smashing example crashes with SEGV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03CC-6146-4366-ADAC-456FE3EB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663EF0-5CBB-4AAB-B7B1-F3B6C5D25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931" y="1702818"/>
            <a:ext cx="3714175" cy="247369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CADF8D-887E-4563-B683-EF980519C4A0}"/>
              </a:ext>
            </a:extLst>
          </p:cNvPr>
          <p:cNvSpPr txBox="1">
            <a:spLocks/>
          </p:cNvSpPr>
          <p:nvPr/>
        </p:nvSpPr>
        <p:spPr>
          <a:xfrm>
            <a:off x="407894" y="4348409"/>
            <a:ext cx="10515600" cy="3372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of the first hardening defenses:</a:t>
            </a:r>
          </a:p>
          <a:p>
            <a:pPr lvl="1"/>
            <a:r>
              <a:rPr lang="en-US" dirty="0" err="1"/>
              <a:t>PaX</a:t>
            </a:r>
            <a:r>
              <a:rPr lang="en-US" dirty="0"/>
              <a:t> patch</a:t>
            </a:r>
            <a:r>
              <a:rPr lang="ru-RU" dirty="0"/>
              <a:t>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(Vista, </a:t>
            </a:r>
            <a:r>
              <a:rPr lang="ru-RU" dirty="0"/>
              <a:t>32-</a:t>
            </a:r>
            <a:r>
              <a:rPr lang="en-US" dirty="0"/>
              <a:t>bit Windows overhead was too high due to DLL architecture)</a:t>
            </a:r>
          </a:p>
          <a:p>
            <a:pPr lvl="2"/>
            <a:r>
              <a:rPr lang="en-US" dirty="0"/>
              <a:t>Takes decades to add security ... (Theo de </a:t>
            </a:r>
            <a:r>
              <a:rPr lang="en-US" dirty="0" err="1"/>
              <a:t>Raadt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79865B-22C3-4DF0-B0E0-DBD353338363}"/>
              </a:ext>
            </a:extLst>
          </p:cNvPr>
          <p:cNvSpPr txBox="1"/>
          <p:nvPr/>
        </p:nvSpPr>
        <p:spPr>
          <a:xfrm>
            <a:off x="8069931" y="4214756"/>
            <a:ext cx="3796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https://picryl.com/media/shipping-containers-cargo-port-industry-craft-9326e8</a:t>
            </a:r>
            <a:r>
              <a:rPr lang="en-US" sz="12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D41EB-8A5C-489E-A697-0C99490871CB}"/>
              </a:ext>
            </a:extLst>
          </p:cNvPr>
          <p:cNvSpPr txBox="1"/>
          <p:nvPr/>
        </p:nvSpPr>
        <p:spPr>
          <a:xfrm>
            <a:off x="10349753" y="2411973"/>
            <a:ext cx="1147482" cy="461665"/>
          </a:xfrm>
          <a:prstGeom prst="rect">
            <a:avLst/>
          </a:prstGeom>
          <a:noFill/>
          <a:scene3d>
            <a:camera prst="orthographicFront">
              <a:rot lat="0" lon="19499990" rev="20999999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2A9E1E-E3FA-41E8-8EE6-0CBA1F38356A}"/>
              </a:ext>
            </a:extLst>
          </p:cNvPr>
          <p:cNvSpPr txBox="1"/>
          <p:nvPr/>
        </p:nvSpPr>
        <p:spPr>
          <a:xfrm>
            <a:off x="10406903" y="2814697"/>
            <a:ext cx="1147482" cy="461665"/>
          </a:xfrm>
          <a:prstGeom prst="rect">
            <a:avLst/>
          </a:prstGeom>
          <a:noFill/>
          <a:scene3d>
            <a:camera prst="orthographicFront">
              <a:rot lat="0" lon="19499990" rev="20999999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A248DC-FEE8-4C38-97D8-D99A047C5D91}"/>
              </a:ext>
            </a:extLst>
          </p:cNvPr>
          <p:cNvSpPr txBox="1"/>
          <p:nvPr/>
        </p:nvSpPr>
        <p:spPr>
          <a:xfrm>
            <a:off x="10091459" y="1998454"/>
            <a:ext cx="1147482" cy="461665"/>
          </a:xfrm>
          <a:prstGeom prst="rect">
            <a:avLst/>
          </a:prstGeom>
          <a:noFill/>
          <a:scene3d>
            <a:camera prst="orthographicFront">
              <a:rot lat="0" lon="19499990" rev="20999999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Lib A</a:t>
            </a:r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Required for Full ASLR:</a:t>
            </a:r>
          </a:p>
          <a:p>
            <a:pPr lvl="1"/>
            <a:r>
              <a:rPr lang="en-US" dirty="0"/>
              <a:t>Main program needs to be compiled in special PIE mode</a:t>
            </a:r>
          </a:p>
          <a:p>
            <a:pPr lvl="1"/>
            <a:r>
              <a:rPr lang="en-US" dirty="0"/>
              <a:t>Generated code will not use absolute addressing</a:t>
            </a:r>
          </a:p>
          <a:p>
            <a:pPr lvl="1"/>
            <a:r>
              <a:rPr lang="en-US" dirty="0"/>
              <a:t>Allows OS to load main program at random address</a:t>
            </a:r>
          </a:p>
          <a:p>
            <a:r>
              <a:rPr lang="en-US" dirty="0"/>
              <a:t>Turned on by default in Ubuntu/Debian (GCC</a:t>
            </a:r>
            <a:r>
              <a:rPr lang="ru-RU" dirty="0"/>
              <a:t> </a:t>
            </a:r>
            <a:r>
              <a:rPr lang="en-US" dirty="0"/>
              <a:t>and</a:t>
            </a:r>
            <a:r>
              <a:rPr lang="ru-RU" dirty="0"/>
              <a:t> </a:t>
            </a:r>
            <a:r>
              <a:rPr lang="en-US" dirty="0"/>
              <a:t>Clang) and Windows</a:t>
            </a:r>
            <a:endParaRPr lang="ru-RU" dirty="0"/>
          </a:p>
          <a:p>
            <a:pPr lvl="1"/>
            <a:r>
              <a:rPr lang="en-US" dirty="0"/>
              <a:t>Not default in all Linux distros </a:t>
            </a:r>
            <a:r>
              <a:rPr lang="ru-RU" dirty="0"/>
              <a:t>(</a:t>
            </a:r>
            <a:r>
              <a:rPr lang="en-US" dirty="0"/>
              <a:t>e.g. not in Fedora)</a:t>
            </a:r>
          </a:p>
          <a:p>
            <a:pPr lvl="1"/>
            <a:r>
              <a:rPr lang="en-US" dirty="0"/>
              <a:t>Even in Debian some critical programs are built without PIE</a:t>
            </a:r>
          </a:p>
          <a:p>
            <a:pPr lvl="2"/>
            <a:r>
              <a:rPr lang="en-US" dirty="0"/>
              <a:t>/usr/bin/python3 (</a:t>
            </a:r>
            <a:r>
              <a:rPr lang="en-US" dirty="0">
                <a:hlinkClick r:id="rId2"/>
              </a:rPr>
              <a:t>Launchpad #1452115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/>
              <a:t>Suggest to explicitly use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  <a:r>
              <a:rPr lang="en-US" dirty="0"/>
              <a:t> in </a:t>
            </a:r>
            <a:r>
              <a:rPr lang="en-US" dirty="0" err="1"/>
              <a:t>buildscripts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≈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-semantic-interposition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Bsymbolic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E1E84-5534-40CA-B554-DDE31DD3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/>
          </a:bodyPr>
          <a:lstStyle/>
          <a:p>
            <a:r>
              <a:rPr lang="en-US" dirty="0"/>
              <a:t>Overhead on modern CPUs is negligible</a:t>
            </a:r>
            <a:endParaRPr lang="ru-RU" dirty="0"/>
          </a:p>
          <a:p>
            <a:pPr lvl="1"/>
            <a:r>
              <a:rPr lang="en-US" dirty="0"/>
              <a:t>No slowdown in Clang benchmark</a:t>
            </a:r>
            <a:endParaRPr lang="ru-RU" dirty="0"/>
          </a:p>
          <a:p>
            <a:pPr lvl="1"/>
            <a:r>
              <a:rPr lang="en-US" dirty="0"/>
              <a:t>32-bit</a:t>
            </a:r>
            <a:r>
              <a:rPr lang="ru-RU" dirty="0"/>
              <a:t> </a:t>
            </a:r>
            <a:r>
              <a:rPr lang="en-US" dirty="0"/>
              <a:t>x86 used to have </a:t>
            </a:r>
            <a:r>
              <a:rPr lang="ru-RU" dirty="0"/>
              <a:t>20%</a:t>
            </a:r>
            <a:r>
              <a:rPr lang="en-US" dirty="0"/>
              <a:t> slowdowns</a:t>
            </a:r>
          </a:p>
          <a:p>
            <a:pPr lvl="2"/>
            <a:r>
              <a:rPr lang="en-US" dirty="0">
                <a:hlinkClick r:id="rId2"/>
              </a:rPr>
              <a:t>Too much PIE is bad for performance</a:t>
            </a:r>
            <a:r>
              <a:rPr lang="en-US" dirty="0"/>
              <a:t> (2012)</a:t>
            </a:r>
          </a:p>
          <a:p>
            <a:r>
              <a:rPr lang="ru-RU" dirty="0"/>
              <a:t>ASLR </a:t>
            </a:r>
            <a:r>
              <a:rPr lang="en-US" dirty="0"/>
              <a:t>is incompatible with </a:t>
            </a:r>
            <a:r>
              <a:rPr lang="en-US" dirty="0" err="1"/>
              <a:t>prelinking</a:t>
            </a:r>
            <a:endParaRPr lang="en-US" dirty="0"/>
          </a:p>
          <a:p>
            <a:pPr lvl="1"/>
            <a:r>
              <a:rPr lang="en-US" dirty="0"/>
              <a:t>In the past </a:t>
            </a:r>
            <a:r>
              <a:rPr lang="en-US" dirty="0" err="1"/>
              <a:t>Prelink</a:t>
            </a:r>
            <a:r>
              <a:rPr lang="en-US" dirty="0"/>
              <a:t> was used to speed up library loading at startup in large applications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964CB-B9F9-44B6-BBA2-69303561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negatives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866806"/>
            <a:ext cx="10753165" cy="4626069"/>
          </a:xfrm>
        </p:spPr>
        <p:txBody>
          <a:bodyPr>
            <a:normAutofit/>
          </a:bodyPr>
          <a:lstStyle/>
          <a:p>
            <a:r>
              <a:rPr lang="en-US" dirty="0"/>
              <a:t>Vulnerable to info leakage attacks (e.g. </a:t>
            </a:r>
            <a:r>
              <a:rPr lang="en-US" dirty="0">
                <a:hlinkClick r:id="rId2"/>
              </a:rPr>
              <a:t>Format string attacks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Only base addresses of program and libraries are randomized</a:t>
            </a:r>
            <a:endParaRPr lang="ru-RU" dirty="0"/>
          </a:p>
          <a:p>
            <a:pPr lvl="1"/>
            <a:r>
              <a:rPr lang="en-US" dirty="0"/>
              <a:t>Hacker knows relative offsets of code, </a:t>
            </a:r>
            <a:r>
              <a:rPr lang="en-US" dirty="0" err="1"/>
              <a:t>globals</a:t>
            </a:r>
            <a:r>
              <a:rPr lang="en-US" dirty="0"/>
              <a:t>, GOT/PLT tables, etc.</a:t>
            </a:r>
            <a:endParaRPr lang="ru-RU" dirty="0"/>
          </a:p>
          <a:p>
            <a:pPr lvl="1"/>
            <a:r>
              <a:rPr lang="en-US" dirty="0"/>
              <a:t>If address of one object is known the defense is compromised</a:t>
            </a:r>
          </a:p>
          <a:p>
            <a:pPr lvl="1"/>
            <a:r>
              <a:rPr lang="en-US" dirty="0"/>
              <a:t>E.g. fork compromises ASLR </a:t>
            </a:r>
            <a:r>
              <a:rPr lang="ru-RU" dirty="0"/>
              <a:t>(</a:t>
            </a:r>
            <a:r>
              <a:rPr lang="en-US" dirty="0"/>
              <a:t>Zygote-process in Android)</a:t>
            </a:r>
          </a:p>
          <a:p>
            <a:pPr lvl="1"/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74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negatives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Not enough randomization</a:t>
            </a:r>
            <a:endParaRPr lang="ru-RU" dirty="0"/>
          </a:p>
          <a:p>
            <a:pPr lvl="1"/>
            <a:r>
              <a:rPr lang="en-US" dirty="0"/>
              <a:t>Randomization done once (at program start)</a:t>
            </a:r>
          </a:p>
          <a:p>
            <a:pPr lvl="1"/>
            <a:r>
              <a:rPr lang="en-US" dirty="0"/>
              <a:t>Only start of </a:t>
            </a:r>
            <a:r>
              <a:rPr lang="en-US" dirty="0" err="1"/>
              <a:t>mmap</a:t>
            </a:r>
            <a:r>
              <a:rPr lang="en-US" dirty="0"/>
              <a:t> addresses is randomized (</a:t>
            </a:r>
            <a:r>
              <a:rPr lang="en-US" dirty="0" err="1"/>
              <a:t>delta_mmap</a:t>
            </a:r>
            <a:r>
              <a:rPr lang="en-US" dirty="0"/>
              <a:t>) </a:t>
            </a:r>
          </a:p>
          <a:p>
            <a:pPr lvl="2"/>
            <a:r>
              <a:rPr lang="en-US" dirty="0"/>
              <a:t>Relative offsets of libraries and other </a:t>
            </a:r>
            <a:r>
              <a:rPr lang="en-US" dirty="0" err="1"/>
              <a:t>mmap</a:t>
            </a:r>
            <a:r>
              <a:rPr lang="en-US" dirty="0"/>
              <a:t> regions is fixed</a:t>
            </a:r>
          </a:p>
          <a:p>
            <a:pPr lvl="2"/>
            <a:r>
              <a:rPr lang="en-US" dirty="0"/>
              <a:t>Android randomizes order of libraries and inserts random gaps</a:t>
            </a:r>
            <a:endParaRPr lang="ru-RU" dirty="0"/>
          </a:p>
          <a:p>
            <a:pPr lvl="1"/>
            <a:r>
              <a:rPr lang="en-US" dirty="0"/>
              <a:t>Few bits randomized</a:t>
            </a:r>
          </a:p>
          <a:p>
            <a:pPr lvl="2"/>
            <a:r>
              <a:rPr lang="ru-RU" dirty="0"/>
              <a:t>16 </a:t>
            </a:r>
            <a:r>
              <a:rPr lang="en-US" dirty="0"/>
              <a:t>or even </a:t>
            </a:r>
            <a:r>
              <a:rPr lang="ru-RU" dirty="0"/>
              <a:t>8 </a:t>
            </a:r>
            <a:r>
              <a:rPr lang="en-US" dirty="0"/>
              <a:t>in </a:t>
            </a:r>
            <a:r>
              <a:rPr lang="ru-RU" dirty="0"/>
              <a:t>32-</a:t>
            </a:r>
            <a:r>
              <a:rPr lang="en-US" dirty="0"/>
              <a:t>bit </a:t>
            </a:r>
            <a:r>
              <a:rPr lang="ru-RU" dirty="0"/>
              <a:t>Windows </a:t>
            </a:r>
            <a:r>
              <a:rPr lang="en-US" dirty="0"/>
              <a:t>and early Android</a:t>
            </a:r>
          </a:p>
          <a:p>
            <a:pPr lvl="1"/>
            <a:r>
              <a:rPr lang="en-US" dirty="0"/>
              <a:t>Not all bits are equally random</a:t>
            </a:r>
          </a:p>
          <a:p>
            <a:pPr lvl="1"/>
            <a:r>
              <a:rPr lang="ru-RU" dirty="0"/>
              <a:t>Windows</a:t>
            </a:r>
            <a:r>
              <a:rPr lang="en-US" dirty="0"/>
              <a:t>-specific issues:</a:t>
            </a:r>
            <a:endParaRPr lang="ru-RU" dirty="0"/>
          </a:p>
          <a:p>
            <a:pPr lvl="2"/>
            <a:r>
              <a:rPr lang="en-US" dirty="0"/>
              <a:t>Every program is randomized once on first execution </a:t>
            </a:r>
            <a:r>
              <a:rPr lang="ru-RU" dirty="0"/>
              <a:t>(</a:t>
            </a:r>
            <a:r>
              <a:rPr lang="en-US" dirty="0"/>
              <a:t>for performance</a:t>
            </a:r>
            <a:r>
              <a:rPr lang="ru-RU" dirty="0"/>
              <a:t>)</a:t>
            </a:r>
          </a:p>
          <a:p>
            <a:pPr lvl="2"/>
            <a:r>
              <a:rPr lang="en-US" dirty="0"/>
              <a:t>Library loaded at same address in different programs (for performance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/>
              <a:t>It’s recommended to regularly restart services to avoid brute-forcing !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9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A054-2C68-48C0-ABFD-2CB6A139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0"/>
            <a:ext cx="10515600" cy="1325563"/>
          </a:xfrm>
        </p:spPr>
        <p:txBody>
          <a:bodyPr/>
          <a:lstStyle/>
          <a:p>
            <a:r>
              <a:rPr lang="en-US" dirty="0"/>
              <a:t>What is 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FA8E-E0DA-48C6-A4FE-807A675BE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064624" cy="4351338"/>
          </a:xfrm>
        </p:spPr>
        <p:txBody>
          <a:bodyPr/>
          <a:lstStyle/>
          <a:p>
            <a:r>
              <a:rPr lang="en-US" dirty="0"/>
              <a:t>Tools to detect and/or prevent various types of vulnerabilities</a:t>
            </a:r>
            <a:endParaRPr lang="ru-RU" dirty="0"/>
          </a:p>
          <a:p>
            <a:pPr lvl="1"/>
            <a:r>
              <a:rPr lang="en-US" dirty="0"/>
              <a:t>Reduction of attack surface</a:t>
            </a:r>
          </a:p>
          <a:p>
            <a:pPr lvl="1"/>
            <a:r>
              <a:rPr lang="en-US" dirty="0"/>
              <a:t>E.g. buffer overflow</a:t>
            </a:r>
            <a:r>
              <a:rPr lang="ru-RU" dirty="0"/>
              <a:t>, </a:t>
            </a:r>
            <a:r>
              <a:rPr lang="en-US" dirty="0"/>
              <a:t>invalid address access</a:t>
            </a:r>
            <a:r>
              <a:rPr lang="ru-RU" dirty="0"/>
              <a:t>, </a:t>
            </a:r>
            <a:r>
              <a:rPr lang="en-US" dirty="0"/>
              <a:t>integer overflow, etc.</a:t>
            </a:r>
            <a:endParaRPr lang="ru-RU" dirty="0"/>
          </a:p>
          <a:p>
            <a:r>
              <a:rPr lang="en-US" dirty="0"/>
              <a:t>Can be used in release version of product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15A5B-8210-4FA8-A4C3-DBF858D4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7F1958-DD57-4BF6-94D3-06B3D8C6E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963" y="1935209"/>
            <a:ext cx="4693023" cy="26398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5677BD-60F1-4136-AEEB-0F59B1384A47}"/>
              </a:ext>
            </a:extLst>
          </p:cNvPr>
          <p:cNvSpPr txBox="1"/>
          <p:nvPr/>
        </p:nvSpPr>
        <p:spPr>
          <a:xfrm>
            <a:off x="8173571" y="4592590"/>
            <a:ext cx="3180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Mario </a:t>
            </a:r>
            <a:r>
              <a:rPr lang="en-US" sz="1200" dirty="0" err="1"/>
              <a:t>Simoes</a:t>
            </a:r>
            <a:r>
              <a:rPr lang="en-US" sz="1200" dirty="0"/>
              <a:t>, </a:t>
            </a:r>
            <a:r>
              <a:rPr lang="en-US" sz="1200" dirty="0">
                <a:hlinkClick r:id="rId3"/>
              </a:rPr>
              <a:t>https://snl.no/Mount_Everest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2584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822E-D2C9-48F1-AC27-B8E9CFD0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ASLR: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F4D47-F6C1-476E-AA6E-C3E5E2D14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765"/>
            <a:ext cx="10515600" cy="4351338"/>
          </a:xfrm>
        </p:spPr>
        <p:txBody>
          <a:bodyPr/>
          <a:lstStyle/>
          <a:p>
            <a:r>
              <a:rPr lang="en-US" dirty="0"/>
              <a:t>Compile-time randomization</a:t>
            </a:r>
          </a:p>
          <a:p>
            <a:pPr lvl="1"/>
            <a:r>
              <a:rPr lang="en-US" dirty="0"/>
              <a:t>Linking object files (or functions) of program in random order</a:t>
            </a:r>
            <a:endParaRPr lang="ru-RU" dirty="0"/>
          </a:p>
          <a:p>
            <a:pPr lvl="1"/>
            <a:r>
              <a:rPr lang="en-US" dirty="0"/>
              <a:t>Used in OpenBSD (kernel relinked on every boot), Safe Compiler (ISP RAS</a:t>
            </a:r>
            <a:r>
              <a:rPr lang="ru-RU" dirty="0"/>
              <a:t>),</a:t>
            </a:r>
            <a:r>
              <a:rPr lang="en-US" dirty="0"/>
              <a:t> etc.</a:t>
            </a:r>
            <a:endParaRPr lang="ru-RU" dirty="0"/>
          </a:p>
          <a:p>
            <a:r>
              <a:rPr lang="en-US" dirty="0"/>
              <a:t>Runtime diversification:</a:t>
            </a:r>
          </a:p>
          <a:p>
            <a:pPr lvl="1"/>
            <a:r>
              <a:rPr lang="en-US" dirty="0"/>
              <a:t>Placing functions in random order at startup</a:t>
            </a:r>
          </a:p>
          <a:p>
            <a:pPr lvl="1"/>
            <a:r>
              <a:rPr lang="en-US" dirty="0"/>
              <a:t>Used in Safe Compiler (ISP RAS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/>
              <a:t>Moving Target Defense </a:t>
            </a:r>
            <a:endParaRPr lang="ru-RU" dirty="0"/>
          </a:p>
          <a:p>
            <a:pPr lvl="1"/>
            <a:r>
              <a:rPr lang="en-US" dirty="0"/>
              <a:t>Dynamically relocate functions at runtime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C673D-1E73-421E-BC4A-53424690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00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9DB29-A10B-4CA8-9EEA-6BEE0703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en-US" dirty="0"/>
              <a:t>Stack Protector (Stack Canary)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David &amp; Angie, </a:t>
            </a:r>
            <a:r>
              <a:rPr lang="en-US" sz="1200" dirty="0">
                <a:hlinkClick r:id="rId3"/>
              </a:rPr>
              <a:t>https://www.flickr.com/photos/studiomiguel/3946174063</a:t>
            </a:r>
            <a:r>
              <a:rPr lang="en-US" sz="1200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Stack Overflow attacks are based on corruption of return address</a:t>
            </a:r>
            <a:endParaRPr lang="ru-RU" dirty="0"/>
          </a:p>
          <a:p>
            <a:r>
              <a:rPr lang="en-US" dirty="0"/>
              <a:t>Idea:</a:t>
            </a:r>
          </a:p>
          <a:p>
            <a:pPr lvl="1"/>
            <a:r>
              <a:rPr lang="en-US" dirty="0"/>
              <a:t>Place a known random number before return address </a:t>
            </a:r>
            <a:r>
              <a:rPr lang="ru-RU" dirty="0"/>
              <a:t>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en-US" dirty="0"/>
              <a:t>Prior to return from function check that canary wasn’t changed</a:t>
            </a:r>
            <a:endParaRPr lang="ru-RU" dirty="0"/>
          </a:p>
          <a:p>
            <a:pPr lvl="1"/>
            <a:r>
              <a:rPr lang="en-US" dirty="0"/>
              <a:t>Attacker can’t change return address via buffer overflow without also modifying the canary</a:t>
            </a:r>
          </a:p>
          <a:p>
            <a:r>
              <a:rPr lang="en-US" dirty="0"/>
              <a:t>One of the first hardening defenses: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en-US" dirty="0"/>
              <a:t>Greatly reduces risks of all stack </a:t>
            </a:r>
            <a:r>
              <a:rPr lang="ru-RU" dirty="0"/>
              <a:t>overflow </a:t>
            </a:r>
            <a:r>
              <a:rPr lang="en-US" dirty="0"/>
              <a:t>attacks 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/>
              <a:t>E.g. Stack Smashing example fails with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665C3-96B2-456E-ABF8-F0D68E30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safety features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Scalar variables are placed lower in stack than arrays</a:t>
            </a:r>
            <a:endParaRPr lang="ru-RU" dirty="0"/>
          </a:p>
          <a:p>
            <a:pPr lvl="1"/>
            <a:r>
              <a:rPr lang="en-US" dirty="0"/>
              <a:t>So that array overflow does not allow hacker to modify scalar flags</a:t>
            </a:r>
            <a:r>
              <a:rPr lang="ru-RU" dirty="0"/>
              <a:t>, </a:t>
            </a:r>
            <a:r>
              <a:rPr lang="en-US" dirty="0"/>
              <a:t>function addresses, etc.</a:t>
            </a:r>
            <a:endParaRPr lang="ru-RU" dirty="0"/>
          </a:p>
          <a:p>
            <a:r>
              <a:rPr lang="en-US" dirty="0"/>
              <a:t>One of canary bytes is always zero </a:t>
            </a:r>
            <a:r>
              <a:rPr lang="ru-RU" dirty="0"/>
              <a:t>(</a:t>
            </a:r>
            <a:r>
              <a:rPr lang="en-US" dirty="0"/>
              <a:t>to stop string </a:t>
            </a:r>
            <a:r>
              <a:rPr lang="ru-RU" dirty="0"/>
              <a:t>buffer overflow)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D7DF2-7182-4E99-9C45-F0F84CA3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Overhead:</a:t>
            </a:r>
          </a:p>
          <a:p>
            <a:pPr lvl="1"/>
            <a:r>
              <a:rPr lang="en-US" dirty="0"/>
              <a:t>Need to load canary value, save it on stack, read and check on return</a:t>
            </a:r>
            <a:endParaRPr lang="ru-RU" dirty="0"/>
          </a:p>
          <a:p>
            <a:pPr lvl="1"/>
            <a:r>
              <a:rPr lang="ru-RU" dirty="0"/>
              <a:t>2% </a:t>
            </a:r>
            <a:r>
              <a:rPr lang="en-US" dirty="0"/>
              <a:t>on </a:t>
            </a:r>
            <a:r>
              <a:rPr lang="ru-RU" dirty="0"/>
              <a:t>Clang</a:t>
            </a:r>
            <a:r>
              <a:rPr lang="en-US" dirty="0"/>
              <a:t> benchmark</a:t>
            </a:r>
            <a:endParaRPr lang="ru-RU" dirty="0"/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 (2015)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en-US" dirty="0"/>
              <a:t>Vulnerable to </a:t>
            </a:r>
            <a:r>
              <a:rPr lang="ru-RU" dirty="0"/>
              <a:t>info leakage</a:t>
            </a:r>
            <a:r>
              <a:rPr lang="en-US" dirty="0"/>
              <a:t>: if canary is leaked</a:t>
            </a:r>
            <a:r>
              <a:rPr lang="ru-RU" dirty="0"/>
              <a:t>, </a:t>
            </a:r>
            <a:r>
              <a:rPr lang="en-US" dirty="0"/>
              <a:t>protection is compromised</a:t>
            </a:r>
            <a:endParaRPr lang="ru-RU" dirty="0"/>
          </a:p>
          <a:p>
            <a:pPr lvl="1"/>
            <a:r>
              <a:rPr lang="en-US" dirty="0"/>
              <a:t>Does not protect from corruption of return address by non-overflow attacks</a:t>
            </a:r>
          </a:p>
          <a:p>
            <a:pPr lvl="1"/>
            <a:r>
              <a:rPr lang="en-US" dirty="0"/>
              <a:t>Does not protect from heap overflows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2F676-EECA-41DF-A599-C5FB6F5F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split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DB8FB-EC86-43DD-81E2-8D3EDDB2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33" y="1690688"/>
            <a:ext cx="9668435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en-US" dirty="0"/>
              <a:t>Root cause of stack overflow attacks – return address is stored together with local arrays</a:t>
            </a:r>
            <a:endParaRPr lang="ru-RU" dirty="0"/>
          </a:p>
          <a:p>
            <a:pPr lvl="1"/>
            <a:r>
              <a:rPr lang="en-US" dirty="0"/>
              <a:t>We can split stack to 2 disjoint parts</a:t>
            </a:r>
            <a:r>
              <a:rPr lang="ru-RU" dirty="0"/>
              <a:t>:</a:t>
            </a:r>
          </a:p>
          <a:p>
            <a:pPr lvl="2"/>
            <a:r>
              <a:rPr lang="en-US" dirty="0"/>
              <a:t>Return address </a:t>
            </a:r>
            <a:r>
              <a:rPr lang="ru-RU" dirty="0"/>
              <a:t>(</a:t>
            </a:r>
            <a:r>
              <a:rPr lang="en-US" dirty="0"/>
              <a:t>+ maybe scalar variables whose address is never taken</a:t>
            </a:r>
            <a:r>
              <a:rPr lang="ru-RU" dirty="0"/>
              <a:t>)</a:t>
            </a:r>
          </a:p>
          <a:p>
            <a:pPr lvl="2"/>
            <a:r>
              <a:rPr lang="en-US" dirty="0"/>
              <a:t>Everything else</a:t>
            </a:r>
          </a:p>
          <a:p>
            <a:r>
              <a:rPr lang="en-US" dirty="0"/>
              <a:t>First implemented in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en-US" dirty="0"/>
              <a:t>Comparison with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Additional randomization for critical data</a:t>
            </a:r>
            <a:endParaRPr lang="ru-RU" dirty="0"/>
          </a:p>
          <a:p>
            <a:pPr lvl="1"/>
            <a:r>
              <a:rPr lang="en-US" dirty="0"/>
              <a:t>Protects user pointers to functions on stack</a:t>
            </a:r>
          </a:p>
          <a:p>
            <a:pPr lvl="1"/>
            <a:r>
              <a:rPr lang="ru-RU" dirty="0"/>
              <a:t>StackProtector </a:t>
            </a:r>
            <a:r>
              <a:rPr lang="en-US" dirty="0"/>
              <a:t>can still be applied to </a:t>
            </a:r>
            <a:r>
              <a:rPr lang="ru-RU" dirty="0"/>
              <a:t>unsafe </a:t>
            </a:r>
            <a:r>
              <a:rPr lang="en-US" dirty="0"/>
              <a:t>part to detect </a:t>
            </a:r>
            <a:r>
              <a:rPr lang="ru-RU" dirty="0"/>
              <a:t>overflow</a:t>
            </a:r>
            <a:r>
              <a:rPr lang="en-US" dirty="0"/>
              <a:t>s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8D487-2651-45C6-9D0B-EFDDEA26E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768" y="365125"/>
            <a:ext cx="1847850" cy="2466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2181A-063B-4CE3-BAAF-71CB652D19C2}"/>
              </a:ext>
            </a:extLst>
          </p:cNvPr>
          <p:cNvSpPr txBox="1"/>
          <p:nvPr/>
        </p:nvSpPr>
        <p:spPr>
          <a:xfrm>
            <a:off x="10228168" y="2832100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https://picryl.com/media/reaching-shadow-heart-nature-landscapes-d62bda</a:t>
            </a:r>
            <a:r>
              <a:rPr lang="en-US" sz="12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D3649-1A78-45E0-83F0-2E1570B3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Overhead:</a:t>
            </a:r>
          </a:p>
          <a:p>
            <a:pPr lvl="1"/>
            <a:r>
              <a:rPr lang="en-US" dirty="0"/>
              <a:t>3% in Clang benchmark</a:t>
            </a:r>
          </a:p>
          <a:p>
            <a:pPr lvl="1"/>
            <a:r>
              <a:rPr lang="en-US" dirty="0"/>
              <a:t>0.1% reported by authors </a:t>
            </a:r>
            <a:r>
              <a:rPr lang="ru-RU" dirty="0"/>
              <a:t>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currently does not support instrumentation of shared libraries (maybe easy to add: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Supports only AArch64 and RISC-V</a:t>
            </a:r>
            <a:endParaRPr lang="ru-RU" dirty="0"/>
          </a:p>
          <a:p>
            <a:pPr lvl="2"/>
            <a:r>
              <a:rPr lang="en-US" dirty="0"/>
              <a:t>Protects only return addresses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366BE-B2D5-44AB-9B83-0E085D44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8DB84-1716-48C3-B2ED-DAA41334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 separated from other segments by unmapped </a:t>
            </a:r>
            <a:r>
              <a:rPr lang="en-US" i="1" dirty="0"/>
              <a:t>guard page</a:t>
            </a:r>
          </a:p>
          <a:p>
            <a:pPr lvl="1"/>
            <a:r>
              <a:rPr lang="en-US" dirty="0"/>
              <a:t>Detects stack exhaustion</a:t>
            </a:r>
          </a:p>
          <a:p>
            <a:pPr lvl="1"/>
            <a:r>
              <a:rPr lang="en-US" dirty="0"/>
              <a:t>First appeared in Linux (2010)</a:t>
            </a:r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May not detect stack exhaustion for large (&gt;4096 bytes) frames</a:t>
            </a:r>
          </a:p>
          <a:p>
            <a:pPr lvl="1"/>
            <a:r>
              <a:rPr lang="en-US" dirty="0"/>
              <a:t>Attacker may corrupt heap or stack of another thread</a:t>
            </a:r>
            <a:endParaRPr lang="ru-RU" dirty="0"/>
          </a:p>
          <a:p>
            <a:r>
              <a:rPr lang="en-US" dirty="0"/>
              <a:t>Vulnerability reported by Qualys in </a:t>
            </a:r>
            <a:r>
              <a:rPr lang="ru-RU" dirty="0"/>
              <a:t>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r>
              <a:rPr lang="en-US" dirty="0"/>
              <a:t> (</a:t>
            </a:r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</a:t>
            </a:r>
            <a:r>
              <a:rPr lang="en-US" dirty="0"/>
              <a:t>attacks)</a:t>
            </a:r>
          </a:p>
          <a:p>
            <a:r>
              <a:rPr lang="en-US" dirty="0"/>
              <a:t>Idea:</a:t>
            </a:r>
          </a:p>
          <a:p>
            <a:pPr lvl="1"/>
            <a:r>
              <a:rPr lang="en-US" dirty="0"/>
              <a:t>In function prologue touch each 4096-th byte of frame (to provoke SEGV)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5D4D5-2F53-4D7F-A756-55E5B49D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A054-2C68-48C0-ABFD-2CB6A139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FA8E-E0DA-48C6-A4FE-807A675BE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76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Why safety and stability is relevant for C/C++:</a:t>
            </a:r>
          </a:p>
          <a:p>
            <a:pPr lvl="1"/>
            <a:r>
              <a:rPr lang="ru-RU" dirty="0"/>
              <a:t>70% </a:t>
            </a:r>
            <a:r>
              <a:rPr lang="en-US" dirty="0"/>
              <a:t>of vulnerabilities in Microsoft products are memory errors</a:t>
            </a:r>
          </a:p>
          <a:p>
            <a:pPr lvl="2"/>
            <a:r>
              <a:rPr lang="en-US" dirty="0">
                <a:hlinkClick r:id="rId2"/>
              </a:rPr>
              <a:t>MSRC Blog: A proactive approach to more secure code</a:t>
            </a:r>
            <a:r>
              <a:rPr lang="en-US" dirty="0"/>
              <a:t> (2019)</a:t>
            </a:r>
          </a:p>
          <a:p>
            <a:pPr lvl="1"/>
            <a:r>
              <a:rPr lang="en-US" dirty="0"/>
              <a:t>70% of high/critical bugs in Chromium are memory errors</a:t>
            </a:r>
          </a:p>
          <a:p>
            <a:pPr lvl="2"/>
            <a:r>
              <a:rPr lang="en-US" dirty="0">
                <a:hlinkClick r:id="rId3"/>
              </a:rPr>
              <a:t>Chromium Security: Memory Safety</a:t>
            </a:r>
            <a:r>
              <a:rPr lang="en-US" dirty="0"/>
              <a:t> (2025)</a:t>
            </a:r>
          </a:p>
          <a:p>
            <a:pPr lvl="1"/>
            <a:r>
              <a:rPr lang="en-US" dirty="0"/>
              <a:t>70% of memory errors are </a:t>
            </a:r>
            <a:r>
              <a:rPr lang="ru-RU" dirty="0"/>
              <a:t>0-</a:t>
            </a:r>
            <a:r>
              <a:rPr lang="en-US" dirty="0"/>
              <a:t>day vulnerabilities</a:t>
            </a:r>
          </a:p>
          <a:p>
            <a:pPr lvl="2"/>
            <a:r>
              <a:rPr lang="en-US" dirty="0">
                <a:hlinkClick r:id="rId4"/>
              </a:rPr>
              <a:t>Improving Memory Safety without a Trillion Dollars</a:t>
            </a:r>
            <a:r>
              <a:rPr lang="en-US" dirty="0"/>
              <a:t> (2024)</a:t>
            </a:r>
          </a:p>
          <a:p>
            <a:pPr lvl="1"/>
            <a:r>
              <a:rPr lang="en-US" dirty="0"/>
              <a:t>75% of 0-days are memory errors</a:t>
            </a:r>
          </a:p>
          <a:p>
            <a:pPr lvl="2"/>
            <a:r>
              <a:rPr lang="en-US" dirty="0">
                <a:hlinkClick r:id="rId5"/>
              </a:rPr>
              <a:t>Safer with Google: Advancing Memory Safety</a:t>
            </a:r>
            <a:r>
              <a:rPr lang="en-US" dirty="0"/>
              <a:t> (2024)</a:t>
            </a:r>
            <a:endParaRPr lang="ru-RU" dirty="0"/>
          </a:p>
          <a:p>
            <a:pPr lvl="1"/>
            <a:r>
              <a:rPr lang="en-US" dirty="0"/>
              <a:t>Memory errors are the most dangerous vulnerabilities</a:t>
            </a:r>
          </a:p>
          <a:p>
            <a:pPr lvl="2"/>
            <a:r>
              <a:rPr lang="en-US" dirty="0" err="1">
                <a:hlinkClick r:id="rId6"/>
              </a:rPr>
              <a:t>Mitre</a:t>
            </a:r>
            <a:r>
              <a:rPr lang="en-US" dirty="0">
                <a:hlinkClick r:id="rId6"/>
              </a:rPr>
              <a:t> CWE Top 25 2024</a:t>
            </a:r>
            <a:r>
              <a:rPr lang="en-US" dirty="0"/>
              <a:t> (</a:t>
            </a:r>
            <a:r>
              <a:rPr lang="ru-RU" dirty="0"/>
              <a:t>2, 6, 8, 20</a:t>
            </a:r>
            <a:r>
              <a:rPr lang="en-US" dirty="0"/>
              <a:t>, 21 places)</a:t>
            </a:r>
            <a:endParaRPr lang="ru-RU" dirty="0"/>
          </a:p>
          <a:p>
            <a:pPr lvl="1"/>
            <a:r>
              <a:rPr lang="en-US" dirty="0"/>
              <a:t>Adoption of new memory safe languages</a:t>
            </a:r>
          </a:p>
          <a:p>
            <a:pPr lvl="1"/>
            <a:r>
              <a:rPr lang="en-US" dirty="0"/>
              <a:t>Customers and governments in many countries</a:t>
            </a:r>
            <a:r>
              <a:rPr lang="ru-RU" dirty="0"/>
              <a:t> </a:t>
            </a:r>
            <a:r>
              <a:rPr lang="en-US" i="1" dirty="0"/>
              <a:t>suggest</a:t>
            </a:r>
            <a:r>
              <a:rPr lang="ru-RU" dirty="0"/>
              <a:t> </a:t>
            </a:r>
            <a:r>
              <a:rPr lang="en-US" dirty="0"/>
              <a:t>to use memory safe languages</a:t>
            </a:r>
          </a:p>
          <a:p>
            <a:pPr lvl="2"/>
            <a:r>
              <a:rPr lang="en-US" dirty="0">
                <a:hlinkClick r:id="rId7"/>
              </a:rPr>
              <a:t>The case for memory safe roadmaps</a:t>
            </a:r>
            <a:r>
              <a:rPr lang="en-US" dirty="0"/>
              <a:t> (US CISA, NSA, FBI)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0F434-6952-419D-862E-675C6F5D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2E1788-3060-476C-89F0-0B31DB192E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374" y="2467864"/>
            <a:ext cx="3552050" cy="2196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4ED52F-7BB5-42F4-92ED-E9F6D42EB0F0}"/>
              </a:ext>
            </a:extLst>
          </p:cNvPr>
          <p:cNvSpPr txBox="1"/>
          <p:nvPr/>
        </p:nvSpPr>
        <p:spPr>
          <a:xfrm>
            <a:off x="9485315" y="4525687"/>
            <a:ext cx="2115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9"/>
              </a:rPr>
              <a:t>Google Security Blog</a:t>
            </a:r>
            <a:endParaRPr lang="en-US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BF9CF3-E2A6-41DC-A010-02BE4B46D19B}"/>
              </a:ext>
            </a:extLst>
          </p:cNvPr>
          <p:cNvCxnSpPr>
            <a:cxnSpLocks/>
          </p:cNvCxnSpPr>
          <p:nvPr/>
        </p:nvCxnSpPr>
        <p:spPr>
          <a:xfrm flipV="1">
            <a:off x="8874598" y="3434419"/>
            <a:ext cx="2749923" cy="39029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3894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Overheads are negligible:</a:t>
            </a:r>
            <a:endParaRPr lang="ru-RU" dirty="0"/>
          </a:p>
          <a:p>
            <a:pPr lvl="1"/>
            <a:r>
              <a:rPr lang="en-US" dirty="0"/>
              <a:t>No slowdown detected in Clang benchmark</a:t>
            </a:r>
            <a:endParaRPr lang="ru-RU" dirty="0"/>
          </a:p>
          <a:p>
            <a:pPr lvl="1"/>
            <a:r>
              <a:rPr lang="en-US" dirty="0"/>
              <a:t>No performance regressions in 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r>
              <a:rPr lang="en-US" dirty="0"/>
              <a:t> (2021)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4AF19-423C-499A-8DA1-0C326903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Fortification 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1EEFB-B011-401A-AE51-FD1830EF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4096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-U_FORTIFY_SOURCE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B263E-51BA-48BE-B2CD-3FE73B4D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From</a:t>
            </a:r>
            <a:r>
              <a:rPr lang="ru-RU" dirty="0"/>
              <a:t>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defined in libc.so.6 and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performs range check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calls compiler intrinsic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</a:t>
            </a:r>
            <a:r>
              <a:rPr lang="en-US" dirty="0"/>
              <a:t>or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(depending on level of protection)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checks pointers to stack variables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performs dataflow analysis to also check heap variables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20795-2D9E-47D0-B9F2-20E04C2D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Checks valid ranges in C standard library functions </a:t>
            </a:r>
            <a:r>
              <a:rPr lang="ru-RU" dirty="0"/>
              <a:t>(</a:t>
            </a:r>
            <a:r>
              <a:rPr lang="en-US" dirty="0"/>
              <a:t>when possible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First appeared in Glibc 2.3.4 (2004)</a:t>
            </a:r>
            <a:endParaRPr lang="ru-RU" dirty="0"/>
          </a:p>
          <a:p>
            <a:r>
              <a:rPr lang="en-US" dirty="0"/>
              <a:t>~80 protected functions (exact list of functions in Glibc headers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strcpy,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– range checks</a:t>
            </a:r>
            <a:endParaRPr lang="ru-RU" dirty="0"/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– range </a:t>
            </a:r>
            <a:r>
              <a:rPr lang="en-US" dirty="0" err="1"/>
              <a:t>cehcks</a:t>
            </a:r>
            <a:endParaRPr lang="ru-RU" dirty="0"/>
          </a:p>
          <a:p>
            <a:r>
              <a:rPr lang="en-US" dirty="0"/>
              <a:t>Protects from all types of buffer overflows (stack, heap)</a:t>
            </a:r>
          </a:p>
          <a:p>
            <a:r>
              <a:rPr lang="en-US" dirty="0"/>
              <a:t>Implemented via collaboration between</a:t>
            </a:r>
          </a:p>
          <a:p>
            <a:pPr lvl="1"/>
            <a:r>
              <a:rPr lang="en-US" dirty="0"/>
              <a:t>Standard library </a:t>
            </a:r>
            <a:r>
              <a:rPr lang="ru-RU" dirty="0"/>
              <a:t>(</a:t>
            </a:r>
            <a:r>
              <a:rPr lang="en-US" dirty="0"/>
              <a:t>replaces standard functions with checked versions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en-US" dirty="0"/>
              <a:t>Compiler </a:t>
            </a:r>
            <a:r>
              <a:rPr lang="ru-RU" dirty="0"/>
              <a:t>(</a:t>
            </a:r>
            <a:r>
              <a:rPr lang="en-US" dirty="0"/>
              <a:t>computes valid ranges</a:t>
            </a:r>
            <a:r>
              <a:rPr lang="ru-RU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3101F-E777-4E2A-B122-E1E13BA6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  <a:r>
              <a:rPr lang="en-US" dirty="0"/>
              <a:t>: no slowdown in Clang benchmark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-D_FORTIFY_SOURCE=3</a:t>
            </a:r>
            <a:r>
              <a:rPr lang="en-US" dirty="0"/>
              <a:t>: 2% in Clang benchmark</a:t>
            </a:r>
          </a:p>
          <a:p>
            <a:r>
              <a:rPr lang="en-US" dirty="0"/>
              <a:t>3%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  <a:r>
              <a:rPr lang="en-US" dirty="0"/>
              <a:t> in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, 2017)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Conflicts with Address- and </a:t>
            </a:r>
            <a:r>
              <a:rPr lang="en-US" dirty="0" err="1"/>
              <a:t>MemorySanitizer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can’t analyze </a:t>
            </a:r>
            <a:r>
              <a:rPr lang="en-US" dirty="0" err="1"/>
              <a:t>XXX_chk</a:t>
            </a:r>
            <a:r>
              <a:rPr lang="en-US" dirty="0"/>
              <a:t> functions (</a:t>
            </a:r>
            <a:r>
              <a:rPr lang="en-US" dirty="0">
                <a:hlinkClick r:id="rId2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Combining Asan with fortification causes false negatives (i.e. missed bugs</a:t>
            </a:r>
            <a:r>
              <a:rPr lang="ru-RU" dirty="0"/>
              <a:t>)</a:t>
            </a:r>
          </a:p>
          <a:p>
            <a:pPr lvl="2"/>
            <a:r>
              <a:rPr lang="en-US" dirty="0"/>
              <a:t>GCC (not Clang) inserts additional checks for </a:t>
            </a:r>
            <a:r>
              <a:rPr lang="en-US" dirty="0" err="1"/>
              <a:t>memcpy_chk</a:t>
            </a:r>
            <a:r>
              <a:rPr lang="en-US" dirty="0"/>
              <a:t> and </a:t>
            </a:r>
            <a:r>
              <a:rPr lang="en-US" dirty="0" err="1"/>
              <a:t>memset_chk</a:t>
            </a:r>
            <a:r>
              <a:rPr lang="en-US" dirty="0"/>
              <a:t> but it’s not enough</a:t>
            </a:r>
          </a:p>
          <a:p>
            <a:pPr lvl="1"/>
            <a:r>
              <a:rPr lang="en-US" dirty="0"/>
              <a:t>Fortification is turned on by default in many distros so need to explicitly turn it off in sanitized builds</a:t>
            </a:r>
            <a:r>
              <a:rPr lang="ru-RU" dirty="0"/>
              <a:t>:</a:t>
            </a:r>
          </a:p>
          <a:p>
            <a:pPr lvl="2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U_FORTIFY_SOURCE</a:t>
            </a:r>
            <a:r>
              <a:rPr lang="en-US" dirty="0"/>
              <a:t> or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D_FORTIFY_SOURCE=0</a:t>
            </a:r>
          </a:p>
          <a:p>
            <a:r>
              <a:rPr lang="en-US" dirty="0"/>
              <a:t>Supported only in Glibc</a:t>
            </a:r>
            <a:r>
              <a:rPr lang="ru-RU" dirty="0"/>
              <a:t> </a:t>
            </a:r>
            <a:r>
              <a:rPr lang="en-US" dirty="0"/>
              <a:t>and Bionic (not in </a:t>
            </a:r>
            <a:r>
              <a:rPr lang="en-US" dirty="0" err="1"/>
              <a:t>musl</a:t>
            </a:r>
            <a:r>
              <a:rPr lang="en-US" dirty="0"/>
              <a:t> or Visual Studio)</a:t>
            </a:r>
          </a:p>
          <a:p>
            <a:pPr lvl="1"/>
            <a:r>
              <a:rPr lang="en-US" dirty="0"/>
              <a:t>Standalone implementation: </a:t>
            </a:r>
            <a:r>
              <a:rPr lang="en-US" dirty="0">
                <a:hlinkClick r:id="rId3"/>
              </a:rPr>
              <a:t>fortify-headers</a:t>
            </a:r>
            <a:endParaRPr lang="en-US" dirty="0"/>
          </a:p>
          <a:p>
            <a:r>
              <a:rPr lang="en-US" dirty="0"/>
              <a:t>Works only under </a:t>
            </a:r>
            <a:r>
              <a:rPr lang="ru-RU" dirty="0"/>
              <a:t>-</a:t>
            </a:r>
            <a:r>
              <a:rPr lang="en-US" dirty="0"/>
              <a:t>O and only when standard </a:t>
            </a:r>
            <a:r>
              <a:rPr lang="ru-RU" dirty="0"/>
              <a:t>.</a:t>
            </a:r>
            <a:r>
              <a:rPr lang="en-US" dirty="0"/>
              <a:t>h files are used </a:t>
            </a:r>
            <a:r>
              <a:rPr lang="ru-RU" dirty="0"/>
              <a:t>(</a:t>
            </a:r>
            <a:r>
              <a:rPr lang="en-US" dirty="0"/>
              <a:t>not implicit declarations)</a:t>
            </a:r>
          </a:p>
          <a:p>
            <a:r>
              <a:rPr lang="en-US" dirty="0"/>
              <a:t>Does not check trailing arrays in structs by default </a:t>
            </a:r>
            <a:r>
              <a:rPr lang="ru-RU" dirty="0"/>
              <a:t>(</a:t>
            </a:r>
            <a:r>
              <a:rPr lang="en-US" dirty="0"/>
              <a:t>need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-flex-arrays</a:t>
            </a:r>
            <a:r>
              <a:rPr lang="en-US" dirty="0"/>
              <a:t>)</a:t>
            </a:r>
          </a:p>
          <a:p>
            <a:r>
              <a:rPr lang="en-US" dirty="0"/>
              <a:t>Compiler often can’t infer allowed range from context</a:t>
            </a:r>
            <a:endParaRPr lang="ru-RU" dirty="0"/>
          </a:p>
          <a:p>
            <a:pPr lvl="1"/>
            <a:r>
              <a:rPr lang="en-US" dirty="0"/>
              <a:t>Analysis limited by single function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014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30F-BE9D-4DC4-8569-0A445101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7734-E16B-494D-8832-44823EB8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Fortification approach can be extended to scalar accesses to arrays of known length</a:t>
            </a:r>
            <a:endParaRPr lang="ru-RU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=bounds</a:t>
            </a:r>
            <a:r>
              <a:rPr lang="en-US" dirty="0"/>
              <a:t> flag in GCC</a:t>
            </a:r>
            <a:r>
              <a:rPr lang="ru-RU" dirty="0"/>
              <a:t> </a:t>
            </a:r>
            <a:r>
              <a:rPr lang="en-US" dirty="0"/>
              <a:t>and Clang</a:t>
            </a:r>
          </a:p>
          <a:p>
            <a:pPr lvl="1"/>
            <a:r>
              <a:rPr lang="en-US" dirty="0"/>
              <a:t>Analogue of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  <a:r>
              <a:rPr lang="en-US" dirty="0"/>
              <a:t>: checks arrays of known size and VLAs</a:t>
            </a:r>
          </a:p>
          <a:p>
            <a:r>
              <a:rPr lang="en-US" dirty="0"/>
              <a:t>Enabled in Android for some critical modules</a:t>
            </a:r>
          </a:p>
          <a:p>
            <a:pPr lvl="1"/>
            <a:r>
              <a:rPr lang="en-US" dirty="0">
                <a:hlinkClick r:id="rId2"/>
              </a:rPr>
              <a:t>Android Developers Blog: System hardening in Android 11</a:t>
            </a:r>
            <a:endParaRPr lang="en-US" dirty="0"/>
          </a:p>
          <a:p>
            <a:r>
              <a:rPr lang="en-US" dirty="0"/>
              <a:t>No overhead in Clang benchmark</a:t>
            </a:r>
          </a:p>
          <a:p>
            <a:pPr lvl="1"/>
            <a:r>
              <a:rPr lang="en-US" dirty="0"/>
              <a:t>Same as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B6480-92D6-48EF-B02F-BB8AF64A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809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checks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0A0-0464-4965-B137-5A853EE1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825625"/>
            <a:ext cx="5701554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(“”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:: "r"(&amp;v)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./a.out /usr/include/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A68F7-ED95-4DE4-981C-01EBFEA2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A5D3-C294-43BD-99B6-1A73F53D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70CDD-8F44-45DF-A849-E61ED5EF6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tooltip="Safer with Google: Advancing Memory Safety"/>
              </a:rPr>
              <a:t>Safer with Google: Advancing Memory Safety </a:t>
            </a:r>
            <a:r>
              <a:rPr lang="en-US" dirty="0"/>
              <a:t>(2024)</a:t>
            </a:r>
          </a:p>
          <a:p>
            <a:pPr lvl="1"/>
            <a:r>
              <a:rPr lang="en-US" dirty="0"/>
              <a:t>The first pillar of our strategy is centered on further increasing the adoption of memory-safe languages</a:t>
            </a:r>
          </a:p>
          <a:p>
            <a:pPr lvl="1"/>
            <a:r>
              <a:rPr lang="en-US" dirty="0"/>
              <a:t>While we won't make C and C++ memory safe, we are eliminating sub-classes of vulnerabilities in the code we own</a:t>
            </a:r>
          </a:p>
          <a:p>
            <a:r>
              <a:rPr lang="en-US" dirty="0">
                <a:hlinkClick r:id="rId3"/>
              </a:rPr>
              <a:t>The Case for Memory Safe Roadmaps</a:t>
            </a:r>
            <a:r>
              <a:rPr lang="en-US" dirty="0"/>
              <a:t> (2023)</a:t>
            </a:r>
          </a:p>
          <a:p>
            <a:pPr lvl="1"/>
            <a:r>
              <a:rPr lang="en-US" dirty="0"/>
              <a:t>Authoring agencies urge senior executives at every software manufacturer to reduce customer risk by prioritizing design and development practices that implement Memory Safe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B71EB-4D92-4141-A771-47791D04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456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7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en-US" dirty="0"/>
              <a:t>List of checks depends on compiler and protection level</a:t>
            </a:r>
          </a:p>
          <a:p>
            <a:pPr lvl="1"/>
            <a:r>
              <a:rPr lang="en-US" dirty="0"/>
              <a:t>Index accesses are always checked</a:t>
            </a:r>
            <a:r>
              <a:rPr lang="ru-RU" dirty="0"/>
              <a:t> (</a:t>
            </a:r>
            <a:r>
              <a:rPr lang="en-US" dirty="0"/>
              <a:t>also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ru-RU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ru-RU" dirty="0"/>
              <a:t>, etc.) </a:t>
            </a:r>
            <a:r>
              <a:rPr lang="en-US" dirty="0"/>
              <a:t>for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ru-RU" dirty="0"/>
              <a:t> </a:t>
            </a:r>
            <a:r>
              <a:rPr lang="en-US" dirty="0"/>
              <a:t>and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Protects from buffer overflow errors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NULL </a:t>
            </a:r>
            <a:r>
              <a:rPr lang="en-US" dirty="0"/>
              <a:t>checks in smart pointers (protects from NULL dereference vulnerabilities)</a:t>
            </a:r>
            <a:endParaRPr lang="ru-RU" dirty="0"/>
          </a:p>
          <a:p>
            <a:pPr lvl="2"/>
            <a:r>
              <a:rPr lang="en-US" dirty="0"/>
              <a:t>Precondition checks (parameters of math. functions, etc.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Strict Weak Ordering </a:t>
            </a:r>
            <a:r>
              <a:rPr lang="en-US" dirty="0"/>
              <a:t>checks of comparators</a:t>
            </a:r>
          </a:p>
          <a:p>
            <a:pPr lvl="3"/>
            <a:r>
              <a:rPr lang="en-US" dirty="0">
                <a:hlinkClick r:id="rId2"/>
              </a:rPr>
              <a:t>Painless C++ comparators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en-US" dirty="0"/>
              <a:t>Similar checks</a:t>
            </a:r>
            <a:r>
              <a:rPr lang="ru-RU" dirty="0"/>
              <a:t> </a:t>
            </a:r>
            <a:r>
              <a:rPr lang="en-US" dirty="0">
                <a:hlinkClick r:id="rId3"/>
              </a:rPr>
              <a:t>have very large overheads</a:t>
            </a:r>
            <a:r>
              <a:rPr lang="ru-RU" dirty="0"/>
              <a:t> </a:t>
            </a:r>
            <a:r>
              <a:rPr lang="en-US" dirty="0"/>
              <a:t>and</a:t>
            </a:r>
            <a:r>
              <a:rPr lang="ru-RU" dirty="0"/>
              <a:t> </a:t>
            </a:r>
            <a:r>
              <a:rPr lang="en-US" dirty="0">
                <a:hlinkClick r:id="rId4"/>
              </a:rPr>
              <a:t>will be reimplemented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95C99-A123-46F8-8F64-64F6E4B5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and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History:</a:t>
            </a:r>
            <a:endParaRPr lang="ru-RU" dirty="0"/>
          </a:p>
          <a:p>
            <a:pPr lvl="1"/>
            <a:r>
              <a:rPr lang="en-US" dirty="0"/>
              <a:t>First appeared in GCC debug containers as QA check (~</a:t>
            </a:r>
            <a:r>
              <a:rPr lang="ru-RU" dirty="0"/>
              <a:t>2000)</a:t>
            </a:r>
            <a:endParaRPr lang="en-US" dirty="0"/>
          </a:p>
          <a:p>
            <a:pPr lvl="2"/>
            <a:r>
              <a:rPr lang="en-US" dirty="0"/>
              <a:t>Can still (and should) be enabled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GLIBCXX_DEBUG</a:t>
            </a:r>
            <a:endParaRPr lang="en-US" dirty="0"/>
          </a:p>
          <a:p>
            <a:pPr lvl="2"/>
            <a:r>
              <a:rPr lang="en-US" dirty="0"/>
              <a:t>ABI-incompatible with normal build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GLIBCXX_ASSERTIONS</a:t>
            </a:r>
            <a:r>
              <a:rPr lang="en-US" dirty="0"/>
              <a:t> option for hardening in 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2"/>
            <a:r>
              <a:rPr lang="en-US" dirty="0"/>
              <a:t>ABI-compatible with normal build</a:t>
            </a:r>
          </a:p>
          <a:p>
            <a:pPr lvl="1"/>
            <a:r>
              <a:rPr lang="en-US" dirty="0"/>
              <a:t>Analogous check in </a:t>
            </a:r>
            <a:r>
              <a:rPr lang="en-US" dirty="0" err="1"/>
              <a:t>libc</a:t>
            </a:r>
            <a:r>
              <a:rPr lang="en-US" dirty="0"/>
              <a:t>++ and Safe Buffers proposal (2022)</a:t>
            </a:r>
          </a:p>
          <a:p>
            <a:r>
              <a:rPr lang="en-US" dirty="0"/>
              <a:t>In future STL hardening will likely become part of C++ Standard</a:t>
            </a:r>
          </a:p>
          <a:p>
            <a:pPr lvl="1"/>
            <a:r>
              <a:rPr lang="en-US" dirty="0"/>
              <a:t>More on this below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DB343-30F4-45CE-8575-13B3DB05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Overhead:</a:t>
            </a:r>
            <a:endParaRPr lang="ru-RU" dirty="0"/>
          </a:p>
          <a:p>
            <a:pPr lvl="1"/>
            <a:r>
              <a:rPr lang="ru-RU" dirty="0"/>
              <a:t>3.5% </a:t>
            </a:r>
            <a:r>
              <a:rPr lang="en-US" dirty="0"/>
              <a:t>in </a:t>
            </a:r>
            <a:r>
              <a:rPr lang="ru-RU" dirty="0"/>
              <a:t>Clang </a:t>
            </a:r>
            <a:r>
              <a:rPr lang="en-US" dirty="0"/>
              <a:t>benchmark</a:t>
            </a:r>
          </a:p>
          <a:p>
            <a:pPr lvl="1"/>
            <a:r>
              <a:rPr lang="ru-RU" dirty="0"/>
              <a:t>0.3% </a:t>
            </a:r>
            <a:r>
              <a:rPr lang="en-US" dirty="0"/>
              <a:t>in Google server applications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r>
              <a:rPr lang="en-US" dirty="0"/>
              <a:t> (2024)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Only with </a:t>
            </a:r>
            <a:r>
              <a:rPr lang="en-US" dirty="0" err="1">
                <a:hlinkClick r:id="rId3"/>
              </a:rPr>
              <a:t>ThinLTO</a:t>
            </a:r>
            <a:r>
              <a:rPr lang="en-US" dirty="0">
                <a:hlinkClick r:id="rId3"/>
              </a:rPr>
              <a:t> and PGO</a:t>
            </a:r>
            <a:r>
              <a:rPr lang="ru-RU" dirty="0"/>
              <a:t>, </a:t>
            </a:r>
            <a:r>
              <a:rPr lang="en-US" dirty="0"/>
              <a:t>otherwise</a:t>
            </a:r>
            <a:r>
              <a:rPr lang="ru-RU" dirty="0"/>
              <a:t> </a:t>
            </a:r>
            <a:r>
              <a:rPr lang="en-US" dirty="0">
                <a:hlinkClick r:id="rId4"/>
              </a:rPr>
              <a:t>1-2%</a:t>
            </a:r>
            <a:r>
              <a:rPr lang="en-US" dirty="0"/>
              <a:t> (2024)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en-US" dirty="0"/>
              <a:t>Detects only subset of overflows </a:t>
            </a:r>
            <a:r>
              <a:rPr lang="ru-RU" dirty="0"/>
              <a:t>(</a:t>
            </a:r>
            <a:r>
              <a:rPr lang="en-US" dirty="0"/>
              <a:t>invalid indexing</a:t>
            </a:r>
            <a:r>
              <a:rPr lang="ru-RU" dirty="0"/>
              <a:t>, </a:t>
            </a:r>
            <a:r>
              <a:rPr lang="en-US" dirty="0"/>
              <a:t>only </a:t>
            </a:r>
            <a:r>
              <a:rPr lang="ru-RU" dirty="0"/>
              <a:t>STL</a:t>
            </a:r>
            <a:r>
              <a:rPr lang="en-US" dirty="0"/>
              <a:t> containers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Other errors are too costly to detect </a:t>
            </a:r>
            <a:r>
              <a:rPr lang="ru-RU" dirty="0"/>
              <a:t>(</a:t>
            </a:r>
            <a:r>
              <a:rPr lang="en-US" dirty="0"/>
              <a:t>e.g. iterator errors</a:t>
            </a:r>
            <a:r>
              <a:rPr lang="ru-RU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84AB3-F470-49DC-8815-3B6B23C9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Hardened allocators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9ACF1-AFBD-4CE5-92BA-F9A100AD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4096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28C03-E24A-40DB-8882-B30BC1B1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Copy-paste error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does not catch error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But hardened allocator does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7E657-C2DD-4B18-92C5-4C775665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Additional efforts in heap allocator to complicate exploits and quickly detect heap errors</a:t>
            </a:r>
          </a:p>
          <a:p>
            <a:r>
              <a:rPr lang="en-US" dirty="0"/>
              <a:t>Scudo (Android), </a:t>
            </a:r>
            <a:r>
              <a:rPr lang="en-US" dirty="0" err="1"/>
              <a:t>hardened_malloc</a:t>
            </a:r>
            <a:r>
              <a:rPr lang="en-US" dirty="0"/>
              <a:t>, OpenBSD allocator, Glibc MALLOC_CHECK_, etc.</a:t>
            </a:r>
            <a:endParaRPr lang="ru-RU" dirty="0"/>
          </a:p>
          <a:p>
            <a:r>
              <a:rPr lang="en-US" dirty="0"/>
              <a:t>Protect against various heap errors (heap overflow, double free, use-after-free, free of invalid address)</a:t>
            </a:r>
          </a:p>
          <a:p>
            <a:pPr lvl="1"/>
            <a:r>
              <a:rPr lang="en-US" dirty="0"/>
              <a:t>Separate metadata from heap buffers (no </a:t>
            </a:r>
            <a:r>
              <a:rPr lang="ru-RU" dirty="0"/>
              <a:t>“</a:t>
            </a:r>
            <a:r>
              <a:rPr lang="en-US" dirty="0"/>
              <a:t>headers</a:t>
            </a:r>
            <a:r>
              <a:rPr lang="ru-RU" dirty="0"/>
              <a:t>")</a:t>
            </a:r>
          </a:p>
          <a:p>
            <a:pPr lvl="1"/>
            <a:r>
              <a:rPr lang="en-US" dirty="0"/>
              <a:t>Randomization of addresses in chunks</a:t>
            </a:r>
            <a:endParaRPr lang="ru-RU" dirty="0"/>
          </a:p>
          <a:p>
            <a:pPr lvl="1"/>
            <a:r>
              <a:rPr lang="en-US" dirty="0"/>
              <a:t>Checksums and/or canaries to detect data/metadata overflows</a:t>
            </a:r>
            <a:endParaRPr lang="ru-RU" dirty="0"/>
          </a:p>
          <a:p>
            <a:pPr lvl="1"/>
            <a:r>
              <a:rPr lang="en-US" dirty="0"/>
              <a:t>Quarantine (delayed reuse of freed memory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Zeroing of data in </a:t>
            </a:r>
            <a:r>
              <a:rPr lang="ru-RU" dirty="0"/>
              <a:t>free </a:t>
            </a:r>
            <a:r>
              <a:rPr lang="en-US" dirty="0"/>
              <a:t>and verifying this in </a:t>
            </a:r>
            <a:r>
              <a:rPr lang="ru-RU" dirty="0"/>
              <a:t>malloc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0AAD4-7CB8-4932-817B-58AC6A72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Overhead:</a:t>
            </a:r>
          </a:p>
          <a:p>
            <a:pPr lvl="1"/>
            <a:r>
              <a:rPr lang="en-US" dirty="0"/>
              <a:t>9% in Clang benchmark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BAC52-9455-4F11-8987-CFAA80FF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 protection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524F5-F5A2-4DDC-86BD-B2871C01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Calls to library functions are done through special trampolines </a:t>
            </a:r>
            <a:r>
              <a:rPr lang="ru-RU" dirty="0"/>
              <a:t>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Trampolines read and update table which holds actual function addresses (GOT)</a:t>
            </a:r>
          </a:p>
          <a:p>
            <a:pPr lvl="1"/>
            <a:r>
              <a:rPr lang="en-US" dirty="0"/>
              <a:t>AKA lazy binding</a:t>
            </a:r>
          </a:p>
          <a:p>
            <a:pPr lvl="1"/>
            <a:r>
              <a:rPr lang="en-US" dirty="0"/>
              <a:t>Speeds up application startup</a:t>
            </a:r>
            <a:endParaRPr lang="ru-RU" dirty="0"/>
          </a:p>
          <a:p>
            <a:r>
              <a:rPr lang="en-US" dirty="0"/>
              <a:t>Table kept </a:t>
            </a:r>
            <a:r>
              <a:rPr lang="ru-RU" dirty="0"/>
              <a:t>writable</a:t>
            </a:r>
            <a:r>
              <a:rPr lang="en-US" dirty="0"/>
              <a:t> segment where hackers can corrupt it</a:t>
            </a:r>
          </a:p>
          <a:p>
            <a:pPr lvl="1"/>
            <a:r>
              <a:rPr lang="en-US" dirty="0"/>
              <a:t>This attack is more rare than </a:t>
            </a:r>
            <a:r>
              <a:rPr lang="ru-RU" dirty="0"/>
              <a:t>buffer overflow</a:t>
            </a:r>
          </a:p>
          <a:p>
            <a:r>
              <a:rPr lang="en-US" dirty="0"/>
              <a:t>Solution </a:t>
            </a:r>
            <a:r>
              <a:rPr lang="ru-RU" dirty="0"/>
              <a:t>(</a:t>
            </a:r>
            <a:r>
              <a:rPr lang="en-US" dirty="0"/>
              <a:t>read-only relocations, RELRO):</a:t>
            </a:r>
          </a:p>
          <a:p>
            <a:pPr lvl="1"/>
            <a:r>
              <a:rPr lang="en-US" dirty="0"/>
              <a:t>Fully initialize table contents at program start and mark it as </a:t>
            </a:r>
            <a:r>
              <a:rPr lang="ru-RU" dirty="0"/>
              <a:t>readonly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85452-5AAD-4F57-A77A-2D613136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72EE-0BA9-4E30-92F6-1A6C11E5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our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26858-9AA9-4D89-9442-41376BB47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Detailed overview of hardening</a:t>
            </a:r>
            <a:endParaRPr lang="ru-RU" dirty="0"/>
          </a:p>
          <a:p>
            <a:pPr lvl="1"/>
            <a:r>
              <a:rPr lang="en-US" dirty="0"/>
              <a:t>Existing tools</a:t>
            </a:r>
            <a:endParaRPr lang="ru-RU" dirty="0"/>
          </a:p>
          <a:p>
            <a:pPr lvl="1"/>
            <a:r>
              <a:rPr lang="en-US" dirty="0"/>
              <a:t>How to use them</a:t>
            </a:r>
            <a:endParaRPr lang="ru-RU" dirty="0"/>
          </a:p>
          <a:p>
            <a:pPr lvl="1"/>
            <a:r>
              <a:rPr lang="en-US" dirty="0"/>
              <a:t>What overhead to expect</a:t>
            </a:r>
            <a:endParaRPr lang="ru-RU" dirty="0"/>
          </a:p>
          <a:p>
            <a:r>
              <a:rPr lang="en-US" dirty="0"/>
              <a:t>Integration of hardening into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76147-3437-4A87-944C-ED3A2CA4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1DA82F-3F11-4673-96FB-674F3425E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446" y="1206679"/>
            <a:ext cx="4383742" cy="20805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9CA3FF-D943-4219-B518-F21D76D9E50D}"/>
              </a:ext>
            </a:extLst>
          </p:cNvPr>
          <p:cNvSpPr txBox="1"/>
          <p:nvPr/>
        </p:nvSpPr>
        <p:spPr>
          <a:xfrm>
            <a:off x="7741023" y="3309147"/>
            <a:ext cx="353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https://itoldya420.getarchive.net/amp/media/dart-board-darts-target-sports-6aa47e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140152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Simulate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gcc -Wl,-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i=$((i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E8864-36E1-4ABE-BB9E-BF082564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RELRO </a:t>
            </a:r>
            <a:r>
              <a:rPr lang="en-US" dirty="0"/>
              <a:t>has been used for initialization of </a:t>
            </a:r>
            <a:r>
              <a:rPr lang="en-US" dirty="0" err="1"/>
              <a:t>vtables</a:t>
            </a:r>
            <a:r>
              <a:rPr lang="en-US" dirty="0"/>
              <a:t> and global </a:t>
            </a:r>
            <a:r>
              <a:rPr lang="en-US" dirty="0" err="1"/>
              <a:t>dtors</a:t>
            </a:r>
            <a:r>
              <a:rPr lang="en-US" dirty="0"/>
              <a:t> 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en-US" dirty="0"/>
              <a:t>Needed small adaptations to enable it for GOT (Full RELRO)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4C5E2-7CDD-4C3A-9D14-F6BDE11C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Negligible overhead</a:t>
            </a:r>
            <a:endParaRPr lang="ru-RU" dirty="0"/>
          </a:p>
          <a:p>
            <a:pPr lvl="1"/>
            <a:r>
              <a:rPr lang="en-US" dirty="0"/>
              <a:t>No slowdown in Clang benchmark</a:t>
            </a:r>
          </a:p>
          <a:p>
            <a:pPr lvl="1"/>
            <a:r>
              <a:rPr lang="en-US" dirty="0"/>
              <a:t>May slow down startup of large programs because all symbols have to be resolved at startup</a:t>
            </a:r>
          </a:p>
          <a:p>
            <a:pPr lvl="1"/>
            <a:r>
              <a:rPr lang="en-US" dirty="0"/>
              <a:t>Useful to combine with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fno-plt</a:t>
            </a:r>
            <a:r>
              <a:rPr lang="ru-RU" dirty="0"/>
              <a:t> </a:t>
            </a:r>
            <a:r>
              <a:rPr lang="en-US" dirty="0"/>
              <a:t>on X86 </a:t>
            </a:r>
            <a:r>
              <a:rPr lang="ru-RU" dirty="0"/>
              <a:t>(</a:t>
            </a:r>
            <a:r>
              <a:rPr lang="en-US" dirty="0"/>
              <a:t>up to </a:t>
            </a:r>
            <a:r>
              <a:rPr lang="ru-RU" dirty="0"/>
              <a:t>10% </a:t>
            </a:r>
            <a:r>
              <a:rPr lang="en-US" dirty="0"/>
              <a:t>performance improvement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en-US" dirty="0"/>
              <a:t>May break some programs which reference missing symbols in non-executed parts of code</a:t>
            </a:r>
            <a:endParaRPr lang="ru-RU" dirty="0"/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/>
              <a:t>Does not protect user/library function tables (e.g.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AC5E-4909-4379-B0D7-E2C3F98C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7B6-DE30-4425-AF8E-1EE7FBD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Autoinitialization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9BBD-F5E2-49CB-A2E1-9EC82C21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8B323-23BA-466B-95B9-E2C0AE0E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29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8067-D6EA-48A6-AF9A-4CC40E75E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70" y="0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170BF-6C6B-473F-97B9-2F7573D53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71" y="1325563"/>
            <a:ext cx="6333564" cy="51917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foo()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char password[32];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bar()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char message[1024];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(message, “...”);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Leak password to hacker if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(message);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bar();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E03D-8CB4-456C-8E5E-3769F563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381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2D25-5DBF-47E8-87C7-D1DCB0C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0864-2D39-48FA-8DCE-D72C065C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Forced initialization of local variables</a:t>
            </a:r>
            <a:endParaRPr lang="ru-RU" dirty="0"/>
          </a:p>
          <a:p>
            <a:pPr lvl="1"/>
            <a:r>
              <a:rPr lang="en-US" dirty="0"/>
              <a:t>Random values for QA run, zeros for </a:t>
            </a:r>
            <a:r>
              <a:rPr lang="ru-RU" dirty="0"/>
              <a:t>hardening</a:t>
            </a:r>
            <a:endParaRPr lang="en-US" dirty="0"/>
          </a:p>
          <a:p>
            <a:pPr lvl="1"/>
            <a:r>
              <a:rPr lang="en-US" dirty="0"/>
              <a:t>Only if compiler failed to prove that they will be always initialized in program</a:t>
            </a:r>
            <a:endParaRPr lang="ru-RU" dirty="0"/>
          </a:p>
          <a:p>
            <a:r>
              <a:rPr lang="en-US" dirty="0"/>
              <a:t>History:</a:t>
            </a:r>
            <a:endParaRPr lang="ru-RU" dirty="0"/>
          </a:p>
          <a:p>
            <a:pPr lvl="1"/>
            <a:r>
              <a:rPr lang="en-US" dirty="0"/>
              <a:t>Has been available in commercial toolchains for long time</a:t>
            </a:r>
            <a:endParaRPr lang="ru-RU" dirty="0"/>
          </a:p>
          <a:p>
            <a:pPr lvl="1"/>
            <a:r>
              <a:rPr lang="en-US" dirty="0" err="1"/>
              <a:t>InitAll</a:t>
            </a:r>
            <a:r>
              <a:rPr lang="en-US" dirty="0"/>
              <a:t> added to Visual Studio in </a:t>
            </a:r>
            <a:r>
              <a:rPr lang="ru-RU" dirty="0"/>
              <a:t>2019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CppCon</a:t>
            </a:r>
            <a:r>
              <a:rPr lang="en-US" dirty="0">
                <a:hlinkClick r:id="rId2"/>
              </a:rPr>
              <a:t> 2019: Killing Uninitialized Memory</a:t>
            </a:r>
            <a:endParaRPr lang="en-US" dirty="0"/>
          </a:p>
          <a:p>
            <a:pPr lvl="1"/>
            <a:r>
              <a:rPr lang="en-US" dirty="0"/>
              <a:t>Added to </a:t>
            </a:r>
            <a:r>
              <a:rPr lang="ru-RU" dirty="0"/>
              <a:t>GCC</a:t>
            </a:r>
            <a:r>
              <a:rPr lang="en-US" dirty="0"/>
              <a:t> in </a:t>
            </a:r>
            <a:r>
              <a:rPr lang="ru-RU" dirty="0"/>
              <a:t>2021</a:t>
            </a:r>
            <a:endParaRPr lang="en-US" dirty="0">
              <a:hlinkClick r:id="rId3"/>
            </a:endParaRPr>
          </a:p>
          <a:p>
            <a:pPr lvl="2"/>
            <a:r>
              <a:rPr lang="en-US" dirty="0">
                <a:hlinkClick r:id="rId3"/>
              </a:rPr>
              <a:t>First discussion</a:t>
            </a:r>
            <a:r>
              <a:rPr lang="ru-RU" dirty="0"/>
              <a:t> </a:t>
            </a:r>
            <a:r>
              <a:rPr lang="en-US" dirty="0"/>
              <a:t>in</a:t>
            </a:r>
            <a:r>
              <a:rPr lang="ru-RU" dirty="0"/>
              <a:t> </a:t>
            </a:r>
            <a:r>
              <a:rPr lang="en-US" dirty="0"/>
              <a:t>mailing list in </a:t>
            </a:r>
            <a:r>
              <a:rPr lang="ru-RU" dirty="0"/>
              <a:t>2014</a:t>
            </a:r>
            <a:endParaRPr lang="en-US" dirty="0"/>
          </a:p>
          <a:p>
            <a:pPr lvl="1"/>
            <a:r>
              <a:rPr lang="en-US" dirty="0"/>
              <a:t>Planned for C++26 (</a:t>
            </a:r>
            <a:r>
              <a:rPr lang="en-US" dirty="0">
                <a:hlinkClick r:id="rId4"/>
              </a:rPr>
              <a:t>P2795</a:t>
            </a:r>
            <a:r>
              <a:rPr lang="en-US" dirty="0"/>
              <a:t>, more on this below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/>
              <a:t>Prevalence:</a:t>
            </a:r>
          </a:p>
          <a:p>
            <a:pPr lvl="1"/>
            <a:r>
              <a:rPr lang="en-US" dirty="0"/>
              <a:t>10% CVE root cause in Microsoft products in </a:t>
            </a:r>
            <a:r>
              <a:rPr lang="ru-RU" dirty="0"/>
              <a:t>2018 (</a:t>
            </a:r>
            <a:r>
              <a:rPr lang="en-US" dirty="0"/>
              <a:t>from </a:t>
            </a:r>
            <a:r>
              <a:rPr lang="en-US" dirty="0">
                <a:hlinkClick r:id="rId2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12% exploitable bugs in Android (from </a:t>
            </a:r>
            <a:r>
              <a:rPr lang="en-US" dirty="0">
                <a:hlinkClick r:id="rId5"/>
              </a:rPr>
              <a:t>P2723</a:t>
            </a:r>
            <a:r>
              <a:rPr lang="en-US" dirty="0"/>
              <a:t>)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9B5E7-8575-42F7-B79C-09B71D2E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532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612-7704-43C7-BA23-E35EE30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en-US" dirty="0"/>
              <a:t>Overheads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18C5-56D7-4615-891E-AB0077F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660619"/>
            <a:ext cx="6925235" cy="4351338"/>
          </a:xfrm>
        </p:spPr>
        <p:txBody>
          <a:bodyPr>
            <a:normAutofit/>
          </a:bodyPr>
          <a:lstStyle/>
          <a:p>
            <a:r>
              <a:rPr lang="en-US" dirty="0"/>
              <a:t>Measurements:</a:t>
            </a:r>
          </a:p>
          <a:p>
            <a:pPr lvl="1"/>
            <a:r>
              <a:rPr lang="en-US" dirty="0"/>
              <a:t>4.5% in Clang benchmark</a:t>
            </a:r>
          </a:p>
          <a:p>
            <a:pPr lvl="1"/>
            <a:r>
              <a:rPr lang="ru-RU" dirty="0"/>
              <a:t>1% </a:t>
            </a:r>
            <a:r>
              <a:rPr lang="en-US" dirty="0"/>
              <a:t>in Firefox (from </a:t>
            </a:r>
            <a:r>
              <a:rPr lang="sv-SE" dirty="0">
                <a:hlinkClick r:id="rId2"/>
              </a:rPr>
              <a:t>Trivial Auto Var Init Experiments</a:t>
            </a:r>
            <a:r>
              <a:rPr lang="sv-SE" dirty="0"/>
              <a:t>)</a:t>
            </a:r>
            <a:endParaRPr lang="en-US" dirty="0"/>
          </a:p>
          <a:p>
            <a:pPr lvl="1"/>
            <a:r>
              <a:rPr lang="en-US" dirty="0"/>
              <a:t>Up 10% in hot code (</a:t>
            </a:r>
            <a:r>
              <a:rPr lang="en-US" dirty="0" err="1">
                <a:hlinkClick r:id="rId3"/>
              </a:rPr>
              <a:t>virtio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Chrome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1-3% </a:t>
            </a:r>
            <a:r>
              <a:rPr lang="en-US" dirty="0"/>
              <a:t>on average in Postgres but up to </a:t>
            </a:r>
            <a:r>
              <a:rPr lang="ru-RU" dirty="0"/>
              <a:t>20% </a:t>
            </a:r>
            <a:r>
              <a:rPr lang="en-US" dirty="0"/>
              <a:t>in some scenarios </a:t>
            </a:r>
            <a:r>
              <a:rPr lang="ru-RU" dirty="0"/>
              <a:t>(</a:t>
            </a:r>
            <a:r>
              <a:rPr lang="en-US" dirty="0">
                <a:hlinkClick r:id="rId5"/>
              </a:rPr>
              <a:t>Ubuntu #1972043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&lt;1% in Windows (</a:t>
            </a:r>
            <a:r>
              <a:rPr lang="en-US" dirty="0">
                <a:hlinkClick r:id="rId6"/>
              </a:rPr>
              <a:t>Killing Uninitialized Memory</a:t>
            </a:r>
            <a:r>
              <a:rPr lang="en-US" dirty="0"/>
              <a:t>)</a:t>
            </a:r>
          </a:p>
          <a:p>
            <a:r>
              <a:rPr lang="en-US" dirty="0"/>
              <a:t>Common problem: large local array </a:t>
            </a:r>
            <a:r>
              <a:rPr lang="ru-RU" dirty="0"/>
              <a:t>(</a:t>
            </a:r>
            <a:r>
              <a:rPr lang="en-US" dirty="0"/>
              <a:t>e.g. used for IO) on hot path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029176-D7B2-4AA2-8787-FF2CF11BB1AA}"/>
              </a:ext>
            </a:extLst>
          </p:cNvPr>
          <p:cNvSpPr txBox="1">
            <a:spLocks/>
          </p:cNvSpPr>
          <p:nvPr/>
        </p:nvSpPr>
        <p:spPr>
          <a:xfrm>
            <a:off x="6342530" y="1762872"/>
            <a:ext cx="5221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9DA18-CDDC-4D6F-A8A4-4FB979151417}"/>
              </a:ext>
            </a:extLst>
          </p:cNvPr>
          <p:cNvSpPr txBox="1"/>
          <p:nvPr/>
        </p:nvSpPr>
        <p:spPr>
          <a:xfrm>
            <a:off x="7548282" y="2291143"/>
            <a:ext cx="4363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(std::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(maps, line))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[PATH_MAX + 1] = "";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will insert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"%lx-%lx %6s %lx %*s %*x %" PATH_MAX_STRING(PATH_MAX)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"s\n",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&amp;start, &amp;end, perm, &amp;offset,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C19B-5574-4F99-90E9-4D37867E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83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A94-4AEF-41E8-ADB9-F9FA6079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4E56-FBE6-4C6B-9C68-7D49EFAE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Autoinitialization</a:t>
            </a:r>
            <a:r>
              <a:rPr lang="en-US" dirty="0"/>
              <a:t> breaks bug detection in </a:t>
            </a:r>
            <a:r>
              <a:rPr lang="ru-RU" dirty="0"/>
              <a:t>Valgrind </a:t>
            </a:r>
            <a:r>
              <a:rPr lang="en-US" dirty="0"/>
              <a:t>and </a:t>
            </a:r>
            <a:r>
              <a:rPr lang="ru-RU" dirty="0"/>
              <a:t>Msan</a:t>
            </a:r>
          </a:p>
          <a:p>
            <a:pPr lvl="1"/>
            <a:r>
              <a:rPr lang="en-US" dirty="0"/>
              <a:t>Turn it off in QA builds</a:t>
            </a:r>
          </a:p>
          <a:p>
            <a:pPr lvl="1"/>
            <a:r>
              <a:rPr lang="en-US" dirty="0"/>
              <a:t>At least compiler warnings still work 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Wuninitialized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Wmaybe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-uninitialized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May rarely enable additional vulnerabilities:</a:t>
            </a:r>
            <a:endParaRPr lang="ru-RU" dirty="0"/>
          </a:p>
          <a:p>
            <a:pPr lvl="1"/>
            <a:r>
              <a:rPr lang="en-US" dirty="0"/>
              <a:t>Zero initialization (</a:t>
            </a:r>
            <a:r>
              <a:rPr lang="en-US" dirty="0">
                <a:hlinkClick r:id="rId2"/>
              </a:rPr>
              <a:t>recommended for release builds</a:t>
            </a:r>
            <a:r>
              <a:rPr lang="en-US" dirty="0"/>
              <a:t>): “</a:t>
            </a:r>
            <a:r>
              <a:rPr lang="ru-RU" dirty="0"/>
              <a:t>0</a:t>
            </a:r>
            <a:r>
              <a:rPr lang="en-US" dirty="0"/>
              <a:t>” is a super-user id in Linux</a:t>
            </a:r>
          </a:p>
          <a:p>
            <a:pPr lvl="1"/>
            <a:r>
              <a:rPr lang="en-US" dirty="0"/>
              <a:t>Non-zero initialization: may provoke buffer overflows</a:t>
            </a:r>
            <a:endParaRPr lang="ru-RU" dirty="0"/>
          </a:p>
          <a:p>
            <a:r>
              <a:rPr lang="en-US" dirty="0"/>
              <a:t>Applied only to local variables</a:t>
            </a:r>
            <a:endParaRPr lang="ru-RU" dirty="0"/>
          </a:p>
          <a:p>
            <a:pPr lvl="1"/>
            <a:r>
              <a:rPr lang="en-US" dirty="0" err="1"/>
              <a:t>Globals</a:t>
            </a:r>
            <a:r>
              <a:rPr lang="en-US" dirty="0"/>
              <a:t> are initialized anyway</a:t>
            </a:r>
            <a:endParaRPr lang="ru-RU" dirty="0"/>
          </a:p>
          <a:p>
            <a:pPr lvl="1"/>
            <a:r>
              <a:rPr lang="en-US" dirty="0"/>
              <a:t>H</a:t>
            </a:r>
            <a:r>
              <a:rPr lang="ru-RU" dirty="0"/>
              <a:t>ardened allocator</a:t>
            </a:r>
            <a:r>
              <a:rPr lang="en-US" dirty="0"/>
              <a:t>s initialize heap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6C97D-05B3-4B1E-A057-AE52D63A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912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43D-B202-4F31-A4DF-4AF8172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overflow checks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32E-D266-4879-883F-74C1BEE5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37224-748D-4BDB-ABE8-90C98CA8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13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B44-9846-43A7-A173-784CB989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0C9-4C10-4C05-A6C0-DE2E817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OpenSSH 3.3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Overflow multiplication to zero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(char*)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... to cause buffer overflow here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response[i]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40DB8-9481-45E9-893B-0D224EDA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5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B82-53F4-4FD6-B227-B896F86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239E-AD12-4BCD-B35E-7A9F2A05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A704-871B-4082-ADC3-62795E10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808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F0A-D44F-4809-AB18-22B673CA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E0F4-B631-4BEC-8F67-F8502C9B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Check integer arithmetic for overflow</a:t>
            </a:r>
          </a:p>
          <a:p>
            <a:pPr lvl="1"/>
            <a:r>
              <a:rPr lang="en-US" dirty="0"/>
              <a:t>Default </a:t>
            </a:r>
            <a:r>
              <a:rPr lang="en-US" dirty="0" err="1"/>
              <a:t>UBsan</a:t>
            </a:r>
            <a:r>
              <a:rPr lang="en-US" dirty="0"/>
              <a:t> reports too much debug info so isn’t suitable for release builds</a:t>
            </a:r>
          </a:p>
          <a:p>
            <a:pPr lvl="1"/>
            <a:r>
              <a:rPr lang="en-US" dirty="0"/>
              <a:t>So use special minimal</a:t>
            </a:r>
            <a:r>
              <a:rPr lang="ru-RU" dirty="0"/>
              <a:t> </a:t>
            </a:r>
            <a:r>
              <a:rPr lang="en-US" dirty="0"/>
              <a:t>runtime </a:t>
            </a:r>
            <a:r>
              <a:rPr lang="ru-RU" dirty="0"/>
              <a:t>(</a:t>
            </a:r>
            <a:r>
              <a:rPr lang="en-US" dirty="0"/>
              <a:t>with immediate abort)</a:t>
            </a:r>
          </a:p>
          <a:p>
            <a:r>
              <a:rPr lang="en-US" dirty="0"/>
              <a:t>Prevalence:</a:t>
            </a:r>
          </a:p>
          <a:p>
            <a:pPr lvl="1"/>
            <a:r>
              <a:rPr lang="en-US" dirty="0"/>
              <a:t>Most famous incidents</a:t>
            </a:r>
            <a:r>
              <a:rPr lang="ru-RU" dirty="0"/>
              <a:t>:</a:t>
            </a:r>
          </a:p>
          <a:p>
            <a:pPr lvl="2"/>
            <a:r>
              <a:rPr lang="ru-RU" dirty="0"/>
              <a:t>Therac-25</a:t>
            </a:r>
            <a:r>
              <a:rPr lang="en-US" dirty="0"/>
              <a:t> radiation therapy machine</a:t>
            </a:r>
            <a:r>
              <a:rPr lang="ru-RU" dirty="0"/>
              <a:t> </a:t>
            </a:r>
            <a:r>
              <a:rPr lang="en-US" dirty="0"/>
              <a:t>(1985)</a:t>
            </a:r>
            <a:endParaRPr lang="ru-RU" dirty="0"/>
          </a:p>
          <a:p>
            <a:pPr lvl="2"/>
            <a:r>
              <a:rPr lang="ru-RU" dirty="0"/>
              <a:t>Ariane 5</a:t>
            </a:r>
            <a:r>
              <a:rPr lang="en-US" dirty="0"/>
              <a:t> rocket</a:t>
            </a:r>
            <a:r>
              <a:rPr lang="ru-RU" dirty="0"/>
              <a:t> </a:t>
            </a:r>
            <a:r>
              <a:rPr lang="en-US" dirty="0"/>
              <a:t>crash (1996)</a:t>
            </a:r>
          </a:p>
          <a:p>
            <a:pPr lvl="1"/>
            <a:r>
              <a:rPr lang="en-US" dirty="0"/>
              <a:t>~1% CVE and</a:t>
            </a:r>
            <a:r>
              <a:rPr lang="ru-RU" dirty="0"/>
              <a:t> 1.5% </a:t>
            </a:r>
            <a:r>
              <a:rPr lang="en-US" dirty="0"/>
              <a:t>KEV in</a:t>
            </a:r>
            <a:r>
              <a:rPr lang="ru-RU" dirty="0"/>
              <a:t> 2024</a:t>
            </a:r>
          </a:p>
          <a:p>
            <a:pPr lvl="1"/>
            <a:r>
              <a:rPr lang="en-US" dirty="0"/>
              <a:t>23-rd place in </a:t>
            </a:r>
            <a:r>
              <a:rPr lang="en-US" dirty="0" err="1">
                <a:hlinkClick r:id="rId2"/>
              </a:rPr>
              <a:t>Mitre</a:t>
            </a:r>
            <a:r>
              <a:rPr lang="en-US" dirty="0">
                <a:hlinkClick r:id="rId2"/>
              </a:rPr>
              <a:t> CWE Top 25 2024</a:t>
            </a:r>
            <a:r>
              <a:rPr lang="en-US" dirty="0"/>
              <a:t> (8 in</a:t>
            </a:r>
            <a:r>
              <a:rPr lang="ru-RU" dirty="0"/>
              <a:t> </a:t>
            </a:r>
            <a:r>
              <a:rPr lang="ru-RU" dirty="0">
                <a:hlinkClick r:id="rId3"/>
              </a:rPr>
              <a:t>2019</a:t>
            </a:r>
            <a:r>
              <a:rPr lang="en-US" dirty="0"/>
              <a:t>)</a:t>
            </a:r>
          </a:p>
          <a:p>
            <a:r>
              <a:rPr lang="en-US" dirty="0"/>
              <a:t>History:</a:t>
            </a:r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-ftrapv</a:t>
            </a:r>
            <a:r>
              <a:rPr lang="ru-RU" dirty="0"/>
              <a:t> </a:t>
            </a:r>
            <a:r>
              <a:rPr lang="en-US" dirty="0"/>
              <a:t>implemented in GCC in</a:t>
            </a:r>
            <a:r>
              <a:rPr lang="ru-RU" dirty="0"/>
              <a:t> 2000 (</a:t>
            </a:r>
            <a:r>
              <a:rPr lang="en-US" dirty="0">
                <a:hlinkClick r:id="rId4"/>
              </a:rPr>
              <a:t>patch for -</a:t>
            </a:r>
            <a:r>
              <a:rPr lang="en-US" dirty="0" err="1">
                <a:hlinkClick r:id="rId4"/>
              </a:rPr>
              <a:t>ftrapv</a:t>
            </a:r>
            <a:r>
              <a:rPr lang="en-US" dirty="0">
                <a:hlinkClick r:id="rId4"/>
              </a:rPr>
              <a:t> option</a:t>
            </a:r>
            <a:r>
              <a:rPr lang="ru-RU" dirty="0"/>
              <a:t>)</a:t>
            </a:r>
          </a:p>
          <a:p>
            <a:pPr lvl="2"/>
            <a:r>
              <a:rPr lang="en-US" dirty="0"/>
              <a:t>Wasn’t maintained and quickly rotted </a:t>
            </a:r>
            <a:r>
              <a:rPr lang="ru-RU" dirty="0"/>
              <a:t>(</a:t>
            </a:r>
            <a:r>
              <a:rPr lang="en-US" dirty="0"/>
              <a:t>e.g. </a:t>
            </a:r>
            <a:r>
              <a:rPr lang="en-US" dirty="0">
                <a:hlinkClick r:id="rId5"/>
              </a:rPr>
              <a:t>BZ #35412</a:t>
            </a:r>
            <a:r>
              <a:rPr lang="en-US" dirty="0"/>
              <a:t> opened in</a:t>
            </a:r>
            <a:r>
              <a:rPr lang="ru-RU" dirty="0"/>
              <a:t> 2008)</a:t>
            </a:r>
          </a:p>
          <a:p>
            <a:pPr lvl="1"/>
            <a:r>
              <a:rPr lang="en-US" dirty="0"/>
              <a:t>Work of </a:t>
            </a:r>
            <a:r>
              <a:rPr lang="ru-RU" dirty="0"/>
              <a:t>John Regehr </a:t>
            </a:r>
            <a:r>
              <a:rPr lang="en-US" dirty="0"/>
              <a:t>in </a:t>
            </a:r>
            <a:r>
              <a:rPr lang="ru-RU" dirty="0">
                <a:hlinkClick r:id="rId6"/>
              </a:rPr>
              <a:t>2010</a:t>
            </a:r>
            <a:endParaRPr lang="ru-RU" dirty="0"/>
          </a:p>
          <a:p>
            <a:pPr lvl="1"/>
            <a:r>
              <a:rPr lang="en-US" dirty="0"/>
              <a:t>Finally </a:t>
            </a:r>
            <a:r>
              <a:rPr lang="ru-RU" dirty="0"/>
              <a:t>UBsan </a:t>
            </a:r>
            <a:r>
              <a:rPr lang="en-US" dirty="0"/>
              <a:t>in</a:t>
            </a:r>
            <a:r>
              <a:rPr lang="ru-RU" dirty="0"/>
              <a:t> 2014 </a:t>
            </a:r>
            <a:r>
              <a:rPr lang="en-US" dirty="0"/>
              <a:t>(following Asan success)</a:t>
            </a:r>
            <a:endParaRPr lang="ru-RU" dirty="0"/>
          </a:p>
          <a:p>
            <a:pPr lvl="2"/>
            <a:r>
              <a:rPr lang="en-US" dirty="0"/>
              <a:t>S</a:t>
            </a:r>
            <a:r>
              <a:rPr lang="ru-RU" dirty="0"/>
              <a:t>tate-of-the-art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41556-480E-4729-ADF6-3923E269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32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C9A4-8B80-420B-B90D-A849C3D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90-3BF1-4445-9BAA-F027CCB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Overhead:</a:t>
            </a:r>
          </a:p>
          <a:p>
            <a:pPr lvl="1"/>
            <a:r>
              <a:rPr lang="en-US" dirty="0"/>
              <a:t>30% slowdown in Clang benchmark</a:t>
            </a:r>
          </a:p>
          <a:p>
            <a:pPr lvl="1"/>
            <a:r>
              <a:rPr lang="en-US" dirty="0"/>
              <a:t>Up to 2x in SPEC (from </a:t>
            </a:r>
            <a:r>
              <a:rPr lang="en-US" dirty="0" err="1">
                <a:hlinkClick r:id="rId2"/>
              </a:rPr>
              <a:t>PartiSan</a:t>
            </a:r>
            <a:r>
              <a:rPr lang="en-US" dirty="0">
                <a:hlinkClick r:id="rId2"/>
              </a:rPr>
              <a:t> paper</a:t>
            </a:r>
            <a:r>
              <a:rPr lang="en-US" dirty="0"/>
              <a:t>, 2018)</a:t>
            </a:r>
          </a:p>
          <a:p>
            <a:pPr lvl="1"/>
            <a:r>
              <a:rPr lang="en-US" dirty="0"/>
              <a:t>Disabled by default in Rust due to high overhead</a:t>
            </a:r>
          </a:p>
          <a:p>
            <a:pPr lvl="1"/>
            <a:r>
              <a:rPr lang="en-US" dirty="0"/>
              <a:t>We suggest to apply “locally”</a:t>
            </a:r>
          </a:p>
          <a:p>
            <a:r>
              <a:rPr lang="en-US" dirty="0"/>
              <a:t>Other issues:</a:t>
            </a:r>
            <a:endParaRPr lang="ru-RU" dirty="0"/>
          </a:p>
          <a:p>
            <a:pPr lvl="1"/>
            <a:r>
              <a:rPr lang="en-US" dirty="0" err="1"/>
              <a:t>UBsan</a:t>
            </a:r>
            <a:r>
              <a:rPr lang="en-US" dirty="0"/>
              <a:t> is incompatible with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and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Isan may report false positives </a:t>
            </a:r>
            <a:r>
              <a:rPr lang="ru-RU" dirty="0"/>
              <a:t>(</a:t>
            </a:r>
            <a:r>
              <a:rPr lang="en-US" dirty="0"/>
              <a:t>e.g. need blacklist for code in &lt;random&gt; which relies on unsigned overflow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en-US" dirty="0"/>
              <a:t>May not detect some bugs which have been </a:t>
            </a:r>
            <a:r>
              <a:rPr lang="ru-RU" dirty="0"/>
              <a:t>“</a:t>
            </a:r>
            <a:r>
              <a:rPr lang="en-US" dirty="0"/>
              <a:t>exploited</a:t>
            </a:r>
            <a:r>
              <a:rPr lang="ru-RU" dirty="0"/>
              <a:t>" </a:t>
            </a:r>
            <a:r>
              <a:rPr lang="en-US" dirty="0"/>
              <a:t>by optimizer </a:t>
            </a:r>
            <a:r>
              <a:rPr lang="ru-RU" dirty="0"/>
              <a:t>(</a:t>
            </a:r>
            <a:r>
              <a:rPr lang="en-US" dirty="0"/>
              <a:t>especially under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68409-33CB-4C67-8040-E83606EA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07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2BB-E145-44D5-8219-BEE4E9C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Disabling unsafe optimizations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3DE4-757B-44F4-9CE0-A059D4BFA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B8C4B-48BF-4058-802E-0D20054B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3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E7D0-C7C2-4623-8741-0B31BD4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755A-E2E9-442A-923A-51A0B929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agnx_pci_remove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ieee80211_hw *dev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pci_get_drvdata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dev-&gt;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Compiler removes this check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(!dev) return;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do stuff using dev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766B-7B2B-4C12-94AA-54E992E6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697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AFE-71A4-4051-8C7C-CF074AB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5D2-B139-4ADC-804E-35473B4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compilers may too aggressively optimize code that contains easy-to-miss errors and generate unsafe </a:t>
            </a:r>
            <a:r>
              <a:rPr lang="en-US" dirty="0" err="1"/>
              <a:t>asm</a:t>
            </a:r>
            <a:endParaRPr lang="ru-RU" dirty="0"/>
          </a:p>
          <a:p>
            <a:pPr lvl="1"/>
            <a:r>
              <a:rPr lang="en-US" dirty="0"/>
              <a:t>Most common problem is dropping user checks</a:t>
            </a:r>
            <a:endParaRPr lang="ru-RU" dirty="0"/>
          </a:p>
          <a:p>
            <a:pPr lvl="1"/>
            <a:r>
              <a:rPr lang="en-US" dirty="0"/>
              <a:t>Visual Studio is less aggressive than GCC/Clang</a:t>
            </a:r>
          </a:p>
          <a:p>
            <a:r>
              <a:rPr lang="en-US" dirty="0"/>
              <a:t>Compiler Introduced Security Bugs</a:t>
            </a:r>
          </a:p>
          <a:p>
            <a:pPr lvl="1"/>
            <a:r>
              <a:rPr lang="en-US" dirty="0"/>
              <a:t>Introduced in</a:t>
            </a:r>
            <a:r>
              <a:rPr lang="ru-RU" dirty="0"/>
              <a:t> </a:t>
            </a:r>
            <a:r>
              <a:rPr lang="en-US" dirty="0">
                <a:hlinkClick r:id="rId2"/>
              </a:rPr>
              <a:t>Silent Bugs Matter: A Study of Compiler-Introduced Security Bugs</a:t>
            </a:r>
            <a:r>
              <a:rPr lang="en-US" dirty="0"/>
              <a:t> (2023)</a:t>
            </a:r>
          </a:p>
          <a:p>
            <a:pPr lvl="1"/>
            <a:r>
              <a:rPr lang="en-US" dirty="0"/>
              <a:t>Few corresponding CVEs </a:t>
            </a:r>
            <a:r>
              <a:rPr lang="ru-RU" dirty="0"/>
              <a:t>(</a:t>
            </a:r>
            <a:r>
              <a:rPr lang="en-US" dirty="0"/>
              <a:t>e.g. </a:t>
            </a:r>
            <a:r>
              <a:rPr lang="en-US" dirty="0">
                <a:hlinkClick r:id="rId3"/>
              </a:rPr>
              <a:t>CVE-2009-1897</a:t>
            </a:r>
            <a:r>
              <a:rPr lang="en-US" dirty="0"/>
              <a:t>) but hundreds of CISBs found in open-source code</a:t>
            </a:r>
          </a:p>
          <a:p>
            <a:r>
              <a:rPr lang="en-US" dirty="0"/>
              <a:t>May need to disable such optimizations in code with higher safety requirements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8944B-F83A-482A-9953-617605B0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73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E47A-DD7E-4E72-BA05-420D3881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1042-E9B2-4E3C-95BD-54D34FE5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4.5% </a:t>
            </a:r>
            <a:r>
              <a:rPr lang="en-US" dirty="0"/>
              <a:t>slowdown in </a:t>
            </a:r>
            <a:r>
              <a:rPr lang="ru-RU" dirty="0"/>
              <a:t>Clang</a:t>
            </a:r>
            <a:r>
              <a:rPr lang="en-US" dirty="0"/>
              <a:t> benchmark</a:t>
            </a:r>
          </a:p>
          <a:p>
            <a:r>
              <a:rPr lang="en-US" dirty="0"/>
              <a:t>Small </a:t>
            </a:r>
            <a:r>
              <a:rPr lang="ru-RU" dirty="0"/>
              <a:t>(</a:t>
            </a:r>
            <a:r>
              <a:rPr lang="en-US" dirty="0"/>
              <a:t>~</a:t>
            </a:r>
            <a:r>
              <a:rPr lang="ru-RU" dirty="0"/>
              <a:t>1%) </a:t>
            </a:r>
            <a:r>
              <a:rPr lang="en-US" dirty="0"/>
              <a:t>overhead in </a:t>
            </a:r>
            <a:r>
              <a:rPr lang="en-US" dirty="0" err="1"/>
              <a:t>Phoronix</a:t>
            </a:r>
            <a:r>
              <a:rPr lang="en-US" dirty="0"/>
              <a:t> Test Suite</a:t>
            </a:r>
          </a:p>
          <a:p>
            <a:pPr lvl="1"/>
            <a:r>
              <a:rPr lang="en-US" dirty="0">
                <a:hlinkClick r:id="rId2"/>
              </a:rPr>
              <a:t>Performance Impact of Exploiting Undefined Behavior in C/C++</a:t>
            </a:r>
            <a:r>
              <a:rPr lang="en-US" dirty="0"/>
              <a:t> (2025)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61491-65C9-4470-A89B-6DE839DB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151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426-DD3C-438B-A365-8664F144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89F-DAD8-493A-B583-3F5F5307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GCC/Clang disable</a:t>
            </a:r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-delete-null-pointer-checks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-pointer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</a:p>
          <a:p>
            <a:r>
              <a:rPr lang="en-US" dirty="0"/>
              <a:t>Corresponding bugs can also be detected by </a:t>
            </a:r>
            <a:r>
              <a:rPr lang="en-US" dirty="0" err="1"/>
              <a:t>UBSanitizer</a:t>
            </a:r>
            <a:r>
              <a:rPr lang="en-US" dirty="0"/>
              <a:t> and </a:t>
            </a:r>
            <a:r>
              <a:rPr lang="en-US" dirty="0" err="1"/>
              <a:t>TypeSanitizer</a:t>
            </a:r>
            <a:endParaRPr lang="en-US" dirty="0"/>
          </a:p>
          <a:p>
            <a:r>
              <a:rPr lang="en-US" dirty="0"/>
              <a:t>Usage:</a:t>
            </a:r>
            <a:endParaRPr lang="ru-RU" dirty="0"/>
          </a:p>
          <a:p>
            <a:pPr lvl="1"/>
            <a:r>
              <a:rPr lang="en-US" dirty="0"/>
              <a:t>These flags are disabled by default in all compilers/distros</a:t>
            </a:r>
            <a:endParaRPr lang="ru-RU" dirty="0"/>
          </a:p>
          <a:p>
            <a:pPr lvl="1"/>
            <a:r>
              <a:rPr lang="en-US" dirty="0"/>
              <a:t>But many packages enable at least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en-US" dirty="0"/>
          </a:p>
          <a:p>
            <a:pPr lvl="2"/>
            <a:r>
              <a:rPr lang="en-US" dirty="0"/>
              <a:t>Aliasing rules are particularly easy to violate</a:t>
            </a:r>
            <a:endParaRPr lang="ru-RU" dirty="0"/>
          </a:p>
          <a:p>
            <a:pPr lvl="1"/>
            <a:r>
              <a:rPr lang="en-US" dirty="0"/>
              <a:t>Chrome compiles with all three flags</a:t>
            </a:r>
          </a:p>
          <a:p>
            <a:pPr lvl="2"/>
            <a:r>
              <a:rPr lang="en-US" dirty="0">
                <a:hlinkClick r:id="rId2"/>
              </a:rPr>
              <a:t>build/config/compiler/BUILD.gn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en-US" dirty="0">
                <a:hlinkClick r:id="rId3"/>
              </a:rPr>
              <a:t>compiles</a:t>
            </a:r>
            <a:r>
              <a:rPr lang="ru-RU" dirty="0"/>
              <a:t> </a:t>
            </a:r>
            <a:r>
              <a:rPr lang="en-US" dirty="0"/>
              <a:t>with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405C3-F9FF-4287-9BE6-E2E20650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550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92A7-677E-4576-AB17-AD95F9FA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595-BB19-499F-BED4-456F80ABC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4DFF2-B815-4E5A-8373-7AEA3810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36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15B-5D95-4693-97B3-F5B5E3D2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9C71-F37D-4719-9013-243F9612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A { virtual void foo() {}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B : A { void foo() override {}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Evil { virtual 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*a = new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Evil *e = new Evil;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Corrupt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vtable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("mov %1, %0" : "+r"(a) : "r"(e));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a-&gt;foo();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7A8608-BF92-46CA-91C3-A6EC193EEF9E}"/>
              </a:ext>
            </a:extLst>
          </p:cNvPr>
          <p:cNvSpPr txBox="1">
            <a:spLocks/>
          </p:cNvSpPr>
          <p:nvPr/>
        </p:nvSpPr>
        <p:spPr>
          <a:xfrm>
            <a:off x="5316071" y="1825625"/>
            <a:ext cx="64972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CFI detects corruption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Illegal instruction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402B7-62FC-4BC0-B6CF-A5FCEC33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451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074F-0B8B-4203-BAE4-85670515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3A15-9242-4994-A39D-BD63D6DF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58" y="1798730"/>
            <a:ext cx="1041148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Control Flow Integrity is a generic term for any </a:t>
            </a:r>
            <a:r>
              <a:rPr lang="ru-RU" dirty="0"/>
              <a:t>для </a:t>
            </a:r>
            <a:r>
              <a:rPr lang="en-US" dirty="0"/>
              <a:t>violation of original program control flow</a:t>
            </a:r>
          </a:p>
          <a:p>
            <a:pPr lvl="1"/>
            <a:r>
              <a:rPr lang="en-US" dirty="0"/>
              <a:t>Including return address corruptions</a:t>
            </a:r>
          </a:p>
          <a:p>
            <a:pPr lvl="1"/>
            <a:r>
              <a:rPr lang="en-US" dirty="0"/>
              <a:t>First introduced by Abadi et al. in</a:t>
            </a:r>
            <a:r>
              <a:rPr lang="ru-RU" dirty="0"/>
              <a:t> 2005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CFI: Principles, Implementations and Applications</a:t>
            </a:r>
            <a:r>
              <a:rPr lang="en-US" dirty="0"/>
              <a:t>)</a:t>
            </a:r>
          </a:p>
          <a:p>
            <a:r>
              <a:rPr lang="en-US" dirty="0"/>
              <a:t>Two types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forward-edge (call/jump)</a:t>
            </a:r>
            <a:endParaRPr lang="ru-RU" dirty="0"/>
          </a:p>
          <a:p>
            <a:pPr lvl="1"/>
            <a:r>
              <a:rPr lang="en-US" dirty="0"/>
              <a:t>backward-edge (return)</a:t>
            </a:r>
          </a:p>
          <a:p>
            <a:r>
              <a:rPr lang="en-US" dirty="0"/>
              <a:t>A lot of proposed approaches</a:t>
            </a:r>
            <a:endParaRPr lang="ru-RU" dirty="0"/>
          </a:p>
          <a:p>
            <a:pPr lvl="1"/>
            <a:r>
              <a:rPr lang="en-US" dirty="0"/>
              <a:t>E.g. Stack Protector and</a:t>
            </a:r>
            <a:r>
              <a:rPr lang="ru-RU" dirty="0"/>
              <a:t> </a:t>
            </a:r>
            <a:r>
              <a:rPr lang="en-US" dirty="0"/>
              <a:t>Shadow Stack are CFI too</a:t>
            </a:r>
          </a:p>
          <a:p>
            <a:r>
              <a:rPr lang="en-US" dirty="0"/>
              <a:t>But nowadays CFI is reserved one of these methods:</a:t>
            </a:r>
            <a:endParaRPr lang="ru-RU" dirty="0"/>
          </a:p>
          <a:p>
            <a:pPr lvl="1"/>
            <a:r>
              <a:rPr lang="en-US" dirty="0"/>
              <a:t>LLVM CFI, 2015 (2015, Clang 3.7)</a:t>
            </a:r>
          </a:p>
          <a:p>
            <a:pPr lvl="1"/>
            <a:r>
              <a:rPr lang="en-US" dirty="0">
                <a:hlinkClick r:id="rId3"/>
              </a:rPr>
              <a:t>Microsoft Control Flow Guard</a:t>
            </a:r>
            <a:r>
              <a:rPr lang="en-US" dirty="0"/>
              <a:t>, 2014</a:t>
            </a:r>
          </a:p>
          <a:p>
            <a:pPr lvl="1"/>
            <a:r>
              <a:rPr lang="en-US" dirty="0" err="1">
                <a:hlinkClick r:id="rId4"/>
              </a:rPr>
              <a:t>grsecurity</a:t>
            </a:r>
            <a:r>
              <a:rPr lang="en-US" dirty="0">
                <a:hlinkClick r:id="rId4"/>
              </a:rPr>
              <a:t> RAP</a:t>
            </a:r>
            <a:r>
              <a:rPr lang="en-US" dirty="0"/>
              <a:t>, 2016</a:t>
            </a:r>
          </a:p>
          <a:p>
            <a:pPr lvl="1"/>
            <a:r>
              <a:rPr lang="en-US" dirty="0"/>
              <a:t>Hardware protections: Intel CET, 2020 (spec </a:t>
            </a:r>
            <a:r>
              <a:rPr lang="ru-RU" dirty="0"/>
              <a:t>2016)</a:t>
            </a:r>
            <a:r>
              <a:rPr lang="en-US" dirty="0"/>
              <a:t> and</a:t>
            </a:r>
            <a:r>
              <a:rPr lang="ru-RU" dirty="0"/>
              <a:t> </a:t>
            </a:r>
            <a:r>
              <a:rPr lang="en-US" dirty="0"/>
              <a:t>AArch64 BTI/PAC (2018)</a:t>
            </a:r>
            <a:endParaRPr lang="ru-RU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4C849-EE98-4101-B294-7B8C5847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36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255F-795A-47F7-92A1-549786D0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B06E6-25DA-460C-B7D1-436F68FB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to safely</a:t>
            </a:r>
            <a:endParaRPr lang="ru-RU" dirty="0"/>
          </a:p>
          <a:p>
            <a:pPr lvl="1"/>
            <a:r>
              <a:rPr lang="en-US" dirty="0"/>
              <a:t>Develop SW (secure development process)</a:t>
            </a:r>
            <a:endParaRPr lang="ru-RU" dirty="0"/>
          </a:p>
          <a:p>
            <a:pPr lvl="1"/>
            <a:r>
              <a:rPr lang="en-US" dirty="0"/>
              <a:t>Deploy SW</a:t>
            </a:r>
          </a:p>
          <a:p>
            <a:pPr lvl="2"/>
            <a:r>
              <a:rPr lang="en-US" dirty="0"/>
              <a:t>E.g. symbol stripping, hidden visibility</a:t>
            </a:r>
            <a:endParaRPr lang="ru-RU" dirty="0"/>
          </a:p>
          <a:p>
            <a:pPr lvl="1"/>
            <a:r>
              <a:rPr lang="en-US" dirty="0"/>
              <a:t>Execute SW</a:t>
            </a:r>
          </a:p>
          <a:p>
            <a:pPr lvl="2"/>
            <a:r>
              <a:rPr lang="en-US" dirty="0"/>
              <a:t>Protection in compiler</a:t>
            </a:r>
            <a:r>
              <a:rPr lang="ru-RU" dirty="0"/>
              <a:t>, </a:t>
            </a:r>
            <a:r>
              <a:rPr lang="en-US" dirty="0"/>
              <a:t>libraries</a:t>
            </a:r>
            <a:r>
              <a:rPr lang="ru-RU" dirty="0"/>
              <a:t>, </a:t>
            </a:r>
            <a:r>
              <a:rPr lang="en-US" dirty="0"/>
              <a:t>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4EC23-F60C-4711-A5BE-8AC7C6C7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002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168C-DC4C-48D2-BF20-F5AE318F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15F3-A9A3-4DC6-9186-9A29A7C5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instrumentation for forward-edge checks</a:t>
            </a:r>
            <a:endParaRPr lang="ru-RU" dirty="0"/>
          </a:p>
          <a:p>
            <a:r>
              <a:rPr lang="en-US" dirty="0"/>
              <a:t>Implemented only in Clang (not supported by </a:t>
            </a:r>
            <a:r>
              <a:rPr lang="ru-RU" dirty="0"/>
              <a:t>GCC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Checks that static and runtime prototype match before calling function by pointer</a:t>
            </a:r>
            <a:endParaRPr lang="ru-RU" dirty="0"/>
          </a:p>
          <a:p>
            <a:pPr lvl="1"/>
            <a:r>
              <a:rPr lang="en-US" dirty="0"/>
              <a:t>Support </a:t>
            </a:r>
            <a:r>
              <a:rPr lang="ru-RU" dirty="0"/>
              <a:t>vtables </a:t>
            </a:r>
            <a:r>
              <a:rPr lang="en-US" dirty="0"/>
              <a:t>and ordinary function pointers</a:t>
            </a:r>
            <a:endParaRPr lang="ru-RU" dirty="0"/>
          </a:p>
          <a:p>
            <a:pPr lvl="1"/>
            <a:r>
              <a:rPr lang="ru-RU" dirty="0"/>
              <a:t>(</a:t>
            </a:r>
            <a:r>
              <a:rPr lang="en-US" dirty="0"/>
              <a:t>verification algorithms for them are totally different</a:t>
            </a:r>
            <a:r>
              <a:rPr lang="ru-RU" dirty="0"/>
              <a:t>)</a:t>
            </a:r>
          </a:p>
          <a:p>
            <a:r>
              <a:rPr lang="en-US" dirty="0"/>
              <a:t>Can also be use for related checks </a:t>
            </a:r>
            <a:r>
              <a:rPr lang="ru-RU" dirty="0"/>
              <a:t>(</a:t>
            </a:r>
            <a:r>
              <a:rPr lang="en-US" dirty="0"/>
              <a:t>verify correctness of </a:t>
            </a:r>
            <a:r>
              <a:rPr lang="ru-RU" dirty="0"/>
              <a:t>C++ </a:t>
            </a:r>
            <a:r>
              <a:rPr lang="en-US" dirty="0"/>
              <a:t>casts, </a:t>
            </a:r>
            <a:r>
              <a:rPr lang="en-US" dirty="0" err="1"/>
              <a:t>vtable</a:t>
            </a:r>
            <a:r>
              <a:rPr lang="en-US" dirty="0"/>
              <a:t> hijacking, </a:t>
            </a:r>
            <a:r>
              <a:rPr lang="en-US" dirty="0" err="1"/>
              <a:t>etc</a:t>
            </a:r>
            <a:r>
              <a:rPr lang="ru-RU" dirty="0"/>
              <a:t>.)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E5BCA-E256-47D3-A80D-305870EC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05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3ACB-E625-460F-9192-B68DF11C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support: Intel CET and</a:t>
            </a:r>
            <a:r>
              <a:rPr lang="ru-RU" dirty="0"/>
              <a:t> </a:t>
            </a:r>
            <a:r>
              <a:rPr lang="en-US" dirty="0"/>
              <a:t>AArch64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2CE3-DD1C-42E6-AFBD-3C29F44C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Supported in GCC and Clang</a:t>
            </a:r>
          </a:p>
          <a:p>
            <a:r>
              <a:rPr lang="en-US" dirty="0"/>
              <a:t>Much more crude than LLVM CFI</a:t>
            </a:r>
          </a:p>
          <a:p>
            <a:r>
              <a:rPr lang="en-US" dirty="0"/>
              <a:t>Check indirect jumps (indirect calls, returns):</a:t>
            </a:r>
          </a:p>
          <a:p>
            <a:pPr lvl="1"/>
            <a:r>
              <a:rPr lang="en-US" dirty="0"/>
              <a:t>All valid branch targets are marked with special pseudo-instruction (ENDBR64 on X86)</a:t>
            </a:r>
          </a:p>
          <a:p>
            <a:pPr lvl="1"/>
            <a:r>
              <a:rPr lang="en-US" dirty="0"/>
              <a:t>Hardware verifies that target of indirect jump is valid</a:t>
            </a:r>
          </a:p>
          <a:p>
            <a:r>
              <a:rPr lang="en-US" dirty="0"/>
              <a:t>Pointer Authentication (AArch64)</a:t>
            </a:r>
          </a:p>
          <a:p>
            <a:pPr lvl="1"/>
            <a:r>
              <a:rPr lang="en-US" dirty="0"/>
              <a:t>Top bits of return address hold checksum of return address, frame address and process secret</a:t>
            </a:r>
            <a:endParaRPr lang="ru-RU" dirty="0"/>
          </a:p>
          <a:p>
            <a:pPr lvl="1"/>
            <a:r>
              <a:rPr lang="en-US" dirty="0"/>
              <a:t>Checksum is, well, checked before return from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E01D8-00C7-4B77-B486-11965608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168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Clang benchmark:</a:t>
            </a:r>
          </a:p>
          <a:p>
            <a:pPr lvl="1"/>
            <a:r>
              <a:rPr lang="en-US" dirty="0"/>
              <a:t>No changes under Intel CET</a:t>
            </a:r>
          </a:p>
          <a:p>
            <a:pPr lvl="1"/>
            <a:r>
              <a:rPr lang="ru-RU" dirty="0"/>
              <a:t>6% </a:t>
            </a:r>
            <a:r>
              <a:rPr lang="en-US" dirty="0"/>
              <a:t>overhead under LLVM CFI</a:t>
            </a:r>
            <a:endParaRPr lang="ru-RU" dirty="0"/>
          </a:p>
          <a:p>
            <a:r>
              <a:rPr lang="en-US" dirty="0"/>
              <a:t>LLVM CFI ~</a:t>
            </a:r>
            <a:r>
              <a:rPr lang="ru-RU" dirty="0"/>
              <a:t>1</a:t>
            </a:r>
            <a:r>
              <a:rPr lang="en-US" dirty="0"/>
              <a:t>%</a:t>
            </a:r>
            <a:r>
              <a:rPr lang="ru-RU" dirty="0"/>
              <a:t> </a:t>
            </a:r>
            <a:r>
              <a:rPr lang="en-US" dirty="0"/>
              <a:t>in Chrome (</a:t>
            </a:r>
            <a:r>
              <a:rPr lang="en-US" dirty="0">
                <a:hlinkClick r:id="rId2"/>
              </a:rPr>
              <a:t>Chrome: Control Flow Integrity</a:t>
            </a:r>
            <a:r>
              <a:rPr lang="en-US" dirty="0"/>
              <a:t>, 2025)</a:t>
            </a:r>
          </a:p>
          <a:p>
            <a:pPr lvl="1"/>
            <a:r>
              <a:rPr lang="ru-RU" dirty="0"/>
              <a:t>10% </a:t>
            </a:r>
            <a:r>
              <a:rPr lang="en-US" dirty="0"/>
              <a:t>code size increase (so increased I$ and BTB pressure)</a:t>
            </a:r>
            <a:endParaRPr lang="ru-RU" dirty="0"/>
          </a:p>
          <a:p>
            <a:r>
              <a:rPr lang="en-US" dirty="0"/>
              <a:t>No overhead in </a:t>
            </a:r>
            <a:r>
              <a:rPr lang="ru-RU" dirty="0"/>
              <a:t>Android </a:t>
            </a:r>
            <a:r>
              <a:rPr lang="en-US" dirty="0"/>
              <a:t>under LLVM CFI (</a:t>
            </a:r>
            <a:r>
              <a:rPr lang="en-US" dirty="0">
                <a:hlinkClick r:id="rId3"/>
              </a:rPr>
              <a:t>Android: Security: Control flow integrity</a:t>
            </a:r>
            <a:r>
              <a:rPr lang="en-US" dirty="0"/>
              <a:t>, 2025)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787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Fragmentation</a:t>
            </a:r>
          </a:p>
          <a:p>
            <a:pPr lvl="1"/>
            <a:r>
              <a:rPr lang="en-US" dirty="0"/>
              <a:t>Three unrelated approaches with different defenses</a:t>
            </a:r>
          </a:p>
          <a:p>
            <a:pPr lvl="1"/>
            <a:r>
              <a:rPr lang="ru-RU" dirty="0"/>
              <a:t>GCC </a:t>
            </a:r>
            <a:r>
              <a:rPr lang="en-US" dirty="0"/>
              <a:t>does not support </a:t>
            </a:r>
            <a:r>
              <a:rPr lang="ru-RU" dirty="0"/>
              <a:t>LLVM CFI</a:t>
            </a:r>
          </a:p>
          <a:p>
            <a:r>
              <a:rPr lang="en-US" dirty="0"/>
              <a:t>F</a:t>
            </a:r>
            <a:r>
              <a:rPr lang="ru-RU" dirty="0"/>
              <a:t>alse positives:</a:t>
            </a:r>
          </a:p>
          <a:p>
            <a:pPr lvl="1"/>
            <a:r>
              <a:rPr lang="en-US" dirty="0"/>
              <a:t>Many programs need to be updated for </a:t>
            </a:r>
            <a:r>
              <a:rPr lang="ru-RU" dirty="0"/>
              <a:t>LLVM CFI (</a:t>
            </a:r>
            <a:r>
              <a:rPr lang="en-US" dirty="0"/>
              <a:t>fix</a:t>
            </a:r>
            <a:r>
              <a:rPr lang="ru-RU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&lt;void *&gt;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E.g. vanilla </a:t>
            </a:r>
            <a:r>
              <a:rPr lang="ru-RU" dirty="0"/>
              <a:t>Clang </a:t>
            </a:r>
            <a:r>
              <a:rPr lang="en-US" dirty="0"/>
              <a:t>does not pass LLVM CFI (need blacklists)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LLVM CFI:</a:t>
            </a:r>
          </a:p>
          <a:p>
            <a:pPr lvl="2"/>
            <a:r>
              <a:rPr lang="en-US" dirty="0"/>
              <a:t>Only type mismatches </a:t>
            </a:r>
            <a:r>
              <a:rPr lang="ru-RU" dirty="0"/>
              <a:t>(</a:t>
            </a:r>
            <a:r>
              <a:rPr lang="en-US" dirty="0"/>
              <a:t>hacker can still call wrong function if types match)</a:t>
            </a:r>
          </a:p>
          <a:p>
            <a:pPr lvl="2"/>
            <a:r>
              <a:rPr lang="en-US" dirty="0"/>
              <a:t>Harder to integrate </a:t>
            </a:r>
            <a:r>
              <a:rPr lang="ru-RU" dirty="0"/>
              <a:t>(</a:t>
            </a:r>
            <a:r>
              <a:rPr lang="en-US" dirty="0"/>
              <a:t>need LTO, issues with cross-DSO type checks)</a:t>
            </a:r>
            <a:endParaRPr lang="ru-RU" dirty="0"/>
          </a:p>
          <a:p>
            <a:pPr lvl="1"/>
            <a:r>
              <a:rPr lang="en-US" dirty="0"/>
              <a:t>Intel/AArch64</a:t>
            </a:r>
            <a:r>
              <a:rPr lang="ru-RU" dirty="0"/>
              <a:t>: </a:t>
            </a:r>
            <a:r>
              <a:rPr lang="en-US" dirty="0"/>
              <a:t>do not check types at all</a:t>
            </a:r>
            <a:endParaRPr lang="ru-RU" dirty="0"/>
          </a:p>
          <a:p>
            <a:pPr lvl="1"/>
            <a:r>
              <a:rPr lang="en-US" dirty="0"/>
              <a:t>J</a:t>
            </a:r>
            <a:r>
              <a:rPr lang="ru-RU" dirty="0"/>
              <a:t>ump tables</a:t>
            </a:r>
            <a:r>
              <a:rPr lang="en-US" dirty="0"/>
              <a:t> not checked </a:t>
            </a:r>
            <a:r>
              <a:rPr lang="ru-RU" dirty="0"/>
              <a:t>(</a:t>
            </a:r>
            <a:r>
              <a:rPr lang="en-US" dirty="0"/>
              <a:t>only in </a:t>
            </a:r>
            <a:r>
              <a:rPr lang="ru-RU" dirty="0"/>
              <a:t>CET </a:t>
            </a:r>
            <a:r>
              <a:rPr lang="en-US" dirty="0"/>
              <a:t>with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-mcet-switch</a:t>
            </a:r>
            <a:r>
              <a:rPr lang="ru-RU" dirty="0"/>
              <a:t> </a:t>
            </a:r>
            <a:r>
              <a:rPr lang="en-US" dirty="0"/>
              <a:t>which is disabled by default</a:t>
            </a:r>
            <a:r>
              <a:rPr lang="ru-RU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11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A2EA-CE39-4572-8964-10F663EE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A9BB4-7585-4ED0-8C45-A7DD7FF96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E61DB-8198-4CE3-B6C0-E2E038BB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935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278A8-A88F-4982-83DD-24E8A53A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85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3A1FF7A-A868-4941-9037-46997BFD0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656234"/>
              </p:ext>
            </p:extLst>
          </p:nvPr>
        </p:nvGraphicFramePr>
        <p:xfrm>
          <a:off x="1270746" y="247123"/>
          <a:ext cx="9650507" cy="6363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920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7216587">
                  <a:extLst>
                    <a:ext uri="{9D8B030D-6E8A-4147-A177-3AD203B41FA5}">
                      <a16:colId xmlns:a16="http://schemas.microsoft.com/office/drawing/2014/main" val="3938032427"/>
                    </a:ext>
                  </a:extLst>
                </a:gridCol>
              </a:tblGrid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Flags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On by default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fPIE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–pie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-protector-strong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=safe-stack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-clash-protection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155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-D_FORTIFY_SOURCE=2</a:t>
                      </a:r>
                      <a:r>
                        <a:rPr lang="en-US" sz="1400" dirty="0"/>
                        <a:t> (or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400" dirty="0"/>
                        <a:t>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=bounds</a:t>
                      </a:r>
                      <a:endParaRPr lang="ru-R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(also recommend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fstrict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-flex-arrays=1</a:t>
                      </a:r>
                      <a:r>
                        <a:rPr lang="ru-RU" sz="1400" dirty="0"/>
                        <a:t>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-D_GLIBCXX_ASSERTIONS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-D_LIBCPP_HARDENING_MODE=...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155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LD_PRELOAD=path/to/allocator.so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MALLOC_CHECK_=3</a:t>
                      </a:r>
                      <a:r>
                        <a:rPr lang="en-US" sz="1400" dirty="0"/>
                        <a:t> or</a:t>
                      </a:r>
                      <a:r>
                        <a:rPr lang="ru-RU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GLIBC_TUNABLES=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glibc.malloc.check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=3</a:t>
                      </a:r>
                      <a:r>
                        <a:rPr lang="en-US" sz="1400" dirty="0"/>
                        <a:t> (Glibc)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-Wl,-z,relro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-Wl,-z,now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ftrivial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-auto-var-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=zero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907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-trap=signed-integer-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</a:t>
                      </a:r>
                    </a:p>
                    <a:p>
                      <a:pPr algn="ctr"/>
                      <a:r>
                        <a:rPr lang="en-US" sz="1400" dirty="0"/>
                        <a:t>Clang: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-minimal-runtime</a:t>
                      </a:r>
                      <a:r>
                        <a:rPr lang="en-US" sz="1400" dirty="0"/>
                        <a:t> (also recommend</a:t>
                      </a:r>
                      <a:r>
                        <a:rPr lang="ru-RU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7277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Disable optimizations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-delete-null-pointer-checks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-strict-overflow</a:t>
                      </a:r>
                      <a:r>
                        <a:rPr lang="en-US" sz="1400" dirty="0"/>
                        <a:t> (==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-pointer</a:t>
                      </a:r>
                      <a:r>
                        <a:rPr lang="en-US" sz="1400" dirty="0"/>
                        <a:t>)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-strict-aliasing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94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Control-flow integrity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LLVM: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=cfi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flto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=thin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fvisibility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=hidden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-cfi-cross-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dso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r>
                        <a:rPr lang="en-US" sz="1400" dirty="0"/>
                        <a:t>Intel CET: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fcf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</a:t>
                      </a:r>
                    </a:p>
                    <a:p>
                      <a:pPr algn="ctr"/>
                      <a:r>
                        <a:rPr lang="en-US" sz="1400" dirty="0"/>
                        <a:t>AArch64: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mbranch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-protection=standard</a:t>
                      </a:r>
                      <a:r>
                        <a:rPr lang="en-US" sz="1400" dirty="0"/>
                        <a:t> (why not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–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fcf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</a:t>
                      </a:r>
                      <a:r>
                        <a:rPr lang="en-US" sz="1400" dirty="0"/>
                        <a:t> ?!)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23620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1B05-6FFC-4C85-B5A3-DA4539C1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adoption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36A87-E2E4-4299-964C-FFE44BFB8C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6C1F4-6EB7-4077-B9FC-3FB2FFAB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4297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-161132"/>
            <a:ext cx="10515600" cy="1325563"/>
          </a:xfrm>
        </p:spPr>
        <p:txBody>
          <a:bodyPr/>
          <a:lstStyle/>
          <a:p>
            <a:r>
              <a:rPr lang="en-US" dirty="0"/>
              <a:t>Linux distros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576622"/>
              </p:ext>
            </p:extLst>
          </p:nvPr>
        </p:nvGraphicFramePr>
        <p:xfrm>
          <a:off x="838200" y="981311"/>
          <a:ext cx="8453718" cy="562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53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625304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717177">
                  <a:extLst>
                    <a:ext uri="{9D8B030D-6E8A-4147-A177-3AD203B41FA5}">
                      <a16:colId xmlns:a16="http://schemas.microsoft.com/office/drawing/2014/main" val="1978966490"/>
                    </a:ext>
                  </a:extLst>
                </a:gridCol>
                <a:gridCol w="815788">
                  <a:extLst>
                    <a:ext uri="{9D8B030D-6E8A-4147-A177-3AD203B41FA5}">
                      <a16:colId xmlns:a16="http://schemas.microsoft.com/office/drawing/2014/main" val="3265969406"/>
                    </a:ext>
                  </a:extLst>
                </a:gridCol>
                <a:gridCol w="507101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685205">
                  <a:extLst>
                    <a:ext uri="{9D8B030D-6E8A-4147-A177-3AD203B41FA5}">
                      <a16:colId xmlns:a16="http://schemas.microsoft.com/office/drawing/2014/main" val="1628476794"/>
                    </a:ext>
                  </a:extLst>
                </a:gridCol>
                <a:gridCol w="779929">
                  <a:extLst>
                    <a:ext uri="{9D8B030D-6E8A-4147-A177-3AD203B41FA5}">
                      <a16:colId xmlns:a16="http://schemas.microsoft.com/office/drawing/2014/main" val="3566194404"/>
                    </a:ext>
                  </a:extLst>
                </a:gridCol>
                <a:gridCol w="690283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1231730987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2023815346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Protection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Ubuntu 24.04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Debian 12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Fedora 42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Pkgs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Pkgs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Pkgs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2267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(3)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 (</a:t>
                      </a:r>
                      <a:r>
                        <a:rPr lang="en-US" sz="1100" dirty="0" err="1"/>
                        <a:t>libstdc</a:t>
                      </a:r>
                      <a:r>
                        <a:rPr lang="en-US" sz="11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2302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Partial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Disable optimizations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5223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Hardware CFI</a:t>
                      </a:r>
                    </a:p>
                    <a:p>
                      <a:pPr algn="ctr"/>
                      <a:r>
                        <a:rPr lang="en-US" sz="1400" dirty="0"/>
                        <a:t>(Intel CET, AArch64 BP)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04B10-FDA8-4927-842E-733AD9B67402}"/>
              </a:ext>
            </a:extLst>
          </p:cNvPr>
          <p:cNvSpPr txBox="1"/>
          <p:nvPr/>
        </p:nvSpPr>
        <p:spPr>
          <a:xfrm>
            <a:off x="9511553" y="705177"/>
            <a:ext cx="235771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Default protections differ across distros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Clang enables much fewer protections by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New protections not enabled by default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Distro packages are protected better than user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Default distro protections may be disabled even in critical packages </a:t>
            </a:r>
            <a:r>
              <a:rPr lang="ru-RU" sz="1600" dirty="0"/>
              <a:t>(</a:t>
            </a:r>
            <a:r>
              <a:rPr lang="en-US" sz="1600" dirty="0"/>
              <a:t>e.g. no PIE/Full RELRO</a:t>
            </a:r>
            <a:r>
              <a:rPr lang="ru-RU" sz="1600" dirty="0"/>
              <a:t> </a:t>
            </a:r>
            <a:r>
              <a:rPr lang="en-US" sz="1600" dirty="0"/>
              <a:t>in </a:t>
            </a:r>
            <a:r>
              <a:rPr lang="en-US" sz="1600" dirty="0">
                <a:hlinkClick r:id="rId2"/>
              </a:rPr>
              <a:t>python3 in Debian 12</a:t>
            </a:r>
            <a:r>
              <a:rPr lang="en-US" sz="1600" dirty="0"/>
              <a:t>, only 85% packages in Debian 10 </a:t>
            </a:r>
            <a:r>
              <a:rPr lang="en-US" sz="1600" dirty="0">
                <a:hlinkClick r:id="rId3"/>
              </a:rPr>
              <a:t>enabled </a:t>
            </a:r>
            <a:r>
              <a:rPr lang="en-US" sz="1600" dirty="0" err="1">
                <a:hlinkClick r:id="rId3"/>
              </a:rPr>
              <a:t>StackProtector</a:t>
            </a:r>
            <a:r>
              <a:rPr lang="en-US" sz="1600" dirty="0"/>
              <a:t>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400" dirty="0"/>
              <a:t>* Will be enabled in next Debian version</a:t>
            </a:r>
          </a:p>
        </p:txBody>
      </p:sp>
    </p:spTree>
    <p:extLst>
      <p:ext uri="{BB962C8B-B14F-4D97-AF65-F5344CB8AC3E}">
        <p14:creationId xmlns:p14="http://schemas.microsoft.com/office/powerpoint/2010/main" val="283117809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en-US" dirty="0"/>
              <a:t>Browsers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877631"/>
              </p:ext>
            </p:extLst>
          </p:nvPr>
        </p:nvGraphicFramePr>
        <p:xfrm>
          <a:off x="1035423" y="995885"/>
          <a:ext cx="8090827" cy="5615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45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778926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258645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</a:tblGrid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Chrome (140.0.7313.1)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Firefox (142.0b1)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(weak)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Disable optimizations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(LLVM on</a:t>
                      </a:r>
                      <a:r>
                        <a:rPr lang="ru-RU" sz="1400" dirty="0"/>
                        <a:t> </a:t>
                      </a:r>
                      <a:r>
                        <a:rPr lang="en-US" sz="1400" dirty="0"/>
                        <a:t>X86, AArch64 CFI)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C7107-7759-4748-AC28-29389492175F}"/>
              </a:ext>
            </a:extLst>
          </p:cNvPr>
          <p:cNvSpPr txBox="1"/>
          <p:nvPr/>
        </p:nvSpPr>
        <p:spPr>
          <a:xfrm>
            <a:off x="9475693" y="1762661"/>
            <a:ext cx="2196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Considered default flags on Linux</a:t>
            </a:r>
          </a:p>
        </p:txBody>
      </p:sp>
    </p:spTree>
    <p:extLst>
      <p:ext uri="{BB962C8B-B14F-4D97-AF65-F5344CB8AC3E}">
        <p14:creationId xmlns:p14="http://schemas.microsoft.com/office/powerpoint/2010/main" val="180221090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022F-D41B-4B03-8A65-58F2114C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Hardening in memory-safe languages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3D1FD-408A-472A-B24F-E4551AF79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12A9D-7C7A-4FC8-9DF7-07C7CED6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1221-8C34-47AC-8D84-881A4070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development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3AFA-1BD8-4BFB-BA91-B61E8398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32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Concept of Secure Development Lifecycle (e.g. </a:t>
            </a:r>
            <a:r>
              <a:rPr lang="en-US" dirty="0">
                <a:hlinkClick r:id="rId2"/>
              </a:rPr>
              <a:t>Safe Coding</a:t>
            </a:r>
            <a:r>
              <a:rPr lang="en-US" dirty="0"/>
              <a:t>)</a:t>
            </a:r>
          </a:p>
          <a:p>
            <a:r>
              <a:rPr lang="en-US" dirty="0"/>
              <a:t>Safe alternatives for dangerous library functions</a:t>
            </a:r>
            <a:endParaRPr lang="ru-RU" dirty="0"/>
          </a:p>
          <a:p>
            <a:pPr lvl="1"/>
            <a:r>
              <a:rPr lang="en-US" dirty="0"/>
              <a:t>Annex K (</a:t>
            </a:r>
            <a:r>
              <a:rPr lang="en-US" dirty="0" err="1"/>
              <a:t>memset_s</a:t>
            </a:r>
            <a:r>
              <a:rPr lang="en-US" dirty="0"/>
              <a:t> et al.) and other extensions</a:t>
            </a:r>
          </a:p>
          <a:p>
            <a:pPr lvl="1"/>
            <a:r>
              <a:rPr lang="en-US" dirty="0"/>
              <a:t>Can be easily faked if not controlled !</a:t>
            </a:r>
          </a:p>
          <a:p>
            <a:r>
              <a:rPr lang="en-US" dirty="0"/>
              <a:t>Restrict usage of unsafe functions</a:t>
            </a:r>
            <a:endParaRPr lang="ru-RU" dirty="0"/>
          </a:p>
          <a:p>
            <a:pPr lvl="1"/>
            <a:r>
              <a:rPr lang="en-US" dirty="0"/>
              <a:t>rand, </a:t>
            </a:r>
            <a:r>
              <a:rPr lang="en-US" dirty="0" err="1"/>
              <a:t>strcpy</a:t>
            </a:r>
            <a:r>
              <a:rPr lang="en-US" dirty="0"/>
              <a:t>, etc.</a:t>
            </a:r>
          </a:p>
          <a:p>
            <a:r>
              <a:rPr lang="en-US" dirty="0"/>
              <a:t>Static analysis</a:t>
            </a:r>
            <a:endParaRPr lang="ru-RU" dirty="0"/>
          </a:p>
          <a:p>
            <a:pPr lvl="1"/>
            <a:r>
              <a:rPr lang="en-US" dirty="0"/>
              <a:t>Mandatory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Werror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Suggested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Wconversion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-conversion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Tools</a:t>
            </a:r>
            <a:r>
              <a:rPr lang="ru-RU" dirty="0"/>
              <a:t>: </a:t>
            </a:r>
            <a:r>
              <a:rPr lang="en-US" dirty="0"/>
              <a:t>Clang Static Analyzer, Clang-Tidy, etc.</a:t>
            </a:r>
            <a:endParaRPr lang="ru-RU" dirty="0"/>
          </a:p>
          <a:p>
            <a:r>
              <a:rPr lang="en-US" dirty="0"/>
              <a:t>Specifications</a:t>
            </a:r>
            <a:r>
              <a:rPr lang="ru-RU" dirty="0"/>
              <a:t> (</a:t>
            </a:r>
            <a:r>
              <a:rPr lang="en-US" dirty="0"/>
              <a:t>Design-by-Contract)</a:t>
            </a:r>
            <a:endParaRPr lang="ru-RU" dirty="0"/>
          </a:p>
          <a:p>
            <a:pPr lvl="1"/>
            <a:r>
              <a:rPr lang="en-US" dirty="0"/>
              <a:t>Asserts and C++ contracts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6F965-96C7-4288-9E1E-F5129333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8639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en-US" dirty="0"/>
              <a:t>Hardening in</a:t>
            </a:r>
            <a:r>
              <a:rPr lang="ru-RU" dirty="0"/>
              <a:t> </a:t>
            </a:r>
            <a:r>
              <a:rPr lang="en-US" dirty="0"/>
              <a:t>Rust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675806"/>
              </p:ext>
            </p:extLst>
          </p:nvPr>
        </p:nvGraphicFramePr>
        <p:xfrm>
          <a:off x="497541" y="960755"/>
          <a:ext cx="8819032" cy="5749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360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1835522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1893797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</a:tblGrid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Needed 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Rust 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Noexecstack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Only unsafe/external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2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Only unsafe/external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3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Only unsafe/external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Nightly flag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4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Only unsafe/external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Nightly flag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5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6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63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_FORTIFY_SOURCE, 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Already in lang.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9085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Only unsafe/external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hardened_malloc</a:t>
                      </a:r>
                      <a:r>
                        <a:rPr lang="en-US" dirty="0"/>
                        <a:t> bindings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7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Only unsafe/external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8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Autoinitialization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Already in lang.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9085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Flag</a:t>
                      </a:r>
                    </a:p>
                    <a:p>
                      <a:pPr algn="ctr"/>
                      <a:r>
                        <a:rPr lang="ru-RU" dirty="0"/>
                        <a:t>(</a:t>
                      </a:r>
                      <a:r>
                        <a:rPr lang="en-US" dirty="0"/>
                        <a:t>default off</a:t>
                      </a:r>
                      <a:r>
                        <a:rPr lang="ru-RU" dirty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Only unsafe/external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Nightly flag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9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C9773C-819E-4C51-B618-F92293F16CFF}"/>
              </a:ext>
            </a:extLst>
          </p:cNvPr>
          <p:cNvSpPr txBox="1"/>
          <p:nvPr/>
        </p:nvSpPr>
        <p:spPr>
          <a:xfrm>
            <a:off x="9646024" y="1536174"/>
            <a:ext cx="2312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All memory-related Rust </a:t>
            </a:r>
            <a:r>
              <a:rPr lang="ru-RU" sz="1600" dirty="0">
                <a:solidFill>
                  <a:prstClr val="black"/>
                </a:solidFill>
              </a:rPr>
              <a:t>CVE</a:t>
            </a:r>
            <a:r>
              <a:rPr lang="en-US" sz="1600" dirty="0">
                <a:solidFill>
                  <a:prstClr val="black"/>
                </a:solidFill>
              </a:rPr>
              <a:t>s are caused by errors in unsafe code (</a:t>
            </a:r>
            <a:r>
              <a:rPr lang="en-US" sz="1600" dirty="0">
                <a:solidFill>
                  <a:prstClr val="black"/>
                </a:solidFill>
                <a:hlinkClick r:id="rId10"/>
              </a:rPr>
              <a:t>Xu et al., 2021</a:t>
            </a:r>
            <a:r>
              <a:rPr lang="en-US" sz="1600" dirty="0">
                <a:solidFill>
                  <a:prstClr val="black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50% </a:t>
            </a:r>
            <a:r>
              <a:rPr lang="en-US" sz="1600" dirty="0"/>
              <a:t>popular crates have unsafe blocks (</a:t>
            </a:r>
            <a:r>
              <a:rPr lang="en-US" sz="1600" dirty="0">
                <a:hlinkClick r:id="rId11"/>
              </a:rPr>
              <a:t>Evans et al., 2020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stdlib</a:t>
            </a:r>
            <a:r>
              <a:rPr lang="en-US" sz="1600" dirty="0"/>
              <a:t>::core 8.5% unsafe</a:t>
            </a:r>
            <a:r>
              <a:rPr lang="ru-RU" sz="1600" dirty="0"/>
              <a:t>, </a:t>
            </a:r>
            <a:r>
              <a:rPr lang="en-US" sz="1600" dirty="0" err="1"/>
              <a:t>nalgebra</a:t>
            </a:r>
            <a:r>
              <a:rPr lang="en-US" sz="1600" dirty="0"/>
              <a:t> 4.5%, rav1e 7%, </a:t>
            </a:r>
            <a:r>
              <a:rPr lang="en-US" sz="1600" dirty="0" err="1"/>
              <a:t>tokio</a:t>
            </a:r>
            <a:r>
              <a:rPr lang="en-US" sz="1600" dirty="0"/>
              <a:t> 5%, </a:t>
            </a:r>
            <a:r>
              <a:rPr lang="en-US" sz="1600" dirty="0" err="1"/>
              <a:t>veloren</a:t>
            </a:r>
            <a:r>
              <a:rPr lang="en-US" sz="1600" dirty="0"/>
              <a:t> 15%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(modulo errors in my scripts…</a:t>
            </a:r>
            <a:r>
              <a:rPr lang="ru-RU" sz="1600" dirty="0"/>
              <a:t>)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Stable Rust lacks flags for some key defenses</a:t>
            </a:r>
            <a:endParaRPr lang="ru-RU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F97155-CB1B-430F-B9CC-08E41495BB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057" y="-11782"/>
            <a:ext cx="1452703" cy="96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9452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that we didn’t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Options for cleaning secrets </a:t>
            </a:r>
            <a:r>
              <a:rPr lang="ru-RU" dirty="0"/>
              <a:t>(</a:t>
            </a:r>
            <a:r>
              <a:rPr lang="en-US" dirty="0"/>
              <a:t>passwords, keys, etc.):</a:t>
            </a:r>
            <a:endParaRPr lang="ru-RU" dirty="0"/>
          </a:p>
          <a:p>
            <a:pPr lvl="1"/>
            <a:r>
              <a:rPr lang="en-US" dirty="0"/>
              <a:t>S</a:t>
            </a:r>
            <a:r>
              <a:rPr lang="ru-RU" dirty="0"/>
              <a:t>tack scrubbing – </a:t>
            </a:r>
            <a:r>
              <a:rPr lang="en-US" dirty="0"/>
              <a:t>clear stack on return from function </a:t>
            </a:r>
            <a:r>
              <a:rPr lang="ru-RU" dirty="0"/>
              <a:t>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-fstrub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Clear registers on return from function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-fzero-call-used-regs</a:t>
            </a:r>
            <a:r>
              <a:rPr lang="en-US" dirty="0"/>
              <a:t>)</a:t>
            </a:r>
          </a:p>
          <a:p>
            <a:r>
              <a:rPr lang="en-US" dirty="0"/>
              <a:t>Options for side-channel attacks (</a:t>
            </a:r>
            <a:r>
              <a:rPr lang="en-US" dirty="0" err="1"/>
              <a:t>Spectre</a:t>
            </a:r>
            <a:r>
              <a:rPr lang="en-US" dirty="0"/>
              <a:t>, etc.)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fhardened</a:t>
            </a:r>
            <a:r>
              <a:rPr lang="en-US" dirty="0"/>
              <a:t> </a:t>
            </a:r>
            <a:r>
              <a:rPr lang="ru-RU" dirty="0"/>
              <a:t>– </a:t>
            </a:r>
            <a:r>
              <a:rPr lang="en-US" dirty="0" err="1"/>
              <a:t>umbrelly</a:t>
            </a:r>
            <a:r>
              <a:rPr lang="en-US" dirty="0"/>
              <a:t> flag for most important hardening protections</a:t>
            </a:r>
            <a:endParaRPr lang="ru-RU" dirty="0"/>
          </a:p>
          <a:p>
            <a:pPr lvl="1"/>
            <a:r>
              <a:rPr lang="en-US" dirty="0"/>
              <a:t>Good default flag but currently available only in GCC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LLVM #122687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Enables all flags recommended by </a:t>
            </a:r>
            <a:r>
              <a:rPr lang="en-US" dirty="0" err="1"/>
              <a:t>OpenSSF</a:t>
            </a:r>
            <a:r>
              <a:rPr lang="en-US" dirty="0"/>
              <a:t> (see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--help=hardened</a:t>
            </a:r>
            <a:r>
              <a:rPr lang="en-US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84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B82-53F4-4FD6-B227-B896F86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fortification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239E-AD12-4BCD-B35E-7A9F2A05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A704-871B-4082-ADC3-62795E10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1776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1723-85E8-48C7-A7F8-13051BC7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fortification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BC37-1039-4EAB-8A48-92A1AFEE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_FORTIFY_SOURCE</a:t>
            </a:r>
            <a:r>
              <a:rPr lang="ru-RU" dirty="0"/>
              <a:t> </a:t>
            </a:r>
            <a:r>
              <a:rPr lang="en-US" dirty="0"/>
              <a:t>macro is enabled, standard functions are implemented as inline stubs which call special compiler </a:t>
            </a:r>
            <a:r>
              <a:rPr lang="en-US" dirty="0" err="1"/>
              <a:t>builtins</a:t>
            </a:r>
            <a:endParaRPr lang="en-US" dirty="0"/>
          </a:p>
          <a:p>
            <a:r>
              <a:rPr lang="en-US" dirty="0" err="1"/>
              <a:t>Builtins</a:t>
            </a:r>
            <a:r>
              <a:rPr lang="en-US" dirty="0"/>
              <a:t> expand to</a:t>
            </a:r>
          </a:p>
          <a:p>
            <a:pPr lvl="1"/>
            <a:r>
              <a:rPr lang="en-US" dirty="0"/>
              <a:t>Normal function calls</a:t>
            </a:r>
            <a:endParaRPr lang="ru-RU" dirty="0"/>
          </a:p>
          <a:p>
            <a:pPr lvl="2"/>
            <a:r>
              <a:rPr lang="en-US" dirty="0"/>
              <a:t>If compiler failed to determine size of </a:t>
            </a:r>
            <a:r>
              <a:rPr lang="en-US" dirty="0" err="1"/>
              <a:t>dst</a:t>
            </a:r>
            <a:endParaRPr lang="ru-RU" dirty="0"/>
          </a:p>
          <a:p>
            <a:pPr lvl="2"/>
            <a:r>
              <a:rPr lang="en-US" dirty="0"/>
              <a:t>If compiler can prove that size of </a:t>
            </a:r>
            <a:r>
              <a:rPr lang="en-US" dirty="0" err="1"/>
              <a:t>dst</a:t>
            </a:r>
            <a:r>
              <a:rPr lang="en-US" dirty="0"/>
              <a:t> &gt;=</a:t>
            </a:r>
            <a:r>
              <a:rPr lang="ru-RU" dirty="0"/>
              <a:t> </a:t>
            </a:r>
            <a:r>
              <a:rPr lang="en-US" dirty="0"/>
              <a:t>size of 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*_</a:t>
            </a:r>
            <a:r>
              <a:rPr lang="en-US" dirty="0" err="1"/>
              <a:t>chk</a:t>
            </a:r>
            <a:r>
              <a:rPr lang="en-US" dirty="0"/>
              <a:t> versions which check sizes at runtime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7A267-7909-4D55-87D2-21B747BD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5586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AA6E-1493-4F62-89C1-F2BCC552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builtin_object_size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49AA-59E9-4531-9A85-2FFB61543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1529"/>
            <a:ext cx="6423870" cy="1440963"/>
          </a:xfrm>
        </p:spPr>
        <p:txBody>
          <a:bodyPr>
            <a:normAutofit/>
          </a:bodyPr>
          <a:lstStyle/>
          <a:p>
            <a:r>
              <a:rPr lang="en-US" sz="2400" dirty="0"/>
              <a:t>Returns</a:t>
            </a:r>
            <a:endParaRPr lang="ru-RU" sz="2400" dirty="0"/>
          </a:p>
          <a:p>
            <a:pPr lvl="1"/>
            <a:r>
              <a:rPr lang="en-US" sz="2000" dirty="0"/>
              <a:t>Size of object addressed by </a:t>
            </a:r>
            <a:r>
              <a:rPr lang="en-US" sz="2000" dirty="0" err="1"/>
              <a:t>ptr</a:t>
            </a:r>
            <a:endParaRPr lang="ru-RU" sz="2000" dirty="0"/>
          </a:p>
          <a:p>
            <a:pPr lvl="1"/>
            <a:r>
              <a:rPr lang="ru-RU" sz="2000" dirty="0"/>
              <a:t>-1</a:t>
            </a:r>
            <a:r>
              <a:rPr lang="en-US" sz="2000" dirty="0"/>
              <a:t> if size is not known at compile time</a:t>
            </a:r>
          </a:p>
          <a:p>
            <a:pPr lvl="1"/>
            <a:endParaRPr lang="en-US" sz="200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D32085A-7DE8-4C7D-BDD7-1D7E7510A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91" y="1918145"/>
            <a:ext cx="752247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/*detail*/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931044E-F107-4504-9F8E-1B8E4FEDE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91" y="4233912"/>
            <a:ext cx="964489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/*detail*/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AB9849E-C29A-471B-9A3E-75A1E8D60CFE}"/>
              </a:ext>
            </a:extLst>
          </p:cNvPr>
          <p:cNvSpPr txBox="1">
            <a:spLocks/>
          </p:cNvSpPr>
          <p:nvPr/>
        </p:nvSpPr>
        <p:spPr>
          <a:xfrm>
            <a:off x="883290" y="4913886"/>
            <a:ext cx="8277487" cy="144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Same as __</a:t>
            </a:r>
            <a:r>
              <a:rPr lang="en-US" sz="2400" dirty="0" err="1"/>
              <a:t>builtin_object_size</a:t>
            </a:r>
            <a:r>
              <a:rPr lang="en-US" sz="2400" dirty="0"/>
              <a:t> but size may also be computed at runtime</a:t>
            </a:r>
            <a:endParaRPr lang="en-US" sz="2000" dirty="0"/>
          </a:p>
          <a:p>
            <a:pPr lvl="1"/>
            <a:r>
              <a:rPr lang="en-US" sz="2000" dirty="0"/>
              <a:t>Needed for malloc, </a:t>
            </a:r>
            <a:r>
              <a:rPr lang="en-US" sz="2000" dirty="0" err="1"/>
              <a:t>alloca</a:t>
            </a:r>
            <a:r>
              <a:rPr lang="en-US" sz="2000" dirty="0"/>
              <a:t>, VLA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8DA74-C47B-4977-AC7C-01C9D0EF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445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9542-C1CC-450B-A1D0-BB916B22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Strcpy</a:t>
            </a:r>
            <a:r>
              <a:rPr lang="en-US" dirty="0"/>
              <a:t> example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A3AE24-937F-4B96-9DD4-544F33D4A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154" y="1751782"/>
            <a:ext cx="4077051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4B6A26-5F53-47D7-B9F0-FBD09CFAB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859" y="3513484"/>
            <a:ext cx="7768205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5B6FE9A-0064-4ADA-8741-CD9F0529673F}"/>
              </a:ext>
            </a:extLst>
          </p:cNvPr>
          <p:cNvSpPr/>
          <p:nvPr/>
        </p:nvSpPr>
        <p:spPr>
          <a:xfrm>
            <a:off x="5038009" y="2806253"/>
            <a:ext cx="221887" cy="565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89052AA-3634-4E00-B4C7-5A44EE18C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948" y="5107084"/>
            <a:ext cx="4302852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</a:t>
            </a:r>
            <a:r>
              <a:rPr lang="en-US" alt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14737A3-AF3F-4C79-8AC5-4D117A02B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19" y="5107083"/>
            <a:ext cx="4118993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 char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0FD7C9C-FD89-418A-AC68-765D60C96EBD}"/>
              </a:ext>
            </a:extLst>
          </p:cNvPr>
          <p:cNvSpPr/>
          <p:nvPr/>
        </p:nvSpPr>
        <p:spPr>
          <a:xfrm rot="2943215">
            <a:off x="2467561" y="4276407"/>
            <a:ext cx="221887" cy="855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BC31B8D-D51B-40CE-BE06-2BBAD564ED7F}"/>
              </a:ext>
            </a:extLst>
          </p:cNvPr>
          <p:cNvSpPr/>
          <p:nvPr/>
        </p:nvSpPr>
        <p:spPr>
          <a:xfrm rot="18870200">
            <a:off x="7657032" y="4239852"/>
            <a:ext cx="222345" cy="86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627B91-3F73-40A0-874D-DFF78D3F2D7E}"/>
              </a:ext>
            </a:extLst>
          </p:cNvPr>
          <p:cNvSpPr/>
          <p:nvPr/>
        </p:nvSpPr>
        <p:spPr>
          <a:xfrm>
            <a:off x="2737356" y="4565840"/>
            <a:ext cx="36500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src_len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CC3B94-B0C3-455D-8F5A-BDAE04FC3256}"/>
              </a:ext>
            </a:extLst>
          </p:cNvPr>
          <p:cNvSpPr/>
          <p:nvPr/>
        </p:nvSpPr>
        <p:spPr>
          <a:xfrm>
            <a:off x="8237988" y="4531444"/>
            <a:ext cx="36827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≷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src_len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02189A-2BBC-4837-BF67-FC3CF0E2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7860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6D73-81EF-421B-BAEC-5146C52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Strcpy</a:t>
            </a:r>
            <a:r>
              <a:rPr lang="en-US" dirty="0"/>
              <a:t> example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738F48-79BB-4699-9856-47D34B0AB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403" y="3801634"/>
            <a:ext cx="914400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6BA3F4-0154-475A-9F86-4E4272874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961" y="2084628"/>
            <a:ext cx="591423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738C83-CFE2-415D-ACEC-377ADC64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495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01E5-4129-4B1A-A501-A7B74A82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effect in Clang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4AEF75-6E81-4D8C-9501-3BE298BBF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30" y="2146844"/>
            <a:ext cx="3925350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&amp;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0D4F9-F248-409F-A5D3-070C59544F24}"/>
              </a:ext>
            </a:extLst>
          </p:cNvPr>
          <p:cNvSpPr txBox="1"/>
          <p:nvPr/>
        </p:nvSpPr>
        <p:spPr>
          <a:xfrm>
            <a:off x="4589326" y="3160444"/>
            <a:ext cx="1793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fortification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AA4FC60-8386-41BD-8A65-0EE4E7FB0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279" y="3128062"/>
            <a:ext cx="2558642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F3C724-1AD6-4A02-8D22-C1C47529E7D4}"/>
              </a:ext>
            </a:extLst>
          </p:cNvPr>
          <p:cNvSpPr/>
          <p:nvPr/>
        </p:nvSpPr>
        <p:spPr>
          <a:xfrm>
            <a:off x="4941815" y="3808946"/>
            <a:ext cx="1233182" cy="184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BBF934-B611-42CF-8488-A03E04FF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E9CE4-B15F-4ACC-AD3E-DD6AF3C41752}"/>
              </a:ext>
            </a:extLst>
          </p:cNvPr>
          <p:cNvSpPr txBox="1"/>
          <p:nvPr/>
        </p:nvSpPr>
        <p:spPr>
          <a:xfrm>
            <a:off x="4395831" y="5304100"/>
            <a:ext cx="5201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fortification </a:t>
            </a:r>
            <a:r>
              <a:rPr lang="en-US" dirty="0" err="1"/>
              <a:t>memset</a:t>
            </a:r>
            <a:r>
              <a:rPr lang="en-US" dirty="0"/>
              <a:t> argument has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nonnull</a:t>
            </a:r>
            <a:r>
              <a:rPr lang="en-US" dirty="0"/>
              <a:t> 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compiler will drop the </a:t>
            </a:r>
            <a:r>
              <a:rPr lang="en-US" dirty="0" err="1"/>
              <a:t>nullptr</a:t>
            </a:r>
            <a:r>
              <a:rPr lang="en-US" dirty="0"/>
              <a:t> branch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details in </a:t>
            </a:r>
            <a:r>
              <a:rPr lang="en-US" dirty="0">
                <a:hlinkClick r:id="rId2"/>
              </a:rPr>
              <a:t>LLVM #60389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8748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B82-53F4-4FD6-B227-B896F86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for hardening in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239E-AD12-4BCD-B35E-7A9F2A05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A704-871B-4082-ADC3-62795E10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5679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C17A-A403-44A7-9B9F-26ECD0F8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behavior type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74AB7-725B-4B72-9D07-11E7B83E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Types of behavior in C++</a:t>
            </a:r>
          </a:p>
          <a:p>
            <a:pPr lvl="1"/>
            <a:r>
              <a:rPr lang="en-US" sz="3200" dirty="0"/>
              <a:t>Undefined</a:t>
            </a:r>
            <a:endParaRPr lang="ru-RU" sz="3200" dirty="0"/>
          </a:p>
          <a:p>
            <a:pPr lvl="2"/>
            <a:r>
              <a:rPr lang="en-US" sz="2800" dirty="0"/>
              <a:t>Optimizer can do arbitrary transforms</a:t>
            </a:r>
          </a:p>
          <a:p>
            <a:pPr lvl="1"/>
            <a:r>
              <a:rPr lang="en-US" sz="3200" dirty="0"/>
              <a:t>Unspecified</a:t>
            </a:r>
            <a:endParaRPr lang="ru-RU" sz="3200" dirty="0"/>
          </a:p>
          <a:p>
            <a:pPr lvl="2"/>
            <a:r>
              <a:rPr lang="en-US" sz="2800" dirty="0"/>
              <a:t>Depends on implementation (undocumented)</a:t>
            </a:r>
            <a:endParaRPr lang="ru-RU" sz="2800" dirty="0"/>
          </a:p>
          <a:p>
            <a:pPr lvl="1"/>
            <a:r>
              <a:rPr lang="en-US" sz="3200" dirty="0"/>
              <a:t>Implementation-defined</a:t>
            </a:r>
            <a:endParaRPr lang="ru-RU" sz="3200" dirty="0"/>
          </a:p>
          <a:p>
            <a:pPr lvl="2"/>
            <a:r>
              <a:rPr lang="en-US" sz="2800" dirty="0"/>
              <a:t>Depends on implementation (documented)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D47C2-592E-4C46-B178-ABD39BA7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1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6624</TotalTime>
  <Words>9133</Words>
  <Application>Microsoft Office PowerPoint</Application>
  <PresentationFormat>Widescreen</PresentationFormat>
  <Paragraphs>1466</Paragraphs>
  <Slides>125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30" baseType="lpstr">
      <vt:lpstr>Arial</vt:lpstr>
      <vt:lpstr>Calibri</vt:lpstr>
      <vt:lpstr>Calibri Light</vt:lpstr>
      <vt:lpstr>Courier New</vt:lpstr>
      <vt:lpstr>Office Theme</vt:lpstr>
      <vt:lpstr>Hardening: current status and trends</vt:lpstr>
      <vt:lpstr>Authors</vt:lpstr>
      <vt:lpstr>What is hardening</vt:lpstr>
      <vt:lpstr>Relevance</vt:lpstr>
      <vt:lpstr>Relevance</vt:lpstr>
      <vt:lpstr>Goal of our talk</vt:lpstr>
      <vt:lpstr>Intro</vt:lpstr>
      <vt:lpstr>What is Hardening</vt:lpstr>
      <vt:lpstr>Secure development rules</vt:lpstr>
      <vt:lpstr>What is Hardening</vt:lpstr>
      <vt:lpstr>Hardening requirements</vt:lpstr>
      <vt:lpstr>Detecting vulnerabilities at QA stage</vt:lpstr>
      <vt:lpstr>Buffer overflow vulnerabilities</vt:lpstr>
      <vt:lpstr>Buffer overflow</vt:lpstr>
      <vt:lpstr>Prevalence of buffer overflows</vt:lpstr>
      <vt:lpstr>Stack attacks: Stack Smashing</vt:lpstr>
      <vt:lpstr>Example: Stack Smashing</vt:lpstr>
      <vt:lpstr>Stack attacks: Return-to-libc</vt:lpstr>
      <vt:lpstr>Stack attacks: Return-oriented programming</vt:lpstr>
      <vt:lpstr>Heap attacks</vt:lpstr>
      <vt:lpstr>Non-executable data segments</vt:lpstr>
      <vt:lpstr>Intro</vt:lpstr>
      <vt:lpstr>Issues</vt:lpstr>
      <vt:lpstr>Address Space Layout Randomization (and PIE)</vt:lpstr>
      <vt:lpstr>Intro</vt:lpstr>
      <vt:lpstr>Position-independent Executable (PIE)</vt:lpstr>
      <vt:lpstr>Overhead</vt:lpstr>
      <vt:lpstr>False negatives</vt:lpstr>
      <vt:lpstr>False negatives</vt:lpstr>
      <vt:lpstr>ASLR: extensions</vt:lpstr>
      <vt:lpstr>Stack Protector</vt:lpstr>
      <vt:lpstr>Stack Protector (Stack Canary)</vt:lpstr>
      <vt:lpstr>More safety features</vt:lpstr>
      <vt:lpstr>Disadvantages</vt:lpstr>
      <vt:lpstr>Stack split</vt:lpstr>
      <vt:lpstr>Intro</vt:lpstr>
      <vt:lpstr>Disadvantages</vt:lpstr>
      <vt:lpstr>Stack Clashing (Stack Probes)</vt:lpstr>
      <vt:lpstr>Intro</vt:lpstr>
      <vt:lpstr>Overhead</vt:lpstr>
      <vt:lpstr>Fortification (_FORTIFY_SOURCE)</vt:lpstr>
      <vt:lpstr>Example</vt:lpstr>
      <vt:lpstr>Implementation</vt:lpstr>
      <vt:lpstr>Intro</vt:lpstr>
      <vt:lpstr>Overhead</vt:lpstr>
      <vt:lpstr>Disadvantages</vt:lpstr>
      <vt:lpstr>-fsanitize=bounds</vt:lpstr>
      <vt:lpstr>STL checks</vt:lpstr>
      <vt:lpstr>Example</vt:lpstr>
      <vt:lpstr>Intro</vt:lpstr>
      <vt:lpstr>History and future</vt:lpstr>
      <vt:lpstr>Disadvantages</vt:lpstr>
      <vt:lpstr>Hardened allocators</vt:lpstr>
      <vt:lpstr>Example (1)</vt:lpstr>
      <vt:lpstr>Example (2)</vt:lpstr>
      <vt:lpstr>Intro</vt:lpstr>
      <vt:lpstr>Disadvantages</vt:lpstr>
      <vt:lpstr>GOT protection (Full RELRO)</vt:lpstr>
      <vt:lpstr>Intro</vt:lpstr>
      <vt:lpstr>Example</vt:lpstr>
      <vt:lpstr>History</vt:lpstr>
      <vt:lpstr>Disadvantages</vt:lpstr>
      <vt:lpstr>Autoinitialization</vt:lpstr>
      <vt:lpstr>Example</vt:lpstr>
      <vt:lpstr>Intro</vt:lpstr>
      <vt:lpstr>Overheads</vt:lpstr>
      <vt:lpstr>Other disadvantages</vt:lpstr>
      <vt:lpstr>Integer overflow checks</vt:lpstr>
      <vt:lpstr>Example</vt:lpstr>
      <vt:lpstr>Intro</vt:lpstr>
      <vt:lpstr>Disadvantages</vt:lpstr>
      <vt:lpstr>Disabling unsafe optimizations</vt:lpstr>
      <vt:lpstr>Example error</vt:lpstr>
      <vt:lpstr>Intro</vt:lpstr>
      <vt:lpstr>Overhead</vt:lpstr>
      <vt:lpstr>How to use ?</vt:lpstr>
      <vt:lpstr>Control-Flow Integrity</vt:lpstr>
      <vt:lpstr>Example</vt:lpstr>
      <vt:lpstr>History</vt:lpstr>
      <vt:lpstr>LLVM CFI</vt:lpstr>
      <vt:lpstr>Hardware support: Intel CET and AArch64 CFI</vt:lpstr>
      <vt:lpstr>Overhead</vt:lpstr>
      <vt:lpstr>Disadvantages</vt:lpstr>
      <vt:lpstr>Compiler options</vt:lpstr>
      <vt:lpstr>PowerPoint Presentation</vt:lpstr>
      <vt:lpstr>Real-world adoption</vt:lpstr>
      <vt:lpstr>Linux distros</vt:lpstr>
      <vt:lpstr>Browsers</vt:lpstr>
      <vt:lpstr>Hardening in memory-safe languages</vt:lpstr>
      <vt:lpstr>Hardening in Rust</vt:lpstr>
      <vt:lpstr>Options that we didn’t cover</vt:lpstr>
      <vt:lpstr>Anatomy of fortification</vt:lpstr>
      <vt:lpstr>How fortification works</vt:lpstr>
      <vt:lpstr>__builtin_object_size</vt:lpstr>
      <vt:lpstr>Strcpy example</vt:lpstr>
      <vt:lpstr>Strcpy example</vt:lpstr>
      <vt:lpstr>Side effect in Clang</vt:lpstr>
      <vt:lpstr>Support for hardening in language</vt:lpstr>
      <vt:lpstr>New behavior type in C++</vt:lpstr>
      <vt:lpstr>New behavior type in C++</vt:lpstr>
      <vt:lpstr>Erroneous behavior</vt:lpstr>
      <vt:lpstr>[[indeterminate]] attribute</vt:lpstr>
      <vt:lpstr>STL hardening in C++ Standard</vt:lpstr>
      <vt:lpstr>С++ Profiles</vt:lpstr>
      <vt:lpstr>Conclusions</vt:lpstr>
      <vt:lpstr>Conclusions</vt:lpstr>
      <vt:lpstr>Some suggestions</vt:lpstr>
      <vt:lpstr>Some suggestions</vt:lpstr>
      <vt:lpstr>What we didn’t cover</vt:lpstr>
      <vt:lpstr>Recommended reading</vt:lpstr>
      <vt:lpstr>Acknowledgements</vt:lpstr>
      <vt:lpstr>The End</vt:lpstr>
      <vt:lpstr>Appendix</vt:lpstr>
      <vt:lpstr>Reproducing results</vt:lpstr>
      <vt:lpstr>Stack Protector: How to enable ?</vt:lpstr>
      <vt:lpstr>Safe Stack: How to enable ?</vt:lpstr>
      <vt:lpstr>Stack Clashing: How to enable ?</vt:lpstr>
      <vt:lpstr>_FORTIFY_SOURCE: How to enable ?</vt:lpstr>
      <vt:lpstr>STL hardening: How to enable ?</vt:lpstr>
      <vt:lpstr>Hardened allocators: How to enable ?</vt:lpstr>
      <vt:lpstr>Full RELRO: How to enable ?</vt:lpstr>
      <vt:lpstr>Autoinit: How to enable ?</vt:lpstr>
      <vt:lpstr>Integer overflow checks: How to enable ?</vt:lpstr>
      <vt:lpstr>CFI adoption</vt:lpstr>
      <vt:lpstr>CFI: How to enable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490</cp:revision>
  <dcterms:created xsi:type="dcterms:W3CDTF">2025-07-07T17:12:48Z</dcterms:created>
  <dcterms:modified xsi:type="dcterms:W3CDTF">2025-08-13T15:01:33Z</dcterms:modified>
</cp:coreProperties>
</file>