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7"/>
  </p:notesMasterIdLst>
  <p:sldIdLst>
    <p:sldId id="256" r:id="rId2"/>
    <p:sldId id="379" r:id="rId3"/>
    <p:sldId id="361" r:id="rId4"/>
    <p:sldId id="362" r:id="rId5"/>
    <p:sldId id="382" r:id="rId6"/>
    <p:sldId id="363" r:id="rId7"/>
    <p:sldId id="312" r:id="rId8"/>
    <p:sldId id="364" r:id="rId9"/>
    <p:sldId id="365" r:id="rId10"/>
    <p:sldId id="366" r:id="rId11"/>
    <p:sldId id="367" r:id="rId12"/>
    <p:sldId id="263" r:id="rId13"/>
    <p:sldId id="280" r:id="rId14"/>
    <p:sldId id="257" r:id="rId15"/>
    <p:sldId id="259" r:id="rId16"/>
    <p:sldId id="340" r:id="rId17"/>
    <p:sldId id="261" r:id="rId18"/>
    <p:sldId id="341" r:id="rId19"/>
    <p:sldId id="342" r:id="rId20"/>
    <p:sldId id="258" r:id="rId21"/>
    <p:sldId id="279" r:id="rId22"/>
    <p:sldId id="260" r:id="rId23"/>
    <p:sldId id="264" r:id="rId24"/>
    <p:sldId id="281" r:id="rId25"/>
    <p:sldId id="262" r:id="rId26"/>
    <p:sldId id="266" r:id="rId27"/>
    <p:sldId id="267" r:id="rId28"/>
    <p:sldId id="348" r:id="rId29"/>
    <p:sldId id="333" r:id="rId30"/>
    <p:sldId id="381" r:id="rId31"/>
    <p:sldId id="282" r:id="rId32"/>
    <p:sldId id="269" r:id="rId33"/>
    <p:sldId id="273" r:id="rId34"/>
    <p:sldId id="272" r:id="rId35"/>
    <p:sldId id="284" r:id="rId36"/>
    <p:sldId id="277" r:id="rId37"/>
    <p:sldId id="285" r:id="rId38"/>
    <p:sldId id="283" r:id="rId39"/>
    <p:sldId id="275" r:id="rId40"/>
    <p:sldId id="276" r:id="rId41"/>
    <p:sldId id="287" r:id="rId42"/>
    <p:sldId id="288" r:id="rId43"/>
    <p:sldId id="291" r:id="rId44"/>
    <p:sldId id="289" r:id="rId45"/>
    <p:sldId id="290" r:id="rId46"/>
    <p:sldId id="358" r:id="rId47"/>
    <p:sldId id="332" r:id="rId48"/>
    <p:sldId id="293" r:id="rId49"/>
    <p:sldId id="294" r:id="rId50"/>
    <p:sldId id="295" r:id="rId51"/>
    <p:sldId id="296" r:id="rId52"/>
    <p:sldId id="297" r:id="rId53"/>
    <p:sldId id="300" r:id="rId54"/>
    <p:sldId id="301" r:id="rId55"/>
    <p:sldId id="302" r:id="rId56"/>
    <p:sldId id="299" r:id="rId57"/>
    <p:sldId id="303" r:id="rId58"/>
    <p:sldId id="305" r:id="rId59"/>
    <p:sldId id="306" r:id="rId60"/>
    <p:sldId id="307" r:id="rId61"/>
    <p:sldId id="308" r:id="rId62"/>
    <p:sldId id="309" r:id="rId63"/>
    <p:sldId id="311" r:id="rId64"/>
    <p:sldId id="357" r:id="rId65"/>
    <p:sldId id="314" r:id="rId66"/>
    <p:sldId id="315" r:id="rId67"/>
    <p:sldId id="316" r:id="rId68"/>
    <p:sldId id="318" r:id="rId69"/>
    <p:sldId id="319" r:id="rId70"/>
    <p:sldId id="320" r:id="rId71"/>
    <p:sldId id="321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4" r:id="rId80"/>
    <p:sldId id="335" r:id="rId81"/>
    <p:sldId id="336" r:id="rId82"/>
    <p:sldId id="337" r:id="rId83"/>
    <p:sldId id="355" r:id="rId84"/>
    <p:sldId id="353" r:id="rId85"/>
    <p:sldId id="354" r:id="rId86"/>
    <p:sldId id="349" r:id="rId87"/>
    <p:sldId id="350" r:id="rId88"/>
    <p:sldId id="352" r:id="rId89"/>
    <p:sldId id="343" r:id="rId90"/>
    <p:sldId id="344" r:id="rId91"/>
    <p:sldId id="331" r:id="rId92"/>
    <p:sldId id="368" r:id="rId93"/>
    <p:sldId id="265" r:id="rId94"/>
    <p:sldId id="369" r:id="rId95"/>
    <p:sldId id="370" r:id="rId96"/>
    <p:sldId id="371" r:id="rId97"/>
    <p:sldId id="372" r:id="rId98"/>
    <p:sldId id="373" r:id="rId99"/>
    <p:sldId id="374" r:id="rId100"/>
    <p:sldId id="383" r:id="rId101"/>
    <p:sldId id="375" r:id="rId102"/>
    <p:sldId id="376" r:id="rId103"/>
    <p:sldId id="377" r:id="rId104"/>
    <p:sldId id="378" r:id="rId105"/>
    <p:sldId id="330" r:id="rId106"/>
    <p:sldId id="380" r:id="rId107"/>
    <p:sldId id="345" r:id="rId108"/>
    <p:sldId id="360" r:id="rId109"/>
    <p:sldId id="356" r:id="rId110"/>
    <p:sldId id="346" r:id="rId111"/>
    <p:sldId id="359" r:id="rId112"/>
    <p:sldId id="270" r:id="rId113"/>
    <p:sldId id="347" r:id="rId114"/>
    <p:sldId id="271" r:id="rId115"/>
    <p:sldId id="274" r:id="rId116"/>
    <p:sldId id="286" r:id="rId117"/>
    <p:sldId id="278" r:id="rId118"/>
    <p:sldId id="292" r:id="rId119"/>
    <p:sldId id="298" r:id="rId120"/>
    <p:sldId id="304" r:id="rId121"/>
    <p:sldId id="310" r:id="rId122"/>
    <p:sldId id="317" r:id="rId123"/>
    <p:sldId id="322" r:id="rId124"/>
    <p:sldId id="339" r:id="rId125"/>
    <p:sldId id="338" r:id="rId1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theme" Target="theme/theme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tableStyles" Target="tableStyle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F27B54-EFD4-4F1F-9CE4-9A3C368187A4}" type="datetimeFigureOut">
              <a:rPr lang="en-US" smtClean="0"/>
              <a:t>8/12/2025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BBD9083-F18D-4765-A928-A3C7AF5705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3195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290761-0001-48E3-AB62-3FA722807C8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49F3EE-0F7F-4D84-A0D8-89B98F06BC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3EC65-52C5-41D7-9360-2F816EEE0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570717-CC08-42AC-84F3-7EB74EE2C2EE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D80BE3-C90D-48A6-8773-7C4DDD74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66AF86-6870-4A69-B3A2-4BCF83ABD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65641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6E9707-DE96-4C6C-B775-DCAA7E09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4C697-35EE-4CD0-A828-67113AEFFE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7F9A93-AC12-48AA-A5B9-4DDB9703B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0434B-ABC0-4013-A159-517880C2CE4B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B19E13-2FAA-45CE-8F88-331377934F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3F3D4E-515D-43D2-9638-0FBCCFBBC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9931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BFEA6B7-AB8A-4362-A6F5-619C8FDB6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41E0336-29E6-4A3B-AC8F-20C3FF96C5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6923F8-E051-4340-A768-7433408E2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E2251-42B8-4CD0-9F76-CE8A218C5A9B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886A48-809D-4958-BD36-52D1E3515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D53EE2-5F9C-45C3-9F7F-043EB86D94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31519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504CD-29E8-4771-A7C2-6BBF58AB24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3313C-C8BD-4860-9C12-A3332EB0E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2621EE-081F-4952-8E10-DE1AA0254C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0366BD-2959-43A5-9C43-B178997CA9C1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B44D5-2A30-453C-81EE-DD900505E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DB14C-45D7-4E4A-83FE-DD101553F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3244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3169E-646D-4EB6-8983-F4DE054DA0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CA4CE-B74B-46DF-A5B6-9EA79072B8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BF3545-459E-4B77-816C-C3406064B2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43A2-278A-4AA2-A6FA-B813D9AB289B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C91BE-C522-4533-8A5F-858678A5C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8F558B-4A28-4A87-BAE7-D18A076DE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44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90E07-AB07-4A5F-AB86-B12B35B797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58D9AB-29A6-4606-B50E-906634E3E8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D53501-D4FC-4F18-9A79-DC6D693F93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0379B6-FDF4-4366-83CC-495A9D461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B96CD0-8DC9-4D9E-8F97-A64EB549E498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3F3EC6-5639-4743-8281-B2E96A5B3F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7100340-E729-4D4B-9454-E215F4FA8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337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E79392-E34F-4C67-9C6E-FC0243439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EA33AC-E11F-438C-8A25-EED4B0713B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4ACB56-5B5B-4B14-9631-014D2FB59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03CA675-0F7A-45E2-B669-6345865DB7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F644D0-2795-43FB-9D9A-14E31EED77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CC7D35-5CA4-478E-A270-B942ECF717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28ABDD-F7C0-49E5-BDEF-78EEAB9D4FF0}" type="datetime1">
              <a:rPr lang="en-US" smtClean="0"/>
              <a:t>8/12/2025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4041BF6-34A9-48A5-B40E-71C470C9C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1367F33-7563-4A6C-A2B0-B6A4F29E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508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807C62-1964-46ED-A1FA-4B94702AF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47F09A2-D9F3-4433-A896-354B3BA48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5E602-B233-4072-AF5E-EEC16D6A3250}" type="datetime1">
              <a:rPr lang="en-US" smtClean="0"/>
              <a:t>8/12/2025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52D074-A51E-4A2A-9EB1-3B2D6420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FFC7313-FF13-4951-B43C-74B1B97519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278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C98335-CD22-4B21-B2C2-49A0A52133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6368E2-0F8E-43F1-B205-4CE4ED81C818}" type="datetime1">
              <a:rPr lang="en-US" smtClean="0"/>
              <a:t>8/12/2025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6BC365-CBC9-4222-895D-1A8DA39F3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CC52C1-BEA5-47DB-BB50-89CA7D6A74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2719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FBA3F0-3402-4DAC-893B-F77571D838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FDF97B-2D72-4DBE-9ECB-873584E965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D4F48-FC94-4120-A7EE-203DA7B21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13B33-C4C3-4AA2-BB0C-E19695A3A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826D4-3247-4C35-B745-95D9A6527E86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BAF946-DD0C-4B74-A2AB-7149BAD5D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52525F-30F5-4FDF-8069-689893BE83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40143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6742F-4FAC-4C8D-9A7F-1B513DFA8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EC17217-95C0-46AD-914F-046E40C18D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3E879B-DE3E-422E-A28C-876EC0BCC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24B677-F01D-49D1-B60F-B764C55E9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97CA6C-CB8E-4E4E-A40B-CF748107F47F}" type="datetime1">
              <a:rPr lang="en-US" smtClean="0"/>
              <a:t>8/12/2025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260AAB-A1E9-41A2-835C-F71DBEB41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8A2246-8D5C-4B1B-9FA7-B0929AE17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0504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28352E-CC61-4950-9D9C-B82358317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CD8BB9-9E40-428E-A561-95A597DD83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D0BDAA-130A-46CF-93A9-6358E1E6F98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6D2D92-9836-4BF5-99A8-6BBA488E0F07}" type="datetime1">
              <a:rPr lang="en-US" smtClean="0"/>
              <a:t>8/12/2025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D9F4E0-6F2B-4050-9884-A4C51E8764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CE4B8-4C40-488D-9138-DCE2A64CF9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77AC13-74B0-42BB-979A-B4FD3BCA57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285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pen-std.org/jtc1/sc22/wg21/docs/papers/2023/p2973r0.html" TargetMode="External"/><Relationship Id="rId2" Type="http://schemas.openxmlformats.org/officeDocument/2006/relationships/hyperlink" Target="https://www.open-std.org/jtc1/sc22/wg21/docs/papers/2024/p2795r5.html" TargetMode="Externa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open-std.org/jtc1/sc22/wg21/docs/papers/2025/p3471r4.html" TargetMode="External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hyperlink" Target="https://github.com/isocpp/CppCoreGuidelines/blob/master/CppCoreGuidelines.md#pro-profiles" TargetMode="Externa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slimm609/checksec/issues/300" TargetMode="External"/><Relationship Id="rId2" Type="http://schemas.openxmlformats.org/officeDocument/2006/relationships/hyperlink" Target="https://github.com/slimm609/checksec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hyperlink" Target="https://github.com/slimm609/checksec/issues/301" TargetMode="Externa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13xp0p0v/linux-kernel-defence-map" TargetMode="External"/><Relationship Id="rId2" Type="http://schemas.openxmlformats.org/officeDocument/2006/relationships/hyperlink" Target="https://arxiv.org/pdf/2203.06834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8" Type="http://schemas.openxmlformats.org/officeDocument/2006/relationships/hyperlink" Target="https://blog.regehr.org/archives/213" TargetMode="External"/><Relationship Id="rId3" Type="http://schemas.openxmlformats.org/officeDocument/2006/relationships/hyperlink" Target="https://madaidans-insecurities.github.io/guides/linux-hardening.html" TargetMode="External"/><Relationship Id="rId7" Type="http://schemas.openxmlformats.org/officeDocument/2006/relationships/hyperlink" Target="https://security.googleblog.com/" TargetMode="External"/><Relationship Id="rId2" Type="http://schemas.openxmlformats.org/officeDocument/2006/relationships/hyperlink" Target="https://best.openssf.org/Compiler-Hardening-Guides/Compiler-Options-Hardening-Guide-for-C-and-C++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0x434b.dev/overview-of-glibc-heap-exploitation-techniques/" TargetMode="External"/><Relationship Id="rId5" Type="http://schemas.openxmlformats.org/officeDocument/2006/relationships/hyperlink" Target="https://guyinatuxedo.github.io/" TargetMode="External"/><Relationship Id="rId4" Type="http://schemas.openxmlformats.org/officeDocument/2006/relationships/hyperlink" Target="https://ispranproceedings.elpub.ru/jour/article/view/1954" TargetMode="External"/><Relationship Id="rId9" Type="http://schemas.openxmlformats.org/officeDocument/2006/relationships/hyperlink" Target="https://blog.regehr.org/archives/1520" TargetMode="Externa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hyperlink" Target="https://bronevichok.ru/" TargetMode="Externa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github.com/yugr/slides/blob/main/CppZeroCost/2025/RU.pptx" TargetMode="Externa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chromium.googlesource.com/chromium/src" TargetMode="External"/><Relationship Id="rId2" Type="http://schemas.openxmlformats.org/officeDocument/2006/relationships/hyperlink" Target="https://github.com/mozilla-firefox/firefox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yugr/slides/blob/main/CppZeroCost/2025/plan.md" TargetMode="External"/><Relationship Id="rId5" Type="http://schemas.openxmlformats.org/officeDocument/2006/relationships/hyperlink" Target="https://github.com/yugr/slides/tree/main/CppZeroCost/2025/scripts" TargetMode="External"/><Relationship Id="rId4" Type="http://schemas.openxmlformats.org/officeDocument/2006/relationships/hyperlink" Target="https://github.com/yugr/slides/tree/main/CppZeroCost/2025/bench" TargetMode="Externa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203.06834" TargetMode="Externa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hyperlink" Target="https://bugzilla.mozilla.org/show_bug.cgi?id=1852202" TargetMode="External"/><Relationship Id="rId2" Type="http://schemas.openxmlformats.org/officeDocument/2006/relationships/hyperlink" Target="https://github.com/jvoisin/compiler-flags-distro/issues/12" TargetMode="Externa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yugr/DirtyFrame" TargetMode="Externa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hyperlink" Target="https://madaidans-insecurities.github.io/firefox-chromium.html#memory-allocator-hardening" TargetMode="External"/><Relationship Id="rId2" Type="http://schemas.openxmlformats.org/officeDocument/2006/relationships/hyperlink" Target="https://blog.chromium.org/2021/04/efficient-and-safe-allocations-everywhere.html" TargetMode="Externa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zilla-firefox/firefox/blob/9fb43aa7996146d3dc1bb3ab09f618c0b8b4bcef/build/moz.configure/flags.configure#L341" TargetMode="External"/><Relationship Id="rId2" Type="http://schemas.openxmlformats.org/officeDocument/2006/relationships/hyperlink" Target="https://chromium.googlesource.com/chromium/src/+/c53163760d24e2f40c0365a6224ec653cf501b81/build/config/compiler/BUILD.gn#523" TargetMode="Externa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633061" TargetMode="External"/><Relationship Id="rId2" Type="http://schemas.openxmlformats.org/officeDocument/2006/relationships/hyperlink" Target="https://bugs.launchpad.net/ubuntu/+source/dpkg/+bug/1972043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android-developers.googleblog.com/2020/06/system-hardening-in-android-11.html" TargetMode="External"/><Relationship Id="rId4" Type="http://schemas.openxmlformats.org/officeDocument/2006/relationships/hyperlink" Target="https://serge-sans-paille.github.io/pythran-stories/trivial-auto-var-init-experiments.html" TargetMode="Externa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hyperlink" Target="https://android-developers.googleblog.com/2018/06/compiler-based-security-mitigations-in.html" TargetMode="External"/><Relationship Id="rId2" Type="http://schemas.openxmlformats.org/officeDocument/2006/relationships/hyperlink" Target="https://android-developers.googleblog.com/2016/05/hardening-media-stack.html" TargetMode="Externa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hyperlink" Target="https://fedoraproject.org/wiki/Changes/HardeningFlags28" TargetMode="External"/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.dpkg.org/cgit/dpkg/dpkg.git/commit/?id=8f5aca71c1435c9913d5562b8cae68b751dff663" TargetMode="Externa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hyperlink" Target="https://wiki.ubuntu.com/ToolChain/CompilerFlag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awpixel.com/image/5958324/free-public-domain-cc0-photo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ecurity.googleblog.com/2024/11/retrofitting-spatial-safety-to-hundreds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yugr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kingsvilletimes.ca/2022/10/common-sense-health-rake-up-the-leaves-this-fall/" TargetMode="External"/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ware.org/bugzilla/show_bug.cgi?id=32653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shipping-containers-cargo-port-industry-craft-9326e8" TargetMode="External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bugs.launchpad.net/ubuntu/+source/python2.7/+bug/1452115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blQavgcwrpA" TargetMode="External"/><Relationship Id="rId2" Type="http://schemas.openxmlformats.org/officeDocument/2006/relationships/hyperlink" Target="https://zatoichi-engineer.github.io/assets/docs/12TRpie.pdf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s://en.m.wikipedia.org/wiki/Uncontrolled_format_string" TargetMode="Externa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nl.no/Mount_Everest" TargetMode="Externa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studiomiguel/3946174063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static.googleusercontent.com/media/research.google.com/en/pubs/archive/43809.pdf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picryl.com/media/reaching-shadow-heart-nature-landscapes-d62bda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ossf/wg-best-practices-os-developers/issues/267#issuecomment-1835359166" TargetMode="External"/><Relationship Id="rId2" Type="http://schemas.openxmlformats.org/officeDocument/2006/relationships/hyperlink" Target="https://clang.llvm.org/docs/SafeStack.html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qualys.com/2017/06/19/stack-clash/stack-clash.tx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hyperlink" Target="https://www.chromium.org/Home/chromium-security/memory-safety" TargetMode="External"/><Relationship Id="rId7" Type="http://schemas.openxmlformats.org/officeDocument/2006/relationships/hyperlink" Target="https://media.defense.gov/2023/Dec/06/2003352724/-1/-1/0/THE-CASE-FOR-MEMORY-SAFE-ROADMAPS-TLP-CLEAR.PDF" TargetMode="External"/><Relationship Id="rId2" Type="http://schemas.openxmlformats.org/officeDocument/2006/relationships/hyperlink" Target="https://msrc.microsoft.com/blog/2019/07/a-proactive-approach-to-more-secure-code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cwe.mitre.org/top25/archive/2024/2024_cwe_top25.html" TargetMode="External"/><Relationship Id="rId5" Type="http://schemas.openxmlformats.org/officeDocument/2006/relationships/hyperlink" Target="https://security.googleblog.com/2024/10/safer-with-google-advancing-memory.html" TargetMode="External"/><Relationship Id="rId4" Type="http://schemas.openxmlformats.org/officeDocument/2006/relationships/hyperlink" Target="https://docs.google.com/presentation/d/1EDQL-6MUKrqbILBtYjpiF96uW5LXcnIuE-HxzyCIr68/edit?slide=id.g2ddb8e6973c_0_7#slide=id.g2ddb8e6973c_0_7" TargetMode="External"/><Relationship Id="rId9" Type="http://schemas.openxmlformats.org/officeDocument/2006/relationships/hyperlink" Target="https://security.googleblog.com/2024/09/eliminating-memory-safety-vulnerabilities-Android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hyperlink" Target="https://blog.llvm.org/posts/2021-01-05-stack-clash-protection" TargetMode="Externa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hyperlink" Target="https://zatoichi-engineer.github.io/2017/10/06/fortify-source.html" TargetMode="Externa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.2f30.org/fortify-headers/files.html" TargetMode="External"/><Relationship Id="rId2" Type="http://schemas.openxmlformats.org/officeDocument/2006/relationships/hyperlink" Target="https://github.com/google/sanitizers/issues/247" TargetMode="Externa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hyperlink" Target="https://android-developers.googleblog.com/2020/06/system-hardening-in-android-11.html" TargetMode="Externa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a.defense.gov/2023/Dec/06/2003352724/-1/-1/0/THE-CASE-FOR-MEMORY-SAFE-ROADMAPS-TLP-CLEAR.PDF" TargetMode="External"/><Relationship Id="rId2" Type="http://schemas.openxmlformats.org/officeDocument/2006/relationships/hyperlink" Target="https://security.googleblog.com/2024/10/safer-with-google-advancing-memory.html" TargetMode="Externa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spg8v" TargetMode="External"/><Relationship Id="rId2" Type="http://schemas.openxmlformats.org/officeDocument/2006/relationships/hyperlink" Target="https://www.youtube.com/watch?v=NKn1pAoB2MM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reddit.com/r/cpp/comments/1hzj1if/comment/m6spu55" TargetMode="Externa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eddit.com/r/cpp/comments/1hzj1if/comment/m6vpzh4" TargetMode="External"/><Relationship Id="rId2" Type="http://schemas.openxmlformats.org/officeDocument/2006/relationships/hyperlink" Target="https://security.googleblog.com/2024/11/retrofitting-spatial-safety-to-hundreds.html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bughunters.google.com/blog/6368559657254912/llvm-s-rfc-c-buffer-hardening-at-google" TargetMode="Externa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itoldya420.getarchive.net/amp/media/dart-board-darts-target-sports-6aa47e" TargetMode="External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airs.com/blog/archives/189" TargetMode="Externa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hyperlink" Target="https://gcc.gnu.org/legacy-ml/gcc-patches/2014-06/msg00615.html" TargetMode="External"/><Relationship Id="rId2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open-std.org/jtc1/sc22/wg21/docs/papers/2023/p2723r1.html#real-world" TargetMode="External"/><Relationship Id="rId4" Type="http://schemas.openxmlformats.org/officeDocument/2006/relationships/hyperlink" Target="https://www.open-std.org/jtc1/sc22/wg21/docs/papers/2023/p2795r3.html" TargetMode="Externa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hyperlink" Target="https://patchwork-proxy.ozlabs.org/project/qemu-devel/patch/20250604191843.399309-1-stefanha@redhat.com/" TargetMode="External"/><Relationship Id="rId2" Type="http://schemas.openxmlformats.org/officeDocument/2006/relationships/hyperlink" Target="https://serge-sans-paille.github.io/pythran-stories/trivial-auto-var-init-experiments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microsoft/MSRC-Security-Research/blob/master/presentations/2019_09_CppCon/CppCon2019%20-%20Killing%20Uninitialized%20Memory.pdf" TargetMode="External"/><Relationship Id="rId5" Type="http://schemas.openxmlformats.org/officeDocument/2006/relationships/hyperlink" Target="https://bugs.launchpad.net/ubuntu/+source/dpkg/+bug/1972043/comments/11" TargetMode="External"/><Relationship Id="rId4" Type="http://schemas.openxmlformats.org/officeDocument/2006/relationships/hyperlink" Target="https://issues.chromium.org/issues/40633061#comment142" TargetMode="Externa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hyperlink" Target="https://lists.llvm.org/pipermail/cfe-dev/2020-April/065221.html" TargetMode="Externa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cwe.mitre.org/top25/archive/2019/2019_cwe_top25.html" TargetMode="External"/><Relationship Id="rId2" Type="http://schemas.openxmlformats.org/officeDocument/2006/relationships/hyperlink" Target="https://cwe.mitre.org/top25/archive/2024/2024_cwe_top25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blog.regehr.org/archives/1559" TargetMode="External"/><Relationship Id="rId5" Type="http://schemas.openxmlformats.org/officeDocument/2006/relationships/hyperlink" Target="https://gcc.gnu.org/bugzilla/show_bug.cgi?id=35412" TargetMode="External"/><Relationship Id="rId4" Type="http://schemas.openxmlformats.org/officeDocument/2006/relationships/hyperlink" Target="https://gcc.gnu.org/legacy-ml/gcc-patches/2000-10/msg00607.html" TargetMode="Externa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1711.08108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hyperlink" Target="https://nvd.nist.gov/vuln/detail/CVE-2009-1897" TargetMode="External"/><Relationship Id="rId2" Type="http://schemas.openxmlformats.org/officeDocument/2006/relationships/hyperlink" Target="https://www.usenix.org/system/files/sec23fall-prepub-123-xu-jianhao.pdf" TargetMode="Externa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hyperlink" Target="https://web.ist.utl.pt/nuno.lopes/pubs/ub-pldi25.pdf" TargetMode="Externa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issues.chromium.org/issues/40342348" TargetMode="External"/><Relationship Id="rId2" Type="http://schemas.openxmlformats.org/officeDocument/2006/relationships/hyperlink" Target="https://chromium.googlesource.com/chromium/src/+/c53163760d24e2f40c0365a6224ec653cf501b81/build/config/compiler/BUILD.gn#289" TargetMode="Externa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windows/win32/secbp/control-flow-guard" TargetMode="External"/><Relationship Id="rId2" Type="http://schemas.openxmlformats.org/officeDocument/2006/relationships/hyperlink" Target="https://mihaibudiu.github.io/work/ccs05.pdf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rsecurity.net/rap_faq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.android.com/docs/security/test/cfi" TargetMode="External"/><Relationship Id="rId2" Type="http://schemas.openxmlformats.org/officeDocument/2006/relationships/hyperlink" Target="https://www.chromium.org/developers/testing/control-flow-integrity/" TargetMode="Externa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203.06834" TargetMode="External"/><Relationship Id="rId2" Type="http://schemas.openxmlformats.org/officeDocument/2006/relationships/hyperlink" Target="https://packages.debian.org/bookworm/python3.11-minimal" TargetMode="Externa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security.googleblog.com/2024/09/eliminating-memory-safety-vulnerabilities-Android.html" TargetMode="Externa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8" Type="http://schemas.openxmlformats.org/officeDocument/2006/relationships/hyperlink" Target="https://doc.rust-lang.org/rustc/exploit-mitigations.html#read-only-relocations-and-immediate-binding" TargetMode="External"/><Relationship Id="rId3" Type="http://schemas.openxmlformats.org/officeDocument/2006/relationships/hyperlink" Target="https://doc.rust-lang.org/rustc/exploit-mitigations.html#position-independent-executable" TargetMode="External"/><Relationship Id="rId7" Type="http://schemas.openxmlformats.org/officeDocument/2006/relationships/hyperlink" Target="https://github.com/girlbossceo/hardened_malloc-rs" TargetMode="External"/><Relationship Id="rId12" Type="http://schemas.openxmlformats.org/officeDocument/2006/relationships/image" Target="../media/image17.png"/><Relationship Id="rId2" Type="http://schemas.openxmlformats.org/officeDocument/2006/relationships/hyperlink" Target="https://doc.rust-lang.org/rustc/exploit-mitigations.html#non-executable-memory-regions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oc.rust-lang.org/rustc/exploit-mitigations.html#stack-clashing-protection" TargetMode="External"/><Relationship Id="rId11" Type="http://schemas.openxmlformats.org/officeDocument/2006/relationships/hyperlink" Target="https://arxiv.org/pdf/2007.00752" TargetMode="External"/><Relationship Id="rId5" Type="http://schemas.openxmlformats.org/officeDocument/2006/relationships/hyperlink" Target="https://doc.rust-lang.org/rustc/exploit-mitigations.html#backward-edge-control-flow-protection" TargetMode="External"/><Relationship Id="rId10" Type="http://schemas.openxmlformats.org/officeDocument/2006/relationships/hyperlink" Target="https://arxiv.org/pdf/2003.03296" TargetMode="External"/><Relationship Id="rId4" Type="http://schemas.openxmlformats.org/officeDocument/2006/relationships/hyperlink" Target="https://doc.rust-lang.org/rustc/exploit-mitigations.html#stack-smashing-protection" TargetMode="External"/><Relationship Id="rId9" Type="http://schemas.openxmlformats.org/officeDocument/2006/relationships/hyperlink" Target="https://doc.rust-lang.org/beta/unstable-book/compiler-flags/sanitizer.html#controlflowintegrity" TargetMode="Externa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122687" TargetMode="Externa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llvm/llvm-project/issues/60389" TargetMode="Externa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A9F0E-CF2A-4B49-B17E-23A4D58816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Hardening: </a:t>
            </a:r>
            <a:r>
              <a:rPr lang="ru-RU" dirty="0"/>
              <a:t>текущий статус и перспективы развития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FAB0E01-DF5D-429B-86B1-3BE831A0D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1641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B0022-4C26-46E7-8BF7-0A50D0EDBE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873CE6-C88C-4A2B-9FD3-3CD890D81E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8144" y="1825625"/>
            <a:ext cx="5831048" cy="4351338"/>
          </a:xfrm>
        </p:spPr>
        <p:txBody>
          <a:bodyPr/>
          <a:lstStyle/>
          <a:p>
            <a:r>
              <a:rPr lang="en-US" dirty="0"/>
              <a:t>Hardening – </a:t>
            </a:r>
            <a:r>
              <a:rPr lang="ru-RU" dirty="0"/>
              <a:t>интегральный подход!</a:t>
            </a:r>
          </a:p>
          <a:p>
            <a:r>
              <a:rPr lang="ru-RU" dirty="0"/>
              <a:t>В </a:t>
            </a:r>
            <a:r>
              <a:rPr lang="ru-RU" i="1" dirty="0"/>
              <a:t>этом </a:t>
            </a:r>
            <a:r>
              <a:rPr lang="ru-RU" dirty="0"/>
              <a:t>докладе рассматриваем только рантайм</a:t>
            </a:r>
            <a:r>
              <a:rPr lang="en-US" dirty="0"/>
              <a:t>-</a:t>
            </a:r>
            <a:r>
              <a:rPr lang="ru-RU" dirty="0"/>
              <a:t>проверки</a:t>
            </a:r>
          </a:p>
          <a:p>
            <a:pPr lvl="1"/>
            <a:r>
              <a:rPr lang="ru-RU" dirty="0"/>
              <a:t>Компилятор и библиотека</a:t>
            </a:r>
            <a:endParaRPr lang="en-US" dirty="0"/>
          </a:p>
          <a:p>
            <a:pPr lvl="1"/>
            <a:r>
              <a:rPr lang="ru-RU" dirty="0"/>
              <a:t>В основном </a:t>
            </a:r>
            <a:r>
              <a:rPr lang="en-US" dirty="0"/>
              <a:t>mitigation, </a:t>
            </a:r>
            <a:r>
              <a:rPr lang="ru-RU" dirty="0"/>
              <a:t>а не </a:t>
            </a:r>
            <a:r>
              <a:rPr lang="en-US" dirty="0"/>
              <a:t>prevention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031C43-0DDC-4D59-8BAF-941D5017A9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475" y="1825625"/>
            <a:ext cx="4317899" cy="4445208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B015487-85F9-4BBA-AFD7-44450261D3A3}"/>
              </a:ext>
            </a:extLst>
          </p:cNvPr>
          <p:cNvSpPr/>
          <p:nvPr/>
        </p:nvSpPr>
        <p:spPr>
          <a:xfrm>
            <a:off x="7538041" y="3523377"/>
            <a:ext cx="2499919" cy="614366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A77B81-D126-4947-B2B4-B78660C4D2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3E62122-4535-4504-9B29-A0733F488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704" y="4137743"/>
            <a:ext cx="4754861" cy="1997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281268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C17A-A403-44A7-9B9F-26ECD0F8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Новый тип поведения в </a:t>
            </a:r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4AB7-725B-4B72-9D07-11E7B83E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Типы поведения</a:t>
            </a:r>
            <a:endParaRPr lang="en-US" sz="3600" dirty="0"/>
          </a:p>
          <a:p>
            <a:pPr lvl="1"/>
            <a:r>
              <a:rPr lang="en-US" sz="3200" dirty="0"/>
              <a:t>Undefined</a:t>
            </a:r>
            <a:endParaRPr lang="ru-RU" sz="3200" dirty="0"/>
          </a:p>
          <a:p>
            <a:pPr lvl="2"/>
            <a:r>
              <a:rPr lang="ru-RU" sz="2800" dirty="0"/>
              <a:t>оптимизатор может делать любые преобразования</a:t>
            </a:r>
            <a:endParaRPr lang="en-US" sz="2800" dirty="0"/>
          </a:p>
          <a:p>
            <a:pPr lvl="1"/>
            <a:r>
              <a:rPr lang="en-US" sz="3200" dirty="0"/>
              <a:t>Unspecified</a:t>
            </a:r>
            <a:endParaRPr lang="ru-RU" sz="3200" dirty="0"/>
          </a:p>
          <a:p>
            <a:pPr lvl="2"/>
            <a:r>
              <a:rPr lang="ru-RU" sz="2800" dirty="0"/>
              <a:t>Недокументированно зависит от реализации</a:t>
            </a:r>
          </a:p>
          <a:p>
            <a:pPr lvl="1"/>
            <a:r>
              <a:rPr lang="en-US" sz="3200" dirty="0"/>
              <a:t>Implementation-defined</a:t>
            </a:r>
            <a:endParaRPr lang="ru-RU" sz="3200" dirty="0"/>
          </a:p>
          <a:p>
            <a:pPr lvl="2"/>
            <a:r>
              <a:rPr lang="ru-RU" sz="2800" dirty="0"/>
              <a:t>Документированно зависит от реализации</a:t>
            </a:r>
            <a:endParaRPr lang="en-US" sz="2800" dirty="0"/>
          </a:p>
          <a:p>
            <a:pPr lvl="1"/>
            <a:r>
              <a:rPr lang="en-US" sz="3200" b="1" dirty="0"/>
              <a:t>Erroneous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D47C2-592E-4C46-B178-ABD39BA7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050299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8125B-1085-4BC0-A4D3-9F7BCF978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Erroneous behavior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3B16-7C25-4BE3-8D1C-62376BD30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421697" cy="4351338"/>
          </a:xfrm>
        </p:spPr>
        <p:txBody>
          <a:bodyPr>
            <a:normAutofit fontScale="70000" lnSpcReduction="20000"/>
          </a:bodyPr>
          <a:lstStyle/>
          <a:p>
            <a:r>
              <a:rPr lang="ru-RU" dirty="0"/>
              <a:t>Определенное поведение</a:t>
            </a:r>
            <a:r>
              <a:rPr lang="en-US" dirty="0"/>
              <a:t> </a:t>
            </a:r>
            <a:r>
              <a:rPr lang="ru-RU" dirty="0"/>
              <a:t>для некорректного кода</a:t>
            </a:r>
            <a:endParaRPr lang="en-US" dirty="0"/>
          </a:p>
          <a:p>
            <a:pPr lvl="1"/>
            <a:r>
              <a:rPr lang="ru-RU" dirty="0"/>
              <a:t>Не должно приводить к уязвимостям</a:t>
            </a:r>
          </a:p>
          <a:p>
            <a:pPr lvl="1"/>
            <a:endParaRPr lang="ru-RU" dirty="0"/>
          </a:p>
          <a:p>
            <a:r>
              <a:rPr lang="ru-RU" dirty="0"/>
              <a:t>Противопоставляется </a:t>
            </a:r>
            <a:r>
              <a:rPr lang="en-US" dirty="0"/>
              <a:t>UB</a:t>
            </a:r>
            <a:endParaRPr lang="ru-RU" dirty="0"/>
          </a:p>
          <a:p>
            <a:endParaRPr lang="en-US" dirty="0"/>
          </a:p>
          <a:p>
            <a:r>
              <a:rPr lang="ru-RU" dirty="0"/>
              <a:t>В С++26 пока только для неинициализированных переменных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P2795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Возможно для некоторых </a:t>
            </a:r>
            <a:r>
              <a:rPr lang="en-US" dirty="0"/>
              <a:t>missing return (</a:t>
            </a:r>
            <a:r>
              <a:rPr lang="en-US" dirty="0">
                <a:hlinkClick r:id="rId3"/>
              </a:rPr>
              <a:t>P2973</a:t>
            </a:r>
            <a:r>
              <a:rPr lang="en-US" dirty="0"/>
              <a:t>)</a:t>
            </a:r>
          </a:p>
          <a:p>
            <a:pPr lvl="1"/>
            <a:endParaRPr lang="en-US" dirty="0"/>
          </a:p>
          <a:p>
            <a:r>
              <a:rPr lang="ru-RU" dirty="0"/>
              <a:t>Вероятно будет реализовано на базе</a:t>
            </a:r>
            <a:r>
              <a:rPr lang="en-US" dirty="0"/>
              <a:t> </a:t>
            </a:r>
            <a:r>
              <a:rPr lang="ru-RU" dirty="0"/>
              <a:t>флага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74EE4F-7AF9-4CAA-90A6-6D553A600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101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D1FC1C6-674D-454D-9DEB-0ED5CC0ED4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24977" y="1296100"/>
            <a:ext cx="2952924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 ? 1 : 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9D2768F7-8154-41AE-B864-D44626E9BB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3722" y="3232529"/>
            <a:ext cx="2155271" cy="313932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abort()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while(true);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rgbClr val="080808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0x42;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BA7394E7-D63E-4A82-A21A-6018065AB0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35674" y="3396520"/>
            <a:ext cx="2952924" cy="92333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en-US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foo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lang="en-US" altLang="en-US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1;</a:t>
            </a:r>
            <a:r>
              <a:rPr lang="en-US" altLang="en-US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FA95215D-62E4-483B-AB2F-1D22B32029AA}"/>
              </a:ext>
            </a:extLst>
          </p:cNvPr>
          <p:cNvSpPr/>
          <p:nvPr/>
        </p:nvSpPr>
        <p:spPr>
          <a:xfrm rot="2229255">
            <a:off x="7229051" y="249946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04E4243-573B-4D99-93A1-B6EE59D55C2E}"/>
              </a:ext>
            </a:extLst>
          </p:cNvPr>
          <p:cNvSpPr txBox="1"/>
          <p:nvPr/>
        </p:nvSpPr>
        <p:spPr>
          <a:xfrm>
            <a:off x="5762042" y="2586592"/>
            <a:ext cx="1241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C++23 (UB)</a:t>
            </a:r>
          </a:p>
        </p:txBody>
      </p:sp>
      <p:sp>
        <p:nvSpPr>
          <p:cNvPr id="12" name="Arrow: Down 11">
            <a:extLst>
              <a:ext uri="{FF2B5EF4-FFF2-40B4-BE49-F238E27FC236}">
                <a16:creationId xmlns:a16="http://schemas.microsoft.com/office/drawing/2014/main" id="{B18A1E34-0B51-42D6-9CC2-484E31911D91}"/>
              </a:ext>
            </a:extLst>
          </p:cNvPr>
          <p:cNvSpPr/>
          <p:nvPr/>
        </p:nvSpPr>
        <p:spPr>
          <a:xfrm rot="18875515">
            <a:off x="9143450" y="2465072"/>
            <a:ext cx="225555" cy="67790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1C0BC87-391D-4DA5-8472-A607EF316EC8}"/>
              </a:ext>
            </a:extLst>
          </p:cNvPr>
          <p:cNvSpPr txBox="1"/>
          <p:nvPr/>
        </p:nvSpPr>
        <p:spPr>
          <a:xfrm>
            <a:off x="9654327" y="2586592"/>
            <a:ext cx="1929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C++26 (Erroneous)</a:t>
            </a:r>
          </a:p>
        </p:txBody>
      </p:sp>
    </p:spTree>
    <p:extLst>
      <p:ext uri="{BB962C8B-B14F-4D97-AF65-F5344CB8AC3E}">
        <p14:creationId xmlns:p14="http://schemas.microsoft.com/office/powerpoint/2010/main" val="3436629774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70855-28E8-4028-927E-CD17A2E114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[[indeterminate]] </a:t>
            </a:r>
            <a:r>
              <a:rPr lang="ru-RU" dirty="0"/>
              <a:t>атрибут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03C71-29A0-456B-B337-39E3B7BFA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Отключает </a:t>
            </a:r>
            <a:r>
              <a:rPr lang="en-US" dirty="0"/>
              <a:t>Erroneous Behavior</a:t>
            </a:r>
            <a:r>
              <a:rPr lang="ru-RU" dirty="0"/>
              <a:t> для</a:t>
            </a:r>
            <a:r>
              <a:rPr lang="en-US" dirty="0"/>
              <a:t> </a:t>
            </a:r>
            <a:r>
              <a:rPr lang="ru-RU" dirty="0"/>
              <a:t>локальной переменной или параметра функции (не будет инициализации</a:t>
            </a:r>
            <a:r>
              <a:rPr lang="en-US" dirty="0"/>
              <a:t>, </a:t>
            </a:r>
            <a:r>
              <a:rPr lang="ru-RU" dirty="0"/>
              <a:t>возврат к </a:t>
            </a:r>
            <a:r>
              <a:rPr lang="en-US" dirty="0"/>
              <a:t>UB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Используется для оптимизации</a:t>
            </a:r>
          </a:p>
          <a:p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953DF27-4F5A-4C8F-8221-C16E2008F8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4347" y="3404335"/>
            <a:ext cx="10050012" cy="286232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[[indeterminate]];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indeterminate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                  </a:t>
            </a:r>
            <a:r>
              <a:rPr lang="en-US" altLang="en-US" sz="20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value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undefined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 </a:t>
            </a: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// erroneous behavior</a:t>
            </a:r>
            <a:b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024CA5-9D7F-441D-B3D2-00F2E04BB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326575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E795-B2CD-4261-9B5D-2135FCA06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library hardening</a:t>
            </a:r>
            <a:r>
              <a:rPr lang="ru-RU" dirty="0"/>
              <a:t> в Стандарте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55B62-EE08-4C96-8B4C-90B9361E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P3471</a:t>
            </a:r>
            <a:endParaRPr lang="en-US" dirty="0"/>
          </a:p>
          <a:p>
            <a:r>
              <a:rPr lang="ru-RU" dirty="0"/>
              <a:t>Стандартизация предусловий для некоторых функций стандартной библиотеки</a:t>
            </a:r>
            <a:endParaRPr lang="en-US" dirty="0"/>
          </a:p>
          <a:p>
            <a:pPr lvl="1"/>
            <a:r>
              <a:rPr lang="en-US" dirty="0"/>
              <a:t>Hardened preconditions</a:t>
            </a:r>
            <a:endParaRPr lang="ru-RU" dirty="0"/>
          </a:p>
          <a:p>
            <a:pPr lvl="2"/>
            <a:r>
              <a:rPr lang="ru-RU" dirty="0"/>
              <a:t>Например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size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vector::operator[]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Будут реализованы на</a:t>
            </a:r>
            <a:r>
              <a:rPr lang="en-US" dirty="0"/>
              <a:t> </a:t>
            </a:r>
            <a:r>
              <a:rPr lang="ru-RU" dirty="0"/>
              <a:t>контрактах </a:t>
            </a:r>
            <a:r>
              <a:rPr lang="en-US" dirty="0"/>
              <a:t>(precondition assertions)</a:t>
            </a:r>
          </a:p>
          <a:p>
            <a:r>
              <a:rPr lang="ru-RU" dirty="0"/>
              <a:t>Тулчейны будут предоставлять флаги для включения</a:t>
            </a:r>
            <a:endParaRPr lang="en-US" dirty="0"/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D_LIBCPP_HARDENING_MODE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B00E63-1622-4425-8F51-A99436116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831202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947EB-2661-4C2F-8B00-40536AD9A0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С++ </a:t>
            </a:r>
            <a:r>
              <a:rPr lang="en-US" dirty="0"/>
              <a:t>Profiles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81143-E54C-4761-8C99-47EB9886D6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5116" y="1825625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Развитие и стандартизация </a:t>
            </a:r>
            <a:r>
              <a:rPr lang="en-US" dirty="0"/>
              <a:t>C++ Core Guidelines</a:t>
            </a:r>
            <a:endParaRPr lang="ru-RU" dirty="0"/>
          </a:p>
          <a:p>
            <a:r>
              <a:rPr lang="ru-RU" dirty="0"/>
              <a:t>Подмножества языка</a:t>
            </a:r>
          </a:p>
          <a:p>
            <a:pPr lvl="1"/>
            <a:r>
              <a:rPr lang="ru-RU" dirty="0"/>
              <a:t>Запрет небезопасных или непроверяемых конструкций</a:t>
            </a:r>
          </a:p>
          <a:p>
            <a:pPr lvl="1"/>
            <a:r>
              <a:rPr lang="ru-RU" dirty="0"/>
              <a:t>Контролируется </a:t>
            </a:r>
            <a:r>
              <a:rPr lang="ru-RU" dirty="0">
                <a:hlinkClick r:id="rId2"/>
              </a:rPr>
              <a:t>локальным</a:t>
            </a:r>
            <a:r>
              <a:rPr lang="ru-RU" dirty="0"/>
              <a:t> статическим анализом</a:t>
            </a:r>
            <a:endParaRPr lang="en-US" dirty="0"/>
          </a:p>
          <a:p>
            <a:r>
              <a:rPr lang="ru-RU" dirty="0"/>
              <a:t>Средства миграции</a:t>
            </a:r>
          </a:p>
          <a:p>
            <a:pPr lvl="1"/>
            <a:r>
              <a:rPr lang="en-US" dirty="0"/>
              <a:t>C++ Safe Buffers, Clang-Tidy fix-its</a:t>
            </a:r>
          </a:p>
          <a:p>
            <a:pPr lvl="2"/>
            <a:r>
              <a:rPr lang="ru-RU" dirty="0"/>
              <a:t>Уже используется в </a:t>
            </a:r>
            <a:r>
              <a:rPr lang="en-US" dirty="0"/>
              <a:t>Chrome</a:t>
            </a:r>
            <a:endParaRPr lang="ru-RU" dirty="0"/>
          </a:p>
          <a:p>
            <a:r>
              <a:rPr lang="ru-RU" dirty="0"/>
              <a:t>Кандидаты для включения в </a:t>
            </a:r>
            <a:r>
              <a:rPr lang="en-US" dirty="0"/>
              <a:t>Safety Profiles:</a:t>
            </a:r>
          </a:p>
          <a:p>
            <a:pPr lvl="1"/>
            <a:r>
              <a:rPr lang="en-US" dirty="0"/>
              <a:t>Hardening </a:t>
            </a:r>
            <a:r>
              <a:rPr lang="ru-RU" dirty="0"/>
              <a:t>стандартной библиотеки</a:t>
            </a:r>
          </a:p>
          <a:p>
            <a:pPr lvl="1"/>
            <a:r>
              <a:rPr lang="ru-RU" dirty="0"/>
              <a:t>Запрет сырых указателей</a:t>
            </a:r>
            <a:endParaRPr lang="en-US" dirty="0"/>
          </a:p>
          <a:p>
            <a:pPr lvl="1"/>
            <a:r>
              <a:rPr lang="ru-RU" dirty="0"/>
              <a:t>Явное владение ресурсом (</a:t>
            </a:r>
            <a:r>
              <a:rPr lang="en-US" dirty="0"/>
              <a:t>RAII)</a:t>
            </a:r>
            <a:endParaRPr lang="ru-RU" dirty="0"/>
          </a:p>
          <a:p>
            <a:pPr lvl="1"/>
            <a:r>
              <a:rPr lang="ru-RU" dirty="0"/>
              <a:t>Запрет небезопасных приведений</a:t>
            </a:r>
            <a:r>
              <a:rPr lang="en-US" dirty="0"/>
              <a:t> </a:t>
            </a:r>
            <a:r>
              <a:rPr lang="ru-RU" dirty="0"/>
              <a:t>типов</a:t>
            </a:r>
            <a:endParaRPr lang="en-US" dirty="0"/>
          </a:p>
          <a:p>
            <a:pPr lvl="1"/>
            <a:r>
              <a:rPr lang="ru-RU" dirty="0"/>
              <a:t>И т.д.</a:t>
            </a:r>
            <a:endParaRPr lang="en-US" dirty="0"/>
          </a:p>
          <a:p>
            <a:r>
              <a:rPr lang="ru-RU" dirty="0"/>
              <a:t>Станут ли профили единым механизмом для унификации </a:t>
            </a:r>
            <a:r>
              <a:rPr lang="en-US" dirty="0"/>
              <a:t>hardening?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59981B-B7A2-4488-85CB-922B163F9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104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173EFF-69F1-45EA-95E8-8EFB0B6682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5872" y="2765851"/>
            <a:ext cx="5256128" cy="2959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24577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BCCBC-F667-4231-85BA-0357462E7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Заключение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F1E393-523C-4524-B32D-C3F28EF242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60EB6-4D51-481C-9223-8D6829AF9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3752828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B29DB-6EB1-4484-8B38-F0A4A0326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Выводы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E0A17-5713-4285-992A-27DF0DA5A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это</a:t>
            </a:r>
            <a:r>
              <a:rPr lang="en-US" dirty="0"/>
              <a:t> state-of-the-art </a:t>
            </a:r>
            <a:r>
              <a:rPr lang="ru-RU" dirty="0"/>
              <a:t>часть разработки современного ПО</a:t>
            </a:r>
            <a:endParaRPr lang="en-US" dirty="0"/>
          </a:p>
          <a:p>
            <a:r>
              <a:rPr lang="ru-RU" dirty="0"/>
              <a:t>Существует большое количество методов с разной степенью защиты и оверхеда</a:t>
            </a:r>
          </a:p>
          <a:p>
            <a:r>
              <a:rPr lang="ru-RU" dirty="0"/>
              <a:t>Они будут всё больше применяться на практике из-за развития безопасных языков и ужесточения требований заказчиков и регуляторов</a:t>
            </a:r>
          </a:p>
          <a:p>
            <a:pPr lvl="1"/>
            <a:r>
              <a:rPr lang="ru-RU" dirty="0"/>
              <a:t>В том числе стандартизовываться в языке</a:t>
            </a:r>
            <a:endParaRPr lang="en-US" dirty="0"/>
          </a:p>
          <a:p>
            <a:r>
              <a:rPr lang="ru-RU" dirty="0"/>
              <a:t>Даст ли это конкурентные преимущества </a:t>
            </a:r>
            <a:r>
              <a:rPr lang="en-US" dirty="0"/>
              <a:t>C++ </a:t>
            </a:r>
            <a:r>
              <a:rPr lang="ru-RU" dirty="0"/>
              <a:t>в соревновании с </a:t>
            </a:r>
            <a:r>
              <a:rPr lang="en-US" dirty="0"/>
              <a:t>Memory Safe </a:t>
            </a:r>
            <a:r>
              <a:rPr lang="ru-RU" dirty="0"/>
              <a:t>языками</a:t>
            </a:r>
            <a:r>
              <a:rPr lang="en-US" dirty="0"/>
              <a:t> ?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402B22-D0AB-40C0-8DB6-254B6E019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02781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107</a:t>
            </a:fld>
            <a:endParaRPr lang="en-US"/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8EA9C31B-4E86-4B0E-A53A-AA39A4B9C3E6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Проверить опции сборки продуктового кода и дистрибутива</a:t>
            </a:r>
            <a:endParaRPr lang="en-US" dirty="0"/>
          </a:p>
          <a:p>
            <a:pPr lvl="1"/>
            <a:r>
              <a:rPr lang="ru-RU" dirty="0"/>
              <a:t>В том числе опции компилятора, включенные по умолчанию</a:t>
            </a:r>
          </a:p>
          <a:p>
            <a:r>
              <a:rPr lang="ru-RU" dirty="0"/>
              <a:t>Решить с Security Team какие hardening-методы включить и в каких компонентах</a:t>
            </a:r>
            <a:endParaRPr lang="en-US" dirty="0"/>
          </a:p>
          <a:p>
            <a:r>
              <a:rPr lang="ru-RU" i="1" dirty="0"/>
              <a:t>Минимальный</a:t>
            </a:r>
            <a:r>
              <a:rPr lang="ru-RU" dirty="0"/>
              <a:t> рекомендуемый набор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ASLR: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-pie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Stack Protector: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Фортификация</a:t>
            </a:r>
            <a:r>
              <a:rPr lang="en-US" dirty="0"/>
              <a:t>: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en-US" dirty="0"/>
              <a:t>Full RELRO: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z,now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Защита от </a:t>
            </a:r>
            <a:r>
              <a:rPr lang="en-US" dirty="0"/>
              <a:t>Stack Clash: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Control-flow Integrity: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X86,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/>
              <a:t>AArch64</a:t>
            </a:r>
          </a:p>
        </p:txBody>
      </p:sp>
    </p:spTree>
    <p:extLst>
      <p:ext uri="{BB962C8B-B14F-4D97-AF65-F5344CB8AC3E}">
        <p14:creationId xmlns:p14="http://schemas.microsoft.com/office/powerpoint/2010/main" val="1359780015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B94E6-AC75-496A-80B4-C52365ABC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r>
              <a:rPr lang="ru-RU" dirty="0"/>
              <a:t>Что стоит сделать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B54C4-30F2-41AC-AD28-53F5FBB73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4353"/>
            <a:ext cx="10515600" cy="5104559"/>
          </a:xfrm>
        </p:spPr>
        <p:txBody>
          <a:bodyPr>
            <a:normAutofit lnSpcReduction="10000"/>
          </a:bodyPr>
          <a:lstStyle/>
          <a:p>
            <a:r>
              <a:rPr lang="ru-RU" sz="2400" dirty="0"/>
              <a:t>Поиск недозащищённых программ (</a:t>
            </a:r>
            <a:r>
              <a:rPr lang="en-US" sz="2400" dirty="0"/>
              <a:t>no-PIE, etc.) </a:t>
            </a:r>
            <a:r>
              <a:rPr lang="ru-RU" sz="2400" dirty="0"/>
              <a:t>можно автоматизировать с помощью утилиты </a:t>
            </a:r>
            <a:r>
              <a:rPr lang="en-US" sz="2400" dirty="0" err="1">
                <a:hlinkClick r:id="rId2"/>
              </a:rPr>
              <a:t>checksec</a:t>
            </a:r>
            <a:endParaRPr lang="en-US" sz="2400" dirty="0"/>
          </a:p>
          <a:p>
            <a:pPr lvl="1"/>
            <a:r>
              <a:rPr lang="ru-RU" sz="2000" dirty="0"/>
              <a:t>Обязательно собирать самому (в дистрибутивах устаревшая версия </a:t>
            </a:r>
            <a:r>
              <a:rPr lang="en-US" sz="2000" dirty="0"/>
              <a:t>checksec.sh)</a:t>
            </a:r>
          </a:p>
          <a:p>
            <a:pPr lvl="1"/>
            <a:r>
              <a:rPr lang="ru-RU" sz="2000" dirty="0"/>
              <a:t>Лучше также явно проконтролировать флаги</a:t>
            </a:r>
            <a:r>
              <a:rPr lang="en-US" sz="2000" dirty="0"/>
              <a:t> </a:t>
            </a:r>
            <a:r>
              <a:rPr lang="ru-RU" sz="2000" dirty="0"/>
              <a:t>сборки</a:t>
            </a:r>
            <a:endParaRPr lang="en-US" sz="20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endParaRPr lang="en-US" sz="2400" dirty="0"/>
          </a:p>
          <a:p>
            <a:r>
              <a:rPr lang="ru-RU" sz="2400" dirty="0"/>
              <a:t>Может проверить наличие noexecstack, PIE, _FORTIFY_SOURCE, RELRO, etc.</a:t>
            </a:r>
          </a:p>
          <a:p>
            <a:pPr lvl="1"/>
            <a:r>
              <a:rPr lang="ru-RU" sz="2000" dirty="0"/>
              <a:t>Только динамически слинкованные приложения</a:t>
            </a:r>
            <a:r>
              <a:rPr lang="en-US" sz="2000" dirty="0"/>
              <a:t>/</a:t>
            </a:r>
            <a:r>
              <a:rPr lang="ru-RU" sz="2000" dirty="0"/>
              <a:t>библиотеки</a:t>
            </a:r>
            <a:endParaRPr lang="en-US" sz="2000" dirty="0"/>
          </a:p>
          <a:p>
            <a:pPr lvl="1"/>
            <a:r>
              <a:rPr lang="ru-RU" sz="2000" dirty="0"/>
              <a:t>Пока (?) не поддерживает некоторые новые защиты: Stack Clashing (</a:t>
            </a:r>
            <a:r>
              <a:rPr lang="ru-RU" sz="2000" dirty="0">
                <a:hlinkClick r:id="rId3"/>
              </a:rPr>
              <a:t>#300</a:t>
            </a:r>
            <a:r>
              <a:rPr lang="ru-RU" sz="2000" dirty="0"/>
              <a:t>), Safe Stack (</a:t>
            </a:r>
            <a:r>
              <a:rPr lang="ru-RU" sz="2000" dirty="0">
                <a:hlinkClick r:id="rId4"/>
              </a:rPr>
              <a:t>#301</a:t>
            </a:r>
            <a:r>
              <a:rPr lang="ru-RU" sz="2000" dirty="0"/>
              <a:t>), LLVM CFI</a:t>
            </a:r>
          </a:p>
          <a:p>
            <a:endParaRPr lang="en-US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D9F63E-EF6A-418A-B986-AFC03C54C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841CB5-A008-4A28-8093-D8120C530F2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02858" y="2731288"/>
            <a:ext cx="5844989" cy="2510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55412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 чём мы не рассказали</a:t>
            </a:r>
            <a:r>
              <a:rPr lang="en-US" dirty="0"/>
              <a:t> ...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Hardening </a:t>
            </a:r>
            <a:r>
              <a:rPr lang="ru-RU" dirty="0"/>
              <a:t>в других популярных дистрибутивах </a:t>
            </a:r>
            <a:r>
              <a:rPr lang="en-US" dirty="0"/>
              <a:t>Linux (RedHat/Alma, OpenSUSE, Alpine, etc.) </a:t>
            </a:r>
            <a:r>
              <a:rPr lang="ru-RU" dirty="0"/>
              <a:t>и встроенных системах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Building Embedded Systems Like It’s 1996</a:t>
            </a:r>
            <a:r>
              <a:rPr lang="en-US" dirty="0"/>
              <a:t> (2022)</a:t>
            </a:r>
          </a:p>
          <a:p>
            <a:r>
              <a:rPr lang="en-US" dirty="0"/>
              <a:t>Hardening </a:t>
            </a:r>
            <a:r>
              <a:rPr lang="ru-RU" dirty="0"/>
              <a:t>в других </a:t>
            </a:r>
            <a:r>
              <a:rPr lang="en-US" dirty="0"/>
              <a:t>OS (Android, Windows, macOS, BSDs)</a:t>
            </a:r>
          </a:p>
          <a:p>
            <a:r>
              <a:rPr lang="en-US" dirty="0"/>
              <a:t>Hardening </a:t>
            </a:r>
            <a:r>
              <a:rPr lang="ru-RU" dirty="0"/>
              <a:t>в ядре </a:t>
            </a:r>
            <a:r>
              <a:rPr lang="en-US" dirty="0"/>
              <a:t>OS</a:t>
            </a:r>
          </a:p>
          <a:p>
            <a:pPr lvl="1"/>
            <a:r>
              <a:rPr lang="en-US" dirty="0">
                <a:hlinkClick r:id="rId3"/>
              </a:rPr>
              <a:t>Linux Kernel </a:t>
            </a:r>
            <a:r>
              <a:rPr lang="en-US" dirty="0" err="1">
                <a:hlinkClick r:id="rId3"/>
              </a:rPr>
              <a:t>Defence</a:t>
            </a:r>
            <a:r>
              <a:rPr lang="en-US" dirty="0">
                <a:hlinkClick r:id="rId3"/>
              </a:rPr>
              <a:t> Map</a:t>
            </a:r>
            <a:r>
              <a:rPr lang="en-US" dirty="0"/>
              <a:t> (2025)</a:t>
            </a:r>
          </a:p>
          <a:p>
            <a:r>
              <a:rPr lang="en-US" dirty="0"/>
              <a:t>Hardening-</a:t>
            </a:r>
            <a:r>
              <a:rPr lang="ru-RU" dirty="0"/>
              <a:t>защиты в критическом ПО</a:t>
            </a:r>
          </a:p>
          <a:p>
            <a:pPr lvl="1"/>
            <a:r>
              <a:rPr lang="ru-RU" dirty="0"/>
              <a:t>Чаты, почтовые клиенты, мультимедиа, интерпретаторы, БД, офисное ПО</a:t>
            </a:r>
            <a:r>
              <a:rPr lang="en-US" dirty="0"/>
              <a:t>, </a:t>
            </a:r>
            <a:r>
              <a:rPr lang="ru-RU" dirty="0"/>
              <a:t>ридеры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Hardening </a:t>
            </a:r>
            <a:r>
              <a:rPr lang="ru-RU" dirty="0"/>
              <a:t>в других безопасных языках</a:t>
            </a:r>
            <a:r>
              <a:rPr lang="en-US" dirty="0"/>
              <a:t> (Java, Swift, Ada, Solidity, etc.)</a:t>
            </a:r>
          </a:p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JIT-</a:t>
            </a:r>
            <a:r>
              <a:rPr lang="ru-RU" dirty="0"/>
              <a:t>компиляторах</a:t>
            </a:r>
            <a:endParaRPr lang="en-US" dirty="0"/>
          </a:p>
          <a:p>
            <a:r>
              <a:rPr lang="ru-RU" dirty="0"/>
              <a:t>Аппаратный </a:t>
            </a:r>
            <a:r>
              <a:rPr lang="en-US" dirty="0"/>
              <a:t>hardening (AArch64 TBI </a:t>
            </a:r>
            <a:r>
              <a:rPr lang="ru-RU" dirty="0"/>
              <a:t>и </a:t>
            </a:r>
            <a:r>
              <a:rPr lang="en-US" dirty="0"/>
              <a:t>MTE, CHERI)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109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2337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04977-50C1-4274-BD03-9D27D822D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Требования к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519AA-44F5-4351-9A34-C19341F394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Минимальные накладные расходы (не более </a:t>
            </a:r>
            <a:r>
              <a:rPr lang="en-US" dirty="0"/>
              <a:t>2</a:t>
            </a:r>
            <a:r>
              <a:rPr lang="ru-RU" dirty="0"/>
              <a:t>-</a:t>
            </a:r>
            <a:r>
              <a:rPr lang="en-US" dirty="0"/>
              <a:t>3</a:t>
            </a:r>
            <a:r>
              <a:rPr lang="ru-RU" dirty="0"/>
              <a:t>%)</a:t>
            </a:r>
          </a:p>
          <a:p>
            <a:r>
              <a:rPr lang="ru-RU" dirty="0"/>
              <a:t>Высокая точность – отсутствие </a:t>
            </a:r>
            <a:r>
              <a:rPr lang="en-US" dirty="0"/>
              <a:t>false positives</a:t>
            </a:r>
          </a:p>
          <a:p>
            <a:r>
              <a:rPr lang="ru-RU" dirty="0"/>
              <a:t>Легкая интеграция</a:t>
            </a:r>
          </a:p>
          <a:p>
            <a:pPr lvl="1"/>
            <a:r>
              <a:rPr lang="ru-RU" dirty="0"/>
              <a:t>Совместимость </a:t>
            </a:r>
            <a:r>
              <a:rPr lang="en-US" dirty="0"/>
              <a:t>ABI</a:t>
            </a:r>
          </a:p>
          <a:p>
            <a:pPr lvl="1"/>
            <a:r>
              <a:rPr lang="ru-RU" dirty="0"/>
              <a:t>Простота использования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83266-72F5-4887-8CC3-088ADDE8E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72927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E0E5C5-D212-445A-B152-EE70980D9F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Что почитать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FFF96-69F7-4C4A-8AAB-7A04BDA9C8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Руководства по </a:t>
            </a:r>
            <a:r>
              <a:rPr lang="en-US" dirty="0"/>
              <a:t>hardening</a:t>
            </a:r>
          </a:p>
          <a:p>
            <a:pPr lvl="1"/>
            <a:r>
              <a:rPr lang="en-US" dirty="0" err="1">
                <a:hlinkClick r:id="rId2"/>
              </a:rPr>
              <a:t>OpenSSF</a:t>
            </a:r>
            <a:r>
              <a:rPr lang="en-US" dirty="0">
                <a:hlinkClick r:id="rId2"/>
              </a:rPr>
              <a:t> Compiler Options Hardening Guide for C and C++</a:t>
            </a:r>
            <a:endParaRPr lang="en-US" dirty="0"/>
          </a:p>
          <a:p>
            <a:pPr lvl="1"/>
            <a:r>
              <a:rPr lang="en-US" dirty="0">
                <a:hlinkClick r:id="rId3"/>
              </a:rPr>
              <a:t>Linux Hardening Guide</a:t>
            </a:r>
            <a:endParaRPr lang="en-US" dirty="0"/>
          </a:p>
          <a:p>
            <a:r>
              <a:rPr lang="ru-RU" dirty="0"/>
              <a:t>Обзоры</a:t>
            </a:r>
            <a:r>
              <a:rPr lang="en-US" dirty="0"/>
              <a:t> </a:t>
            </a:r>
            <a:r>
              <a:rPr lang="ru-RU" dirty="0"/>
              <a:t>защит</a:t>
            </a:r>
          </a:p>
          <a:p>
            <a:pPr lvl="1"/>
            <a:r>
              <a:rPr lang="ru-RU" dirty="0">
                <a:hlinkClick r:id="rId4"/>
              </a:rPr>
              <a:t>Обзор механизмов усиления защищенности операционных систем и пользовательских приложений</a:t>
            </a:r>
            <a:r>
              <a:rPr lang="en-US" dirty="0"/>
              <a:t> (</a:t>
            </a:r>
            <a:r>
              <a:rPr lang="ru-RU" dirty="0"/>
              <a:t>ИСП РАН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Обзоры атак</a:t>
            </a:r>
            <a:endParaRPr lang="en-US" dirty="0"/>
          </a:p>
          <a:p>
            <a:pPr lvl="1"/>
            <a:r>
              <a:rPr lang="en-US" dirty="0">
                <a:hlinkClick r:id="rId5"/>
              </a:rPr>
              <a:t>Nightmare</a:t>
            </a:r>
            <a:endParaRPr lang="en-US" dirty="0"/>
          </a:p>
          <a:p>
            <a:pPr lvl="1"/>
            <a:r>
              <a:rPr lang="en-US" dirty="0">
                <a:hlinkClick r:id="rId6"/>
              </a:rPr>
              <a:t>Overview of GLIBC heap exploitation techniques</a:t>
            </a:r>
            <a:endParaRPr lang="en-US" dirty="0"/>
          </a:p>
          <a:p>
            <a:r>
              <a:rPr lang="ru-RU" dirty="0"/>
              <a:t>Блоги</a:t>
            </a:r>
            <a:endParaRPr lang="en-US" dirty="0"/>
          </a:p>
          <a:p>
            <a:pPr lvl="1"/>
            <a:r>
              <a:rPr lang="en-US" dirty="0">
                <a:hlinkClick r:id="rId7"/>
              </a:rPr>
              <a:t>Google Security Blog</a:t>
            </a:r>
            <a:endParaRPr lang="en-US" dirty="0"/>
          </a:p>
          <a:p>
            <a:pPr lvl="1"/>
            <a:r>
              <a:rPr lang="en-US" dirty="0"/>
              <a:t>Embedded in Academia (John </a:t>
            </a:r>
            <a:r>
              <a:rPr lang="en-US" dirty="0" err="1"/>
              <a:t>Regehr</a:t>
            </a:r>
            <a:r>
              <a:rPr lang="en-US" dirty="0"/>
              <a:t>): </a:t>
            </a:r>
            <a:r>
              <a:rPr lang="en-US" dirty="0">
                <a:hlinkClick r:id="rId8"/>
              </a:rPr>
              <a:t>A Guide to Undefined Behavior in C and C++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hlinkClick r:id="rId9"/>
              </a:rPr>
              <a:t>UB in 2017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6ECC1-89ED-435D-9383-51CEED6C2D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5882342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BE8CA-1735-42C5-903D-AFD61631E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Благодарности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F6EEF7-8884-4F6A-BCAB-68EF33B42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Сергей Бронников (VK Tech/Tarantool)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https://bronevichok.ru/</a:t>
            </a:r>
            <a:endParaRPr lang="en-US" dirty="0"/>
          </a:p>
          <a:p>
            <a:r>
              <a:rPr lang="ru-RU" dirty="0"/>
              <a:t>Роман Лебедев </a:t>
            </a:r>
            <a:r>
              <a:rPr lang="en-US" dirty="0"/>
              <a:t>(Spectral::Technologies)</a:t>
            </a:r>
            <a:endParaRPr lang="ru-RU" dirty="0"/>
          </a:p>
          <a:p>
            <a:r>
              <a:rPr lang="ru-RU" dirty="0"/>
              <a:t>Программный комитет </a:t>
            </a:r>
            <a:r>
              <a:rPr lang="en-US" dirty="0"/>
              <a:t>C++ Zero Cost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845B46-0A58-4C4D-AD1F-C171EA425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33630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8DD7-2659-4877-AB44-B521617A78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 !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014712-4ABE-498A-9B77-26D4F051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Последняя версия слайдов доступна по адресу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https://github.com/yugr/slides/blob/main/CppZeroCost/2025/RU.pptx</a:t>
            </a:r>
            <a:endParaRPr lang="en-US" dirty="0"/>
          </a:p>
          <a:p>
            <a:endParaRPr lang="en-US" dirty="0"/>
          </a:p>
          <a:p>
            <a:r>
              <a:rPr lang="ru-RU" dirty="0"/>
              <a:t>Вопросы</a:t>
            </a:r>
            <a:r>
              <a:rPr lang="en-US" dirty="0"/>
              <a:t> 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C4F7E3-DA50-4105-92F5-2DAFFC744B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7627" y="2905686"/>
            <a:ext cx="2857500" cy="285750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1005D-9E17-47C5-BDBD-99FFE426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1395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47BF-47BB-42B9-B025-B0A5D6833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Приложения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8D2064-70B6-47CB-BA79-87C67150F1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F2943A-E379-4742-8C1A-0BAC9F109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149323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7532A-964A-431E-A4F5-80DD903BB9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Воспроизведение результатов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484971-452F-45F6-AD84-582487E777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Версии дистрибутивов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Проверялись последние </a:t>
            </a:r>
            <a:r>
              <a:rPr lang="ru-RU" i="1" dirty="0"/>
              <a:t>стабильные</a:t>
            </a:r>
            <a:r>
              <a:rPr lang="ru-RU" dirty="0"/>
              <a:t> версии</a:t>
            </a:r>
            <a:endParaRPr lang="en-US" dirty="0"/>
          </a:p>
          <a:p>
            <a:pPr lvl="1"/>
            <a:r>
              <a:rPr lang="en-US" dirty="0"/>
              <a:t>Debian 12 (bookworm), Fedora 42, Ubuntu 24.04 (noble)</a:t>
            </a:r>
          </a:p>
          <a:p>
            <a:r>
              <a:rPr lang="ru-RU" dirty="0"/>
              <a:t>Версии браузеров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Firefox: </a:t>
            </a:r>
            <a:r>
              <a:rPr lang="en-US" dirty="0">
                <a:hlinkClick r:id="rId2"/>
              </a:rPr>
              <a:t>https://github.com/mozilla-firefox/firefox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тег </a:t>
            </a:r>
            <a:r>
              <a:rPr lang="en-US" dirty="0"/>
              <a:t>FIREFOX_142_0b1_RELEASE</a:t>
            </a:r>
            <a:r>
              <a:rPr lang="ru-RU" dirty="0"/>
              <a:t>)</a:t>
            </a:r>
          </a:p>
          <a:p>
            <a:pPr lvl="1"/>
            <a:r>
              <a:rPr lang="en-US" dirty="0"/>
              <a:t>Chrome: </a:t>
            </a:r>
            <a:r>
              <a:rPr lang="en-US" dirty="0">
                <a:hlinkClick r:id="rId3"/>
              </a:rPr>
              <a:t>https://chromium.googlesource.com/chromium/src</a:t>
            </a:r>
            <a:r>
              <a:rPr lang="en-US" dirty="0"/>
              <a:t> (</a:t>
            </a:r>
            <a:r>
              <a:rPr lang="ru-RU" dirty="0"/>
              <a:t>тег 140.0.7313.1)</a:t>
            </a:r>
            <a:endParaRPr lang="en-US" dirty="0"/>
          </a:p>
          <a:p>
            <a:r>
              <a:rPr lang="ru-RU" dirty="0"/>
              <a:t>Замеры производительности </a:t>
            </a:r>
            <a:r>
              <a:rPr lang="en-US" dirty="0"/>
              <a:t>Clang:</a:t>
            </a:r>
          </a:p>
          <a:p>
            <a:pPr lvl="1"/>
            <a:r>
              <a:rPr lang="ru-RU" dirty="0"/>
              <a:t>Компилировали </a:t>
            </a:r>
            <a:r>
              <a:rPr lang="en-US" dirty="0"/>
              <a:t>CGBuiltin.cpp c -O2 (</a:t>
            </a:r>
            <a:r>
              <a:rPr lang="ru-RU" dirty="0"/>
              <a:t>самый большой файл)</a:t>
            </a:r>
            <a:endParaRPr lang="en-US" dirty="0"/>
          </a:p>
          <a:p>
            <a:pPr lvl="1"/>
            <a:r>
              <a:rPr lang="en-US" dirty="0">
                <a:hlinkClick r:id="rId4"/>
              </a:rPr>
              <a:t>https://github.com/yugr/slides/tree/main/CppZeroCost/2025/bench</a:t>
            </a:r>
            <a:endParaRPr lang="en-US" dirty="0"/>
          </a:p>
          <a:p>
            <a:r>
              <a:rPr lang="ru-RU" dirty="0"/>
              <a:t>Подсчёт</a:t>
            </a:r>
            <a:r>
              <a:rPr lang="en-US" dirty="0"/>
              <a:t> CVE/KEV</a:t>
            </a:r>
            <a:r>
              <a:rPr lang="ru-RU" dirty="0"/>
              <a:t>-метрик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5"/>
              </a:rPr>
              <a:t>https://github.com/yugr/slides/tree/main/CppZeroCost/2025/scripts</a:t>
            </a:r>
            <a:endParaRPr lang="en-US" dirty="0"/>
          </a:p>
          <a:p>
            <a:r>
              <a:rPr lang="ru-RU" dirty="0"/>
              <a:t>Пруфлинки и дополнительная информация доступны в файле</a:t>
            </a:r>
            <a:r>
              <a:rPr lang="en-US" dirty="0"/>
              <a:t>:</a:t>
            </a:r>
          </a:p>
          <a:p>
            <a:pPr lvl="1"/>
            <a:r>
              <a:rPr lang="en-US" dirty="0">
                <a:hlinkClick r:id="rId6"/>
              </a:rPr>
              <a:t>https://github.com/yugr/slides/blob/main/CppZeroCost/2025/plan.md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3E67F-01FC-47C1-BE9B-97F0109DAF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890631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-protector-strong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pPr lvl="2"/>
            <a:r>
              <a:rPr lang="ru-RU" dirty="0"/>
              <a:t>В </a:t>
            </a:r>
            <a:r>
              <a:rPr lang="en-US" dirty="0"/>
              <a:t>Debian 10 </a:t>
            </a:r>
            <a:r>
              <a:rPr lang="ru-RU" dirty="0"/>
              <a:t>только 85% пакетов использовали </a:t>
            </a:r>
            <a:r>
              <a:rPr lang="en-US" dirty="0"/>
              <a:t>SP (</a:t>
            </a:r>
            <a:r>
              <a:rPr lang="en-US" dirty="0">
                <a:hlinkClick r:id="rId2"/>
              </a:rPr>
              <a:t>Building Embedded Systems Like It’s 1996</a:t>
            </a:r>
            <a:r>
              <a:rPr lang="en-US" dirty="0"/>
              <a:t>)</a:t>
            </a:r>
          </a:p>
          <a:p>
            <a:r>
              <a:rPr lang="ru-RU" dirty="0"/>
              <a:t>Включён в релизной сборке </a:t>
            </a:r>
            <a:r>
              <a:rPr lang="en-US" dirty="0"/>
              <a:t>Firefox</a:t>
            </a:r>
          </a:p>
          <a:p>
            <a:r>
              <a:rPr lang="ru-RU" dirty="0"/>
              <a:t>В </a:t>
            </a:r>
            <a:r>
              <a:rPr lang="en-US" dirty="0"/>
              <a:t>Chrome </a:t>
            </a:r>
            <a:r>
              <a:rPr lang="ru-RU" dirty="0"/>
              <a:t>включён слабый вариант </a:t>
            </a:r>
            <a:r>
              <a:rPr lang="en-US" dirty="0"/>
              <a:t>Stack Protector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62A858-B371-4A36-A1C4-9B73D86F1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187664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A52BD-3FC7-4579-8A9D-D005960A9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 Stack: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AA46AE-2AEA-42A0-B331-598916A3F3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Несколько реализаций: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=safe-stack</a:t>
            </a:r>
            <a:r>
              <a:rPr lang="en-US" dirty="0"/>
              <a:t> (</a:t>
            </a:r>
            <a:r>
              <a:rPr lang="ru-RU" dirty="0"/>
              <a:t>наиболее распространённый флаг)</a:t>
            </a:r>
            <a:endParaRPr lang="en-US" dirty="0"/>
          </a:p>
          <a:p>
            <a:pPr lvl="1"/>
            <a:r>
              <a:rPr lang="en-US" dirty="0"/>
              <a:t>Intel CET Shadow Stack:</a:t>
            </a:r>
            <a:r>
              <a:rPr lang="ru-RU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endParaRPr lang="en-US" dirty="0"/>
          </a:p>
          <a:p>
            <a:pPr lvl="1"/>
            <a:r>
              <a:rPr lang="en-US" dirty="0" err="1"/>
              <a:t>ShadowCallStack</a:t>
            </a:r>
            <a:r>
              <a:rPr lang="en-US" dirty="0"/>
              <a:t>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=shadow-call-stack</a:t>
            </a:r>
            <a:endParaRPr lang="en-US" dirty="0"/>
          </a:p>
          <a:p>
            <a:r>
              <a:rPr lang="ru-RU" dirty="0"/>
              <a:t>Защита не включена по умолчанию в дистрибутивах</a:t>
            </a:r>
            <a:r>
              <a:rPr lang="en-US" dirty="0"/>
              <a:t> </a:t>
            </a:r>
            <a:r>
              <a:rPr lang="ru-RU" dirty="0"/>
              <a:t>и браузерах </a:t>
            </a:r>
            <a:r>
              <a:rPr lang="en-US" dirty="0"/>
              <a:t>Chrome/Firefox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8A2AE2-629B-42FD-9E28-E4A1D19A5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643169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8FA22-62FE-4C96-A191-27CEAA157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Clashing: </a:t>
            </a:r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E6EA8-EEE9-4F5E-95E4-71BA6E8B1D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Включен по умолчанию только в компиляторе </a:t>
            </a:r>
            <a:r>
              <a:rPr lang="en-US" dirty="0"/>
              <a:t>Ubuntu GCC</a:t>
            </a:r>
            <a:r>
              <a:rPr lang="ru-RU" dirty="0"/>
              <a:t> (нет в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Debian, </a:t>
            </a:r>
            <a:r>
              <a:rPr lang="ru-RU" dirty="0"/>
              <a:t>нет в </a:t>
            </a:r>
            <a:r>
              <a:rPr lang="en-US" dirty="0"/>
              <a:t>Clang)</a:t>
            </a:r>
          </a:p>
          <a:p>
            <a:pPr lvl="1"/>
            <a:r>
              <a:rPr lang="ru-RU" dirty="0"/>
              <a:t>Рекомендуется явно указывать флаг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fstack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-clash-protection</a:t>
            </a:r>
          </a:p>
          <a:p>
            <a:pPr lvl="1"/>
            <a:r>
              <a:rPr lang="ru-RU" dirty="0"/>
              <a:t>Пакеты в Debian</a:t>
            </a:r>
            <a:r>
              <a:rPr lang="en-US" dirty="0"/>
              <a:t>,</a:t>
            </a:r>
            <a:r>
              <a:rPr lang="ru-RU" dirty="0"/>
              <a:t> Fedora</a:t>
            </a:r>
            <a:r>
              <a:rPr lang="en-US" dirty="0"/>
              <a:t>, </a:t>
            </a:r>
            <a:r>
              <a:rPr lang="ru-RU" dirty="0"/>
              <a:t>Ubuntu собираются с этим флагом</a:t>
            </a:r>
            <a:endParaRPr lang="en-US" dirty="0"/>
          </a:p>
          <a:p>
            <a:r>
              <a:rPr lang="ru-RU" dirty="0"/>
              <a:t>Использование в дистрибутивах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Пакеты </a:t>
            </a:r>
            <a:r>
              <a:rPr lang="en-US" dirty="0"/>
              <a:t>Fedora </a:t>
            </a:r>
            <a:r>
              <a:rPr lang="ru-RU" dirty="0"/>
              <a:t>и </a:t>
            </a:r>
            <a:r>
              <a:rPr lang="en-US" dirty="0"/>
              <a:t>Ubuntu </a:t>
            </a:r>
            <a:r>
              <a:rPr lang="ru-RU" dirty="0"/>
              <a:t>дефолтно собираются с </a:t>
            </a:r>
            <a:r>
              <a:rPr lang="en-US" dirty="0"/>
              <a:t>Stack Clash</a:t>
            </a:r>
          </a:p>
          <a:p>
            <a:pPr lvl="1"/>
            <a:r>
              <a:rPr lang="ru-RU" dirty="0"/>
              <a:t>Статус на </a:t>
            </a:r>
            <a:r>
              <a:rPr lang="en-US" dirty="0"/>
              <a:t>Debian </a:t>
            </a:r>
            <a:r>
              <a:rPr lang="ru-RU" dirty="0"/>
              <a:t>неясен (</a:t>
            </a:r>
            <a:r>
              <a:rPr lang="en-US" dirty="0">
                <a:hlinkClick r:id="rId2"/>
              </a:rPr>
              <a:t>compiler-flags-distro #12</a:t>
            </a:r>
            <a:r>
              <a:rPr lang="en-US" dirty="0"/>
              <a:t>)</a:t>
            </a:r>
            <a:endParaRPr lang="ru-RU" dirty="0"/>
          </a:p>
          <a:p>
            <a:pPr lvl="2"/>
            <a:r>
              <a:rPr lang="ru-RU" dirty="0"/>
              <a:t>На </a:t>
            </a:r>
            <a:r>
              <a:rPr lang="en-US" dirty="0"/>
              <a:t>Debian 12 (stable) </a:t>
            </a:r>
            <a:r>
              <a:rPr lang="ru-RU" dirty="0"/>
              <a:t>не защищены даже уязвимые программы: </a:t>
            </a:r>
            <a:r>
              <a:rPr lang="en-US" dirty="0"/>
              <a:t>bash, bzip2, curl, </a:t>
            </a:r>
            <a:r>
              <a:rPr lang="en-US" dirty="0" err="1"/>
              <a:t>ffmpeg</a:t>
            </a:r>
            <a:r>
              <a:rPr lang="en-US" dirty="0"/>
              <a:t>, </a:t>
            </a:r>
            <a:r>
              <a:rPr lang="en-US" dirty="0" err="1"/>
              <a:t>perl</a:t>
            </a:r>
            <a:r>
              <a:rPr lang="en-US" dirty="0"/>
              <a:t>, python, etc.</a:t>
            </a:r>
          </a:p>
          <a:p>
            <a:r>
              <a:rPr lang="en-US" dirty="0"/>
              <a:t>Firefox </a:t>
            </a:r>
            <a:r>
              <a:rPr lang="ru-RU" dirty="0"/>
              <a:t>использует защиту от </a:t>
            </a:r>
            <a:r>
              <a:rPr lang="en-US" dirty="0"/>
              <a:t>Stack Clash (</a:t>
            </a:r>
            <a:r>
              <a:rPr lang="en-US" dirty="0">
                <a:hlinkClick r:id="rId3"/>
              </a:rPr>
              <a:t>BZ #1852202</a:t>
            </a:r>
            <a:r>
              <a:rPr lang="en-US" dirty="0"/>
              <a:t>), </a:t>
            </a:r>
            <a:r>
              <a:rPr lang="ru-RU" dirty="0"/>
              <a:t>а </a:t>
            </a:r>
            <a:r>
              <a:rPr lang="en-US" dirty="0"/>
              <a:t>Chrome </a:t>
            </a:r>
            <a:r>
              <a:rPr lang="ru-RU" dirty="0"/>
              <a:t>нет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614A2F-E5F3-45F9-86A4-52A24EAE6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840990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ADEC6-171D-4ACB-9FCC-86BE492CE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_FORTIFY_SOURCE: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3255C-F753-4543-BECB-F71864F2D5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4590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Для явного включения используются макросы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Пока не появится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D_FORTIFY_SOURCE=4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</a:t>
            </a:r>
            <a:endParaRPr lang="ru-RU" dirty="0"/>
          </a:p>
          <a:p>
            <a:r>
              <a:rPr lang="ru-RU" dirty="0"/>
              <a:t>Включена по умолчанию в компиляторе </a:t>
            </a:r>
            <a:r>
              <a:rPr lang="en-US" dirty="0"/>
              <a:t>Ubuntu GCC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Не включена в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pPr lvl="1"/>
            <a:r>
              <a:rPr lang="ru-RU" dirty="0"/>
              <a:t>Для </a:t>
            </a:r>
            <a:r>
              <a:rPr lang="en-US" dirty="0"/>
              <a:t>Clang</a:t>
            </a:r>
            <a:r>
              <a:rPr lang="ru-RU" dirty="0"/>
              <a:t> не включена по умолчанию нигде</a:t>
            </a:r>
          </a:p>
          <a:p>
            <a:r>
              <a:rPr lang="ru-RU" dirty="0"/>
              <a:t>Использование в реальных проектах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Debian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D_FORTIFY_SOURCE=2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</a:p>
          <a:p>
            <a:pPr lvl="1"/>
            <a:r>
              <a:rPr lang="ru-RU" dirty="0"/>
              <a:t>В </a:t>
            </a:r>
            <a:r>
              <a:rPr lang="en-US" dirty="0"/>
              <a:t>Fedora: </a:t>
            </a:r>
            <a:r>
              <a:rPr lang="ru-RU" dirty="0"/>
              <a:t>пакеты дефолтно собираются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D_FORTIFY_SOURCE=3</a:t>
            </a:r>
            <a:r>
              <a:rPr lang="en-US" dirty="0"/>
              <a:t> (</a:t>
            </a:r>
            <a:r>
              <a:rPr lang="ru-RU" dirty="0"/>
              <a:t>с 2023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 </a:t>
            </a:r>
            <a:r>
              <a:rPr lang="ru-RU" dirty="0"/>
              <a:t>собираются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53379-E1A6-429C-9D89-03490548E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923550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30F68-01D6-4DFC-8C4B-096056195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STL hardening: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EFA53E-F74E-4729-8A65-412D2CAD05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Libstdc++: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D_GLIBCXX_ASSERTIONS</a:t>
            </a:r>
          </a:p>
          <a:p>
            <a:pPr lvl="1"/>
            <a:r>
              <a:rPr lang="ru-RU" dirty="0"/>
              <a:t>(дефолтная </a:t>
            </a:r>
            <a:r>
              <a:rPr lang="en-US" dirty="0"/>
              <a:t>STL </a:t>
            </a:r>
            <a:r>
              <a:rPr lang="ru-RU" dirty="0"/>
              <a:t>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Clang)</a:t>
            </a:r>
          </a:p>
          <a:p>
            <a:r>
              <a:rPr lang="en-US" dirty="0"/>
              <a:t>Libc++: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-D_LIBCPP_HARDENING_MODE=...</a:t>
            </a:r>
          </a:p>
          <a:p>
            <a:pPr lvl="1"/>
            <a:r>
              <a:rPr lang="en-US" dirty="0"/>
              <a:t>(</a:t>
            </a:r>
            <a:r>
              <a:rPr lang="ru-RU" dirty="0"/>
              <a:t>включается в </a:t>
            </a:r>
            <a:r>
              <a:rPr lang="en-US" dirty="0"/>
              <a:t>Clang </a:t>
            </a:r>
            <a:r>
              <a:rPr lang="ru-RU" dirty="0"/>
              <a:t>по флагу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=libc++</a:t>
            </a:r>
            <a:r>
              <a:rPr lang="en-US" dirty="0"/>
              <a:t>)</a:t>
            </a:r>
          </a:p>
          <a:p>
            <a:r>
              <a:rPr lang="en-US" dirty="0"/>
              <a:t>Visual Studio: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-D_ITERATOR_DEBUG_LEVEL=1</a:t>
            </a:r>
          </a:p>
          <a:p>
            <a:r>
              <a:rPr lang="ru-RU" dirty="0"/>
              <a:t>По умолчанию не включена в компиляторах в дистрибутивах </a:t>
            </a:r>
            <a:r>
              <a:rPr lang="en-US" dirty="0"/>
              <a:t>Debian, Ubuntu </a:t>
            </a:r>
            <a:r>
              <a:rPr lang="ru-RU" dirty="0"/>
              <a:t>и </a:t>
            </a:r>
            <a:r>
              <a:rPr lang="en-US" dirty="0"/>
              <a:t>Fedora</a:t>
            </a:r>
            <a:endParaRPr lang="ru-RU" dirty="0"/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Включена по умолчанию для пакетов </a:t>
            </a:r>
            <a:r>
              <a:rPr lang="en-US" dirty="0"/>
              <a:t>Fedora, </a:t>
            </a:r>
            <a:r>
              <a:rPr lang="ru-RU" dirty="0"/>
              <a:t>но не для </a:t>
            </a:r>
            <a:r>
              <a:rPr lang="en-US" dirty="0"/>
              <a:t>Debian </a:t>
            </a:r>
            <a:r>
              <a:rPr lang="ru-RU" dirty="0"/>
              <a:t>и </a:t>
            </a:r>
            <a:r>
              <a:rPr lang="en-US" dirty="0"/>
              <a:t>Ubuntu</a:t>
            </a:r>
          </a:p>
          <a:p>
            <a:pPr lvl="1"/>
            <a:r>
              <a:rPr lang="en-US" dirty="0"/>
              <a:t>Google: Chrome and server systems</a:t>
            </a:r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74AC83-3417-44E3-8294-3A7D59F0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2434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7C548-1F7D-4984-9025-57F6E28D53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обнаружения на этапе </a:t>
            </a:r>
            <a:r>
              <a:rPr lang="en-US" dirty="0"/>
              <a:t>QA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5C588-54A6-4EFA-BF65-B9516D320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217" y="1690688"/>
            <a:ext cx="10905565" cy="479032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Hardening – </a:t>
            </a:r>
            <a:r>
              <a:rPr lang="ru-RU" dirty="0"/>
              <a:t>крайняя мера, лучше обнаруживать ошибки на этапе </a:t>
            </a:r>
            <a:r>
              <a:rPr lang="en-US" dirty="0"/>
              <a:t>QA</a:t>
            </a:r>
          </a:p>
          <a:p>
            <a:pPr lvl="1"/>
            <a:r>
              <a:rPr lang="ru-RU" dirty="0"/>
              <a:t>Инструменты </a:t>
            </a:r>
            <a:r>
              <a:rPr lang="en-US" dirty="0"/>
              <a:t>QA </a:t>
            </a:r>
            <a:r>
              <a:rPr lang="ru-RU" dirty="0"/>
              <a:t>мощнее и могут найти больше багов</a:t>
            </a:r>
            <a:endParaRPr lang="en-US" dirty="0"/>
          </a:p>
          <a:p>
            <a:r>
              <a:rPr lang="en-US" dirty="0"/>
              <a:t>Fuzzing, concolic testing, property-based testing, etc.</a:t>
            </a:r>
          </a:p>
          <a:p>
            <a:r>
              <a:rPr lang="en-US" dirty="0" err="1"/>
              <a:t>AddressSanitizer</a:t>
            </a:r>
            <a:r>
              <a:rPr lang="en-US" dirty="0"/>
              <a:t> (≥ 2x)</a:t>
            </a:r>
          </a:p>
          <a:p>
            <a:pPr lvl="1"/>
            <a:r>
              <a:rPr lang="en-US" dirty="0"/>
              <a:t>Stack/heap/static overflow, double free, use-after-free/return, etc.</a:t>
            </a:r>
          </a:p>
          <a:p>
            <a:pPr lvl="1"/>
            <a:r>
              <a:rPr lang="en-US" dirty="0"/>
              <a:t>State-of-the-art</a:t>
            </a:r>
          </a:p>
          <a:p>
            <a:pPr lvl="1"/>
            <a:r>
              <a:rPr lang="ru-RU" dirty="0"/>
              <a:t>Может ограниченно использоваться в проде для </a:t>
            </a:r>
            <a:r>
              <a:rPr lang="en-US" dirty="0"/>
              <a:t>A/B </a:t>
            </a:r>
            <a:r>
              <a:rPr lang="ru-RU" dirty="0"/>
              <a:t>тестирования</a:t>
            </a:r>
            <a:endParaRPr lang="en-US" dirty="0"/>
          </a:p>
          <a:p>
            <a:pPr lvl="2"/>
            <a:r>
              <a:rPr lang="ru-RU" dirty="0"/>
              <a:t>Особенно варианты с низкими накладными расходами </a:t>
            </a:r>
            <a:r>
              <a:rPr lang="en-US" dirty="0"/>
              <a:t>(GWP-Asan, HWASan)</a:t>
            </a:r>
          </a:p>
          <a:p>
            <a:r>
              <a:rPr lang="ru-RU" dirty="0"/>
              <a:t>Отладочные проверки </a:t>
            </a:r>
            <a:r>
              <a:rPr lang="en-US" dirty="0"/>
              <a:t>STL (≥ 2x)</a:t>
            </a:r>
          </a:p>
          <a:p>
            <a:pPr lvl="1"/>
            <a:r>
              <a:rPr lang="ru-RU" dirty="0"/>
              <a:t>Например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libstdc++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LIBCPP_ABI_BOUNDED_ITERATORS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libc++</a:t>
            </a:r>
          </a:p>
          <a:p>
            <a:pPr lvl="1"/>
            <a:r>
              <a:rPr lang="ru-RU" dirty="0"/>
              <a:t>Меняют </a:t>
            </a:r>
            <a:r>
              <a:rPr lang="en-US" dirty="0"/>
              <a:t>ABI =&gt; </a:t>
            </a:r>
            <a:r>
              <a:rPr lang="ru-RU" dirty="0"/>
              <a:t>требуется полная пересборка зависимостей</a:t>
            </a:r>
          </a:p>
          <a:p>
            <a:r>
              <a:rPr lang="en-US" dirty="0" err="1"/>
              <a:t>Valgrind</a:t>
            </a:r>
            <a:r>
              <a:rPr lang="en-US" dirty="0"/>
              <a:t> (20-50x)</a:t>
            </a:r>
          </a:p>
          <a:p>
            <a:pPr lvl="1"/>
            <a:r>
              <a:rPr lang="ru-RU" dirty="0"/>
              <a:t>Только ошибки кучи</a:t>
            </a:r>
            <a:r>
              <a:rPr lang="en-US" dirty="0"/>
              <a:t>: heap overflow, double free, use-after-free, etc.</a:t>
            </a:r>
          </a:p>
          <a:p>
            <a:pPr lvl="1"/>
            <a:r>
              <a:rPr lang="ru-RU" dirty="0"/>
              <a:t>Намного медленнее </a:t>
            </a:r>
            <a:r>
              <a:rPr lang="en-US" dirty="0"/>
              <a:t>Asan,</a:t>
            </a:r>
            <a:r>
              <a:rPr lang="ru-RU" dirty="0"/>
              <a:t> но может найти доп. ошибки</a:t>
            </a:r>
            <a:endParaRPr lang="en-US" dirty="0"/>
          </a:p>
          <a:p>
            <a:r>
              <a:rPr lang="ru-RU" dirty="0"/>
              <a:t>Другие инструменты</a:t>
            </a:r>
            <a:endParaRPr lang="en-US" dirty="0"/>
          </a:p>
          <a:p>
            <a:pPr lvl="1"/>
            <a:r>
              <a:rPr lang="en-US" dirty="0"/>
              <a:t>ElectricFence (</a:t>
            </a:r>
            <a:r>
              <a:rPr lang="ru-RU" dirty="0"/>
              <a:t>только </a:t>
            </a:r>
            <a:r>
              <a:rPr lang="en-US" dirty="0"/>
              <a:t>heap overflow</a:t>
            </a:r>
            <a:r>
              <a:rPr lang="ru-RU" dirty="0"/>
              <a:t>)</a:t>
            </a:r>
            <a:r>
              <a:rPr lang="en-US" dirty="0"/>
              <a:t>, </a:t>
            </a:r>
            <a:r>
              <a:rPr lang="en-US" dirty="0">
                <a:hlinkClick r:id="rId2"/>
              </a:rPr>
              <a:t>DirtyFrame</a:t>
            </a:r>
            <a:r>
              <a:rPr lang="en-US" dirty="0"/>
              <a:t>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1D04F8-09C8-4303-A86A-CD9BCCECA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2534789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92084D-322A-4CB9-A936-45119E748D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Hardened allocators: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3FC83D-DCD4-4DBF-AB24-B5AB31F5E2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</a:t>
            </a:r>
            <a:r>
              <a:rPr lang="en-US" dirty="0" err="1"/>
              <a:t>бычно</a:t>
            </a:r>
            <a:r>
              <a:rPr lang="en-US" dirty="0"/>
              <a:t> </a:t>
            </a:r>
            <a:r>
              <a:rPr lang="ru-RU" dirty="0"/>
              <a:t>просто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LD_PRELOAD=path/to/allocator.so</a:t>
            </a:r>
          </a:p>
          <a:p>
            <a:r>
              <a:rPr lang="ru-RU" dirty="0"/>
              <a:t>Проверки в </a:t>
            </a:r>
            <a:r>
              <a:rPr lang="en-US" dirty="0"/>
              <a:t>Glibc </a:t>
            </a:r>
            <a:r>
              <a:rPr lang="ru-RU" dirty="0"/>
              <a:t>включаются по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MALLOC_CHECK_=3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GLIBC_TUNABLES=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glibc.malloc.check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=3</a:t>
            </a:r>
          </a:p>
          <a:p>
            <a:r>
              <a:rPr lang="ru-RU" dirty="0"/>
              <a:t>Использование в реальных проектах:</a:t>
            </a:r>
          </a:p>
          <a:p>
            <a:pPr lvl="1"/>
            <a:r>
              <a:rPr lang="ru-RU" dirty="0"/>
              <a:t>Большинство дистрибутивов </a:t>
            </a:r>
            <a:r>
              <a:rPr lang="en-US" dirty="0"/>
              <a:t>Linux </a:t>
            </a:r>
            <a:r>
              <a:rPr lang="ru-RU" dirty="0"/>
              <a:t>используют </a:t>
            </a:r>
            <a:r>
              <a:rPr lang="en-US" dirty="0"/>
              <a:t>Glibc</a:t>
            </a:r>
          </a:p>
          <a:p>
            <a:pPr lvl="1"/>
            <a:r>
              <a:rPr lang="en-US" dirty="0"/>
              <a:t>Android </a:t>
            </a:r>
            <a:r>
              <a:rPr lang="ru-RU" dirty="0"/>
              <a:t>использует </a:t>
            </a:r>
            <a:r>
              <a:rPr lang="en-US" dirty="0"/>
              <a:t>Scudo </a:t>
            </a:r>
            <a:r>
              <a:rPr lang="ru-RU" dirty="0"/>
              <a:t>по дефолту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использует</a:t>
            </a:r>
            <a:r>
              <a:rPr lang="en-US" dirty="0"/>
              <a:t> hardened-</a:t>
            </a:r>
            <a:r>
              <a:rPr lang="ru-RU" dirty="0"/>
              <a:t>аллокатор </a:t>
            </a:r>
            <a:r>
              <a:rPr lang="en-US" dirty="0" err="1"/>
              <a:t>PartitionAlloc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Efficient And Safe Allocations Everywhere!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/>
              <a:t>использует</a:t>
            </a:r>
            <a:r>
              <a:rPr lang="en-US" dirty="0"/>
              <a:t> </a:t>
            </a:r>
            <a:r>
              <a:rPr lang="ru-RU" dirty="0"/>
              <a:t>не-</a:t>
            </a:r>
            <a:r>
              <a:rPr lang="en-US" dirty="0"/>
              <a:t>hardened </a:t>
            </a:r>
            <a:r>
              <a:rPr lang="ru-RU" dirty="0"/>
              <a:t>аллокатор</a:t>
            </a:r>
            <a:r>
              <a:rPr lang="en-US" dirty="0"/>
              <a:t> :(</a:t>
            </a:r>
            <a:endParaRPr lang="ru-RU" dirty="0"/>
          </a:p>
          <a:p>
            <a:pPr lvl="2"/>
            <a:r>
              <a:rPr lang="en-US" dirty="0">
                <a:hlinkClick r:id="rId3"/>
              </a:rPr>
              <a:t>Firefox and Chromium: Memory Allocator Hardening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A5120B-FAAA-4EA3-9261-D059D90B4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5695599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65176-1DCF-40BE-BC3B-1D07413D3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RELRO: </a:t>
            </a:r>
            <a:r>
              <a:rPr lang="ru-RU" dirty="0"/>
              <a:t>Как включить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5EE06-796F-4150-9967-C80D9D14B3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линкера для включения </a:t>
            </a:r>
            <a:r>
              <a:rPr lang="en-US" dirty="0"/>
              <a:t>Full RELRO:</a:t>
            </a:r>
            <a:r>
              <a:rPr lang="ru-RU" dirty="0"/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-Wl,-z,now -Wl,-z,relro</a:t>
            </a:r>
          </a:p>
          <a:p>
            <a:pPr lvl="1"/>
            <a:r>
              <a:rPr lang="ru-RU" dirty="0"/>
              <a:t>В Ubuntu включены по умолчанию в GCC, но не в </a:t>
            </a:r>
            <a:r>
              <a:rPr lang="en-US" dirty="0"/>
              <a:t>Clang (</a:t>
            </a:r>
            <a:r>
              <a:rPr lang="ru-RU" dirty="0"/>
              <a:t>в </a:t>
            </a:r>
            <a:r>
              <a:rPr lang="en-US" dirty="0"/>
              <a:t>Clang </a:t>
            </a:r>
            <a:r>
              <a:rPr lang="ru-RU" dirty="0"/>
              <a:t>только </a:t>
            </a:r>
            <a:r>
              <a:rPr lang="en-US" dirty="0"/>
              <a:t>partial RELRO)</a:t>
            </a:r>
            <a:endParaRPr lang="ru-RU" dirty="0"/>
          </a:p>
          <a:p>
            <a:pPr lvl="1"/>
            <a:r>
              <a:rPr lang="ru-RU" dirty="0"/>
              <a:t>В Debian и </a:t>
            </a:r>
            <a:r>
              <a:rPr lang="en-US" dirty="0"/>
              <a:t>Fedora </a:t>
            </a:r>
            <a:r>
              <a:rPr lang="ru-RU" dirty="0"/>
              <a:t>не включены по умолчанию ни в GCC, ни в Clang</a:t>
            </a:r>
          </a:p>
          <a:p>
            <a:r>
              <a:rPr lang="ru-RU" dirty="0"/>
              <a:t>Использование в реальных проектах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Ubuntu </a:t>
            </a:r>
            <a:r>
              <a:rPr lang="ru-RU" dirty="0"/>
              <a:t>и Fefora пакеты дефолтно собираются с </a:t>
            </a:r>
            <a:r>
              <a:rPr lang="en-US" dirty="0"/>
              <a:t>F</a:t>
            </a:r>
            <a:r>
              <a:rPr lang="ru-RU" dirty="0"/>
              <a:t>ull RELRO</a:t>
            </a:r>
          </a:p>
          <a:p>
            <a:pPr lvl="1"/>
            <a:r>
              <a:rPr lang="ru-RU" dirty="0"/>
              <a:t>В пакетах Debian </a:t>
            </a:r>
            <a:r>
              <a:rPr lang="en-US" dirty="0"/>
              <a:t>Full RELRO</a:t>
            </a:r>
            <a:r>
              <a:rPr lang="ru-RU" dirty="0"/>
              <a:t> дефолтно не включён</a:t>
            </a:r>
            <a:endParaRPr lang="en-US" dirty="0"/>
          </a:p>
          <a:p>
            <a:pPr lvl="1"/>
            <a:r>
              <a:rPr lang="ru-RU" dirty="0"/>
              <a:t>Включён по дефолту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BUILD.gn</a:t>
            </a:r>
            <a:r>
              <a:rPr lang="en-US" dirty="0"/>
              <a:t>)</a:t>
            </a:r>
            <a:r>
              <a:rPr lang="ru-RU" dirty="0"/>
              <a:t> и </a:t>
            </a:r>
            <a:r>
              <a:rPr lang="en-US" dirty="0"/>
              <a:t>Firefox (</a:t>
            </a:r>
            <a:r>
              <a:rPr lang="en-US" dirty="0" err="1">
                <a:hlinkClick r:id="rId3"/>
              </a:rPr>
              <a:t>flags.configure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411C1E-D413-45A8-A79C-2EA0BE5213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0769243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6086E6-A33E-46F6-89CA-5172D41063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57FE3-4034-4B4E-B24F-5F1FE30BF4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Флаг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-ftrivial-auto-var-init=zero</a:t>
            </a:r>
            <a:r>
              <a:rPr lang="ru-RU" dirty="0"/>
              <a:t> в GCC и Clang</a:t>
            </a:r>
            <a:endParaRPr lang="en-US" dirty="0"/>
          </a:p>
          <a:p>
            <a:pPr lvl="1"/>
            <a:r>
              <a:rPr lang="ru-RU" dirty="0"/>
              <a:t>Не включён по умолчанию в компиляторе в </a:t>
            </a:r>
            <a:r>
              <a:rPr lang="en-US" dirty="0"/>
              <a:t>Ubuntu, Debian, Fedora</a:t>
            </a:r>
            <a:endParaRPr lang="ru-RU" dirty="0"/>
          </a:p>
          <a:p>
            <a:r>
              <a:rPr lang="ru-RU" dirty="0"/>
              <a:t>Скрытый флаг </a:t>
            </a:r>
            <a:r>
              <a:rPr lang="en-US" dirty="0"/>
              <a:t>-</a:t>
            </a:r>
            <a:r>
              <a:rPr lang="en-US" dirty="0" err="1"/>
              <a:t>initiall</a:t>
            </a:r>
            <a:r>
              <a:rPr lang="en-US" dirty="0"/>
              <a:t> </a:t>
            </a:r>
            <a:r>
              <a:rPr lang="ru-RU" dirty="0"/>
              <a:t>в </a:t>
            </a:r>
            <a:r>
              <a:rPr lang="en-US" dirty="0"/>
              <a:t>Visual Studio</a:t>
            </a:r>
            <a:endParaRPr lang="ru-RU" dirty="0"/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 включён по умолчанию в пакетах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Дискуссия в трекере </a:t>
            </a:r>
            <a:r>
              <a:rPr lang="en-US" dirty="0"/>
              <a:t>Ubuntu (</a:t>
            </a:r>
            <a:r>
              <a:rPr lang="en-US" dirty="0">
                <a:hlinkClick r:id="rId2"/>
              </a:rPr>
              <a:t>#1972043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Включён в Chrome (</a:t>
            </a:r>
            <a:r>
              <a:rPr lang="en-US" dirty="0">
                <a:hlinkClick r:id="rId3"/>
              </a:rPr>
              <a:t>Chromium #</a:t>
            </a:r>
            <a:r>
              <a:rPr lang="ru-RU" dirty="0">
                <a:hlinkClick r:id="rId3"/>
              </a:rPr>
              <a:t>40633061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Исправление и отключение hot paths заняло ~4 месяца</a:t>
            </a:r>
          </a:p>
          <a:p>
            <a:r>
              <a:rPr lang="ru-RU" dirty="0"/>
              <a:t>Пока не включён в Firefox (</a:t>
            </a:r>
            <a:r>
              <a:rPr lang="en-US" dirty="0">
                <a:hlinkClick r:id="rId4"/>
              </a:rPr>
              <a:t>Trivial Auto Var Init Experiments</a:t>
            </a:r>
            <a:r>
              <a:rPr lang="ru-RU" dirty="0"/>
              <a:t>)</a:t>
            </a:r>
            <a:endParaRPr lang="en-US" dirty="0"/>
          </a:p>
          <a:p>
            <a:r>
              <a:rPr lang="ru-RU" dirty="0"/>
              <a:t>Включён в </a:t>
            </a:r>
            <a:r>
              <a:rPr lang="en-US" dirty="0"/>
              <a:t>Android user</a:t>
            </a:r>
            <a:r>
              <a:rPr lang="ru-RU" dirty="0"/>
              <a:t>- и </a:t>
            </a:r>
            <a:r>
              <a:rPr lang="en-US" dirty="0" err="1"/>
              <a:t>kernelspace</a:t>
            </a:r>
            <a:r>
              <a:rPr lang="en-US" dirty="0"/>
              <a:t> (</a:t>
            </a:r>
            <a:r>
              <a:rPr lang="sv-SE" dirty="0">
                <a:hlinkClick r:id="rId5"/>
              </a:rPr>
              <a:t>System hardening in Android 11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EDC4A3-65C4-4E94-A281-A0BE05178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7254691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390CB5-FF6E-4765-B937-FC6BA0EF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Целочисленные переполнения</a:t>
            </a:r>
            <a:r>
              <a:rPr lang="en-US" dirty="0"/>
              <a:t>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DEE4F-0571-446A-90C7-1E44732CD1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GCC: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-trap=signed-integer-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</a:t>
            </a:r>
          </a:p>
          <a:p>
            <a:pPr lvl="1"/>
            <a:r>
              <a:rPr lang="en-US" dirty="0"/>
              <a:t>GCC </a:t>
            </a:r>
            <a:r>
              <a:rPr lang="ru-RU" dirty="0"/>
              <a:t>не поддерживает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integer</a:t>
            </a:r>
          </a:p>
          <a:p>
            <a:pPr lvl="1"/>
            <a:r>
              <a:rPr lang="ru-RU" dirty="0"/>
              <a:t>Ещё раз отметим что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ftrapv</a:t>
            </a:r>
            <a:r>
              <a:rPr lang="en-US" dirty="0"/>
              <a:t> </a:t>
            </a:r>
            <a:r>
              <a:rPr lang="ru-RU" i="1" dirty="0"/>
              <a:t>неработоспособна</a:t>
            </a:r>
          </a:p>
          <a:p>
            <a:r>
              <a:rPr lang="en-US" dirty="0"/>
              <a:t>Clang: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=signed-integer-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overflow,pointer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-overflow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-minimal-runtime</a:t>
            </a:r>
          </a:p>
          <a:p>
            <a:pPr lvl="1"/>
            <a:r>
              <a:rPr lang="ru-RU" dirty="0"/>
              <a:t>Рекомендую также добавлять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=integer</a:t>
            </a:r>
            <a:r>
              <a:rPr lang="en-US" dirty="0"/>
              <a:t> </a:t>
            </a:r>
            <a:r>
              <a:rPr lang="ru-RU" dirty="0"/>
              <a:t>(может потребоваться добавить некоторые </a:t>
            </a:r>
            <a:r>
              <a:rPr lang="en-US" dirty="0"/>
              <a:t>STL </a:t>
            </a:r>
            <a:r>
              <a:rPr lang="ru-RU" dirty="0"/>
              <a:t>хедеры</a:t>
            </a:r>
            <a:r>
              <a:rPr lang="en-US" dirty="0"/>
              <a:t>, </a:t>
            </a:r>
            <a:r>
              <a:rPr lang="ru-RU" dirty="0"/>
              <a:t>например </a:t>
            </a:r>
            <a:r>
              <a:rPr lang="en-US" dirty="0"/>
              <a:t>&lt;random&gt;, </a:t>
            </a:r>
            <a:r>
              <a:rPr lang="ru-RU" dirty="0"/>
              <a:t>в </a:t>
            </a:r>
            <a:r>
              <a:rPr lang="en-US" dirty="0"/>
              <a:t>blacklist</a:t>
            </a:r>
            <a:r>
              <a:rPr lang="ru-RU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Использование в реальных проектах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Защита не используется в </a:t>
            </a:r>
            <a:r>
              <a:rPr lang="en-US" dirty="0"/>
              <a:t>Ubuntu, Debian, Fedora</a:t>
            </a:r>
            <a:r>
              <a:rPr lang="ru-RU" dirty="0"/>
              <a:t>, а также в браузерах </a:t>
            </a:r>
            <a:r>
              <a:rPr lang="en-US" dirty="0"/>
              <a:t>Chrome </a:t>
            </a:r>
            <a:r>
              <a:rPr lang="ru-RU" dirty="0"/>
              <a:t>и </a:t>
            </a:r>
            <a:r>
              <a:rPr lang="en-US" dirty="0"/>
              <a:t>Firefox</a:t>
            </a:r>
          </a:p>
          <a:p>
            <a:pPr lvl="1"/>
            <a:r>
              <a:rPr lang="ru-RU" dirty="0"/>
              <a:t>Включена в </a:t>
            </a:r>
            <a:r>
              <a:rPr lang="en-US" dirty="0"/>
              <a:t>Android media stack:</a:t>
            </a:r>
          </a:p>
          <a:p>
            <a:pPr lvl="2"/>
            <a:r>
              <a:rPr lang="en-US" dirty="0">
                <a:hlinkClick r:id="rId2"/>
              </a:rPr>
              <a:t>Android Developers Blog: Hardening media stack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Android Developers Blog: Compiler-based security mitigations in Android 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801BD-7B4E-4514-8AA3-A09D92C08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41201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5717-4BAA-4EF0-AE04-1234344C22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Использование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643B7A-2796-4C8D-BF20-1D8525E29A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Включена по дефолту на Android</a:t>
            </a:r>
          </a:p>
          <a:p>
            <a:r>
              <a:rPr lang="en-US" dirty="0"/>
              <a:t>LLVM CFI </a:t>
            </a:r>
            <a:r>
              <a:rPr lang="ru-RU" dirty="0"/>
              <a:t>не включена дефолтно для пакетов в Ubuntu, Debian, Fedora</a:t>
            </a:r>
            <a:endParaRPr lang="en-US" dirty="0"/>
          </a:p>
          <a:p>
            <a:pPr lvl="1"/>
            <a:r>
              <a:rPr lang="en-US" dirty="0"/>
              <a:t>LTO + </a:t>
            </a:r>
            <a:r>
              <a:rPr lang="ru-RU" dirty="0"/>
              <a:t>отсутствие поддержки в </a:t>
            </a:r>
            <a:r>
              <a:rPr lang="en-US" dirty="0"/>
              <a:t>GCC</a:t>
            </a:r>
            <a:endParaRPr lang="ru-RU" dirty="0"/>
          </a:p>
          <a:p>
            <a:r>
              <a:rPr lang="ru-RU" dirty="0"/>
              <a:t>Intel CET и </a:t>
            </a:r>
            <a:r>
              <a:rPr lang="en-US" dirty="0"/>
              <a:t>AArch64 CFI </a:t>
            </a:r>
            <a:r>
              <a:rPr lang="ru-RU" dirty="0"/>
              <a:t>дефолтно включён для пакетов в </a:t>
            </a:r>
            <a:r>
              <a:rPr lang="ru-RU" dirty="0">
                <a:hlinkClick r:id="rId2"/>
              </a:rPr>
              <a:t>Ubuntu</a:t>
            </a:r>
            <a:r>
              <a:rPr lang="ru-RU" dirty="0"/>
              <a:t>,</a:t>
            </a:r>
            <a:r>
              <a:rPr lang="en-US" dirty="0"/>
              <a:t> </a:t>
            </a:r>
            <a:r>
              <a:rPr lang="ru-RU" dirty="0">
                <a:hlinkClick r:id="rId3"/>
              </a:rPr>
              <a:t>Fedora</a:t>
            </a:r>
            <a:r>
              <a:rPr lang="ru-RU" dirty="0"/>
              <a:t> и</a:t>
            </a:r>
            <a:r>
              <a:rPr lang="en-US" dirty="0"/>
              <a:t> </a:t>
            </a:r>
            <a:r>
              <a:rPr lang="ru-RU" dirty="0">
                <a:hlinkClick r:id="rId4"/>
              </a:rPr>
              <a:t>Debian</a:t>
            </a:r>
            <a:endParaRPr lang="en-US" dirty="0"/>
          </a:p>
          <a:p>
            <a:r>
              <a:rPr lang="en-US" dirty="0"/>
              <a:t>Chrome </a:t>
            </a:r>
            <a:r>
              <a:rPr lang="ru-RU" dirty="0"/>
              <a:t>использует </a:t>
            </a:r>
            <a:r>
              <a:rPr lang="en-US" dirty="0"/>
              <a:t>LLVM CFI </a:t>
            </a:r>
            <a:r>
              <a:rPr lang="ru-RU" dirty="0"/>
              <a:t>для </a:t>
            </a:r>
            <a:r>
              <a:rPr lang="en-US" dirty="0"/>
              <a:t>X86 </a:t>
            </a:r>
            <a:r>
              <a:rPr lang="ru-RU" dirty="0"/>
              <a:t>и </a:t>
            </a:r>
            <a:r>
              <a:rPr lang="en-US" dirty="0"/>
              <a:t>AArch64 CFI </a:t>
            </a:r>
            <a:r>
              <a:rPr lang="ru-RU" dirty="0"/>
              <a:t>для </a:t>
            </a:r>
            <a:r>
              <a:rPr lang="en-US" dirty="0"/>
              <a:t>ARM</a:t>
            </a:r>
          </a:p>
          <a:p>
            <a:pPr lvl="1"/>
            <a:r>
              <a:rPr lang="en-US" dirty="0"/>
              <a:t>Firefox </a:t>
            </a:r>
            <a:r>
              <a:rPr lang="ru-RU" dirty="0"/>
              <a:t>не использует никакой вариант </a:t>
            </a:r>
            <a:r>
              <a:rPr lang="en-US" dirty="0"/>
              <a:t>CFI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C47595-0B65-4B0B-B52F-087D9E003C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133543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30E6FA-DA1C-4347-B182-90992B279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CFI: </a:t>
            </a:r>
            <a:r>
              <a:rPr lang="ru-RU" dirty="0"/>
              <a:t>Как включить </a:t>
            </a:r>
            <a:r>
              <a:rPr lang="en-US" dirty="0"/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889411-7A90-4798-9542-F6772CCFFD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LLVM CFI:</a:t>
            </a:r>
          </a:p>
          <a:p>
            <a:pPr lvl="1"/>
            <a:r>
              <a:rPr lang="ru-RU" dirty="0"/>
              <a:t>Не включена по умолчанию ни в </a:t>
            </a:r>
            <a:r>
              <a:rPr lang="en-US" dirty="0"/>
              <a:t>GCC, </a:t>
            </a:r>
            <a:r>
              <a:rPr lang="ru-RU" dirty="0"/>
              <a:t>ни в </a:t>
            </a:r>
            <a:r>
              <a:rPr lang="en-US" dirty="0"/>
              <a:t>Clang </a:t>
            </a:r>
            <a:r>
              <a:rPr lang="ru-RU" dirty="0"/>
              <a:t>в </a:t>
            </a:r>
            <a:r>
              <a:rPr lang="en-US" dirty="0"/>
              <a:t>Ubuntu, Debian, Fedora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</a:t>
            </a:r>
            <a:r>
              <a:rPr lang="ru-RU" dirty="0"/>
              <a:t> (также требует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=thin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LTO </a:t>
            </a:r>
            <a:r>
              <a:rPr lang="ru-RU" dirty="0"/>
              <a:t>нужна для построения полного </a:t>
            </a:r>
            <a:r>
              <a:rPr lang="en-US" dirty="0"/>
              <a:t>call graph </a:t>
            </a:r>
            <a:r>
              <a:rPr lang="ru-RU" dirty="0"/>
              <a:t>программы, </a:t>
            </a:r>
            <a:r>
              <a:rPr lang="en-US" dirty="0"/>
              <a:t>visibility </a:t>
            </a:r>
            <a:r>
              <a:rPr lang="ru-RU" dirty="0"/>
              <a:t>для сокращения внешних вызовов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Для межбиблиотечных вызовов нужна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-cfi-cross-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dso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ru-RU" dirty="0"/>
              <a:t>замедляет выполнение)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Intel CET: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</a:p>
          <a:p>
            <a:pPr lvl="2"/>
            <a:r>
              <a:rPr lang="ru-RU" dirty="0"/>
              <a:t>Раньше ещё нужно было указывать флаги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mcet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mshstk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mibt</a:t>
            </a:r>
            <a:r>
              <a:rPr lang="en-US" dirty="0"/>
              <a:t>,</a:t>
            </a:r>
            <a:r>
              <a:rPr lang="ru-RU" dirty="0"/>
              <a:t> но теперь нет</a:t>
            </a:r>
            <a:endParaRPr lang="en-US" dirty="0"/>
          </a:p>
          <a:p>
            <a:pPr lvl="1"/>
            <a:r>
              <a:rPr lang="ru-RU" dirty="0"/>
              <a:t>Включена по умолчанию в </a:t>
            </a:r>
            <a:r>
              <a:rPr lang="en-US" dirty="0"/>
              <a:t>GCC </a:t>
            </a:r>
            <a:r>
              <a:rPr lang="ru-RU" dirty="0"/>
              <a:t>в </a:t>
            </a:r>
            <a:r>
              <a:rPr lang="en-US" dirty="0"/>
              <a:t>Ubuntu</a:t>
            </a:r>
            <a:r>
              <a:rPr lang="ru-RU" dirty="0"/>
              <a:t>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Toolchain: Compiler flags</a:t>
            </a:r>
            <a:r>
              <a:rPr lang="en-US" dirty="0"/>
              <a:t>)</a:t>
            </a:r>
          </a:p>
          <a:p>
            <a:r>
              <a:rPr lang="en-US" dirty="0"/>
              <a:t>AArch64 CFI:</a:t>
            </a:r>
          </a:p>
          <a:p>
            <a:pPr lvl="1"/>
            <a:r>
              <a:rPr lang="ru-RU" dirty="0"/>
              <a:t>Включается по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mbranch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-protection=standard</a:t>
            </a:r>
          </a:p>
          <a:p>
            <a:pPr lvl="1"/>
            <a:r>
              <a:rPr lang="ru-RU" dirty="0"/>
              <a:t>Никто не знает</a:t>
            </a:r>
            <a:r>
              <a:rPr lang="en-US" dirty="0"/>
              <a:t> </a:t>
            </a:r>
            <a:r>
              <a:rPr lang="ru-RU" dirty="0"/>
              <a:t>почему не использовали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fcf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-protection</a:t>
            </a:r>
            <a:r>
              <a:rPr lang="en-US" dirty="0"/>
              <a:t> :(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C8E3B-7DEC-4904-91A6-29E88E1F7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2349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8A1571-9ABE-4D22-9FB0-8B7650F581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Уязвимости </a:t>
            </a:r>
            <a:r>
              <a:rPr lang="en-US" dirty="0"/>
              <a:t>buffer overflow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6667F4-8E14-44B2-BB22-DEDBE7BF364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13A41-D244-4E9C-A63B-26AA0EB95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11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53228-3760-4226-AC20-B5B4E86E2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Переполнения буфера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A251B-AFAB-4D1F-860A-F2E607F34D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5438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Morris Worm (1988)</a:t>
            </a:r>
          </a:p>
          <a:p>
            <a:r>
              <a:rPr lang="ru-RU" dirty="0"/>
              <a:t>Запись чрезмерно большого объёма данных в переменную программы</a:t>
            </a:r>
            <a:endParaRPr lang="en-US" dirty="0"/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char local_buf[32];</a:t>
            </a:r>
          </a:p>
          <a:p>
            <a:pPr marL="457200" lvl="1" indent="0">
              <a:buNone/>
            </a:pP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sprintf(buf, “Message from user: %s”, received_data);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ru-RU" dirty="0"/>
              <a:t>Переполнение стека (</a:t>
            </a:r>
            <a:r>
              <a:rPr lang="en-US" dirty="0"/>
              <a:t>stack overflow)</a:t>
            </a:r>
            <a:endParaRPr lang="ru-RU" dirty="0"/>
          </a:p>
          <a:p>
            <a:pPr lvl="1"/>
            <a:r>
              <a:rPr lang="ru-RU" dirty="0"/>
              <a:t>Атаки </a:t>
            </a:r>
            <a:r>
              <a:rPr lang="en-US" dirty="0"/>
              <a:t>Stack Smashing, Return-to-libc, Return-Oriented Programming</a:t>
            </a:r>
          </a:p>
          <a:p>
            <a:pPr lvl="1"/>
            <a:r>
              <a:rPr lang="ru-RU" dirty="0"/>
              <a:t>Наиболее стандартизованный и технологичный вид атак</a:t>
            </a:r>
            <a:endParaRPr lang="en-US" dirty="0"/>
          </a:p>
          <a:p>
            <a:r>
              <a:rPr lang="ru-RU" dirty="0"/>
              <a:t>Переполнение кучи </a:t>
            </a:r>
            <a:r>
              <a:rPr lang="en-US" dirty="0"/>
              <a:t>(heap overflow)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07203C-7930-4B98-B51C-7530BB7BA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5344" y="1502896"/>
            <a:ext cx="2841526" cy="42622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33D0371-EB56-4B28-A2BA-F24A998EABC4}"/>
              </a:ext>
            </a:extLst>
          </p:cNvPr>
          <p:cNvSpPr txBox="1"/>
          <p:nvPr/>
        </p:nvSpPr>
        <p:spPr>
          <a:xfrm>
            <a:off x="8964705" y="5765186"/>
            <a:ext cx="27521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https://www.rawpixel.com/image/5958324/free-public-domain-cc0-photo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F2FB3-0ABE-4551-B64E-9996F34C7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35388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C58F6-C4AB-4F64-B829-BC36656207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8232402" cy="1325563"/>
          </a:xfrm>
        </p:spPr>
        <p:txBody>
          <a:bodyPr/>
          <a:lstStyle/>
          <a:p>
            <a:r>
              <a:rPr lang="ru-RU" dirty="0"/>
              <a:t>Распространённость </a:t>
            </a:r>
            <a:r>
              <a:rPr lang="en-US" dirty="0"/>
              <a:t>buffer overflow </a:t>
            </a:r>
            <a:r>
              <a:rPr lang="ru-RU" dirty="0"/>
              <a:t>уязвимостей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9631-53E8-4D6D-A000-E7F004BC0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</a:t>
            </a:r>
            <a:r>
              <a:rPr lang="ru-RU" dirty="0"/>
              <a:t>места 2, 6, 20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70% уязвимостей в продуктах </a:t>
            </a:r>
            <a:r>
              <a:rPr lang="en-US" dirty="0"/>
              <a:t>Microsoft </a:t>
            </a:r>
            <a:r>
              <a:rPr lang="ru-RU" dirty="0"/>
              <a:t>и </a:t>
            </a:r>
            <a:r>
              <a:rPr lang="en-US" dirty="0"/>
              <a:t>Chromium </a:t>
            </a:r>
            <a:r>
              <a:rPr lang="ru-RU" dirty="0"/>
              <a:t>вызваны ошибками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r>
              <a:rPr lang="ru-RU" dirty="0"/>
              <a:t>40% атак, вызванных ошибками работы с памятью</a:t>
            </a:r>
            <a:r>
              <a:rPr lang="en-US" dirty="0"/>
              <a:t>, </a:t>
            </a:r>
            <a:r>
              <a:rPr lang="ru-RU" dirty="0"/>
              <a:t>вызваны </a:t>
            </a:r>
            <a:r>
              <a:rPr lang="en-US" dirty="0"/>
              <a:t>buffer overflow</a:t>
            </a:r>
          </a:p>
          <a:p>
            <a:pPr lvl="1"/>
            <a:r>
              <a:rPr lang="en-US" dirty="0">
                <a:hlinkClick r:id="rId3"/>
              </a:rPr>
              <a:t>Google Project Zero</a:t>
            </a:r>
            <a:r>
              <a:rPr lang="en-US" dirty="0"/>
              <a:t>(2024)</a:t>
            </a:r>
          </a:p>
          <a:p>
            <a:r>
              <a:rPr lang="en-US" dirty="0"/>
              <a:t>80% Memory Safety CVE </a:t>
            </a:r>
            <a:r>
              <a:rPr lang="ru-RU" dirty="0"/>
              <a:t>и </a:t>
            </a:r>
            <a:r>
              <a:rPr lang="en-US" dirty="0"/>
              <a:t>46</a:t>
            </a:r>
            <a:r>
              <a:rPr lang="ru-RU" dirty="0"/>
              <a:t>% </a:t>
            </a:r>
            <a:r>
              <a:rPr lang="en-US" dirty="0"/>
              <a:t>Memory Safety KEV </a:t>
            </a:r>
            <a:r>
              <a:rPr lang="ru-RU" dirty="0"/>
              <a:t>в 2024</a:t>
            </a:r>
          </a:p>
          <a:p>
            <a:pPr lvl="1"/>
            <a:r>
              <a:rPr lang="ru-RU" dirty="0"/>
              <a:t>20%+ из них это </a:t>
            </a:r>
            <a:r>
              <a:rPr lang="en-US" dirty="0"/>
              <a:t>stack overflow (</a:t>
            </a:r>
            <a:r>
              <a:rPr lang="ru-RU" dirty="0"/>
              <a:t>наиболее опасная уязвимость)</a:t>
            </a:r>
            <a:endParaRPr lang="en-US" dirty="0"/>
          </a:p>
          <a:p>
            <a:pPr lvl="1"/>
            <a:r>
              <a:rPr lang="ru-RU" dirty="0"/>
              <a:t>Не лучшая метрика (большая часть </a:t>
            </a:r>
            <a:r>
              <a:rPr lang="en-US" dirty="0"/>
              <a:t>CVE </a:t>
            </a:r>
            <a:r>
              <a:rPr lang="ru-RU" dirty="0"/>
              <a:t>это уязвимости веб-приложений)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B53CDCD-FB7A-4AC6-9448-79BD075801F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35496" y="620417"/>
            <a:ext cx="2601445" cy="75849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BD23C0-A182-4343-A2FF-947681E88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036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D387D-BA0B-4615-9877-B57502350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D601F0-B724-437C-8B0F-37D357B442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6482" y="2249113"/>
            <a:ext cx="4755777" cy="4351338"/>
          </a:xfrm>
        </p:spPr>
        <p:txBody>
          <a:bodyPr/>
          <a:lstStyle/>
          <a:p>
            <a:r>
              <a:rPr lang="en-US" dirty="0"/>
              <a:t>Smashing The Stack For Fun And Profit (Aleph One, 1996)</a:t>
            </a:r>
          </a:p>
          <a:p>
            <a:r>
              <a:rPr lang="ru-RU" dirty="0"/>
              <a:t>Запись вредоносного кода на стек и его вызов при возврате функции</a:t>
            </a:r>
            <a:endParaRPr lang="en-US" dirty="0"/>
          </a:p>
          <a:p>
            <a:r>
              <a:rPr lang="ru-RU" dirty="0"/>
              <a:t>Неактуальна из-за современных защит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EBDF73C0-D05F-4E08-BD12-CF8D04377F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923770"/>
            <a:ext cx="5534025" cy="353377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347226-6CF5-43E4-9854-7CE29CF68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4341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6B8A7-F482-4D39-865D-AE2303706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: Stack Smashing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91837-38D1-4A24-925F-DD9873367F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8223" y="1574613"/>
            <a:ext cx="6468035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buf[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32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strcpy(buf, code);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Входная строка пользователя 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 code[] =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"\x31\xc0"    // xorl %eax,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"\x50"        // pushl %eax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"\x68""//sh"  // pushl $0x68732f2f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"\x68""/bin"  // pushl $0x6e69622f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Return address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"\x0c\xde\xff\xff"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C88C31-DD25-4F92-91DA-1183E33B2D57}"/>
              </a:ext>
            </a:extLst>
          </p:cNvPr>
          <p:cNvSpPr txBox="1">
            <a:spLocks/>
          </p:cNvSpPr>
          <p:nvPr/>
        </p:nvSpPr>
        <p:spPr>
          <a:xfrm>
            <a:off x="6468035" y="1484219"/>
            <a:ext cx="5723965" cy="5041340"/>
          </a:xfrm>
          <a:prstGeom prst="rect">
            <a:avLst/>
          </a:prstGeom>
        </p:spPr>
        <p:txBody>
          <a:bodyPr vert="horz" lIns="91440" tIns="45720" rIns="91440" bIns="45720" rtlCol="0">
            <a:normAutofit fontScale="4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CFLAGS=‘-Wl,-z,execstack -fno-stack-protector –w’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PAD=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1 128`;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echo PAD=$i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gcc -m32 -DPAD="\"$PAD\"" -march=i686 $CFLAGS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setarch -R env -i ./a.out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PAD="$PAD\\xff"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done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PAD=20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PAD=21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Segmentation fault (core dumped)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PAD=25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# </a:t>
            </a:r>
            <a:r>
              <a:rPr lang="ru-RU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Получен доступ к 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shell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3B34BC-63C1-491E-AFFB-C88D8F8E5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86978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8AF2A-53F5-4C91-A392-29A716A0E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</a:t>
            </a:r>
            <a:r>
              <a:rPr lang="ru-RU" dirty="0"/>
              <a:t> </a:t>
            </a:r>
            <a:r>
              <a:rPr lang="en-US" dirty="0"/>
              <a:t>Return-to-libc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55A4C-9958-4907-9727-8BB19DABD2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3" y="2016125"/>
            <a:ext cx="5347447" cy="4351338"/>
          </a:xfrm>
        </p:spPr>
        <p:txBody>
          <a:bodyPr/>
          <a:lstStyle/>
          <a:p>
            <a:r>
              <a:rPr lang="en-US" dirty="0"/>
              <a:t>Solar Designer, 1997</a:t>
            </a:r>
          </a:p>
          <a:p>
            <a:r>
              <a:rPr lang="ru-RU" dirty="0"/>
              <a:t>Вызов при возврате из функции стандартной библиотечной процедуры</a:t>
            </a:r>
            <a:endParaRPr lang="en-US" dirty="0"/>
          </a:p>
          <a:p>
            <a:pPr lvl="1"/>
            <a:r>
              <a:rPr lang="ru-RU" dirty="0"/>
              <a:t>Обычно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execve(“bin/sh”)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system(“/bin/sh”)</a:t>
            </a:r>
            <a:endParaRPr lang="en-US" dirty="0"/>
          </a:p>
          <a:p>
            <a:r>
              <a:rPr lang="ru-RU" dirty="0"/>
              <a:t>Вариант атаки: </a:t>
            </a:r>
            <a:r>
              <a:rPr lang="en-US" dirty="0"/>
              <a:t>return-to-plt</a:t>
            </a:r>
          </a:p>
          <a:p>
            <a:r>
              <a:rPr lang="ru-RU" dirty="0"/>
              <a:t>Работала на 32-битном </a:t>
            </a:r>
            <a:r>
              <a:rPr lang="en-US" dirty="0"/>
              <a:t>x86 (</a:t>
            </a:r>
            <a:r>
              <a:rPr lang="ru-RU" dirty="0"/>
              <a:t>аргументы на стеке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17D26D-89CA-4F95-8365-A89FD4C9A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11242F-1FE1-4126-84C2-94FBDA4D6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9459" y="1574706"/>
            <a:ext cx="5438775" cy="4676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0950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D863A-734E-4267-93A7-779D2310DE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стек</a:t>
            </a:r>
            <a:r>
              <a:rPr lang="en-US" dirty="0"/>
              <a:t>: Return-oriented programming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E2824-34A6-49F4-9AFD-BC0EE963F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809565" cy="4351338"/>
          </a:xfrm>
        </p:spPr>
        <p:txBody>
          <a:bodyPr/>
          <a:lstStyle/>
          <a:p>
            <a:r>
              <a:rPr lang="en-US" dirty="0"/>
              <a:t>Nergal, 2001 </a:t>
            </a:r>
            <a:r>
              <a:rPr lang="ru-RU" dirty="0"/>
              <a:t>и</a:t>
            </a:r>
            <a:r>
              <a:rPr lang="en-US" dirty="0"/>
              <a:t> Shacham, </a:t>
            </a:r>
            <a:r>
              <a:rPr lang="ru-RU" dirty="0"/>
              <a:t>200</a:t>
            </a:r>
            <a:r>
              <a:rPr lang="en-US" dirty="0"/>
              <a:t>7</a:t>
            </a:r>
          </a:p>
          <a:p>
            <a:r>
              <a:rPr lang="ru-RU" dirty="0"/>
              <a:t>Наиболее актуальная проблема</a:t>
            </a:r>
            <a:endParaRPr lang="en-US" dirty="0"/>
          </a:p>
          <a:p>
            <a:r>
              <a:rPr lang="ru-RU" dirty="0"/>
              <a:t>Сборка программы из эпилогов различных функций</a:t>
            </a:r>
            <a:endParaRPr lang="en-US" dirty="0"/>
          </a:p>
          <a:p>
            <a:r>
              <a:rPr lang="ru-RU" dirty="0"/>
              <a:t>Запись на стек множества адресов возврата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DE69818-05AF-4B55-8163-7BAC62CB9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96305" y="1530350"/>
            <a:ext cx="5534025" cy="496252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84FA8-A3B3-4204-A487-67C4EFA58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82944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AEB10E-F896-483F-889F-58976E768D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Авторы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79A2F-8589-45A5-9829-561F70C7B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DE4846-13D5-4E63-BC3A-0F25E80D82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4" y="2012577"/>
            <a:ext cx="1524000" cy="1524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6DBF0BC-4530-4479-936B-1E1842C92BFC}"/>
              </a:ext>
            </a:extLst>
          </p:cNvPr>
          <p:cNvSpPr txBox="1"/>
          <p:nvPr/>
        </p:nvSpPr>
        <p:spPr>
          <a:xfrm>
            <a:off x="3370728" y="2012577"/>
            <a:ext cx="602428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>
                <a:effectLst/>
              </a:rPr>
              <a:t>Роман Русяев</a:t>
            </a:r>
            <a:endParaRPr lang="en-US" dirty="0">
              <a:effectLst/>
            </a:endParaRPr>
          </a:p>
          <a:p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Разработчик компиляторов для различных аппаратных архитектур</a:t>
            </a:r>
            <a:endParaRPr lang="en-US" dirty="0"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effectLst/>
              </a:rPr>
              <a:t>Team Lead компиляторного направления</a:t>
            </a:r>
            <a:endParaRPr lang="en-US" dirty="0">
              <a:effectLst/>
            </a:endParaRPr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FDEC9ED-0134-4489-9FC8-63A544FCDA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8494" y="4334436"/>
            <a:ext cx="1524000" cy="1524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966169E-DAD8-4F2B-8508-210C71FF9A58}"/>
              </a:ext>
            </a:extLst>
          </p:cNvPr>
          <p:cNvSpPr txBox="1"/>
          <p:nvPr/>
        </p:nvSpPr>
        <p:spPr>
          <a:xfrm>
            <a:off x="3565710" y="4334436"/>
            <a:ext cx="582930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Юрий Грибов</a:t>
            </a:r>
            <a:r>
              <a:rPr lang="en-US" dirty="0"/>
              <a:t> (</a:t>
            </a:r>
            <a:r>
              <a:rPr lang="en-US" dirty="0" err="1"/>
              <a:t>yugr</a:t>
            </a:r>
            <a:r>
              <a:rPr lang="en-US" dirty="0"/>
              <a:t>, </a:t>
            </a:r>
            <a:r>
              <a:rPr lang="en-US" dirty="0" err="1"/>
              <a:t>the_real_yugr</a:t>
            </a:r>
            <a:r>
              <a:rPr lang="en-US" dirty="0"/>
              <a:t>), </a:t>
            </a:r>
            <a:r>
              <a:rPr lang="en-US" dirty="0">
                <a:hlinkClick r:id="rId4"/>
              </a:rPr>
              <a:t>https://github.com/yugr</a:t>
            </a:r>
            <a:endParaRPr lang="ru-RU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Разработчик и фанат системного ПО (компиляторов, рантаймов, инструментов верификации и т. п.)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1742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A3DE8B-ECE0-4996-B566-023102DAB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Атаки на кучу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62758-F00D-436E-AF24-A515CFB5D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1683" y="1849670"/>
            <a:ext cx="10515600" cy="4351338"/>
          </a:xfrm>
        </p:spPr>
        <p:txBody>
          <a:bodyPr>
            <a:normAutofit/>
          </a:bodyPr>
          <a:lstStyle/>
          <a:p>
            <a:r>
              <a:rPr lang="ru-RU" dirty="0"/>
              <a:t> Эксплуатируют ошибки типа </a:t>
            </a:r>
            <a:r>
              <a:rPr lang="en-US" dirty="0"/>
              <a:t>Heap Overflow</a:t>
            </a:r>
          </a:p>
          <a:p>
            <a:pPr lvl="1"/>
            <a:r>
              <a:rPr lang="ru-RU" dirty="0"/>
              <a:t>Переполнение буфера в куче</a:t>
            </a:r>
            <a:endParaRPr lang="en-US" dirty="0"/>
          </a:p>
          <a:p>
            <a:pPr lvl="1"/>
            <a:r>
              <a:rPr lang="ru-RU" dirty="0"/>
              <a:t>Более сложные и разнообразные чем </a:t>
            </a:r>
            <a:r>
              <a:rPr lang="en-US" dirty="0"/>
              <a:t>Stack Overflow</a:t>
            </a:r>
            <a:endParaRPr lang="ru-RU" dirty="0"/>
          </a:p>
          <a:p>
            <a:r>
              <a:rPr lang="ru-RU" dirty="0"/>
              <a:t>Основные типы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Испортить данные в несвязанном буфере (например указатели на функции или </a:t>
            </a:r>
            <a:r>
              <a:rPr lang="en-US" dirty="0"/>
              <a:t>vtables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Испортить метаданные аллокатора</a:t>
            </a:r>
          </a:p>
          <a:p>
            <a:pPr lvl="2"/>
            <a:r>
              <a:rPr lang="ru-RU" dirty="0"/>
              <a:t>Заставить его при вызове несвязанного </a:t>
            </a:r>
            <a:r>
              <a:rPr lang="en-US" dirty="0"/>
              <a:t>malloc/free </a:t>
            </a:r>
            <a:r>
              <a:rPr lang="ru-RU" dirty="0"/>
              <a:t>писать по контролируемому адресу</a:t>
            </a:r>
          </a:p>
          <a:p>
            <a:pPr lvl="2"/>
            <a:r>
              <a:rPr lang="ru-RU" dirty="0"/>
              <a:t>Например испортить адрес malloc hook и вызвать его при следующем malloc</a:t>
            </a:r>
            <a:r>
              <a:rPr lang="en-US" dirty="0"/>
              <a:t> (</a:t>
            </a:r>
            <a:r>
              <a:rPr lang="ru-RU" dirty="0"/>
              <a:t>атака House of Force)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68D197-0143-45DE-9E8E-1D1C07529E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46141" y="415738"/>
            <a:ext cx="3521868" cy="234791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C52FB89-EDB1-476D-9BAF-D4214700D336}"/>
              </a:ext>
            </a:extLst>
          </p:cNvPr>
          <p:cNvSpPr txBox="1"/>
          <p:nvPr/>
        </p:nvSpPr>
        <p:spPr>
          <a:xfrm>
            <a:off x="8640715" y="2754182"/>
            <a:ext cx="3227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https://kingsvilletimes.ca/2022/10/common-sense-health-rake-up-the-leaves-this-fall/</a:t>
            </a:r>
            <a:endParaRPr lang="en-US" sz="1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0C0D9-F842-434D-BAB4-71739952D6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4928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C71FD-CA86-44F0-8E5A-9999E0124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Неисполняемые сегменты данных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BAED57-21DD-49C7-8C0C-FE0C6DB3BA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757F0-77DF-4110-987B-1E95EAECE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793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W^X / NX bit / Data Execution Prevention</a:t>
            </a:r>
          </a:p>
          <a:p>
            <a:pPr lvl="1"/>
            <a:r>
              <a:rPr lang="ru-RU" dirty="0"/>
              <a:t>Отключение права на исполнения кода в сегменте стека</a:t>
            </a:r>
          </a:p>
          <a:p>
            <a:pPr lvl="1"/>
            <a:r>
              <a:rPr lang="ru-RU" dirty="0"/>
              <a:t>Осуществляется на уровне OS</a:t>
            </a:r>
            <a:endParaRPr lang="en-US" dirty="0"/>
          </a:p>
          <a:p>
            <a:pPr lvl="1"/>
            <a:r>
              <a:rPr lang="ru-RU" dirty="0"/>
              <a:t>Также применяется ко всем </a:t>
            </a:r>
            <a:r>
              <a:rPr lang="en-US" dirty="0"/>
              <a:t>writable-</a:t>
            </a:r>
            <a:r>
              <a:rPr lang="ru-RU" dirty="0"/>
              <a:t>сегментам (куче и глобальным переменным)</a:t>
            </a:r>
            <a:endParaRPr lang="en-US" dirty="0"/>
          </a:p>
          <a:p>
            <a:r>
              <a:rPr lang="ru-RU" dirty="0"/>
              <a:t>Одна из первых hardening защит</a:t>
            </a:r>
          </a:p>
          <a:p>
            <a:pPr lvl="1"/>
            <a:r>
              <a:rPr lang="ru-RU" dirty="0"/>
              <a:t>Впервые появилась в OpenBSD (2003) и Windows (2004)</a:t>
            </a:r>
            <a:endParaRPr lang="en-US" dirty="0"/>
          </a:p>
          <a:p>
            <a:pPr lvl="1"/>
            <a:r>
              <a:rPr lang="ru-RU" dirty="0"/>
              <a:t>Полностью исключает </a:t>
            </a:r>
            <a:r>
              <a:rPr lang="en-US" dirty="0"/>
              <a:t>(</a:t>
            </a:r>
            <a:r>
              <a:rPr lang="ru-RU" dirty="0"/>
              <a:t>приведённую выше</a:t>
            </a:r>
            <a:r>
              <a:rPr lang="en-US" dirty="0"/>
              <a:t>) </a:t>
            </a:r>
            <a:r>
              <a:rPr lang="ru-RU" dirty="0"/>
              <a:t>атаку </a:t>
            </a:r>
            <a:r>
              <a:rPr lang="en-US" dirty="0"/>
              <a:t>Stack Smashing</a:t>
            </a:r>
          </a:p>
          <a:p>
            <a:r>
              <a:rPr lang="ru-RU" dirty="0"/>
              <a:t>Включена по умолчанию во всех современных дистрибутивах </a:t>
            </a:r>
            <a:r>
              <a:rPr lang="en-US" dirty="0"/>
              <a:t>(</a:t>
            </a:r>
            <a:r>
              <a:rPr lang="ru-RU" dirty="0"/>
              <a:t>и в </a:t>
            </a:r>
            <a:r>
              <a:rPr lang="en-US" dirty="0"/>
              <a:t>GCC, </a:t>
            </a:r>
            <a:r>
              <a:rPr lang="ru-RU" dirty="0"/>
              <a:t>и в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680649-56E5-4F4C-A817-23714E920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2013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2B6EF6-6618-402B-80D3-33E063232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30759-014A-4F41-AD30-7F7D51A5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Требуется чтобы весь код программы был собран в режиме неисполняемого стека</a:t>
            </a:r>
          </a:p>
          <a:p>
            <a:pPr lvl="1"/>
            <a:r>
              <a:rPr lang="ru-RU" dirty="0"/>
              <a:t>В том числе статически связанные динамические библиотеки</a:t>
            </a:r>
            <a:endParaRPr lang="en-US" dirty="0"/>
          </a:p>
          <a:p>
            <a:pPr lvl="2"/>
            <a:r>
              <a:rPr lang="ru-RU" dirty="0"/>
              <a:t>Но не загруженные динамически с помощью </a:t>
            </a:r>
            <a:r>
              <a:rPr lang="en-US" dirty="0" err="1"/>
              <a:t>dlopen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BZ #32653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Линкер предупредит при сборке</a:t>
            </a:r>
          </a:p>
          <a:p>
            <a:pPr lvl="2"/>
            <a:r>
              <a:rPr lang="ru-RU" dirty="0"/>
              <a:t>Рекомендуется использовать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LDFLAGS += -Wl,--fatal-warnings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Основные причины </a:t>
            </a:r>
            <a:r>
              <a:rPr lang="en-US" dirty="0"/>
              <a:t>execstack </a:t>
            </a:r>
            <a:r>
              <a:rPr lang="ru-RU" dirty="0"/>
              <a:t>в коде</a:t>
            </a:r>
            <a:r>
              <a:rPr lang="en-US" dirty="0"/>
              <a:t>:</a:t>
            </a:r>
            <a:endParaRPr lang="ru-RU" dirty="0"/>
          </a:p>
          <a:p>
            <a:pPr lvl="2"/>
            <a:r>
              <a:rPr lang="ru-RU" dirty="0"/>
              <a:t>Забыли проаннотировать ассемблерный код</a:t>
            </a:r>
          </a:p>
          <a:p>
            <a:pPr lvl="2"/>
            <a:r>
              <a:rPr lang="ru-RU" dirty="0"/>
              <a:t>Использование указателей на </a:t>
            </a:r>
            <a:r>
              <a:rPr lang="en-US" dirty="0"/>
              <a:t>GNU nested functions </a:t>
            </a:r>
            <a:r>
              <a:rPr lang="ru-RU" dirty="0"/>
              <a:t>(редко)</a:t>
            </a:r>
            <a:endParaRPr lang="en-US" dirty="0"/>
          </a:p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отсутствуют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AB5B2-2B17-43DA-B986-471B96109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1989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CA09B-A846-4B68-900C-F3C9890BB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Address Space Layout Randomization (</a:t>
            </a:r>
            <a:r>
              <a:rPr lang="ru-RU" dirty="0"/>
              <a:t>и </a:t>
            </a:r>
            <a:r>
              <a:rPr lang="en-US" dirty="0"/>
              <a:t>PIE)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1DB6A-AE85-4874-9F63-C462093A74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EBD022-ECE3-4B8C-8D05-DE75E07E8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620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894" y="73305"/>
            <a:ext cx="10515600" cy="1325563"/>
          </a:xfrm>
        </p:spPr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7894" y="1331597"/>
            <a:ext cx="7490012" cy="322247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Address Space Layout Randomization</a:t>
            </a:r>
          </a:p>
          <a:p>
            <a:pPr lvl="1"/>
            <a:r>
              <a:rPr lang="ru-RU" dirty="0"/>
              <a:t>Рандомизация расположения основных сегментов программы (стека, кучи, библиотек)</a:t>
            </a:r>
            <a:r>
              <a:rPr lang="en-US" dirty="0"/>
              <a:t> </a:t>
            </a:r>
            <a:r>
              <a:rPr lang="ru-RU" dirty="0"/>
              <a:t>на уровне ОС</a:t>
            </a:r>
            <a:endParaRPr lang="en-US" dirty="0"/>
          </a:p>
          <a:p>
            <a:pPr lvl="1"/>
            <a:r>
              <a:rPr lang="ru-RU" dirty="0"/>
              <a:t>Лишает хакера знания о том какие адреса возврата использовать в </a:t>
            </a:r>
            <a:r>
              <a:rPr lang="en-US" dirty="0"/>
              <a:t>Stack Overflow-</a:t>
            </a:r>
            <a:r>
              <a:rPr lang="ru-RU" dirty="0"/>
              <a:t>атаках</a:t>
            </a:r>
            <a:endParaRPr lang="en-US" dirty="0"/>
          </a:p>
          <a:p>
            <a:r>
              <a:rPr lang="ru-RU" dirty="0"/>
              <a:t>Сильно снижает риски любых buffer overflow атак </a:t>
            </a:r>
            <a:r>
              <a:rPr lang="en-US" dirty="0"/>
              <a:t>(</a:t>
            </a:r>
            <a:r>
              <a:rPr lang="ru-RU" dirty="0"/>
              <a:t>ROP</a:t>
            </a:r>
            <a:r>
              <a:rPr lang="en-US" dirty="0"/>
              <a:t>, heap overflow, etc.)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</a:t>
            </a:r>
            <a:r>
              <a:rPr lang="ru-RU" dirty="0"/>
              <a:t>с </a:t>
            </a:r>
            <a:r>
              <a:rPr lang="en-US" dirty="0"/>
              <a:t>Segmentation fault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CD03CC-6146-4366-ADAC-456FE3EBD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663EF0-5CBB-4AAB-B7B1-F3B6C5D25C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931" y="1702818"/>
            <a:ext cx="3714175" cy="247369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3CADF8D-887E-4563-B683-EF980519C4A0}"/>
              </a:ext>
            </a:extLst>
          </p:cNvPr>
          <p:cNvSpPr txBox="1">
            <a:spLocks/>
          </p:cNvSpPr>
          <p:nvPr/>
        </p:nvSpPr>
        <p:spPr>
          <a:xfrm>
            <a:off x="407894" y="4348409"/>
            <a:ext cx="10515600" cy="33728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PaX</a:t>
            </a:r>
            <a:r>
              <a:rPr lang="en-US" dirty="0"/>
              <a:t> </a:t>
            </a:r>
            <a:r>
              <a:rPr lang="ru-RU" dirty="0"/>
              <a:t>патч, 2001</a:t>
            </a:r>
            <a:endParaRPr lang="en-US" dirty="0"/>
          </a:p>
          <a:p>
            <a:pPr lvl="1"/>
            <a:r>
              <a:rPr lang="en-US" dirty="0"/>
              <a:t>Linux, 2005</a:t>
            </a:r>
          </a:p>
          <a:p>
            <a:pPr lvl="1"/>
            <a:r>
              <a:rPr lang="en-US" dirty="0"/>
              <a:t>Windows, 2007 (Vista, </a:t>
            </a:r>
            <a:r>
              <a:rPr lang="ru-RU" dirty="0"/>
              <a:t>оверхед для 32-битных </a:t>
            </a:r>
            <a:r>
              <a:rPr lang="en-US" dirty="0"/>
              <a:t>Windows </a:t>
            </a:r>
            <a:r>
              <a:rPr lang="ru-RU" dirty="0"/>
              <a:t>намного выше из-за архитектуры</a:t>
            </a:r>
            <a:r>
              <a:rPr lang="en-US" dirty="0"/>
              <a:t> DLL)</a:t>
            </a:r>
          </a:p>
          <a:p>
            <a:pPr lvl="2"/>
            <a:r>
              <a:rPr lang="en-US" dirty="0"/>
              <a:t>Takes decades to add security ... (Theo de </a:t>
            </a:r>
            <a:r>
              <a:rPr lang="en-US" dirty="0" err="1"/>
              <a:t>Raadt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C79865B-22C3-4DF0-B0E0-DBD353338363}"/>
              </a:ext>
            </a:extLst>
          </p:cNvPr>
          <p:cNvSpPr txBox="1"/>
          <p:nvPr/>
        </p:nvSpPr>
        <p:spPr>
          <a:xfrm>
            <a:off x="8069931" y="4214756"/>
            <a:ext cx="37965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https://picryl.com/media/shipping-containers-cargo-port-industry-craft-9326e8</a:t>
            </a:r>
            <a:r>
              <a:rPr lang="en-US" sz="1200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D41EB-8A5C-489E-A697-0C99490871CB}"/>
              </a:ext>
            </a:extLst>
          </p:cNvPr>
          <p:cNvSpPr txBox="1"/>
          <p:nvPr/>
        </p:nvSpPr>
        <p:spPr>
          <a:xfrm>
            <a:off x="10349753" y="2411973"/>
            <a:ext cx="1147482" cy="461665"/>
          </a:xfrm>
          <a:prstGeom prst="rect">
            <a:avLst/>
          </a:prstGeom>
          <a:noFill/>
          <a:scene3d>
            <a:camera prst="orthographicFront">
              <a:rot lat="0" lon="19499990" rev="20999999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Stack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2A9E1E-E3FA-41E8-8EE6-0CBA1F38356A}"/>
              </a:ext>
            </a:extLst>
          </p:cNvPr>
          <p:cNvSpPr txBox="1"/>
          <p:nvPr/>
        </p:nvSpPr>
        <p:spPr>
          <a:xfrm>
            <a:off x="10406903" y="2814697"/>
            <a:ext cx="1147482" cy="461665"/>
          </a:xfrm>
          <a:prstGeom prst="rect">
            <a:avLst/>
          </a:prstGeom>
          <a:noFill/>
          <a:scene3d>
            <a:camera prst="orthographicFront">
              <a:rot lat="0" lon="19499990" rev="20999999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Heap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A248DC-FEE8-4C38-97D8-D99A047C5D91}"/>
              </a:ext>
            </a:extLst>
          </p:cNvPr>
          <p:cNvSpPr txBox="1"/>
          <p:nvPr/>
        </p:nvSpPr>
        <p:spPr>
          <a:xfrm>
            <a:off x="10091459" y="1998454"/>
            <a:ext cx="1147482" cy="461665"/>
          </a:xfrm>
          <a:prstGeom prst="rect">
            <a:avLst/>
          </a:prstGeom>
          <a:noFill/>
          <a:scene3d>
            <a:camera prst="orthographicFront">
              <a:rot lat="0" lon="19499990" rev="20999999"/>
            </a:camera>
            <a:lightRig rig="threePt" dir="t"/>
          </a:scene3d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Lib A</a:t>
            </a:r>
          </a:p>
        </p:txBody>
      </p:sp>
    </p:spTree>
    <p:extLst>
      <p:ext uri="{BB962C8B-B14F-4D97-AF65-F5344CB8AC3E}">
        <p14:creationId xmlns:p14="http://schemas.microsoft.com/office/powerpoint/2010/main" val="20680516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B9656D-CE52-4295-BF1D-42661406E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Position-independent Executable (PIE)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EE3B9-D604-4CB5-99B6-8A4C7E418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Необходим для так называемого </a:t>
            </a:r>
            <a:r>
              <a:rPr lang="en-US" dirty="0"/>
              <a:t>Full ASLR:</a:t>
            </a:r>
          </a:p>
          <a:p>
            <a:pPr lvl="1"/>
            <a:r>
              <a:rPr lang="ru-RU" dirty="0"/>
              <a:t>Сборка основной программы в специальном режиме </a:t>
            </a:r>
            <a:r>
              <a:rPr lang="en-US" dirty="0"/>
              <a:t>PIE</a:t>
            </a:r>
          </a:p>
          <a:p>
            <a:pPr lvl="1"/>
            <a:r>
              <a:rPr lang="ru-RU" dirty="0"/>
              <a:t>Сгенерированный компилятором код не использует абсолютные адреса</a:t>
            </a:r>
            <a:endParaRPr lang="en-US" dirty="0"/>
          </a:p>
          <a:p>
            <a:pPr lvl="1"/>
            <a:r>
              <a:rPr lang="ru-RU" dirty="0"/>
              <a:t>Это позволяет ОС размещать программу по случайному адресу</a:t>
            </a:r>
            <a:endParaRPr lang="en-US" dirty="0"/>
          </a:p>
          <a:p>
            <a:r>
              <a:rPr lang="ru-RU" dirty="0"/>
              <a:t>Включена по умолчанию в </a:t>
            </a:r>
            <a:r>
              <a:rPr lang="en-US" dirty="0"/>
              <a:t>Ubuntu/Debian (GCC</a:t>
            </a:r>
            <a:r>
              <a:rPr lang="ru-RU" dirty="0"/>
              <a:t> и </a:t>
            </a:r>
            <a:r>
              <a:rPr lang="en-US" dirty="0"/>
              <a:t>Clang) </a:t>
            </a:r>
            <a:r>
              <a:rPr lang="ru-RU" dirty="0"/>
              <a:t>и </a:t>
            </a:r>
            <a:r>
              <a:rPr lang="en-US" dirty="0"/>
              <a:t>Windows</a:t>
            </a:r>
            <a:endParaRPr lang="ru-RU" dirty="0"/>
          </a:p>
          <a:p>
            <a:pPr lvl="1"/>
            <a:r>
              <a:rPr lang="ru-RU" dirty="0"/>
              <a:t>Но не во всех дистрибутивах (например </a:t>
            </a:r>
            <a:r>
              <a:rPr lang="en-US" dirty="0"/>
              <a:t>Fedora)</a:t>
            </a:r>
          </a:p>
          <a:p>
            <a:pPr lvl="1"/>
            <a:r>
              <a:rPr lang="ru-RU" dirty="0"/>
              <a:t>Некоторые критические программы в </a:t>
            </a:r>
            <a:r>
              <a:rPr lang="en-US" dirty="0"/>
              <a:t>Debian </a:t>
            </a:r>
            <a:r>
              <a:rPr lang="ru-RU" dirty="0"/>
              <a:t>собраны без </a:t>
            </a:r>
            <a:r>
              <a:rPr lang="en-US" dirty="0"/>
              <a:t>PIE</a:t>
            </a:r>
          </a:p>
          <a:p>
            <a:pPr lvl="2"/>
            <a:r>
              <a:rPr lang="en-US" dirty="0"/>
              <a:t>/usr/bin/python3 (</a:t>
            </a:r>
            <a:r>
              <a:rPr lang="en-US" dirty="0">
                <a:hlinkClick r:id="rId2"/>
              </a:rPr>
              <a:t>Launchpad #1452115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Рекомендуется указывать принудительно флагами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–pie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3000" dirty="0">
                <a:latin typeface="Courier New" panose="02070309020205020404" pitchFamily="49" charset="0"/>
                <a:cs typeface="Courier New" panose="02070309020205020404" pitchFamily="49" charset="0"/>
              </a:rPr>
              <a:t>≈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fPIC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-semantic-interposition 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Bsymbolic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EE1E84-5534-40CA-B554-DDE31DD3B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59932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 </a:t>
            </a:r>
            <a:r>
              <a:rPr lang="ru-RU" dirty="0"/>
              <a:t>на современных архитектурах ничтожны</a:t>
            </a:r>
          </a:p>
          <a:p>
            <a:pPr lvl="1"/>
            <a:r>
              <a:rPr lang="ru-RU" dirty="0"/>
              <a:t>Не удалось обнаружить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На </a:t>
            </a:r>
            <a:r>
              <a:rPr lang="en-US" dirty="0"/>
              <a:t>32-</a:t>
            </a:r>
            <a:r>
              <a:rPr lang="ru-RU" dirty="0"/>
              <a:t>битном </a:t>
            </a:r>
            <a:r>
              <a:rPr lang="en-US" dirty="0"/>
              <a:t>x86 </a:t>
            </a:r>
            <a:r>
              <a:rPr lang="ru-RU" dirty="0"/>
              <a:t>замедление до 20%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Too much PIE is bad for performance</a:t>
            </a:r>
            <a:r>
              <a:rPr lang="en-US" dirty="0"/>
              <a:t> (2012)</a:t>
            </a:r>
          </a:p>
          <a:p>
            <a:r>
              <a:rPr lang="ru-RU" dirty="0"/>
              <a:t>ASLR несовместима с предлинковкой </a:t>
            </a:r>
            <a:r>
              <a:rPr lang="en-US" dirty="0"/>
              <a:t>(</a:t>
            </a:r>
            <a:r>
              <a:rPr lang="en-US" dirty="0" err="1"/>
              <a:t>prelinking</a:t>
            </a:r>
            <a:r>
              <a:rPr lang="en-US" dirty="0"/>
              <a:t>) </a:t>
            </a:r>
            <a:r>
              <a:rPr lang="ru-RU" dirty="0"/>
              <a:t>библиотек для ускорения загрузки</a:t>
            </a:r>
          </a:p>
          <a:p>
            <a:pPr lvl="1"/>
            <a:r>
              <a:rPr lang="ru-RU" dirty="0">
                <a:hlinkClick r:id="rId3"/>
              </a:rPr>
              <a:t>C++Russia 2024: Динамические библиотеки и способы ускорения их работы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D964CB-B9F9-44B6-BBA2-69303561A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9818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866806"/>
            <a:ext cx="10753165" cy="4626069"/>
          </a:xfrm>
        </p:spPr>
        <p:txBody>
          <a:bodyPr>
            <a:normAutofit/>
          </a:bodyPr>
          <a:lstStyle/>
          <a:p>
            <a:r>
              <a:rPr lang="ru-RU" dirty="0"/>
              <a:t>Уязвимость к </a:t>
            </a:r>
            <a:r>
              <a:rPr lang="en-US" dirty="0"/>
              <a:t>info leakage attacks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Format string attacks</a:t>
            </a:r>
            <a:r>
              <a:rPr lang="en-US" dirty="0"/>
              <a:t>):</a:t>
            </a:r>
          </a:p>
          <a:p>
            <a:pPr lvl="1"/>
            <a:r>
              <a:rPr lang="ru-RU" dirty="0"/>
              <a:t>Рандомизируется только базовый адрес приложения</a:t>
            </a:r>
            <a:r>
              <a:rPr lang="en-US" dirty="0"/>
              <a:t>/</a:t>
            </a:r>
            <a:r>
              <a:rPr lang="ru-RU" dirty="0"/>
              <a:t>библиотек</a:t>
            </a:r>
          </a:p>
          <a:p>
            <a:pPr lvl="1"/>
            <a:r>
              <a:rPr lang="ru-RU" dirty="0"/>
              <a:t>Хакер знает относительные смещения кода, глобальных переменных, таблиц GOT/PLT</a:t>
            </a:r>
          </a:p>
          <a:p>
            <a:pPr lvl="1"/>
            <a:r>
              <a:rPr lang="en-US" dirty="0"/>
              <a:t>E</a:t>
            </a:r>
            <a:r>
              <a:rPr lang="ru-RU" dirty="0"/>
              <a:t>сли становится известен адрес хотя бы одной сущности</a:t>
            </a:r>
            <a:r>
              <a:rPr lang="en-US" dirty="0"/>
              <a:t> – </a:t>
            </a:r>
            <a:r>
              <a:rPr lang="ru-RU" dirty="0"/>
              <a:t>защита</a:t>
            </a:r>
            <a:r>
              <a:rPr lang="en-US" dirty="0"/>
              <a:t> </a:t>
            </a:r>
            <a:r>
              <a:rPr lang="ru-RU" dirty="0"/>
              <a:t>скомпрометирована</a:t>
            </a:r>
            <a:endParaRPr lang="en-US" dirty="0"/>
          </a:p>
          <a:p>
            <a:pPr lvl="1"/>
            <a:r>
              <a:rPr lang="ru-RU" dirty="0"/>
              <a:t>В частности использование </a:t>
            </a:r>
            <a:r>
              <a:rPr lang="en-US" dirty="0"/>
              <a:t>fork </a:t>
            </a:r>
            <a:r>
              <a:rPr lang="ru-RU" dirty="0"/>
              <a:t>компрометирует </a:t>
            </a:r>
            <a:r>
              <a:rPr lang="en-US" dirty="0"/>
              <a:t>ASLR </a:t>
            </a:r>
            <a:r>
              <a:rPr lang="ru-RU" dirty="0"/>
              <a:t>(</a:t>
            </a:r>
            <a:r>
              <a:rPr lang="en-US" dirty="0"/>
              <a:t>Zygote-</a:t>
            </a:r>
            <a:r>
              <a:rPr lang="ru-RU" dirty="0"/>
              <a:t>процесс в </a:t>
            </a:r>
            <a:r>
              <a:rPr lang="en-US" dirty="0"/>
              <a:t>Android)</a:t>
            </a:r>
          </a:p>
          <a:p>
            <a:pPr lvl="1"/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7419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97E2FD-8987-4F32-897D-14D61507A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r>
              <a:rPr lang="en-US" dirty="0"/>
              <a:t>: false negatives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189045-44DE-49F5-92D6-619EA234B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0635" y="1550894"/>
            <a:ext cx="10753165" cy="4626069"/>
          </a:xfrm>
        </p:spPr>
        <p:txBody>
          <a:bodyPr>
            <a:normAutofit fontScale="92500" lnSpcReduction="20000"/>
          </a:bodyPr>
          <a:lstStyle/>
          <a:p>
            <a:r>
              <a:rPr lang="ru-RU" dirty="0"/>
              <a:t>Недостаточная рандомизация</a:t>
            </a:r>
          </a:p>
          <a:p>
            <a:pPr lvl="1"/>
            <a:r>
              <a:rPr lang="ru-RU" dirty="0"/>
              <a:t>Рандомизируется только база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адресов </a:t>
            </a:r>
            <a:r>
              <a:rPr lang="en-US" dirty="0"/>
              <a:t>(</a:t>
            </a:r>
            <a:r>
              <a:rPr lang="en-US" dirty="0" err="1"/>
              <a:t>delta_mmap</a:t>
            </a:r>
            <a:r>
              <a:rPr lang="en-US" dirty="0"/>
              <a:t>) </a:t>
            </a:r>
          </a:p>
          <a:p>
            <a:pPr lvl="2"/>
            <a:r>
              <a:rPr lang="ru-RU" dirty="0"/>
              <a:t>Относительный библиотек и </a:t>
            </a:r>
            <a:r>
              <a:rPr lang="en-US" dirty="0" err="1"/>
              <a:t>mmap</a:t>
            </a:r>
            <a:r>
              <a:rPr lang="en-US" dirty="0"/>
              <a:t>-</a:t>
            </a:r>
            <a:r>
              <a:rPr lang="ru-RU" dirty="0"/>
              <a:t>регионов</a:t>
            </a:r>
            <a:r>
              <a:rPr lang="en-US" dirty="0"/>
              <a:t> </a:t>
            </a:r>
            <a:r>
              <a:rPr lang="ru-RU" dirty="0"/>
              <a:t>фиксирован</a:t>
            </a:r>
            <a:endParaRPr lang="en-US" dirty="0"/>
          </a:p>
          <a:p>
            <a:pPr lvl="2"/>
            <a:r>
              <a:rPr lang="en-US" dirty="0"/>
              <a:t>Android </a:t>
            </a:r>
            <a:r>
              <a:rPr lang="ru-RU" dirty="0"/>
              <a:t>рандомизирует порядок загрузки библиотек и промежутки между ними</a:t>
            </a:r>
          </a:p>
          <a:p>
            <a:pPr lvl="1"/>
            <a:r>
              <a:rPr lang="ru-RU" dirty="0"/>
              <a:t>Небольшое число рандомизируемых битов</a:t>
            </a:r>
            <a:endParaRPr lang="en-US" dirty="0"/>
          </a:p>
          <a:p>
            <a:pPr lvl="2"/>
            <a:r>
              <a:rPr lang="ru-RU" dirty="0"/>
              <a:t>16 или даже 8 в 32-битных Windows и ранних </a:t>
            </a:r>
            <a:r>
              <a:rPr lang="en-US" dirty="0"/>
              <a:t>Android</a:t>
            </a:r>
          </a:p>
          <a:p>
            <a:pPr lvl="1"/>
            <a:r>
              <a:rPr lang="ru-RU" dirty="0"/>
              <a:t>Не все биты адреса одинаково случайны</a:t>
            </a:r>
            <a:endParaRPr lang="en-US" dirty="0"/>
          </a:p>
          <a:p>
            <a:pPr lvl="1"/>
            <a:r>
              <a:rPr lang="ru-RU" dirty="0"/>
              <a:t>Windows</a:t>
            </a:r>
          </a:p>
          <a:p>
            <a:pPr lvl="2"/>
            <a:r>
              <a:rPr lang="ru-RU" dirty="0"/>
              <a:t>Рандомизация каждого приложения делается однократно при его первой загрузке (для ускорения)</a:t>
            </a:r>
          </a:p>
          <a:p>
            <a:pPr lvl="2"/>
            <a:r>
              <a:rPr lang="ru-RU" dirty="0"/>
              <a:t>Одна и та же библиотека может грузиться по одному адресу в разных приложениях (для ускорения)</a:t>
            </a:r>
            <a:endParaRPr lang="en-US" dirty="0"/>
          </a:p>
          <a:p>
            <a:pPr lvl="1"/>
            <a:r>
              <a:rPr lang="ru-RU" dirty="0"/>
              <a:t>Linux</a:t>
            </a:r>
            <a:endParaRPr lang="en-US" dirty="0"/>
          </a:p>
          <a:p>
            <a:pPr lvl="2"/>
            <a:r>
              <a:rPr lang="ru-RU" dirty="0"/>
              <a:t>Рандомизация делается однократно при старте сервиса</a:t>
            </a:r>
            <a:endParaRPr lang="en-US" dirty="0"/>
          </a:p>
          <a:p>
            <a:pPr lvl="2"/>
            <a:r>
              <a:rPr lang="ru-RU" dirty="0"/>
              <a:t>Уязвима к brute force (особенно на 32-битных платформах)</a:t>
            </a:r>
          </a:p>
          <a:p>
            <a:r>
              <a:rPr lang="ru-RU" dirty="0"/>
              <a:t>Рекомендуется делать регулярный рестарт сервисов</a:t>
            </a:r>
            <a:r>
              <a:rPr lang="en-US" dirty="0"/>
              <a:t> !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401D3-3909-4CB8-9F90-B8636543E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89940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0"/>
            <a:ext cx="10515600" cy="1325563"/>
          </a:xfrm>
        </p:spPr>
        <p:txBody>
          <a:bodyPr/>
          <a:lstStyle/>
          <a:p>
            <a:r>
              <a:rPr lang="ru-RU" dirty="0"/>
              <a:t>Что такое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064624" cy="4351338"/>
          </a:xfrm>
        </p:spPr>
        <p:txBody>
          <a:bodyPr/>
          <a:lstStyle/>
          <a:p>
            <a:r>
              <a:rPr lang="ru-RU" dirty="0"/>
              <a:t>Средства обнаружения и</a:t>
            </a:r>
            <a:r>
              <a:rPr lang="en-US" dirty="0"/>
              <a:t>/</a:t>
            </a:r>
            <a:r>
              <a:rPr lang="ru-RU" dirty="0"/>
              <a:t>или предотвращения различных видов уязвимостей</a:t>
            </a:r>
          </a:p>
          <a:p>
            <a:pPr lvl="1"/>
            <a:r>
              <a:rPr lang="ru-RU" dirty="0"/>
              <a:t>Уменьшение поверхности атаки</a:t>
            </a:r>
            <a:endParaRPr lang="en-US" dirty="0"/>
          </a:p>
          <a:p>
            <a:pPr lvl="1"/>
            <a:r>
              <a:rPr lang="ru-RU" dirty="0"/>
              <a:t>Например выход за границу буфера, обращение по невалидному адресу, переполнение целочисленной переменной и т.п.</a:t>
            </a:r>
          </a:p>
          <a:p>
            <a:r>
              <a:rPr lang="ru-RU" dirty="0"/>
              <a:t>Можно использовать в продуктовом коде релизной версии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015A5B-8210-4FA8-A4C3-DBF858D464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7F1958-DD57-4BF6-94D3-06B3D8C6EB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7963" y="1935209"/>
            <a:ext cx="4693023" cy="263982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5677BD-60F1-4136-AEEB-0F59B1384A47}"/>
              </a:ext>
            </a:extLst>
          </p:cNvPr>
          <p:cNvSpPr txBox="1"/>
          <p:nvPr/>
        </p:nvSpPr>
        <p:spPr>
          <a:xfrm>
            <a:off x="8173571" y="4592590"/>
            <a:ext cx="31802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Mario </a:t>
            </a:r>
            <a:r>
              <a:rPr lang="en-US" sz="1200" dirty="0" err="1"/>
              <a:t>Simoes</a:t>
            </a:r>
            <a:r>
              <a:rPr lang="en-US" sz="1200" dirty="0"/>
              <a:t>, </a:t>
            </a:r>
            <a:r>
              <a:rPr lang="en-US" sz="1200" dirty="0">
                <a:hlinkClick r:id="rId3"/>
              </a:rPr>
              <a:t>https://snl.no/Mount_Everest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64258403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A0822E-D2C9-48F1-AC27-B8E9CFD0E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ASLR: </a:t>
            </a:r>
            <a:r>
              <a:rPr lang="ru-RU" dirty="0"/>
              <a:t>дальнейшее развитие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F4D47-F6C1-476E-AA6E-C3E5E2D143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89765"/>
            <a:ext cx="10515600" cy="4351338"/>
          </a:xfrm>
        </p:spPr>
        <p:txBody>
          <a:bodyPr/>
          <a:lstStyle/>
          <a:p>
            <a:r>
              <a:rPr lang="en-US" dirty="0"/>
              <a:t>Compile-time </a:t>
            </a:r>
            <a:r>
              <a:rPr lang="ru-RU" dirty="0"/>
              <a:t>диверсификация</a:t>
            </a:r>
            <a:endParaRPr lang="en-US" dirty="0"/>
          </a:p>
          <a:p>
            <a:pPr lvl="1"/>
            <a:r>
              <a:rPr lang="ru-RU" dirty="0"/>
              <a:t>Линковка объектных файлов или функций программы в случайном порядке</a:t>
            </a:r>
          </a:p>
          <a:p>
            <a:pPr lvl="1"/>
            <a:r>
              <a:rPr lang="ru-RU" dirty="0"/>
              <a:t>Используется в </a:t>
            </a:r>
            <a:r>
              <a:rPr lang="en-US" dirty="0"/>
              <a:t>Safe Compiler (</a:t>
            </a:r>
            <a:r>
              <a:rPr lang="ru-RU" dirty="0"/>
              <a:t>ИСП РАН), </a:t>
            </a:r>
            <a:r>
              <a:rPr lang="en-US" dirty="0"/>
              <a:t>OpenBSD (</a:t>
            </a:r>
            <a:r>
              <a:rPr lang="ru-RU" dirty="0"/>
              <a:t>ядро перелинковывается при каждой загрузке</a:t>
            </a:r>
            <a:r>
              <a:rPr lang="en-US" dirty="0"/>
              <a:t>), etc.</a:t>
            </a:r>
            <a:endParaRPr lang="ru-RU" dirty="0"/>
          </a:p>
          <a:p>
            <a:r>
              <a:rPr lang="ru-RU" dirty="0"/>
              <a:t>Рантайм-диверсификация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функций программы</a:t>
            </a:r>
            <a:endParaRPr lang="en-US" dirty="0"/>
          </a:p>
          <a:p>
            <a:pPr lvl="1"/>
            <a:r>
              <a:rPr lang="ru-RU" dirty="0"/>
              <a:t>Используется в </a:t>
            </a:r>
            <a:r>
              <a:rPr lang="en-US" dirty="0"/>
              <a:t>Safe Compiler (</a:t>
            </a:r>
            <a:r>
              <a:rPr lang="ru-RU" dirty="0"/>
              <a:t>ИСП РАН)</a:t>
            </a:r>
            <a:endParaRPr lang="en-US" dirty="0"/>
          </a:p>
          <a:p>
            <a:r>
              <a:rPr lang="en-US" dirty="0"/>
              <a:t>Moving Target Defense </a:t>
            </a:r>
            <a:endParaRPr lang="ru-RU" dirty="0"/>
          </a:p>
          <a:p>
            <a:pPr lvl="1"/>
            <a:r>
              <a:rPr lang="ru-RU" dirty="0"/>
              <a:t>Динамическое перемещение функций в рантайме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C673D-1E73-421E-BC4A-53424690D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80049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951A75-92E9-438F-9124-2C74A1E38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6509E7-CAE2-49DE-AD12-BD8A196A56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A9DB29-A10B-4CA8-9EEA-6BEE0703D3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0052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Protector (Stack Canary)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F39A649-AC09-4FD3-8790-4C1570C4F1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95953" y="699156"/>
            <a:ext cx="1719530" cy="2295336"/>
          </a:xfr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A8330CD-233A-494C-968A-6F0EE1E50EAA}"/>
              </a:ext>
            </a:extLst>
          </p:cNvPr>
          <p:cNvSpPr txBox="1"/>
          <p:nvPr/>
        </p:nvSpPr>
        <p:spPr>
          <a:xfrm>
            <a:off x="10237694" y="3124845"/>
            <a:ext cx="171953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David &amp; Angie, </a:t>
            </a:r>
            <a:r>
              <a:rPr lang="en-US" sz="1200" dirty="0">
                <a:hlinkClick r:id="rId3"/>
              </a:rPr>
              <a:t>https://www.flickr.com/photos/studiomiguel/3946174063</a:t>
            </a:r>
            <a:r>
              <a:rPr lang="en-US" sz="1200" dirty="0"/>
              <a:t> 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Суть </a:t>
            </a:r>
            <a:r>
              <a:rPr lang="en-US" dirty="0"/>
              <a:t>Stack Overflow </a:t>
            </a:r>
            <a:r>
              <a:rPr lang="ru-RU" dirty="0"/>
              <a:t>атак – модификация адреса возврата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Разместить перед адресом неизвестное хакеру число (</a:t>
            </a:r>
            <a:r>
              <a:rPr lang="en-US" dirty="0"/>
              <a:t>stack canary, </a:t>
            </a:r>
            <a:r>
              <a:rPr lang="ru-RU" dirty="0"/>
              <a:t>stack cookie)</a:t>
            </a:r>
          </a:p>
          <a:p>
            <a:pPr lvl="1"/>
            <a:r>
              <a:rPr lang="ru-RU" dirty="0"/>
              <a:t>Перед возвратом из функции проверять что канарейка не поменялась</a:t>
            </a:r>
          </a:p>
          <a:p>
            <a:pPr lvl="1"/>
            <a:r>
              <a:rPr lang="ru-RU" dirty="0"/>
              <a:t>При переполнении нельзя изменить адрес возврата, не поменяв канарейку</a:t>
            </a:r>
            <a:endParaRPr lang="en-US" dirty="0"/>
          </a:p>
          <a:p>
            <a:r>
              <a:rPr lang="ru-RU" dirty="0"/>
              <a:t>Одна из первых </a:t>
            </a:r>
            <a:r>
              <a:rPr lang="en-US" dirty="0"/>
              <a:t>hardening-</a:t>
            </a:r>
            <a:r>
              <a:rPr lang="ru-RU" dirty="0"/>
              <a:t>защит</a:t>
            </a:r>
            <a:r>
              <a:rPr lang="en-US" dirty="0"/>
              <a:t>:</a:t>
            </a:r>
          </a:p>
          <a:p>
            <a:pPr lvl="1"/>
            <a:r>
              <a:rPr lang="en-US" dirty="0" err="1"/>
              <a:t>StackGuard</a:t>
            </a:r>
            <a:r>
              <a:rPr lang="en-US" dirty="0"/>
              <a:t> (1997)</a:t>
            </a:r>
          </a:p>
          <a:p>
            <a:pPr lvl="1"/>
            <a:r>
              <a:rPr lang="en-US" dirty="0" err="1"/>
              <a:t>ProPolice</a:t>
            </a:r>
            <a:r>
              <a:rPr lang="en-US" dirty="0"/>
              <a:t> (2001, IBM)</a:t>
            </a:r>
          </a:p>
          <a:p>
            <a:pPr lvl="1"/>
            <a:r>
              <a:rPr lang="en-US" dirty="0" err="1"/>
              <a:t>StackProtector</a:t>
            </a:r>
            <a:r>
              <a:rPr lang="en-US" dirty="0"/>
              <a:t> (2005, RedHat), </a:t>
            </a:r>
            <a:r>
              <a:rPr lang="en-US" dirty="0" err="1"/>
              <a:t>StackProtectorStrong</a:t>
            </a:r>
            <a:r>
              <a:rPr lang="en-US" dirty="0"/>
              <a:t> (2012, Google)</a:t>
            </a:r>
          </a:p>
          <a:p>
            <a:r>
              <a:rPr lang="ru-RU" dirty="0"/>
              <a:t>Сильно снижает риски </a:t>
            </a:r>
            <a:r>
              <a:rPr lang="en-US" dirty="0"/>
              <a:t>stack </a:t>
            </a:r>
            <a:r>
              <a:rPr lang="ru-RU" dirty="0"/>
              <a:t>overflow атак </a:t>
            </a:r>
            <a:r>
              <a:rPr lang="en-US" dirty="0"/>
              <a:t>(</a:t>
            </a:r>
            <a:r>
              <a:rPr lang="ru-RU" dirty="0"/>
              <a:t>return-to-libc</a:t>
            </a:r>
            <a:r>
              <a:rPr lang="en-US" dirty="0"/>
              <a:t>,</a:t>
            </a:r>
            <a:r>
              <a:rPr lang="ru-RU" dirty="0"/>
              <a:t> ROP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Пример </a:t>
            </a:r>
            <a:r>
              <a:rPr lang="en-US" dirty="0"/>
              <a:t>Stack Smashing </a:t>
            </a:r>
            <a:r>
              <a:rPr lang="ru-RU" dirty="0"/>
              <a:t>стабильно падает</a:t>
            </a:r>
            <a:r>
              <a:rPr lang="en-US" dirty="0"/>
              <a:t> c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stack smashing detected ***: terminated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endParaRPr lang="ru-RU" dirty="0"/>
          </a:p>
          <a:p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7665C3-96B2-456E-ABF8-F0D68E304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11406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64DC93-5F07-428C-82CF-20801FE7B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8170277-970D-4B36-9F51-DA090A4B51A2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925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dirty="0"/>
              <a:t>Скалярные переменные кладутся ниже по стеку чем массивы</a:t>
            </a:r>
          </a:p>
          <a:p>
            <a:pPr lvl="1"/>
            <a:r>
              <a:rPr lang="ru-RU" dirty="0"/>
              <a:t>Чтобы при переполнении массива нельзя было модифицировать флаги, адреса функций и т.п.</a:t>
            </a:r>
          </a:p>
          <a:p>
            <a:r>
              <a:rPr lang="ru-RU" dirty="0"/>
              <a:t>Один из байтов канарейки всегда нулевой (чтобы остановить строковый buffer overflow)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F9D7DF2-7182-4E99-9C45-F0F84CA36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274799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49D1A-D5B3-48F6-901A-062D5C65E4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BD2FDA-37FC-4E3D-82B1-DBD8A38BA2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Существенные накладные расходы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Загрузка значения канарейки</a:t>
            </a:r>
            <a:r>
              <a:rPr lang="en-US" dirty="0"/>
              <a:t>, </a:t>
            </a:r>
            <a:r>
              <a:rPr lang="ru-RU" dirty="0"/>
              <a:t>сохранение на стек</a:t>
            </a:r>
            <a:r>
              <a:rPr lang="en-US" dirty="0"/>
              <a:t>, </a:t>
            </a:r>
            <a:r>
              <a:rPr lang="ru-RU" dirty="0"/>
              <a:t>чтение и проверка перед возвратом</a:t>
            </a:r>
          </a:p>
          <a:p>
            <a:pPr lvl="1"/>
            <a:r>
              <a:rPr lang="ru-RU" dirty="0"/>
              <a:t>2% на бенчмарке Clang</a:t>
            </a:r>
            <a:r>
              <a:rPr lang="en-US" dirty="0"/>
              <a:t> </a:t>
            </a:r>
            <a:endParaRPr lang="ru-RU" dirty="0"/>
          </a:p>
          <a:p>
            <a:pPr lvl="1"/>
            <a:r>
              <a:rPr lang="en-US" dirty="0">
                <a:hlinkClick r:id="rId2"/>
              </a:rPr>
              <a:t>The Performance Cost of Shadow Stacks and Stack Canaries</a:t>
            </a:r>
            <a:r>
              <a:rPr lang="en-US" dirty="0"/>
              <a:t>: 0-9% (2015)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Уязвима к info leakage</a:t>
            </a:r>
            <a:r>
              <a:rPr lang="en-US" dirty="0"/>
              <a:t>: </a:t>
            </a:r>
            <a:r>
              <a:rPr lang="ru-RU" dirty="0"/>
              <a:t>если канарейка утекла, то защита скомпрометирована</a:t>
            </a:r>
          </a:p>
          <a:p>
            <a:pPr lvl="1"/>
            <a:r>
              <a:rPr lang="ru-RU" dirty="0"/>
              <a:t>Не защищает от переписывания адреса возврата без </a:t>
            </a:r>
            <a:r>
              <a:rPr lang="en-US" dirty="0"/>
              <a:t>overflow</a:t>
            </a:r>
          </a:p>
          <a:p>
            <a:pPr lvl="1"/>
            <a:r>
              <a:rPr lang="ru-RU" dirty="0"/>
              <a:t>Не защищает от переполнений в куче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92F676-EECA-41DF-A599-C5FB6F5F4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2329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D4C63-C7A0-472B-9743-C26931D99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Разделение стека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F55547-FB1B-4275-B8E7-FFB113910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FDB8FB-EC86-43DD-81E2-8D3EDDB22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52491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3AB93-964F-4B54-B283-55B4196D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36935-7A1D-47AB-B397-EFA879C8FD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9668435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 err="1"/>
              <a:t>SafeStack</a:t>
            </a:r>
            <a:r>
              <a:rPr lang="en-US" dirty="0"/>
              <a:t>, </a:t>
            </a:r>
            <a:r>
              <a:rPr lang="en-US" dirty="0" err="1"/>
              <a:t>ShadowStack</a:t>
            </a:r>
            <a:r>
              <a:rPr lang="en-US" dirty="0"/>
              <a:t>, backward-edge CFI</a:t>
            </a:r>
          </a:p>
          <a:p>
            <a:pPr lvl="1"/>
            <a:r>
              <a:rPr lang="ru-RU" dirty="0"/>
              <a:t>Основная причина stack overflow – адрес возврата хранится вместе с локальными массивами</a:t>
            </a:r>
          </a:p>
          <a:p>
            <a:pPr lvl="1"/>
            <a:r>
              <a:rPr lang="ru-RU" dirty="0"/>
              <a:t>Можно разделить стек на две несвязные части:</a:t>
            </a:r>
          </a:p>
          <a:p>
            <a:pPr lvl="2"/>
            <a:r>
              <a:rPr lang="ru-RU" dirty="0"/>
              <a:t>адрес возврата (и в случае </a:t>
            </a:r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скалярные переменные, адрес которых не берётся)</a:t>
            </a:r>
          </a:p>
          <a:p>
            <a:pPr lvl="2"/>
            <a:r>
              <a:rPr lang="ru-RU" dirty="0"/>
              <a:t>все остальные</a:t>
            </a:r>
            <a:endParaRPr lang="en-US" dirty="0"/>
          </a:p>
          <a:p>
            <a:r>
              <a:rPr lang="ru-RU" dirty="0"/>
              <a:t>Первое найденное упоминание</a:t>
            </a:r>
            <a:r>
              <a:rPr lang="en-US" dirty="0"/>
              <a:t>: </a:t>
            </a:r>
            <a:r>
              <a:rPr lang="en-US" dirty="0" err="1"/>
              <a:t>StackShield</a:t>
            </a:r>
            <a:r>
              <a:rPr lang="en-US" dirty="0"/>
              <a:t> (~</a:t>
            </a:r>
            <a:r>
              <a:rPr lang="ru-RU" dirty="0"/>
              <a:t>2000)</a:t>
            </a:r>
          </a:p>
          <a:p>
            <a:r>
              <a:rPr lang="ru-RU" dirty="0"/>
              <a:t>Сравнение со</a:t>
            </a:r>
            <a:r>
              <a:rPr lang="en-US" dirty="0"/>
              <a:t> </a:t>
            </a:r>
            <a:r>
              <a:rPr lang="en-US" dirty="0" err="1"/>
              <a:t>StackProtector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Дополнительная рандомизация для критических данных</a:t>
            </a:r>
          </a:p>
          <a:p>
            <a:pPr lvl="1"/>
            <a:r>
              <a:rPr lang="ru-RU" dirty="0"/>
              <a:t>Позволяет защитить пользовательские указатели на функции на стеке</a:t>
            </a:r>
            <a:endParaRPr lang="en-US" dirty="0"/>
          </a:p>
          <a:p>
            <a:pPr lvl="1"/>
            <a:r>
              <a:rPr lang="ru-RU" dirty="0"/>
              <a:t>StackProtector по прежнему может применяться к unsafe stack для обнаружения overflow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D28D487-2651-45C6-9D0B-EFDDEA26E3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5768" y="365125"/>
            <a:ext cx="1847850" cy="24669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812181A-063B-4CE3-BAAF-71CB652D19C2}"/>
              </a:ext>
            </a:extLst>
          </p:cNvPr>
          <p:cNvSpPr txBox="1"/>
          <p:nvPr/>
        </p:nvSpPr>
        <p:spPr>
          <a:xfrm>
            <a:off x="10228168" y="28321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https://picryl.com/media/reaching-shadow-heart-nature-landscapes-d62bda</a:t>
            </a:r>
            <a:r>
              <a:rPr lang="en-US" sz="12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5D3649-1A78-45E0-83F0-2E1570B34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6730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2ADD69-3160-4503-9855-6DB11BDA1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5F1E6-97E5-42C0-A792-8B91CBB354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Производительность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en-US" dirty="0"/>
              <a:t>0.1% </a:t>
            </a:r>
            <a:r>
              <a:rPr lang="ru-RU" dirty="0"/>
              <a:t>по замерам авторов (</a:t>
            </a:r>
            <a:r>
              <a:rPr lang="en-US" dirty="0">
                <a:hlinkClick r:id="rId2"/>
              </a:rPr>
              <a:t>Clang documentation: </a:t>
            </a:r>
            <a:r>
              <a:rPr lang="en-US" dirty="0" err="1">
                <a:hlinkClick r:id="rId2"/>
              </a:rPr>
              <a:t>SafeStack</a:t>
            </a:r>
            <a:r>
              <a:rPr lang="en-US" dirty="0"/>
              <a:t>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en-US" dirty="0" err="1"/>
              <a:t>SafeStack</a:t>
            </a:r>
            <a:r>
              <a:rPr lang="en-US" dirty="0"/>
              <a:t> </a:t>
            </a:r>
            <a:r>
              <a:rPr lang="ru-RU" dirty="0"/>
              <a:t>сейчас не поддерживает инструментацию динамических библиотек </a:t>
            </a:r>
            <a:r>
              <a:rPr lang="en-US" dirty="0"/>
              <a:t>(</a:t>
            </a:r>
            <a:r>
              <a:rPr lang="ru-RU" dirty="0"/>
              <a:t>возможно легко добавить</a:t>
            </a:r>
            <a:r>
              <a:rPr lang="en-US" dirty="0"/>
              <a:t>: </a:t>
            </a:r>
            <a:r>
              <a:rPr lang="en-US" dirty="0" err="1">
                <a:hlinkClick r:id="rId3"/>
              </a:rPr>
              <a:t>OpenSSF</a:t>
            </a:r>
            <a:r>
              <a:rPr lang="en-US" dirty="0">
                <a:hlinkClick r:id="rId3"/>
              </a:rPr>
              <a:t> #267</a:t>
            </a:r>
            <a:r>
              <a:rPr lang="en-US" dirty="0"/>
              <a:t>)</a:t>
            </a:r>
          </a:p>
          <a:p>
            <a:pPr lvl="1"/>
            <a:r>
              <a:rPr lang="en-US" dirty="0" err="1"/>
              <a:t>ShadowStack</a:t>
            </a:r>
            <a:r>
              <a:rPr lang="en-US" dirty="0"/>
              <a:t>:</a:t>
            </a:r>
          </a:p>
          <a:p>
            <a:pPr lvl="2"/>
            <a:r>
              <a:rPr lang="ru-RU" dirty="0"/>
              <a:t>Поддерживает только </a:t>
            </a:r>
            <a:r>
              <a:rPr lang="en-US" dirty="0"/>
              <a:t>AArch64 </a:t>
            </a:r>
            <a:r>
              <a:rPr lang="ru-RU" dirty="0"/>
              <a:t>и </a:t>
            </a:r>
            <a:r>
              <a:rPr lang="en-US" dirty="0"/>
              <a:t>RISC-V</a:t>
            </a:r>
            <a:endParaRPr lang="ru-RU" dirty="0"/>
          </a:p>
          <a:p>
            <a:pPr lvl="2"/>
            <a:r>
              <a:rPr lang="ru-RU" dirty="0"/>
              <a:t>Защищает только адреса возврата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9366BE-B2D5-44AB-9B83-0E085D44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90543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E19E1-E627-40E8-93D2-BB55A9B4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Clashing (Stack Probes)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DC66C9-DF2C-4AF2-A8CF-A60EC5838B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8DB84-1716-48C3-B2ED-DAA41334F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175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3BF5F9-D895-411F-A5B0-71B8D832A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Методы </a:t>
            </a:r>
            <a:r>
              <a:rPr lang="en-US" dirty="0"/>
              <a:t>hardening: Stack Clashing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FE3EF-C3D1-427A-A4C7-6588E09F48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Стек отделён от других сегментов незамапленой страницей </a:t>
            </a:r>
            <a:r>
              <a:rPr lang="en-US" dirty="0"/>
              <a:t>(guard page)</a:t>
            </a:r>
          </a:p>
          <a:p>
            <a:pPr lvl="1"/>
            <a:r>
              <a:rPr lang="ru-RU" dirty="0"/>
              <a:t>Обнаруживает исчерпание стека</a:t>
            </a:r>
            <a:endParaRPr lang="en-US" dirty="0"/>
          </a:p>
          <a:p>
            <a:pPr lvl="1"/>
            <a:r>
              <a:rPr lang="ru-RU" dirty="0"/>
              <a:t>Появилась в </a:t>
            </a:r>
            <a:r>
              <a:rPr lang="en-US" dirty="0"/>
              <a:t>Linux </a:t>
            </a:r>
            <a:r>
              <a:rPr lang="ru-RU" dirty="0"/>
              <a:t>в </a:t>
            </a:r>
            <a:r>
              <a:rPr lang="en-US" dirty="0"/>
              <a:t>2010</a:t>
            </a:r>
          </a:p>
          <a:p>
            <a:r>
              <a:rPr lang="ru-RU" dirty="0"/>
              <a:t>Проблема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Не обнаружит переполнение при больших локальных массивах </a:t>
            </a:r>
            <a:r>
              <a:rPr lang="en-US" dirty="0"/>
              <a:t>(&gt;4096 </a:t>
            </a:r>
            <a:r>
              <a:rPr lang="ru-RU" dirty="0"/>
              <a:t>байт) или </a:t>
            </a:r>
            <a:r>
              <a:rPr lang="en-US" dirty="0" err="1"/>
              <a:t>alloca</a:t>
            </a:r>
            <a:endParaRPr lang="en-US" dirty="0"/>
          </a:p>
          <a:p>
            <a:pPr lvl="1"/>
            <a:r>
              <a:rPr lang="ru-RU" dirty="0"/>
              <a:t>Хакер может перезаписать кучу или стек другого потока</a:t>
            </a:r>
          </a:p>
          <a:p>
            <a:r>
              <a:rPr lang="ru-RU" dirty="0"/>
              <a:t>Уязвимость обнаражена группой  </a:t>
            </a:r>
            <a:r>
              <a:rPr lang="en-US" dirty="0"/>
              <a:t>Qualys </a:t>
            </a:r>
            <a:r>
              <a:rPr lang="ru-RU" dirty="0"/>
              <a:t>в 2017</a:t>
            </a:r>
            <a:r>
              <a:rPr lang="en-US" dirty="0"/>
              <a:t>:</a:t>
            </a:r>
          </a:p>
          <a:p>
            <a:pPr lvl="2"/>
            <a:r>
              <a:rPr lang="en-US" dirty="0">
                <a:hlinkClick r:id="rId2"/>
              </a:rPr>
              <a:t>The Stack Clash</a:t>
            </a:r>
            <a:r>
              <a:rPr lang="en-US" dirty="0"/>
              <a:t> (</a:t>
            </a:r>
            <a:r>
              <a:rPr lang="ru-RU" dirty="0"/>
              <a:t>10 proof</a:t>
            </a:r>
            <a:r>
              <a:rPr lang="en-US" dirty="0"/>
              <a:t>-</a:t>
            </a:r>
            <a:r>
              <a:rPr lang="ru-RU" dirty="0"/>
              <a:t>of</a:t>
            </a:r>
            <a:r>
              <a:rPr lang="en-US" dirty="0"/>
              <a:t>-</a:t>
            </a:r>
            <a:r>
              <a:rPr lang="ru-RU" dirty="0"/>
              <a:t>concept атак</a:t>
            </a:r>
            <a:r>
              <a:rPr lang="en-US" dirty="0"/>
              <a:t>)</a:t>
            </a:r>
          </a:p>
          <a:p>
            <a:r>
              <a:rPr lang="ru-RU" dirty="0"/>
              <a:t>Идея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Перед выполнением функции пройти по новому фрейму</a:t>
            </a:r>
            <a:r>
              <a:rPr lang="en-US" dirty="0"/>
              <a:t>,</a:t>
            </a:r>
            <a:r>
              <a:rPr lang="ru-RU" dirty="0"/>
              <a:t> чтобы спровоцировать </a:t>
            </a:r>
            <a:r>
              <a:rPr lang="en-US" dirty="0"/>
              <a:t>SEGV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5D4D5-2F53-4D7F-A756-55E5B49D0F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09976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3A054-2C68-48C0-ABFD-2CB6A139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CFA8E-E0DA-48C6-A4FE-807A675BE1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576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r>
              <a:rPr lang="ru-RU" dirty="0"/>
              <a:t>Почему безопасность и стабильность программного обеспечения так актуальна для </a:t>
            </a:r>
            <a:r>
              <a:rPr lang="en-US" dirty="0"/>
              <a:t>C/C++:</a:t>
            </a:r>
          </a:p>
          <a:p>
            <a:pPr lvl="1"/>
            <a:r>
              <a:rPr lang="ru-RU" dirty="0"/>
              <a:t>70% уязвимостей в продуктах </a:t>
            </a:r>
            <a:r>
              <a:rPr lang="en-US" dirty="0"/>
              <a:t>Microsoft - </a:t>
            </a:r>
            <a:r>
              <a:rPr lang="ru-RU" dirty="0"/>
              <a:t>ошибки памяти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MSRC Blog: A proactive approach to more secure code</a:t>
            </a:r>
            <a:r>
              <a:rPr lang="en-US" dirty="0"/>
              <a:t> (2019)</a:t>
            </a:r>
          </a:p>
          <a:p>
            <a:pPr lvl="1"/>
            <a:r>
              <a:rPr lang="en-US" dirty="0"/>
              <a:t>70% high/critical </a:t>
            </a:r>
            <a:r>
              <a:rPr lang="ru-RU" dirty="0"/>
              <a:t>багов в </a:t>
            </a:r>
            <a:r>
              <a:rPr lang="en-US" dirty="0"/>
              <a:t>Chromium – </a:t>
            </a:r>
            <a:r>
              <a:rPr lang="ru-RU" dirty="0"/>
              <a:t>ошибки</a:t>
            </a:r>
            <a:r>
              <a:rPr lang="en-US" dirty="0"/>
              <a:t> </a:t>
            </a:r>
            <a:r>
              <a:rPr lang="ru-RU" dirty="0"/>
              <a:t>памяти</a:t>
            </a:r>
            <a:endParaRPr lang="en-US" dirty="0"/>
          </a:p>
          <a:p>
            <a:pPr lvl="2"/>
            <a:r>
              <a:rPr lang="en-US" dirty="0">
                <a:hlinkClick r:id="rId3"/>
              </a:rPr>
              <a:t>Chromium Security: Memory Safety</a:t>
            </a:r>
            <a:r>
              <a:rPr lang="en-US" dirty="0"/>
              <a:t> (2025)</a:t>
            </a:r>
          </a:p>
          <a:p>
            <a:pPr lvl="1"/>
            <a:r>
              <a:rPr lang="en-US" dirty="0"/>
              <a:t>70% </a:t>
            </a:r>
            <a:r>
              <a:rPr lang="ru-RU" dirty="0"/>
              <a:t>ошибок</a:t>
            </a:r>
            <a:r>
              <a:rPr lang="en-US" dirty="0"/>
              <a:t> </a:t>
            </a:r>
            <a:r>
              <a:rPr lang="ru-RU" dirty="0"/>
              <a:t>памяти – 0-</a:t>
            </a:r>
            <a:r>
              <a:rPr lang="en-US" dirty="0"/>
              <a:t>day </a:t>
            </a:r>
            <a:r>
              <a:rPr lang="ru-RU" dirty="0"/>
              <a:t>уязвимости</a:t>
            </a:r>
            <a:endParaRPr lang="en-US" dirty="0"/>
          </a:p>
          <a:p>
            <a:pPr lvl="2"/>
            <a:r>
              <a:rPr lang="en-US" dirty="0">
                <a:hlinkClick r:id="rId4"/>
              </a:rPr>
              <a:t>Improving Memory Safety without a Trillion Dollars</a:t>
            </a:r>
            <a:r>
              <a:rPr lang="en-US" dirty="0"/>
              <a:t> (2024)</a:t>
            </a:r>
          </a:p>
          <a:p>
            <a:pPr lvl="1"/>
            <a:r>
              <a:rPr lang="en-US" dirty="0"/>
              <a:t>75% 0-day – </a:t>
            </a:r>
            <a:r>
              <a:rPr lang="ru-RU" dirty="0"/>
              <a:t>ошибки памяти</a:t>
            </a:r>
            <a:endParaRPr lang="en-US" dirty="0"/>
          </a:p>
          <a:p>
            <a:pPr lvl="2"/>
            <a:r>
              <a:rPr lang="en-US" dirty="0">
                <a:hlinkClick r:id="rId5"/>
              </a:rPr>
              <a:t>Safer with Google: Advancing Memory Safety</a:t>
            </a:r>
            <a:r>
              <a:rPr lang="en-US" dirty="0"/>
              <a:t> (2024)</a:t>
            </a:r>
            <a:endParaRPr lang="ru-RU" dirty="0"/>
          </a:p>
          <a:p>
            <a:pPr lvl="1"/>
            <a:r>
              <a:rPr lang="ru-RU" dirty="0"/>
              <a:t>Лидирующие позиции в рейтинге наиболее опасных уязвимостей</a:t>
            </a:r>
            <a:endParaRPr lang="en-US" dirty="0"/>
          </a:p>
          <a:p>
            <a:pPr lvl="2"/>
            <a:r>
              <a:rPr lang="en-US" dirty="0" err="1">
                <a:hlinkClick r:id="rId6"/>
              </a:rPr>
              <a:t>Mitre</a:t>
            </a:r>
            <a:r>
              <a:rPr lang="en-US" dirty="0">
                <a:hlinkClick r:id="rId6"/>
              </a:rPr>
              <a:t> CWE Top 25 2024</a:t>
            </a:r>
            <a:r>
              <a:rPr lang="en-US" dirty="0"/>
              <a:t> (</a:t>
            </a:r>
            <a:r>
              <a:rPr lang="ru-RU" dirty="0"/>
              <a:t>места 2, 6, 8, 20</a:t>
            </a:r>
            <a:r>
              <a:rPr lang="en-US" dirty="0"/>
              <a:t>, 21)</a:t>
            </a:r>
            <a:endParaRPr lang="ru-RU" dirty="0"/>
          </a:p>
          <a:p>
            <a:pPr lvl="1"/>
            <a:r>
              <a:rPr lang="ru-RU" dirty="0"/>
              <a:t>Появление новых более безопасных языков</a:t>
            </a:r>
            <a:endParaRPr lang="en-US" dirty="0"/>
          </a:p>
          <a:p>
            <a:pPr lvl="1"/>
            <a:r>
              <a:rPr lang="ru-RU" dirty="0"/>
              <a:t>Госзаказчики и регуляторы в различных странах </a:t>
            </a:r>
            <a:r>
              <a:rPr lang="ru-RU" i="1" dirty="0"/>
              <a:t>рекомендуют</a:t>
            </a:r>
            <a:r>
              <a:rPr lang="ru-RU" dirty="0"/>
              <a:t> использование безопасных языков</a:t>
            </a:r>
            <a:endParaRPr lang="en-US" dirty="0"/>
          </a:p>
          <a:p>
            <a:pPr lvl="2"/>
            <a:r>
              <a:rPr lang="en-US" dirty="0">
                <a:hlinkClick r:id="rId7"/>
              </a:rPr>
              <a:t>The case for memory safe roadmaps</a:t>
            </a:r>
            <a:r>
              <a:rPr lang="en-US" dirty="0"/>
              <a:t> (US CISA, NSA, FBI)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0F434-6952-419D-862E-675C6F5D64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4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2E1788-3060-476C-89F0-0B31DB192E7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1070" y="2132898"/>
            <a:ext cx="3552050" cy="219635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4ED52F-7BB5-42F4-92ED-E9F6D42EB0F0}"/>
              </a:ext>
            </a:extLst>
          </p:cNvPr>
          <p:cNvSpPr txBox="1"/>
          <p:nvPr/>
        </p:nvSpPr>
        <p:spPr>
          <a:xfrm>
            <a:off x="9395011" y="4190721"/>
            <a:ext cx="21156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9"/>
              </a:rPr>
              <a:t>Google Security Blog</a:t>
            </a:r>
            <a:endParaRPr lang="en-US" sz="14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5BF9CF3-E2A6-41DC-A010-02BE4B46D19B}"/>
              </a:ext>
            </a:extLst>
          </p:cNvPr>
          <p:cNvCxnSpPr>
            <a:cxnSpLocks/>
          </p:cNvCxnSpPr>
          <p:nvPr/>
        </p:nvCxnSpPr>
        <p:spPr>
          <a:xfrm flipV="1">
            <a:off x="8760759" y="3175747"/>
            <a:ext cx="2749923" cy="390293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2038947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CBD98-8FCC-42B8-93D5-B9687B989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70E49-7955-4A69-9972-2CB0AB4CD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 минимальны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Нет замедления на бенчмарке </a:t>
            </a:r>
            <a:r>
              <a:rPr lang="en-US" dirty="0"/>
              <a:t>Clang</a:t>
            </a:r>
            <a:endParaRPr lang="ru-RU" dirty="0"/>
          </a:p>
          <a:p>
            <a:pPr lvl="1"/>
            <a:r>
              <a:rPr lang="ru-RU" dirty="0"/>
              <a:t>Не обнаружены регрессии в </a:t>
            </a:r>
            <a:r>
              <a:rPr lang="en-US" dirty="0"/>
              <a:t>Firefox</a:t>
            </a:r>
          </a:p>
          <a:p>
            <a:pPr lvl="2"/>
            <a:r>
              <a:rPr lang="en-US" dirty="0">
                <a:hlinkClick r:id="rId2"/>
              </a:rPr>
              <a:t>Bringing Stack Clash Protection to Clang / X86</a:t>
            </a:r>
            <a:r>
              <a:rPr lang="en-US" dirty="0"/>
              <a:t> (2021)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A4AF19-423C-499A-8DA1-0C3269038E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84514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DD23B9-89D9-45E9-B03F-A6742415E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Фортификация </a:t>
            </a:r>
            <a:r>
              <a:rPr lang="en-US" dirty="0"/>
              <a:t>(_FORTIFY_SOURCE)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4503C7-B157-4B2F-8B23-BCF9B2B61D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11EEFB-B011-401A-AE51-FD1830EFE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799171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BA6C1-92A1-47B1-8FAD-E7F2D17772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защиты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3E65AF-9A28-4DB1-9C02-75820ABD6D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58553" cy="4351338"/>
          </a:xfrm>
        </p:spPr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4096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char *a = malloc(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malloc(200);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("" :: "r"(&amp;a) : "memory");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4D89732-F886-4BF0-A736-CF8762203E97}"/>
              </a:ext>
            </a:extLst>
          </p:cNvPr>
          <p:cNvSpPr txBox="1">
            <a:spLocks/>
          </p:cNvSpPr>
          <p:nvPr/>
        </p:nvSpPr>
        <p:spPr>
          <a:xfrm>
            <a:off x="6208059" y="1825625"/>
            <a:ext cx="45585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No _FORTIFY_SOURCE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-U_FORTIFY_SOURCE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glibc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error: malloc.c:2599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sysmalloc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): assertion failed: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(av)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== 0) || ((unsigned long)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&gt;= MINSIZE &amp;&amp;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prev_inuse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old_top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&amp;&amp; ((unsigned long)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old_end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&amp;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pagesize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- 1)) == 0)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_FORTIFY_SOURCE=3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gcc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-O2 &amp;&amp;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*** buffer overflow detected ***: terminated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 (core dumped)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3B263E-51BA-48BE-B2CD-3FE73B4D0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77103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9BA30-90A0-4041-81C9-89067C5E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651153-F3E8-4C4D-8E8B-6361680700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Из </a:t>
            </a:r>
            <a:r>
              <a:rPr lang="en-US" dirty="0"/>
              <a:t>Glibc </a:t>
            </a:r>
            <a:r>
              <a:rPr lang="en-US" dirty="0" err="1"/>
              <a:t>string.h</a:t>
            </a:r>
            <a:r>
              <a:rPr lang="en-US" dirty="0"/>
              <a:t>:</a:t>
            </a:r>
            <a:endParaRPr lang="ru-RU" dirty="0"/>
          </a:p>
          <a:p>
            <a:pPr marL="457200" lvl="1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_FORTIFY_SOURCE &gt; 0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__attribute__((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always_inline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nothrow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__, leaf))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(void *__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int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определена в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libc.so.6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содержит проверку диапазона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return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memset_chk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       __glibc_objsize0 (__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#endif</a:t>
            </a:r>
          </a:p>
          <a:p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glibc_objsize0</a:t>
            </a:r>
            <a:r>
              <a:rPr lang="en-US" dirty="0"/>
              <a:t> </a:t>
            </a:r>
            <a:r>
              <a:rPr lang="ru-RU" dirty="0"/>
              <a:t>вызывает интринсик компилятора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ru-RU" dirty="0"/>
              <a:t> или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(</a:t>
            </a:r>
            <a:r>
              <a:rPr lang="ru-RU" dirty="0"/>
              <a:t>в зависимости от уровня защиты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dirty="0"/>
              <a:t> </a:t>
            </a:r>
            <a:r>
              <a:rPr lang="ru-RU" dirty="0"/>
              <a:t>проверяет указатели на стековые объекты</a:t>
            </a: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lang="en-US" dirty="0"/>
              <a:t> </a:t>
            </a:r>
            <a:r>
              <a:rPr lang="ru-RU" dirty="0"/>
              <a:t>осуществляет </a:t>
            </a:r>
            <a:r>
              <a:rPr lang="en-US" dirty="0"/>
              <a:t>dataflow</a:t>
            </a:r>
            <a:r>
              <a:rPr lang="ru-RU" dirty="0"/>
              <a:t>-анализ и применима например к объектам кучи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A20795-2D9E-47D0-B9F2-20E04C2DB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18179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A6F31-8E91-45E9-A224-406107F30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F247D-3A81-48B6-ABD6-CF2042382E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Проверки диапазонов в функции стандартной библиотеки </a:t>
            </a:r>
            <a:r>
              <a:rPr lang="en-US" dirty="0"/>
              <a:t>C </a:t>
            </a:r>
            <a:r>
              <a:rPr lang="ru-RU" dirty="0"/>
              <a:t>(там где это возможно)</a:t>
            </a:r>
          </a:p>
          <a:p>
            <a:pPr lvl="1"/>
            <a:r>
              <a:rPr lang="ru-RU" dirty="0"/>
              <a:t>Появились в </a:t>
            </a:r>
            <a:r>
              <a:rPr lang="en-US" dirty="0"/>
              <a:t>Glibc 2.3.4 (2004)</a:t>
            </a:r>
            <a:endParaRPr lang="ru-RU" dirty="0"/>
          </a:p>
          <a:p>
            <a:r>
              <a:rPr lang="en-US" dirty="0"/>
              <a:t>~80 </a:t>
            </a:r>
            <a:r>
              <a:rPr lang="ru-RU" dirty="0"/>
              <a:t>защищённых функций</a:t>
            </a:r>
            <a:r>
              <a:rPr lang="en-US" dirty="0"/>
              <a:t> (</a:t>
            </a:r>
            <a:r>
              <a:rPr lang="ru-RU" dirty="0"/>
              <a:t>конкретный список можно уточнить в </a:t>
            </a:r>
            <a:r>
              <a:rPr lang="en-US" dirty="0"/>
              <a:t>Glibc headers</a:t>
            </a:r>
            <a:r>
              <a:rPr lang="ru-RU" dirty="0"/>
              <a:t>)</a:t>
            </a:r>
            <a:endParaRPr lang="en-US" dirty="0"/>
          </a:p>
          <a:p>
            <a:pPr lvl="1"/>
            <a:r>
              <a:rPr lang="en-US" dirty="0" err="1"/>
              <a:t>string.h</a:t>
            </a:r>
            <a:r>
              <a:rPr lang="en-US" dirty="0"/>
              <a:t> APIs (</a:t>
            </a:r>
            <a:r>
              <a:rPr lang="en-US" dirty="0" err="1"/>
              <a:t>memcpy</a:t>
            </a:r>
            <a:r>
              <a:rPr lang="en-US" dirty="0"/>
              <a:t>, </a:t>
            </a:r>
            <a:r>
              <a:rPr lang="en-US" dirty="0" err="1"/>
              <a:t>memset</a:t>
            </a:r>
            <a:r>
              <a:rPr lang="en-US" dirty="0"/>
              <a:t>, strcpy, </a:t>
            </a:r>
            <a:r>
              <a:rPr lang="en-US" dirty="0" err="1"/>
              <a:t>strcat</a:t>
            </a:r>
            <a:r>
              <a:rPr lang="en-US" dirty="0"/>
              <a:t>, </a:t>
            </a:r>
            <a:r>
              <a:rPr lang="en-US" dirty="0" err="1"/>
              <a:t>bzero</a:t>
            </a:r>
            <a:r>
              <a:rPr lang="en-US" dirty="0"/>
              <a:t>, </a:t>
            </a:r>
            <a:r>
              <a:rPr lang="en-US" dirty="0" err="1"/>
              <a:t>bcopy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</a:p>
          <a:p>
            <a:pPr lvl="1"/>
            <a:r>
              <a:rPr lang="en-US" dirty="0" err="1"/>
              <a:t>unistd.h</a:t>
            </a:r>
            <a:r>
              <a:rPr lang="en-US" dirty="0"/>
              <a:t> APIs (read, </a:t>
            </a:r>
            <a:r>
              <a:rPr lang="en-US" dirty="0" err="1"/>
              <a:t>pread</a:t>
            </a:r>
            <a:r>
              <a:rPr lang="en-US" dirty="0"/>
              <a:t>, </a:t>
            </a:r>
            <a:r>
              <a:rPr lang="en-US" dirty="0" err="1"/>
              <a:t>readlink</a:t>
            </a:r>
            <a:r>
              <a:rPr lang="en-US" dirty="0"/>
              <a:t>, etc.) - </a:t>
            </a:r>
            <a:r>
              <a:rPr lang="ru-RU" dirty="0"/>
              <a:t>проверки диапазона</a:t>
            </a:r>
            <a:endParaRPr lang="en-US" dirty="0"/>
          </a:p>
          <a:p>
            <a:pPr lvl="1"/>
            <a:r>
              <a:rPr lang="en-US" dirty="0" err="1"/>
              <a:t>printf</a:t>
            </a:r>
            <a:r>
              <a:rPr lang="en-US" dirty="0"/>
              <a:t> and friends - %n </a:t>
            </a:r>
            <a:r>
              <a:rPr lang="ru-RU" dirty="0"/>
              <a:t>допускается только в </a:t>
            </a:r>
            <a:r>
              <a:rPr lang="en-US" dirty="0" err="1"/>
              <a:t>readonly</a:t>
            </a:r>
            <a:r>
              <a:rPr lang="en-US" dirty="0"/>
              <a:t>-</a:t>
            </a:r>
            <a:r>
              <a:rPr lang="ru-RU" dirty="0"/>
              <a:t>строках</a:t>
            </a:r>
          </a:p>
          <a:p>
            <a:r>
              <a:rPr lang="ru-RU" dirty="0"/>
              <a:t>Защищает от </a:t>
            </a:r>
            <a:r>
              <a:rPr lang="en-US" dirty="0"/>
              <a:t>stack</a:t>
            </a:r>
            <a:r>
              <a:rPr lang="ru-RU" dirty="0"/>
              <a:t> и</a:t>
            </a:r>
            <a:r>
              <a:rPr lang="en-US" dirty="0"/>
              <a:t> heap buffer overflow</a:t>
            </a:r>
          </a:p>
          <a:p>
            <a:r>
              <a:rPr lang="ru-RU" dirty="0"/>
              <a:t>Требует совместной работы</a:t>
            </a:r>
            <a:endParaRPr lang="en-US" dirty="0"/>
          </a:p>
          <a:p>
            <a:pPr lvl="1"/>
            <a:r>
              <a:rPr lang="ru-RU" dirty="0"/>
              <a:t>библиотеки (подмена стандартной функции на </a:t>
            </a:r>
            <a:r>
              <a:rPr lang="en-US" dirty="0" err="1"/>
              <a:t>chk</a:t>
            </a:r>
            <a:r>
              <a:rPr lang="en-US" dirty="0"/>
              <a:t>-</a:t>
            </a:r>
            <a:r>
              <a:rPr lang="ru-RU" dirty="0"/>
              <a:t>версию)</a:t>
            </a:r>
            <a:endParaRPr lang="en-US" dirty="0"/>
          </a:p>
          <a:p>
            <a:pPr lvl="1"/>
            <a:r>
              <a:rPr lang="ru-RU" dirty="0"/>
              <a:t>компилятора (вычисление размера из контекста)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13101F-E777-4E2A-B122-E1E13BA60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558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нет изменений на бенчмарке </a:t>
            </a:r>
            <a:r>
              <a:rPr lang="en-US" dirty="0"/>
              <a:t>Clang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-D_FORTIFY_SOURCE=3</a:t>
            </a:r>
            <a:r>
              <a:rPr lang="en-US" dirty="0"/>
              <a:t>: 2%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r>
              <a:rPr lang="en-US" dirty="0"/>
              <a:t>3%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en-US" dirty="0" err="1"/>
              <a:t>ffmpeg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FORTIFY_SOURCE and Its Performance Impact</a:t>
            </a:r>
            <a:r>
              <a:rPr lang="en-US" dirty="0"/>
              <a:t> (2017)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1264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D9E914-3677-481C-8F6E-E2CDB3925E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53AF27-3F39-45EE-B6CF-20D34DA40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Конфликтует с </a:t>
            </a:r>
            <a:r>
              <a:rPr lang="en-US" dirty="0"/>
              <a:t>Address- </a:t>
            </a:r>
            <a:r>
              <a:rPr lang="ru-RU" dirty="0"/>
              <a:t>и </a:t>
            </a:r>
            <a:r>
              <a:rPr lang="en-US" dirty="0" err="1"/>
              <a:t>MemorySanitizer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Asan </a:t>
            </a:r>
            <a:r>
              <a:rPr lang="ru-RU" dirty="0"/>
              <a:t>не умеет анализировать </a:t>
            </a:r>
            <a:r>
              <a:rPr lang="en-US" dirty="0" err="1"/>
              <a:t>XXX_chk</a:t>
            </a:r>
            <a:r>
              <a:rPr lang="en-US" dirty="0"/>
              <a:t>-</a:t>
            </a:r>
            <a:r>
              <a:rPr lang="ru-RU" dirty="0"/>
              <a:t>функции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sanitizers #247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Совмещение </a:t>
            </a:r>
            <a:r>
              <a:rPr lang="en-US" dirty="0"/>
              <a:t>Asan </a:t>
            </a:r>
            <a:r>
              <a:rPr lang="ru-RU" dirty="0"/>
              <a:t>с фортификацией приводит к </a:t>
            </a:r>
            <a:r>
              <a:rPr lang="en-US" dirty="0"/>
              <a:t>false negatives (</a:t>
            </a:r>
            <a:r>
              <a:rPr lang="ru-RU" dirty="0"/>
              <a:t>пропуску ошибок)</a:t>
            </a:r>
          </a:p>
          <a:p>
            <a:pPr lvl="2"/>
            <a:r>
              <a:rPr lang="en-US" dirty="0"/>
              <a:t>GCC (</a:t>
            </a:r>
            <a:r>
              <a:rPr lang="ru-RU" dirty="0"/>
              <a:t>не </a:t>
            </a:r>
            <a:r>
              <a:rPr lang="en-US" dirty="0"/>
              <a:t>Clang) </a:t>
            </a:r>
            <a:r>
              <a:rPr lang="ru-RU" dirty="0"/>
              <a:t>вставляет доп. минимальную инструментацию в месте вызова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 err="1"/>
              <a:t>memcpy_chk</a:t>
            </a:r>
            <a:r>
              <a:rPr lang="en-US" dirty="0"/>
              <a:t>, </a:t>
            </a:r>
            <a:r>
              <a:rPr lang="en-US" dirty="0" err="1"/>
              <a:t>memset_chk</a:t>
            </a:r>
            <a:r>
              <a:rPr lang="en-US" dirty="0"/>
              <a:t>, </a:t>
            </a:r>
            <a:r>
              <a:rPr lang="ru-RU" dirty="0"/>
              <a:t>но её недостаточно</a:t>
            </a:r>
            <a:endParaRPr lang="en-US" dirty="0"/>
          </a:p>
          <a:p>
            <a:pPr lvl="1"/>
            <a:r>
              <a:rPr lang="ru-RU" dirty="0"/>
              <a:t>Из-за того что фортификация включена по умолчанию во многих дистрибутивах лучше явно отключать её в санитарных сборках:</a:t>
            </a:r>
          </a:p>
          <a:p>
            <a:pPr lvl="2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U_FORTIFY_SOURCE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D_FORTIFY_SOURCE=0</a:t>
            </a:r>
          </a:p>
          <a:p>
            <a:r>
              <a:rPr lang="ru-RU" dirty="0"/>
              <a:t>Поддержана только в </a:t>
            </a:r>
            <a:r>
              <a:rPr lang="en-US" dirty="0"/>
              <a:t>Glibc</a:t>
            </a:r>
            <a:r>
              <a:rPr lang="ru-RU" dirty="0"/>
              <a:t> и </a:t>
            </a:r>
            <a:r>
              <a:rPr lang="en-US" dirty="0"/>
              <a:t>Bionic (</a:t>
            </a:r>
            <a:r>
              <a:rPr lang="ru-RU" dirty="0"/>
              <a:t>не в </a:t>
            </a:r>
            <a:r>
              <a:rPr lang="en-US" dirty="0" err="1"/>
              <a:t>musl</a:t>
            </a:r>
            <a:r>
              <a:rPr lang="en-US" dirty="0"/>
              <a:t> </a:t>
            </a:r>
            <a:r>
              <a:rPr lang="ru-RU" dirty="0"/>
              <a:t>или </a:t>
            </a:r>
            <a:r>
              <a:rPr lang="en-US" dirty="0"/>
              <a:t>Visual Studio)</a:t>
            </a:r>
          </a:p>
          <a:p>
            <a:pPr lvl="1"/>
            <a:r>
              <a:rPr lang="ru-RU" dirty="0"/>
              <a:t>Есть </a:t>
            </a:r>
            <a:r>
              <a:rPr lang="en-US" dirty="0"/>
              <a:t>standalone </a:t>
            </a:r>
            <a:r>
              <a:rPr lang="ru-RU" dirty="0"/>
              <a:t>реализация</a:t>
            </a:r>
            <a:r>
              <a:rPr lang="en-US" dirty="0"/>
              <a:t>: </a:t>
            </a:r>
            <a:r>
              <a:rPr lang="en-US" dirty="0">
                <a:hlinkClick r:id="rId3"/>
              </a:rPr>
              <a:t>fortify-headers</a:t>
            </a:r>
            <a:endParaRPr lang="en-US" dirty="0"/>
          </a:p>
          <a:p>
            <a:r>
              <a:rPr lang="ru-RU" dirty="0"/>
              <a:t>Работает только в -</a:t>
            </a:r>
            <a:r>
              <a:rPr lang="en-US" dirty="0"/>
              <a:t>O </a:t>
            </a:r>
            <a:r>
              <a:rPr lang="ru-RU" dirty="0"/>
              <a:t>режиме</a:t>
            </a:r>
            <a:r>
              <a:rPr lang="en-US" dirty="0"/>
              <a:t> </a:t>
            </a:r>
            <a:r>
              <a:rPr lang="ru-RU" dirty="0"/>
              <a:t>и только если подключены стандартные .</a:t>
            </a:r>
            <a:r>
              <a:rPr lang="en-US" dirty="0"/>
              <a:t>h </a:t>
            </a:r>
            <a:r>
              <a:rPr lang="ru-RU" dirty="0"/>
              <a:t>файлы (нет </a:t>
            </a:r>
            <a:r>
              <a:rPr lang="en-US" dirty="0"/>
              <a:t>implicit declarations)</a:t>
            </a:r>
          </a:p>
          <a:p>
            <a:r>
              <a:rPr lang="ru-RU" dirty="0"/>
              <a:t>Не проверяет </a:t>
            </a:r>
            <a:r>
              <a:rPr lang="en-US" dirty="0"/>
              <a:t>trailing</a:t>
            </a:r>
            <a:r>
              <a:rPr lang="ru-RU" dirty="0"/>
              <a:t>-массивы в структурах (требуется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fstrict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-flex-arrays</a:t>
            </a:r>
            <a:r>
              <a:rPr lang="en-US" dirty="0"/>
              <a:t>)</a:t>
            </a:r>
          </a:p>
          <a:p>
            <a:r>
              <a:rPr lang="ru-RU" dirty="0"/>
              <a:t>Компилятор не всегда может вывести допустимый размер указателя из контекста</a:t>
            </a:r>
          </a:p>
          <a:p>
            <a:pPr lvl="1"/>
            <a:r>
              <a:rPr lang="ru-RU" dirty="0"/>
              <a:t>Ограничен рамками функции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23CEF-9865-4D75-8B46-BD58786DA1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701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1430F-BE9D-4DC4-8569-0A4451014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-</a:t>
            </a:r>
            <a:r>
              <a:rPr lang="en-US" dirty="0" err="1"/>
              <a:t>fsanitize</a:t>
            </a:r>
            <a:r>
              <a:rPr lang="en-US" dirty="0"/>
              <a:t>=bounds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697734-E16B-494D-8832-44823EB8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Подход фортификации можно расширить на скалярные обращения к массивам известной длины</a:t>
            </a:r>
          </a:p>
          <a:p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=bounds</a:t>
            </a:r>
            <a:r>
              <a:rPr lang="en-US" dirty="0"/>
              <a:t> </a:t>
            </a:r>
            <a:r>
              <a:rPr lang="ru-RU" dirty="0"/>
              <a:t>в компиляторах </a:t>
            </a:r>
            <a:r>
              <a:rPr lang="en-US" dirty="0"/>
              <a:t>GCC</a:t>
            </a:r>
            <a:r>
              <a:rPr lang="ru-RU" dirty="0"/>
              <a:t> и</a:t>
            </a:r>
            <a:r>
              <a:rPr lang="en-US" dirty="0"/>
              <a:t> Clang</a:t>
            </a:r>
          </a:p>
          <a:p>
            <a:pPr lvl="1"/>
            <a:r>
              <a:rPr lang="ru-RU" dirty="0"/>
              <a:t>Аналог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  <a:r>
              <a:rPr lang="en-US" dirty="0"/>
              <a:t>: </a:t>
            </a:r>
            <a:r>
              <a:rPr lang="ru-RU" dirty="0"/>
              <a:t>массивы константных размеров или </a:t>
            </a:r>
            <a:r>
              <a:rPr lang="en-US" dirty="0"/>
              <a:t>VLA</a:t>
            </a:r>
          </a:p>
          <a:p>
            <a:r>
              <a:rPr lang="ru-RU" dirty="0"/>
              <a:t>Включена в </a:t>
            </a:r>
            <a:r>
              <a:rPr lang="en-US" dirty="0"/>
              <a:t>Android </a:t>
            </a:r>
            <a:r>
              <a:rPr lang="ru-RU" dirty="0"/>
              <a:t>для некоторых критичных модулей</a:t>
            </a:r>
            <a:endParaRPr lang="en-US" dirty="0"/>
          </a:p>
          <a:p>
            <a:pPr lvl="1"/>
            <a:r>
              <a:rPr lang="en-US" dirty="0">
                <a:hlinkClick r:id="rId2"/>
              </a:rPr>
              <a:t>Android Developers Blog: System hardening in Android 11</a:t>
            </a:r>
            <a:endParaRPr lang="en-US" dirty="0"/>
          </a:p>
          <a:p>
            <a:r>
              <a:rPr lang="ru-RU" dirty="0"/>
              <a:t>Нет накладных расходов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Аналогично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-D_FORTIFY_SOURCE=2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FB6480-92D6-48EF-B02F-BB8AF64AB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5280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0CBE4-9961-4D8C-87A4-F78CBA37BC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Проверки </a:t>
            </a:r>
            <a:r>
              <a:rPr lang="en-US" dirty="0"/>
              <a:t>STL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AB9AA7-5766-45F6-9ECB-A3258BA1DA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C6C0A0-0464-4965-B137-5A853EE19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20919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D929E-6EEA-407A-ACC7-6C4268AE78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71F6C4-4C56-456D-818E-70AD051BFB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7529" y="1825625"/>
            <a:ext cx="569259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&lt;vector&gt;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std::vector&lt;int&gt; v(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(“”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:: "r"(&amp;v)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: "memory");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v[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5D833ED-E174-42D6-9F20-44AB7292D72F}"/>
              </a:ext>
            </a:extLst>
          </p:cNvPr>
          <p:cNvSpPr txBox="1">
            <a:spLocks/>
          </p:cNvSpPr>
          <p:nvPr/>
        </p:nvSpPr>
        <p:spPr>
          <a:xfrm>
            <a:off x="6405284" y="1825625"/>
            <a:ext cx="548191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g++ -D_GLIBCXX_ASSERTIONS tmp.cc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./a.out /usr/include/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/12/bits/stl_vector.h:1123: ... : Assertion '__n &lt; this-&gt;size()' failed.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17A68F7-ED95-4DE4-981C-01EBFEA251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2616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ACA5D3-C294-43BD-99B6-1A73F53D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Актуальность</a:t>
            </a:r>
            <a:r>
              <a:rPr lang="en-US" dirty="0"/>
              <a:t>: </a:t>
            </a:r>
            <a:r>
              <a:rPr lang="ru-RU" dirty="0"/>
              <a:t>некоторые цитаты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E70CDD-8F44-45DF-A849-E61ED5EF6B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 tooltip="Safer with Google: Advancing Memory Safety"/>
              </a:rPr>
              <a:t>Safer with Google: Advancing Memory Safety </a:t>
            </a:r>
            <a:r>
              <a:rPr lang="en-US" dirty="0"/>
              <a:t>(2024)</a:t>
            </a:r>
          </a:p>
          <a:p>
            <a:pPr lvl="1"/>
            <a:r>
              <a:rPr lang="en-US" dirty="0"/>
              <a:t>The first pillar of our strategy is centered on further increasing the adoption of memory-safe languages</a:t>
            </a:r>
          </a:p>
          <a:p>
            <a:pPr lvl="1"/>
            <a:r>
              <a:rPr lang="en-US" dirty="0"/>
              <a:t>While we won't make C and C++ memory safe, we are eliminating sub-classes of vulnerabilities in the code we own</a:t>
            </a:r>
          </a:p>
          <a:p>
            <a:r>
              <a:rPr lang="en-US" dirty="0">
                <a:hlinkClick r:id="rId3"/>
              </a:rPr>
              <a:t>The Case for Memory Safe Roadmaps</a:t>
            </a:r>
            <a:r>
              <a:rPr lang="en-US" dirty="0"/>
              <a:t> (2023)</a:t>
            </a:r>
          </a:p>
          <a:p>
            <a:pPr lvl="1"/>
            <a:r>
              <a:rPr lang="en-US" dirty="0"/>
              <a:t>Authoring agencies urge senior executives at every software manufacturer to reduce customer risk by prioritizing design and development practices that implement Memory Safe Languages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2B71EB-4D92-4141-A771-47791D049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514569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CD2C54-A163-41E8-962B-78EFAD5C6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00338-6445-4FC4-8E5D-14C80B2F9E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270" y="1825625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Hardened STL</a:t>
            </a:r>
            <a:endParaRPr lang="ru-RU" dirty="0"/>
          </a:p>
          <a:p>
            <a:r>
              <a:rPr lang="ru-RU" dirty="0"/>
              <a:t>Конкретные проверки зависят от компилятора и уровня защиты</a:t>
            </a:r>
            <a:endParaRPr lang="en-US" dirty="0"/>
          </a:p>
          <a:p>
            <a:pPr lvl="1"/>
            <a:r>
              <a:rPr lang="ru-RU" dirty="0"/>
              <a:t>Всегда включены проверки индексов (а также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front</a:t>
            </a:r>
            <a:r>
              <a:rPr lang="ru-RU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back</a:t>
            </a:r>
            <a:r>
              <a:rPr lang="ru-RU" dirty="0"/>
              <a:t>, etc.) в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std::vector</a:t>
            </a:r>
            <a:r>
              <a:rPr lang="en-US" dirty="0"/>
              <a:t>,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deque</a:t>
            </a:r>
            <a:r>
              <a:rPr lang="ru-RU" dirty="0"/>
              <a:t> 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std::strin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ru-RU" dirty="0"/>
              <a:t>Защищают от ошибок </a:t>
            </a:r>
            <a:r>
              <a:rPr lang="en-US" dirty="0"/>
              <a:t>buffer overflow</a:t>
            </a:r>
          </a:p>
          <a:p>
            <a:pPr lvl="1"/>
            <a:r>
              <a:rPr lang="ru-RU" dirty="0"/>
              <a:t>GCC:</a:t>
            </a:r>
          </a:p>
          <a:p>
            <a:pPr lvl="2"/>
            <a:r>
              <a:rPr lang="ru-RU" dirty="0"/>
              <a:t>Проверки на NULL в умных указателях</a:t>
            </a:r>
            <a:r>
              <a:rPr lang="en-US" dirty="0"/>
              <a:t> (</a:t>
            </a:r>
            <a:r>
              <a:rPr lang="ru-RU" dirty="0"/>
              <a:t>защита от </a:t>
            </a:r>
            <a:r>
              <a:rPr lang="en-US" dirty="0"/>
              <a:t>NULL dereference)</a:t>
            </a:r>
            <a:endParaRPr lang="ru-RU" dirty="0"/>
          </a:p>
          <a:p>
            <a:pPr lvl="2"/>
            <a:r>
              <a:rPr lang="ru-RU" dirty="0"/>
              <a:t>Проверки предусловий </a:t>
            </a:r>
            <a:r>
              <a:rPr lang="en-US" dirty="0"/>
              <a:t>(</a:t>
            </a:r>
            <a:r>
              <a:rPr lang="ru-RU" dirty="0"/>
              <a:t>параметры мат. функций и распределений</a:t>
            </a:r>
            <a:r>
              <a:rPr lang="en-US" dirty="0"/>
              <a:t> </a:t>
            </a:r>
            <a:r>
              <a:rPr lang="ru-RU" dirty="0"/>
              <a:t>и т.п.)</a:t>
            </a:r>
          </a:p>
          <a:p>
            <a:pPr lvl="1"/>
            <a:r>
              <a:rPr lang="ru-RU" dirty="0"/>
              <a:t>LLVM:</a:t>
            </a:r>
          </a:p>
          <a:p>
            <a:pPr lvl="2"/>
            <a:r>
              <a:rPr lang="ru-RU" dirty="0"/>
              <a:t>Проверки на Strict Weak Ordering компараторов</a:t>
            </a:r>
            <a:endParaRPr lang="en-US" dirty="0"/>
          </a:p>
          <a:p>
            <a:pPr lvl="3"/>
            <a:r>
              <a:rPr lang="ru-RU" dirty="0">
                <a:hlinkClick r:id="rId2"/>
              </a:rPr>
              <a:t>С++Russia 2023: Как правильно писать компараторы</a:t>
            </a:r>
            <a:endParaRPr lang="en-US" dirty="0"/>
          </a:p>
          <a:p>
            <a:pPr lvl="1"/>
            <a:r>
              <a:rPr lang="en-US" dirty="0"/>
              <a:t>Visual Studio:</a:t>
            </a:r>
          </a:p>
          <a:p>
            <a:pPr lvl="2"/>
            <a:r>
              <a:rPr lang="ru-RU" dirty="0"/>
              <a:t>Аналогичные проверки </a:t>
            </a:r>
            <a:r>
              <a:rPr lang="ru-RU" dirty="0">
                <a:hlinkClick r:id="rId3"/>
              </a:rPr>
              <a:t>имеют слишком большой оверхед</a:t>
            </a:r>
            <a:r>
              <a:rPr lang="ru-RU" dirty="0"/>
              <a:t> и </a:t>
            </a:r>
            <a:r>
              <a:rPr lang="ru-RU" dirty="0">
                <a:hlinkClick r:id="rId4"/>
              </a:rPr>
              <a:t>их планируют переписать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695C99-A123-46F8-8F64-64F6E4B56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743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E2DE6-967E-44E8-8940-56F02E0C43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 и будущее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612CB-F599-4C26-9E68-4B19C53C62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Хронология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Впервые появились в </a:t>
            </a:r>
            <a:r>
              <a:rPr lang="en-US" dirty="0"/>
              <a:t>GCC debug containers </a:t>
            </a:r>
            <a:r>
              <a:rPr lang="ru-RU" dirty="0"/>
              <a:t>как </a:t>
            </a:r>
            <a:r>
              <a:rPr lang="en-US" dirty="0"/>
              <a:t>QA-</a:t>
            </a:r>
            <a:r>
              <a:rPr lang="ru-RU" dirty="0"/>
              <a:t>проверка </a:t>
            </a:r>
            <a:r>
              <a:rPr lang="en-US" dirty="0"/>
              <a:t>(</a:t>
            </a:r>
            <a:r>
              <a:rPr lang="ru-RU" dirty="0"/>
              <a:t>начало 2000-х)</a:t>
            </a:r>
          </a:p>
          <a:p>
            <a:pPr lvl="2"/>
            <a:r>
              <a:rPr lang="ru-RU" dirty="0"/>
              <a:t>До сих пор можно</a:t>
            </a:r>
            <a:r>
              <a:rPr lang="en-US" dirty="0"/>
              <a:t> (</a:t>
            </a:r>
            <a:r>
              <a:rPr lang="ru-RU" dirty="0"/>
              <a:t>и нужно) использовать по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-D_GLIBCXX_DEBUG</a:t>
            </a:r>
          </a:p>
          <a:p>
            <a:pPr lvl="2"/>
            <a:r>
              <a:rPr lang="ru-RU" dirty="0"/>
              <a:t>Бинарно несовместима</a:t>
            </a:r>
            <a:r>
              <a:rPr lang="en-US" dirty="0"/>
              <a:t> </a:t>
            </a:r>
            <a:r>
              <a:rPr lang="ru-RU" dirty="0"/>
              <a:t>с обычной сборкой</a:t>
            </a:r>
          </a:p>
          <a:p>
            <a:pPr lvl="1"/>
            <a:r>
              <a:rPr lang="ru-RU" dirty="0"/>
              <a:t>Опция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_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GLIBCXX_ASSERTIONS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GCC</a:t>
            </a:r>
            <a:r>
              <a:rPr lang="ru-RU" dirty="0"/>
              <a:t> </a:t>
            </a:r>
            <a:r>
              <a:rPr lang="en-US" dirty="0"/>
              <a:t>(2015)</a:t>
            </a:r>
          </a:p>
          <a:p>
            <a:pPr lvl="2"/>
            <a:r>
              <a:rPr lang="ru-RU" dirty="0"/>
              <a:t>Бинарно совместима с обычной сборкой</a:t>
            </a:r>
            <a:endParaRPr lang="en-US" dirty="0"/>
          </a:p>
          <a:p>
            <a:pPr lvl="1"/>
            <a:r>
              <a:rPr lang="ru-RU" dirty="0"/>
              <a:t>Аналогичная проверка в </a:t>
            </a:r>
            <a:r>
              <a:rPr lang="en-US" dirty="0"/>
              <a:t>libc++ </a:t>
            </a:r>
            <a:r>
              <a:rPr lang="ru-RU" dirty="0"/>
              <a:t>и </a:t>
            </a:r>
            <a:r>
              <a:rPr lang="en-US" dirty="0"/>
              <a:t>Safe Buffers proposal (2022)</a:t>
            </a:r>
          </a:p>
          <a:p>
            <a:r>
              <a:rPr lang="ru-RU" dirty="0"/>
              <a:t>В будущем </a:t>
            </a:r>
            <a:r>
              <a:rPr lang="en-US" dirty="0"/>
              <a:t>STL hardening </a:t>
            </a:r>
            <a:r>
              <a:rPr lang="ru-RU" dirty="0"/>
              <a:t>скорее всего станет частью Стандарта </a:t>
            </a:r>
            <a:r>
              <a:rPr lang="en-US" dirty="0"/>
              <a:t>C++</a:t>
            </a:r>
          </a:p>
          <a:p>
            <a:pPr lvl="1"/>
            <a:r>
              <a:rPr lang="ru-RU" dirty="0"/>
              <a:t>Далее расскажем подробнее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BDB343-30F4-45CE-8575-13B3DB054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7851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02C0F-41DC-49BC-A14D-3051ED4CE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C18CC-BA28-4CDF-88FE-D72E797CA2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3.5% на бенчмарке Clang </a:t>
            </a:r>
            <a:endParaRPr lang="en-US" dirty="0"/>
          </a:p>
          <a:p>
            <a:pPr lvl="1"/>
            <a:r>
              <a:rPr lang="ru-RU" dirty="0"/>
              <a:t>0.3% в серверных приложениях Google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Retrofitting spatial safety to hundreds of millions of lines of C++</a:t>
            </a:r>
            <a:r>
              <a:rPr lang="en-US" dirty="0"/>
              <a:t> (2024)</a:t>
            </a:r>
            <a:endParaRPr lang="ru-RU" dirty="0"/>
          </a:p>
          <a:p>
            <a:pPr lvl="2"/>
            <a:r>
              <a:rPr lang="ru-RU" dirty="0">
                <a:hlinkClick r:id="rId3"/>
              </a:rPr>
              <a:t>Только при условии включённых ThinLTO и PGO</a:t>
            </a:r>
            <a:r>
              <a:rPr lang="ru-RU" dirty="0"/>
              <a:t>, иначе </a:t>
            </a:r>
            <a:r>
              <a:rPr lang="en-US" dirty="0">
                <a:hlinkClick r:id="rId4"/>
              </a:rPr>
              <a:t>1-2%</a:t>
            </a:r>
            <a:r>
              <a:rPr lang="en-US" dirty="0"/>
              <a:t> (2024)</a:t>
            </a:r>
            <a:endParaRPr lang="ru-RU" dirty="0"/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Покрывает только подмножество ошибок (некорректные индексы, только STL)</a:t>
            </a:r>
          </a:p>
          <a:p>
            <a:pPr lvl="1"/>
            <a:r>
              <a:rPr lang="ru-RU" dirty="0"/>
              <a:t>Некоторые ошибки обнаруживать слишком дорого (например ошибки в итераторах)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484AB3-F470-49DC-8815-3B6B23C92E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7748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42F7A-9200-46E5-9FC2-73C39E243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Усиленные аллокаторы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F12FE9-F9AF-4E3F-A0BF-DC6977D3C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E9ACF1-AFBD-4CE5-92BA-F9A100ADB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333286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n =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4096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100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(a, 0xff, n);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malloc(100);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malloc(): corrupted top size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828C03-E24A-40DB-8882-B30BC1B15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68641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772F7-E94D-48F3-B149-09CC3258C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 </a:t>
            </a:r>
            <a:r>
              <a:rPr lang="ru-RU" dirty="0"/>
              <a:t>ошибки</a:t>
            </a:r>
            <a:r>
              <a:rPr lang="en-US" dirty="0"/>
              <a:t>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E7C38-77A1-4CE0-8FF3-776573404F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289612" cy="435133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stdlib.h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*a, *b;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= malloc(1);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 = malloc(1);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Ошибка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copy-paste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free(a);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64B7F5F-586E-482A-9CDE-5831E0BB3F49}"/>
              </a:ext>
            </a:extLst>
          </p:cNvPr>
          <p:cNvSpPr txBox="1">
            <a:spLocks/>
          </p:cNvSpPr>
          <p:nvPr/>
        </p:nvSpPr>
        <p:spPr>
          <a:xfrm>
            <a:off x="6423210" y="1825625"/>
            <a:ext cx="5392271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gcc -O2 repro.c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Glibc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не видит ошибку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Hardened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-аллокатор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LD_PRELOAD=libhardened_malloc.so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fatal allocator error: double free (quarantine)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Aborted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7E657-C2DD-4B18-92C5-4C77566598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272934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C1BB8-7145-4C2A-AAB5-1F8DE2A50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42213A-73A9-4E52-8F5A-E270CA4415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Дополнительные меры в динамическом аллокаторе для затруднения и быстрого обнаружения</a:t>
            </a:r>
            <a:r>
              <a:rPr lang="en-US" dirty="0"/>
              <a:t> </a:t>
            </a:r>
            <a:r>
              <a:rPr lang="ru-RU" dirty="0"/>
              <a:t>атак на кучу</a:t>
            </a:r>
            <a:endParaRPr lang="en-US" dirty="0"/>
          </a:p>
          <a:p>
            <a:r>
              <a:rPr lang="en-US" dirty="0"/>
              <a:t>Scudo (Android), </a:t>
            </a:r>
            <a:r>
              <a:rPr lang="en-US" dirty="0" err="1"/>
              <a:t>hardened_malloc</a:t>
            </a:r>
            <a:r>
              <a:rPr lang="en-US" dirty="0"/>
              <a:t>, OpenBSD allocator, Glibc MALLOC_CHECK_, etc.</a:t>
            </a:r>
            <a:endParaRPr lang="ru-RU" dirty="0"/>
          </a:p>
          <a:p>
            <a:r>
              <a:rPr lang="ru-RU" dirty="0"/>
              <a:t>Защита от ошибок кучи </a:t>
            </a:r>
            <a:r>
              <a:rPr lang="en-US" dirty="0"/>
              <a:t>(heap overflow, double free, use-after-free, free of invalid address)</a:t>
            </a:r>
          </a:p>
          <a:p>
            <a:pPr lvl="1"/>
            <a:r>
              <a:rPr lang="ru-RU" dirty="0"/>
              <a:t>Метаданные физически отделены от аллоцируемой памяти (нет "хедеров")</a:t>
            </a:r>
          </a:p>
          <a:p>
            <a:pPr lvl="1"/>
            <a:r>
              <a:rPr lang="ru-RU" dirty="0"/>
              <a:t>Рандомизация адресов внутри блоков</a:t>
            </a:r>
          </a:p>
          <a:p>
            <a:pPr lvl="1"/>
            <a:r>
              <a:rPr lang="ru-RU" dirty="0"/>
              <a:t>Контрольные суммы и</a:t>
            </a:r>
            <a:r>
              <a:rPr lang="en-US" dirty="0"/>
              <a:t>/</a:t>
            </a:r>
            <a:r>
              <a:rPr lang="ru-RU" dirty="0"/>
              <a:t>или канарейки для обнаружения перезаписи данных и</a:t>
            </a:r>
            <a:r>
              <a:rPr lang="en-US" dirty="0"/>
              <a:t>/</a:t>
            </a:r>
            <a:r>
              <a:rPr lang="ru-RU" dirty="0"/>
              <a:t>или метаданных</a:t>
            </a:r>
          </a:p>
          <a:p>
            <a:pPr lvl="1"/>
            <a:r>
              <a:rPr lang="ru-RU" dirty="0"/>
              <a:t>Карантин </a:t>
            </a:r>
            <a:r>
              <a:rPr lang="en-US" dirty="0"/>
              <a:t>(</a:t>
            </a:r>
            <a:r>
              <a:rPr lang="ru-RU" dirty="0"/>
              <a:t>отложенное переиспользование освобождённой памяти)</a:t>
            </a:r>
          </a:p>
          <a:p>
            <a:pPr lvl="1"/>
            <a:r>
              <a:rPr lang="ru-RU" dirty="0"/>
              <a:t>Зануление данных на free и проверка на malloc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90AAD4-7CB8-4932-817B-58AC6A72D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326868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7CA72-9789-4858-8436-EC811182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09CAA5-02B8-4D6B-9744-C589BB2F9D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9% </a:t>
            </a:r>
            <a:r>
              <a:rPr lang="ru-RU" dirty="0"/>
              <a:t>на бенчмарке </a:t>
            </a:r>
            <a:r>
              <a:rPr lang="en-US" dirty="0"/>
              <a:t>Clang (</a:t>
            </a:r>
            <a:r>
              <a:rPr lang="en-US" dirty="0" err="1"/>
              <a:t>hardened_malloc</a:t>
            </a:r>
            <a:r>
              <a:rPr lang="en-US" dirty="0"/>
              <a:t> vs Glibc allocator)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BAC52-9455-4F11-8987-CFAA80FF0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87441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0026D3-61DB-496B-ACF0-9142A1475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Защита таблиц диспетчеризации</a:t>
            </a:r>
            <a:r>
              <a:rPr lang="en-US" dirty="0"/>
              <a:t> (Full RELRO)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6131D5-2A01-420C-88D2-889C8C7E2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524F5-F5A2-4DDC-86BD-B2871C019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98271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D54F9B-D85E-4A7D-B3C8-992DF11CFA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19D856-8E17-488B-A10C-4EB946202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Вызовы функции из динамических библиотек делаются через специальные трамплины (PLT</a:t>
            </a:r>
            <a:r>
              <a:rPr lang="en-US" dirty="0"/>
              <a:t> </a:t>
            </a:r>
            <a:r>
              <a:rPr lang="ru-RU" dirty="0"/>
              <a:t>stubs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Функции-трамплины читают и обновляют таблицу </a:t>
            </a:r>
            <a:r>
              <a:rPr lang="en-US" dirty="0"/>
              <a:t>GOT, </a:t>
            </a:r>
            <a:r>
              <a:rPr lang="ru-RU" dirty="0"/>
              <a:t>содержащую указатели на функции</a:t>
            </a:r>
            <a:endParaRPr lang="en-US" dirty="0"/>
          </a:p>
          <a:p>
            <a:pPr lvl="1"/>
            <a:r>
              <a:rPr lang="ru-RU" dirty="0"/>
              <a:t>Т.н. отложенное связывание </a:t>
            </a:r>
            <a:r>
              <a:rPr lang="en-US" dirty="0"/>
              <a:t>(lazy binding)</a:t>
            </a:r>
          </a:p>
          <a:p>
            <a:pPr lvl="1"/>
            <a:r>
              <a:rPr lang="ru-RU" dirty="0"/>
              <a:t>Ускоряет запуск приложения</a:t>
            </a:r>
          </a:p>
          <a:p>
            <a:r>
              <a:rPr lang="ru-RU" dirty="0"/>
              <a:t>Таблицу приходится держать в writable-сегменте и у хакеров есть возможность её скомпрометировать</a:t>
            </a:r>
            <a:endParaRPr lang="en-US" dirty="0"/>
          </a:p>
          <a:p>
            <a:pPr lvl="1"/>
            <a:r>
              <a:rPr lang="ru-RU" dirty="0"/>
              <a:t>Более редкая атака чем buffer overflow</a:t>
            </a:r>
            <a:r>
              <a:rPr lang="en-US" dirty="0"/>
              <a:t> </a:t>
            </a:r>
            <a:r>
              <a:rPr lang="ru-RU" dirty="0"/>
              <a:t>(мне неизвестны соответствующие </a:t>
            </a:r>
            <a:r>
              <a:rPr lang="en-US" dirty="0"/>
              <a:t>CVE)</a:t>
            </a:r>
            <a:endParaRPr lang="ru-RU" dirty="0"/>
          </a:p>
          <a:p>
            <a:r>
              <a:rPr lang="ru-RU" dirty="0"/>
              <a:t>Решение (</a:t>
            </a:r>
            <a:r>
              <a:rPr lang="en-US" dirty="0"/>
              <a:t>read-only relocations, RELRO):</a:t>
            </a:r>
          </a:p>
          <a:p>
            <a:pPr lvl="1"/>
            <a:r>
              <a:rPr lang="ru-RU" dirty="0"/>
              <a:t>Инициализировать содержимое таблицы на старте программы и сразу пометить сегмент как readonly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685452-5AAD-4F57-A77A-2D613136B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720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F72EE-0BA9-4E30-92F6-1A6C11E53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Цель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26858-9AA9-4D89-9442-41376BB479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Детальный обзор </a:t>
            </a:r>
            <a:r>
              <a:rPr lang="en-US" dirty="0"/>
              <a:t>Hardening</a:t>
            </a:r>
            <a:endParaRPr lang="ru-RU" dirty="0"/>
          </a:p>
          <a:p>
            <a:pPr lvl="1"/>
            <a:r>
              <a:rPr lang="ru-RU" dirty="0"/>
              <a:t>Какие средства имеются</a:t>
            </a:r>
          </a:p>
          <a:p>
            <a:pPr lvl="1"/>
            <a:r>
              <a:rPr lang="ru-RU" dirty="0"/>
              <a:t>Как использовать в своих приложениях</a:t>
            </a:r>
          </a:p>
          <a:p>
            <a:pPr lvl="1"/>
            <a:r>
              <a:rPr lang="ru-RU" dirty="0"/>
              <a:t>Какие накладные расходы</a:t>
            </a:r>
          </a:p>
          <a:p>
            <a:r>
              <a:rPr lang="ru-RU" dirty="0"/>
              <a:t>Дальнейшее развитие в языке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76147-3437-4A87-944C-ED3A2CA4B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6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1DA82F-3F11-4673-96FB-674F3425E3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2446" y="1206679"/>
            <a:ext cx="4383742" cy="208056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E89CA3FF-D943-4219-B518-F21D76D9E50D}"/>
              </a:ext>
            </a:extLst>
          </p:cNvPr>
          <p:cNvSpPr txBox="1"/>
          <p:nvPr/>
        </p:nvSpPr>
        <p:spPr>
          <a:xfrm>
            <a:off x="7741023" y="3309147"/>
            <a:ext cx="35320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https://itoldya420.getarchive.net/amp/media/dart-board-darts-target-sports-6aa47e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421401523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B21148-5860-44A4-AE49-C30B1B34A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A250-9936-4C85-AAFE-41FFF9CE96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8824"/>
            <a:ext cx="5257800" cy="4608139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shellcode()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pwned%s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\n", "");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extern void *_GLOBAL_OFFSET_TABLE_[];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Имитируем действия хакера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_GLOBAL_OFFSET_TABLE_[POS] = shellcode;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puts("Hello world!\n");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310122A-D2E5-4462-9C9F-5B2A4EF8D9A6}"/>
              </a:ext>
            </a:extLst>
          </p:cNvPr>
          <p:cNvSpPr txBox="1">
            <a:spLocks/>
          </p:cNvSpPr>
          <p:nvPr/>
        </p:nvSpPr>
        <p:spPr>
          <a:xfrm>
            <a:off x="6414247" y="1568824"/>
            <a:ext cx="5257800" cy="4608139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for i in `seq 0 16`; do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gcc -Wl,-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z,norelro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repro.c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-DPOS=$i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i=$((i + 1))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done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Segmentation fault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You have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beeen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Hello world!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7E8864-36E1-4ABE-BB9E-BF082564B1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31007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E7810-D0A8-4634-93F0-ED0AC0D81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672DB-F6AD-4CB3-A053-3E47CCBF6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Подход RELRO уже использовался ранее для инициализации таблиц виртуальных функций и глобальных деструкторов </a:t>
            </a:r>
            <a:r>
              <a:rPr lang="en-US" dirty="0"/>
              <a:t>(partial RELRO)</a:t>
            </a:r>
            <a:endParaRPr lang="ru-RU" dirty="0"/>
          </a:p>
          <a:p>
            <a:pPr lvl="1"/>
            <a:r>
              <a:rPr lang="ru-RU" dirty="0">
                <a:hlinkClick r:id="rId2"/>
              </a:rPr>
              <a:t>Ian Lance Taylor</a:t>
            </a:r>
            <a:r>
              <a:rPr lang="en-US" dirty="0">
                <a:hlinkClick r:id="rId2"/>
              </a:rPr>
              <a:t>: Linker </a:t>
            </a:r>
            <a:r>
              <a:rPr lang="en-US" dirty="0" err="1">
                <a:hlinkClick r:id="rId2"/>
              </a:rPr>
              <a:t>relro</a:t>
            </a:r>
            <a:endParaRPr lang="ru-RU" dirty="0"/>
          </a:p>
          <a:p>
            <a:r>
              <a:rPr lang="ru-RU" dirty="0"/>
              <a:t>Потребовалась лишь небольшая адаптация для GOT</a:t>
            </a:r>
            <a:r>
              <a:rPr lang="en-US" dirty="0"/>
              <a:t> (Full RELRO)</a:t>
            </a:r>
            <a:endParaRPr lang="ru-RU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34C5E2-7CDD-4C3A-9D14-F6BDE11CE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6482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9E6E0-49FC-47E3-B907-3E8C02CEE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5F9C5-D035-44BF-A73F-D04C9E2F3C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Практически не влияет на производительность</a:t>
            </a:r>
          </a:p>
          <a:p>
            <a:pPr lvl="1"/>
            <a:r>
              <a:rPr lang="ru-RU" dirty="0"/>
              <a:t>Не обнаружили никакого замедления в работе компилятора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Но может только замедлить старт программы из-за необходимости разрешения всех символов</a:t>
            </a:r>
            <a:endParaRPr lang="en-US" dirty="0"/>
          </a:p>
          <a:p>
            <a:pPr lvl="1"/>
            <a:r>
              <a:rPr lang="ru-RU" dirty="0"/>
              <a:t>На </a:t>
            </a:r>
            <a:r>
              <a:rPr lang="en-US" dirty="0"/>
              <a:t>X86 </a:t>
            </a:r>
            <a:r>
              <a:rPr lang="ru-RU" dirty="0"/>
              <a:t>имеет смысл совмещать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fno-plt</a:t>
            </a:r>
            <a:r>
              <a:rPr lang="ru-RU" dirty="0"/>
              <a:t> (до 10% прироста производительности)</a:t>
            </a:r>
            <a:endParaRPr lang="en-US" dirty="0"/>
          </a:p>
          <a:p>
            <a:r>
              <a:rPr lang="en-US" dirty="0"/>
              <a:t>False positives:</a:t>
            </a:r>
            <a:endParaRPr lang="ru-RU" dirty="0"/>
          </a:p>
          <a:p>
            <a:pPr lvl="1"/>
            <a:r>
              <a:rPr lang="ru-RU" dirty="0"/>
              <a:t>Могут сломаться некоторые программы, если в них были отсутствующие символы (которые не вызывались)</a:t>
            </a:r>
          </a:p>
          <a:p>
            <a:r>
              <a:rPr lang="en-US" dirty="0"/>
              <a:t>False negatives:</a:t>
            </a:r>
          </a:p>
          <a:p>
            <a:pPr lvl="1"/>
            <a:r>
              <a:rPr lang="ru-RU" dirty="0"/>
              <a:t>Не защищает пользовательские таблицы функций</a:t>
            </a:r>
            <a:r>
              <a:rPr lang="en-US" dirty="0"/>
              <a:t> (</a:t>
            </a:r>
            <a:r>
              <a:rPr lang="ru-RU" dirty="0"/>
              <a:t>и библиотечные, например </a:t>
            </a:r>
            <a:r>
              <a:rPr lang="en-US" dirty="0" err="1"/>
              <a:t>atexit</a:t>
            </a:r>
            <a:r>
              <a:rPr lang="en-US" dirty="0"/>
              <a:t> handlers)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99AC5E-4909-4379-B0D7-E2C3F98CC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89888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037B6-DE30-4425-AF8E-1EE7FBD38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Автоинициализация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159BBD-F5E2-49CB-A2E1-9EC82C21B0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8B323-23BA-466B-95B9-E2C0AE0E4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96298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78067-D6EA-48A6-AF9A-4CC40E75E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070" y="0"/>
            <a:ext cx="10515600" cy="1325563"/>
          </a:xfrm>
        </p:spPr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8170BF-6C6B-473F-97B9-2F7573D53E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7871" y="1325563"/>
            <a:ext cx="6333564" cy="5191778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foo()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password[32];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bar() {</a:t>
            </a: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char message[1024];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(message, “...”);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Сливаем пароль если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(message);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baz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bar();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BCE03D-8CB4-456C-8E5E-3769F563C5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63812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722D25-5DBF-47E8-87C7-D1DCB0C98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F20864-2D39-48FA-8DCE-D72C065C20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Инициализация всех локальных переменных</a:t>
            </a:r>
          </a:p>
          <a:p>
            <a:pPr lvl="1"/>
            <a:r>
              <a:rPr lang="ru-RU" dirty="0"/>
              <a:t>Случайными значениями для debug</a:t>
            </a:r>
            <a:r>
              <a:rPr lang="en-US" dirty="0"/>
              <a:t>, </a:t>
            </a:r>
            <a:r>
              <a:rPr lang="ru-RU" dirty="0"/>
              <a:t>нулями для hardening</a:t>
            </a:r>
            <a:endParaRPr lang="en-US" dirty="0"/>
          </a:p>
          <a:p>
            <a:pPr lvl="1"/>
            <a:r>
              <a:rPr lang="ru-RU" dirty="0"/>
              <a:t>Только если компилятор не смог доказать что они всегда будут инициализированы в программе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В коммерческих тулчейнах автоинициализация появилась давно</a:t>
            </a:r>
          </a:p>
          <a:p>
            <a:pPr lvl="1"/>
            <a:r>
              <a:rPr lang="en-US" dirty="0" err="1"/>
              <a:t>InitAll</a:t>
            </a:r>
            <a:r>
              <a:rPr lang="en-US" dirty="0"/>
              <a:t> </a:t>
            </a:r>
            <a:r>
              <a:rPr lang="ru-RU" dirty="0"/>
              <a:t>добавлен в </a:t>
            </a:r>
            <a:r>
              <a:rPr lang="en-US" dirty="0"/>
              <a:t>Visual Studio </a:t>
            </a:r>
            <a:r>
              <a:rPr lang="ru-RU" dirty="0"/>
              <a:t>в 2019</a:t>
            </a:r>
            <a:endParaRPr lang="en-US" dirty="0"/>
          </a:p>
          <a:p>
            <a:pPr lvl="2"/>
            <a:r>
              <a:rPr lang="en-US" dirty="0" err="1">
                <a:hlinkClick r:id="rId2"/>
              </a:rPr>
              <a:t>CppCon</a:t>
            </a:r>
            <a:r>
              <a:rPr lang="en-US" dirty="0">
                <a:hlinkClick r:id="rId2"/>
              </a:rPr>
              <a:t> 2019: Killing Uninitialized Memory</a:t>
            </a:r>
            <a:endParaRPr lang="en-US" dirty="0"/>
          </a:p>
          <a:p>
            <a:pPr lvl="1"/>
            <a:r>
              <a:rPr lang="ru-RU" dirty="0"/>
              <a:t>Решение в GCC</a:t>
            </a:r>
            <a:r>
              <a:rPr lang="en-US" dirty="0"/>
              <a:t> </a:t>
            </a:r>
            <a:r>
              <a:rPr lang="ru-RU" dirty="0"/>
              <a:t>в 2021</a:t>
            </a:r>
            <a:endParaRPr lang="en-US" dirty="0">
              <a:hlinkClick r:id="rId3"/>
            </a:endParaRPr>
          </a:p>
          <a:p>
            <a:pPr lvl="2"/>
            <a:r>
              <a:rPr lang="ru-RU" dirty="0">
                <a:hlinkClick r:id="rId3"/>
              </a:rPr>
              <a:t>Первое обсуждение</a:t>
            </a:r>
            <a:r>
              <a:rPr lang="ru-RU" dirty="0"/>
              <a:t> в </a:t>
            </a:r>
            <a:r>
              <a:rPr lang="en-US" dirty="0"/>
              <a:t>mailing list </a:t>
            </a:r>
            <a:r>
              <a:rPr lang="ru-RU" dirty="0"/>
              <a:t>в 2014</a:t>
            </a:r>
            <a:endParaRPr lang="en-US" dirty="0"/>
          </a:p>
          <a:p>
            <a:pPr lvl="1"/>
            <a:r>
              <a:rPr lang="ru-RU" dirty="0"/>
              <a:t>Планируется включить в Стандарт </a:t>
            </a:r>
            <a:r>
              <a:rPr lang="en-US" dirty="0"/>
              <a:t>C++26 (</a:t>
            </a:r>
            <a:r>
              <a:rPr lang="en-US" dirty="0">
                <a:hlinkClick r:id="rId4"/>
              </a:rPr>
              <a:t>P2795</a:t>
            </a:r>
            <a:r>
              <a:rPr lang="en-US" dirty="0"/>
              <a:t>, </a:t>
            </a:r>
            <a:r>
              <a:rPr lang="ru-RU" dirty="0"/>
              <a:t>см. ниже)</a:t>
            </a:r>
            <a:endParaRPr lang="en-US" dirty="0"/>
          </a:p>
          <a:p>
            <a:r>
              <a:rPr lang="ru-RU" dirty="0"/>
              <a:t>Распространённость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10% CVE root cause </a:t>
            </a:r>
            <a:r>
              <a:rPr lang="ru-RU" dirty="0"/>
              <a:t>в продуктах </a:t>
            </a:r>
            <a:r>
              <a:rPr lang="en-US" dirty="0"/>
              <a:t>Microsoft </a:t>
            </a:r>
            <a:r>
              <a:rPr lang="ru-RU" dirty="0"/>
              <a:t>в 2018 (из </a:t>
            </a:r>
            <a:r>
              <a:rPr lang="en-US" dirty="0">
                <a:hlinkClick r:id="rId2"/>
              </a:rPr>
              <a:t>Killing Uninitialized Memory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12% exploitable </a:t>
            </a:r>
            <a:r>
              <a:rPr lang="ru-RU" dirty="0"/>
              <a:t>багов в </a:t>
            </a:r>
            <a:r>
              <a:rPr lang="en-US" dirty="0"/>
              <a:t>Android (</a:t>
            </a:r>
            <a:r>
              <a:rPr lang="ru-RU" dirty="0"/>
              <a:t>из </a:t>
            </a:r>
            <a:r>
              <a:rPr lang="en-US" dirty="0">
                <a:hlinkClick r:id="rId5"/>
              </a:rPr>
              <a:t>P2723</a:t>
            </a:r>
            <a:r>
              <a:rPr lang="en-US" dirty="0"/>
              <a:t>)</a:t>
            </a:r>
          </a:p>
          <a:p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09B5E7-8575-42F7-B79C-09B71D2EC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675327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BA612-7704-43C7-BA23-E35EE3099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38231"/>
            <a:ext cx="10515600" cy="1325563"/>
          </a:xfrm>
        </p:spPr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F018C5-56D7-4615-891E-AB0077FFF6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3047" y="1660619"/>
            <a:ext cx="6925235" cy="4351338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Замеры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4.5% </a:t>
            </a:r>
            <a:r>
              <a:rPr lang="ru-RU" dirty="0"/>
              <a:t>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1% на </a:t>
            </a:r>
            <a:r>
              <a:rPr lang="en-US" dirty="0"/>
              <a:t>Firefox (</a:t>
            </a:r>
            <a:r>
              <a:rPr lang="ru-RU" dirty="0"/>
              <a:t>из </a:t>
            </a:r>
            <a:r>
              <a:rPr lang="sv-SE" dirty="0">
                <a:hlinkClick r:id="rId2"/>
              </a:rPr>
              <a:t>Trivial Auto Var Init Experiments</a:t>
            </a:r>
            <a:r>
              <a:rPr lang="sv-SE" dirty="0"/>
              <a:t>)</a:t>
            </a:r>
            <a:endParaRPr lang="en-US" dirty="0"/>
          </a:p>
          <a:p>
            <a:pPr lvl="1"/>
            <a:r>
              <a:rPr lang="ru-RU" dirty="0"/>
              <a:t>До </a:t>
            </a:r>
            <a:r>
              <a:rPr lang="en-US" dirty="0"/>
              <a:t>10% </a:t>
            </a:r>
            <a:r>
              <a:rPr lang="ru-RU" dirty="0"/>
              <a:t>в горячем коде</a:t>
            </a:r>
            <a:r>
              <a:rPr lang="en-US" dirty="0"/>
              <a:t> (</a:t>
            </a:r>
            <a:r>
              <a:rPr lang="en-US" dirty="0" err="1">
                <a:hlinkClick r:id="rId3"/>
              </a:rPr>
              <a:t>virtio</a:t>
            </a:r>
            <a:r>
              <a:rPr lang="en-US" dirty="0"/>
              <a:t>, </a:t>
            </a:r>
            <a:r>
              <a:rPr lang="en-US" dirty="0">
                <a:hlinkClick r:id="rId4"/>
              </a:rPr>
              <a:t>Chrome</a:t>
            </a:r>
            <a:r>
              <a:rPr lang="en-US" dirty="0"/>
              <a:t>)</a:t>
            </a:r>
            <a:endParaRPr lang="ru-RU" dirty="0"/>
          </a:p>
          <a:p>
            <a:pPr lvl="1"/>
            <a:r>
              <a:rPr lang="ru-RU" dirty="0"/>
              <a:t>1-3% в среднем на </a:t>
            </a:r>
            <a:r>
              <a:rPr lang="en-US" dirty="0"/>
              <a:t>Postgres, </a:t>
            </a:r>
            <a:r>
              <a:rPr lang="ru-RU" dirty="0"/>
              <a:t>но до 20% на некоторых сценариях (</a:t>
            </a:r>
            <a:r>
              <a:rPr lang="en-US" dirty="0">
                <a:hlinkClick r:id="rId5"/>
              </a:rPr>
              <a:t>Ubuntu #1972043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&lt;1% </a:t>
            </a:r>
            <a:r>
              <a:rPr lang="ru-RU" dirty="0"/>
              <a:t>в </a:t>
            </a:r>
            <a:r>
              <a:rPr lang="en-US" dirty="0"/>
              <a:t>Windows (</a:t>
            </a:r>
            <a:r>
              <a:rPr lang="en-US" dirty="0">
                <a:hlinkClick r:id="rId6"/>
              </a:rPr>
              <a:t>Killing Uninitialized Memory</a:t>
            </a:r>
            <a:r>
              <a:rPr lang="en-US" dirty="0"/>
              <a:t>)</a:t>
            </a:r>
          </a:p>
          <a:p>
            <a:r>
              <a:rPr lang="ru-RU" dirty="0"/>
              <a:t>Основной проблемный кейс</a:t>
            </a:r>
            <a:r>
              <a:rPr lang="en-US" dirty="0"/>
              <a:t>: </a:t>
            </a:r>
            <a:r>
              <a:rPr lang="ru-RU" dirty="0"/>
              <a:t>большой локальный массив (например для </a:t>
            </a:r>
            <a:r>
              <a:rPr lang="en-US" dirty="0"/>
              <a:t>IO) </a:t>
            </a:r>
            <a:r>
              <a:rPr lang="ru-RU" dirty="0"/>
              <a:t>на горячем пути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C029176-D7B2-4AA2-8787-FF2CF11BB1AA}"/>
              </a:ext>
            </a:extLst>
          </p:cNvPr>
          <p:cNvSpPr txBox="1">
            <a:spLocks/>
          </p:cNvSpPr>
          <p:nvPr/>
        </p:nvSpPr>
        <p:spPr>
          <a:xfrm>
            <a:off x="6342530" y="1762872"/>
            <a:ext cx="5221941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99DA18-CDDC-4D6F-A8A4-4FB979151417}"/>
              </a:ext>
            </a:extLst>
          </p:cNvPr>
          <p:cNvSpPr txBox="1"/>
          <p:nvPr/>
        </p:nvSpPr>
        <p:spPr>
          <a:xfrm>
            <a:off x="7548282" y="2291143"/>
            <a:ext cx="436357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while (std::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getline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(maps, line)) {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char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[PATH_MAX + 1] = "";</a:t>
            </a: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ftrivial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-auto-var-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</a:t>
            </a:r>
            <a:endParaRPr lang="en-US" sz="1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// </a:t>
            </a:r>
            <a:r>
              <a:rPr lang="ru-RU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вставит здесь </a:t>
            </a:r>
            <a:r>
              <a:rPr lang="en-US" sz="1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lang="en-US" sz="1400" b="1" dirty="0"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 =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sscanf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line.c_str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(),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"%lx-%lx %6s %lx %*s %*x %" PATH_MAX_STRING(PATH_MAX)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"s\n",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   &amp;start, &amp;end, perm, &amp;offset,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modulePath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08C19B-5574-4F99-90E9-4D37867E4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833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8DA94-4AEF-41E8-ADB9-F9FA6079F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E04E56-FBE6-4C6B-9C68-7D49EFAE56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Автоинициализация ломает обнаружение багов в Valgrind и Msan</a:t>
            </a:r>
          </a:p>
          <a:p>
            <a:pPr lvl="1"/>
            <a:r>
              <a:rPr lang="ru-RU" dirty="0"/>
              <a:t>Необходимо обязательно отключать её в соответствующих сборках !</a:t>
            </a:r>
            <a:endParaRPr lang="en-US" dirty="0"/>
          </a:p>
          <a:p>
            <a:pPr lvl="1"/>
            <a:r>
              <a:rPr lang="ru-RU" dirty="0"/>
              <a:t>По крайней мере флаг сохраняет предупреждения компилятора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Wuninitialized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Wmaybe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-uninitialized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В некоторых ситуациях может привести к дополнительным уязвимостям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Инициализация нулями</a:t>
            </a:r>
            <a:r>
              <a:rPr lang="en-US" dirty="0"/>
              <a:t> (</a:t>
            </a:r>
            <a:r>
              <a:rPr lang="ru-RU" dirty="0">
                <a:hlinkClick r:id="rId2"/>
              </a:rPr>
              <a:t>обычно рекомендуется</a:t>
            </a:r>
            <a:r>
              <a:rPr lang="en-US" dirty="0"/>
              <a:t> </a:t>
            </a:r>
            <a:r>
              <a:rPr lang="ru-RU" dirty="0"/>
              <a:t>для прода</a:t>
            </a:r>
            <a:r>
              <a:rPr lang="en-US" dirty="0"/>
              <a:t>): </a:t>
            </a:r>
            <a:r>
              <a:rPr lang="ru-RU" dirty="0"/>
              <a:t>в Linux </a:t>
            </a:r>
            <a:r>
              <a:rPr lang="en-US" dirty="0"/>
              <a:t>“</a:t>
            </a:r>
            <a:r>
              <a:rPr lang="ru-RU" dirty="0"/>
              <a:t>0</a:t>
            </a:r>
            <a:r>
              <a:rPr lang="en-US" dirty="0"/>
              <a:t>”</a:t>
            </a:r>
            <a:r>
              <a:rPr lang="ru-RU" dirty="0"/>
              <a:t> это например id суперпользователя</a:t>
            </a:r>
            <a:endParaRPr lang="en-US" dirty="0"/>
          </a:p>
          <a:p>
            <a:pPr lvl="1"/>
            <a:r>
              <a:rPr lang="ru-RU" dirty="0"/>
              <a:t>Инициализация не-нулями</a:t>
            </a:r>
            <a:r>
              <a:rPr lang="en-US" dirty="0"/>
              <a:t>: </a:t>
            </a:r>
            <a:r>
              <a:rPr lang="ru-RU" dirty="0"/>
              <a:t>провоцирование </a:t>
            </a:r>
            <a:r>
              <a:rPr lang="en-US" dirty="0"/>
              <a:t>buffer overflow</a:t>
            </a:r>
            <a:endParaRPr lang="ru-RU" dirty="0"/>
          </a:p>
          <a:p>
            <a:r>
              <a:rPr lang="ru-RU" dirty="0"/>
              <a:t>Применяется только к локальным переменным</a:t>
            </a:r>
          </a:p>
          <a:p>
            <a:pPr lvl="1"/>
            <a:r>
              <a:rPr lang="ru-RU" dirty="0"/>
              <a:t>Глобальные и так инициализируются</a:t>
            </a:r>
          </a:p>
          <a:p>
            <a:pPr lvl="1"/>
            <a:r>
              <a:rPr lang="ru-RU" dirty="0"/>
              <a:t>Для кучи можно использовать hardened allocator</a:t>
            </a:r>
            <a:r>
              <a:rPr lang="en-US" dirty="0"/>
              <a:t>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A6C97D-05B3-4B1E-A057-AE52D63A6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091236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C243D-B202-4F31-A4DF-4AF817233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Проверка целочисленных переполнений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5C2332E-D266-4879-883F-74C1BEE5C67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137224-748D-4BDB-ABE8-90C98CA83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9133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F8B44-9846-43A7-A173-784CB989F2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750C9-4C10-4C05-A6C0-DE2E817A30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// Из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OpenSSH 3.3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packet_get_int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if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&gt; 0)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Переполняем целое число до нуля здесь ...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response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xmalloc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(char*)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...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и вызываем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heap buffer overflow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тут</a:t>
            </a:r>
          </a:p>
          <a:p>
            <a:pPr marL="0" indent="0"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 = 0; i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nresp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i++)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response[i]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packet_get_string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(NULL);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540DB8-9481-45E9-893B-0D224EDAB1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57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Суть </a:t>
            </a:r>
            <a:r>
              <a:rPr lang="en-US" dirty="0"/>
              <a:t>Hardening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9680847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B7F0A-D44F-4809-AB18-22B673CA1B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31E0F4-B631-4BEC-8F67-F8502C9BB8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ru-RU" dirty="0"/>
              <a:t>Проверки целочисленных операций на переполнение</a:t>
            </a:r>
            <a:endParaRPr lang="en-US" dirty="0"/>
          </a:p>
          <a:p>
            <a:pPr lvl="1"/>
            <a:r>
              <a:rPr lang="ru-RU" dirty="0"/>
              <a:t>Дефолтный рантайм </a:t>
            </a:r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выдаёт слишком много отладочной информации поэтому не подходит для релизной сборки</a:t>
            </a:r>
            <a:endParaRPr lang="en-US" dirty="0"/>
          </a:p>
          <a:p>
            <a:pPr lvl="1"/>
            <a:r>
              <a:rPr lang="ru-RU" dirty="0"/>
              <a:t>Выход – использование специального минимального рантайма (с </a:t>
            </a:r>
            <a:r>
              <a:rPr lang="en-US" dirty="0"/>
              <a:t>immediate abort)</a:t>
            </a:r>
          </a:p>
          <a:p>
            <a:r>
              <a:rPr lang="ru-RU" dirty="0"/>
              <a:t>Критичность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Наиболее известные примеры:</a:t>
            </a:r>
          </a:p>
          <a:p>
            <a:pPr lvl="2"/>
            <a:r>
              <a:rPr lang="ru-RU" dirty="0"/>
              <a:t>Инцидент с облучателем Therac-25 </a:t>
            </a:r>
            <a:r>
              <a:rPr lang="en-US" dirty="0"/>
              <a:t>(1985)</a:t>
            </a:r>
            <a:endParaRPr lang="ru-RU" dirty="0"/>
          </a:p>
          <a:p>
            <a:pPr lvl="2"/>
            <a:r>
              <a:rPr lang="ru-RU" dirty="0"/>
              <a:t>Катастрофа ракеты Ariane 5 </a:t>
            </a:r>
            <a:r>
              <a:rPr lang="en-US" dirty="0"/>
              <a:t>(1996)</a:t>
            </a:r>
          </a:p>
          <a:p>
            <a:pPr lvl="1"/>
            <a:r>
              <a:rPr lang="en-US" dirty="0"/>
              <a:t>~1% CVE </a:t>
            </a:r>
            <a:r>
              <a:rPr lang="ru-RU" dirty="0"/>
              <a:t>и 1.5% </a:t>
            </a:r>
            <a:r>
              <a:rPr lang="en-US" dirty="0"/>
              <a:t>KEV </a:t>
            </a:r>
            <a:r>
              <a:rPr lang="ru-RU" dirty="0"/>
              <a:t>в 2024</a:t>
            </a:r>
          </a:p>
          <a:p>
            <a:pPr lvl="1"/>
            <a:r>
              <a:rPr lang="en-US" dirty="0"/>
              <a:t>23 </a:t>
            </a:r>
            <a:r>
              <a:rPr lang="ru-RU" dirty="0"/>
              <a:t>место в рейтинге </a:t>
            </a:r>
            <a:r>
              <a:rPr lang="en-US" dirty="0">
                <a:hlinkClick r:id="rId2"/>
              </a:rPr>
              <a:t>Mitre CWE Top 25 2024</a:t>
            </a:r>
            <a:r>
              <a:rPr lang="en-US" dirty="0"/>
              <a:t> (8 </a:t>
            </a:r>
            <a:r>
              <a:rPr lang="ru-RU" dirty="0"/>
              <a:t>в </a:t>
            </a:r>
            <a:r>
              <a:rPr lang="ru-RU" dirty="0">
                <a:hlinkClick r:id="rId3"/>
              </a:rPr>
              <a:t>рейтинге </a:t>
            </a:r>
            <a:r>
              <a:rPr lang="en-US" dirty="0">
                <a:hlinkClick r:id="rId3"/>
              </a:rPr>
              <a:t>2019 </a:t>
            </a:r>
            <a:r>
              <a:rPr lang="ru-RU" dirty="0">
                <a:hlinkClick r:id="rId3"/>
              </a:rPr>
              <a:t>года</a:t>
            </a:r>
            <a:r>
              <a:rPr lang="en-US" dirty="0"/>
              <a:t>)</a:t>
            </a:r>
          </a:p>
          <a:p>
            <a:r>
              <a:rPr lang="ru-RU" dirty="0"/>
              <a:t>История</a:t>
            </a:r>
            <a:r>
              <a:rPr lang="en-US" dirty="0"/>
              <a:t>:</a:t>
            </a:r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-ftrapv</a:t>
            </a:r>
            <a:r>
              <a:rPr lang="ru-RU" dirty="0"/>
              <a:t> появилась в </a:t>
            </a:r>
            <a:r>
              <a:rPr lang="en-US" dirty="0"/>
              <a:t>GCC </a:t>
            </a:r>
            <a:r>
              <a:rPr lang="ru-RU" dirty="0"/>
              <a:t>в 2000 (</a:t>
            </a:r>
            <a:r>
              <a:rPr lang="en-US" dirty="0">
                <a:hlinkClick r:id="rId4"/>
              </a:rPr>
              <a:t>patch for -</a:t>
            </a:r>
            <a:r>
              <a:rPr lang="en-US" dirty="0" err="1">
                <a:hlinkClick r:id="rId4"/>
              </a:rPr>
              <a:t>ftrapv</a:t>
            </a:r>
            <a:r>
              <a:rPr lang="en-US" dirty="0">
                <a:hlinkClick r:id="rId4"/>
              </a:rPr>
              <a:t> option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За фичей не следили и она быстро протухла (например </a:t>
            </a:r>
            <a:r>
              <a:rPr lang="en-US" dirty="0">
                <a:hlinkClick r:id="rId5"/>
              </a:rPr>
              <a:t>BZ #35412</a:t>
            </a:r>
            <a:r>
              <a:rPr lang="en-US" dirty="0"/>
              <a:t> </a:t>
            </a:r>
            <a:r>
              <a:rPr lang="ru-RU" dirty="0"/>
              <a:t>открыт в 2008)</a:t>
            </a:r>
          </a:p>
          <a:p>
            <a:pPr lvl="1"/>
            <a:r>
              <a:rPr lang="ru-RU" dirty="0"/>
              <a:t>Работы John Regehr в </a:t>
            </a:r>
            <a:r>
              <a:rPr lang="ru-RU" dirty="0">
                <a:hlinkClick r:id="rId6"/>
              </a:rPr>
              <a:t>2010</a:t>
            </a:r>
            <a:endParaRPr lang="ru-RU" dirty="0"/>
          </a:p>
          <a:p>
            <a:pPr lvl="1"/>
            <a:r>
              <a:rPr lang="ru-RU" dirty="0"/>
              <a:t>Создание UBsan в 2014 </a:t>
            </a:r>
            <a:r>
              <a:rPr lang="en-US" dirty="0"/>
              <a:t>(</a:t>
            </a:r>
            <a:r>
              <a:rPr lang="ru-RU" dirty="0"/>
              <a:t>на волне популярности </a:t>
            </a:r>
            <a:r>
              <a:rPr lang="en-US" dirty="0"/>
              <a:t>Asan)</a:t>
            </a:r>
            <a:endParaRPr lang="ru-RU" dirty="0"/>
          </a:p>
          <a:p>
            <a:pPr lvl="2"/>
            <a:r>
              <a:rPr lang="en-US" dirty="0"/>
              <a:t>S</a:t>
            </a:r>
            <a:r>
              <a:rPr lang="ru-RU" dirty="0"/>
              <a:t>tate-of-the-art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A41556-480E-4729-ADF6-3923E269B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64320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CC9A4-8B80-420B-B90D-A849C3D826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28FB90-3BF1-4445-9BAA-F027CCB249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Накладные расходы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30% </a:t>
            </a:r>
            <a:r>
              <a:rPr lang="ru-RU" dirty="0"/>
              <a:t>замедление на бенчмарке </a:t>
            </a:r>
            <a:r>
              <a:rPr lang="en-US" dirty="0"/>
              <a:t>Clang</a:t>
            </a:r>
          </a:p>
          <a:p>
            <a:pPr lvl="1"/>
            <a:r>
              <a:rPr lang="ru-RU" dirty="0"/>
              <a:t>До </a:t>
            </a:r>
            <a:r>
              <a:rPr lang="en-US" dirty="0"/>
              <a:t>2x </a:t>
            </a:r>
            <a:r>
              <a:rPr lang="ru-RU" dirty="0"/>
              <a:t>на </a:t>
            </a:r>
            <a:r>
              <a:rPr lang="en-US" dirty="0"/>
              <a:t>SPEC (</a:t>
            </a:r>
            <a:r>
              <a:rPr lang="ru-RU" dirty="0"/>
              <a:t>из </a:t>
            </a:r>
            <a:r>
              <a:rPr lang="ru-RU" dirty="0">
                <a:hlinkClick r:id="rId2"/>
              </a:rPr>
              <a:t>статьи про </a:t>
            </a:r>
            <a:r>
              <a:rPr lang="en-US" dirty="0" err="1">
                <a:hlinkClick r:id="rId2"/>
              </a:rPr>
              <a:t>PartiSan</a:t>
            </a:r>
            <a:r>
              <a:rPr lang="en-US" dirty="0"/>
              <a:t>, 2018)</a:t>
            </a:r>
          </a:p>
          <a:p>
            <a:pPr lvl="1"/>
            <a:r>
              <a:rPr lang="ru-RU" dirty="0"/>
              <a:t>Проверка переполнений дефолтно отключена в </a:t>
            </a:r>
            <a:r>
              <a:rPr lang="en-US" dirty="0"/>
              <a:t>Rust </a:t>
            </a:r>
            <a:r>
              <a:rPr lang="ru-RU" dirty="0"/>
              <a:t>из-за накладных расходов</a:t>
            </a:r>
            <a:endParaRPr lang="en-US" dirty="0"/>
          </a:p>
          <a:p>
            <a:pPr lvl="1"/>
            <a:r>
              <a:rPr lang="ru-RU" dirty="0"/>
              <a:t>Применяем </a:t>
            </a:r>
            <a:r>
              <a:rPr lang="en-US" dirty="0"/>
              <a:t>“</a:t>
            </a:r>
            <a:r>
              <a:rPr lang="ru-RU" dirty="0"/>
              <a:t>местно</a:t>
            </a:r>
            <a:r>
              <a:rPr lang="en-US" dirty="0"/>
              <a:t>” !</a:t>
            </a:r>
          </a:p>
          <a:p>
            <a:r>
              <a:rPr lang="ru-RU" dirty="0"/>
              <a:t>Другие проблемы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 err="1"/>
              <a:t>UBsan</a:t>
            </a:r>
            <a:r>
              <a:rPr lang="en-US" dirty="0"/>
              <a:t> </a:t>
            </a:r>
            <a:r>
              <a:rPr lang="ru-RU" dirty="0"/>
              <a:t>несовместим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False positives:</a:t>
            </a:r>
          </a:p>
          <a:p>
            <a:pPr lvl="2"/>
            <a:r>
              <a:rPr lang="en-US" dirty="0"/>
              <a:t>Isan </a:t>
            </a:r>
            <a:r>
              <a:rPr lang="ru-RU" dirty="0"/>
              <a:t>может выдавать ложные срабатывания</a:t>
            </a:r>
            <a:r>
              <a:rPr lang="en-US" dirty="0"/>
              <a:t> </a:t>
            </a:r>
            <a:r>
              <a:rPr lang="ru-RU" dirty="0"/>
              <a:t>(например нужен </a:t>
            </a:r>
            <a:r>
              <a:rPr lang="en-US" dirty="0"/>
              <a:t>blacklist </a:t>
            </a:r>
            <a:r>
              <a:rPr lang="ru-RU" dirty="0"/>
              <a:t>для кода</a:t>
            </a:r>
            <a:r>
              <a:rPr lang="en-US" dirty="0"/>
              <a:t> </a:t>
            </a:r>
            <a:r>
              <a:rPr lang="ru-RU" dirty="0"/>
              <a:t>из </a:t>
            </a:r>
            <a:r>
              <a:rPr lang="en-US" dirty="0"/>
              <a:t>&lt;random&gt;, </a:t>
            </a:r>
            <a:r>
              <a:rPr lang="ru-RU" dirty="0"/>
              <a:t>полагающегося на беззнаковое переполнение)</a:t>
            </a:r>
          </a:p>
          <a:p>
            <a:pPr lvl="1"/>
            <a:r>
              <a:rPr lang="en-US" dirty="0"/>
              <a:t>False negatives:</a:t>
            </a:r>
          </a:p>
          <a:p>
            <a:pPr lvl="2"/>
            <a:r>
              <a:rPr lang="ru-RU" dirty="0"/>
              <a:t>Может не обнаруживать некоторые баги, которые успел "перехватить" оптимизатор (особенно под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O2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868409-33CB-4C67-8040-E83606EA0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64077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DE2BB-E145-44D5-8219-BEE4E9C64C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Отключение небезопасных оптимизаций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283DE4-757B-44F4-9CE0-A059D4BFAD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4B8C4B-48BF-4058-802E-0D20054B7F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11833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2E7D0-C7C2-4623-8741-0B31BD496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ошибки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9755A-E2E9-442A-923A-51A0B929A8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static void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devexit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agnx_pci_remove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ieee80211_hw *dev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pci_get_drvdata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pdev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struct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agnx_priv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dev-&gt;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b="1" dirty="0">
                <a:latin typeface="Courier New" panose="02070309020205020404" pitchFamily="49" charset="0"/>
                <a:cs typeface="Courier New" panose="02070309020205020404" pitchFamily="49" charset="0"/>
              </a:rPr>
              <a:t>Компилятор удалит эту проверку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if (!dev) return;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... do stuff using dev ...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5766B-7B2B-4C12-94AA-54E992E6FE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26975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D8AFE-71A4-4051-8C7C-CF074AB33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Введение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C415D2-B139-4ADC-804E-35473B48A1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Некоторые компиляторы могут излишне агрессивно реагировать на код, содержащий неочевидные для программиста ошибки,</a:t>
            </a:r>
            <a:r>
              <a:rPr lang="en-US" dirty="0"/>
              <a:t> </a:t>
            </a:r>
            <a:r>
              <a:rPr lang="ru-RU" dirty="0"/>
              <a:t>и генерировать небезопасный ассемблер</a:t>
            </a:r>
          </a:p>
          <a:p>
            <a:pPr lvl="1"/>
            <a:r>
              <a:rPr lang="ru-RU" dirty="0"/>
              <a:t>В основном выбрасываются пользовательские проверки</a:t>
            </a:r>
          </a:p>
          <a:p>
            <a:pPr lvl="1"/>
            <a:r>
              <a:rPr lang="en-US" dirty="0"/>
              <a:t>Visual Studio </a:t>
            </a:r>
            <a:r>
              <a:rPr lang="ru-RU" dirty="0"/>
              <a:t>менее агрессивен</a:t>
            </a:r>
            <a:r>
              <a:rPr lang="en-US" dirty="0"/>
              <a:t> </a:t>
            </a:r>
            <a:r>
              <a:rPr lang="ru-RU" dirty="0"/>
              <a:t>чем </a:t>
            </a:r>
            <a:r>
              <a:rPr lang="en-US" dirty="0"/>
              <a:t>GCC/Clang</a:t>
            </a:r>
          </a:p>
          <a:p>
            <a:r>
              <a:rPr lang="en-US" dirty="0"/>
              <a:t>Compiler Introduced Security Bugs</a:t>
            </a:r>
          </a:p>
          <a:p>
            <a:pPr lvl="1"/>
            <a:r>
              <a:rPr lang="ru-RU" dirty="0"/>
              <a:t>Термин появился в статье </a:t>
            </a:r>
            <a:r>
              <a:rPr lang="en-US" dirty="0">
                <a:hlinkClick r:id="rId2"/>
              </a:rPr>
              <a:t>Silent Bugs Matter: A Study of Compiler-Introduced Security Bugs</a:t>
            </a:r>
            <a:r>
              <a:rPr lang="en-US" dirty="0"/>
              <a:t> (2023)</a:t>
            </a:r>
          </a:p>
          <a:p>
            <a:pPr lvl="1"/>
            <a:r>
              <a:rPr lang="ru-RU" dirty="0"/>
              <a:t>Соответствующих </a:t>
            </a:r>
            <a:r>
              <a:rPr lang="en-US" dirty="0"/>
              <a:t>CVE </a:t>
            </a:r>
            <a:r>
              <a:rPr lang="ru-RU" dirty="0"/>
              <a:t>мало (например </a:t>
            </a:r>
            <a:r>
              <a:rPr lang="en-US" dirty="0">
                <a:hlinkClick r:id="rId3"/>
              </a:rPr>
              <a:t>CVE-2009-1897</a:t>
            </a:r>
            <a:r>
              <a:rPr lang="en-US" dirty="0"/>
              <a:t>), </a:t>
            </a:r>
            <a:r>
              <a:rPr lang="ru-RU" dirty="0"/>
              <a:t>но в статьях приводят</a:t>
            </a:r>
            <a:r>
              <a:rPr lang="en-US" dirty="0"/>
              <a:t> </a:t>
            </a:r>
            <a:r>
              <a:rPr lang="ru-RU" dirty="0"/>
              <a:t>сотни </a:t>
            </a:r>
            <a:r>
              <a:rPr lang="en-US" dirty="0"/>
              <a:t>CISB </a:t>
            </a:r>
            <a:r>
              <a:rPr lang="ru-RU" dirty="0"/>
              <a:t>в </a:t>
            </a:r>
            <a:r>
              <a:rPr lang="en-US" dirty="0"/>
              <a:t>open-source </a:t>
            </a:r>
            <a:r>
              <a:rPr lang="ru-RU" dirty="0"/>
              <a:t>коде</a:t>
            </a:r>
            <a:endParaRPr lang="en-US" dirty="0"/>
          </a:p>
          <a:p>
            <a:r>
              <a:rPr lang="ru-RU" dirty="0"/>
              <a:t>Для кода с повышенными требованиями безопасности рекомендуется отключать такие оптимизации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88944B-F83A-482A-9953-617605B07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257308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83E47A-DD7E-4E72-BA05-420D3881B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71042-E9B2-4E3C-95BD-54D34FE531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4.5% замедление на бенчмарке Clang</a:t>
            </a:r>
            <a:endParaRPr lang="en-US" dirty="0"/>
          </a:p>
          <a:p>
            <a:r>
              <a:rPr lang="ru-RU" dirty="0"/>
              <a:t>Слабый (до 1%) оверхед для </a:t>
            </a:r>
            <a:r>
              <a:rPr lang="en-US" dirty="0" err="1"/>
              <a:t>Phoronix</a:t>
            </a:r>
            <a:r>
              <a:rPr lang="en-US" dirty="0"/>
              <a:t> Test Suite</a:t>
            </a:r>
          </a:p>
          <a:p>
            <a:pPr lvl="1"/>
            <a:r>
              <a:rPr lang="en-US" dirty="0">
                <a:hlinkClick r:id="rId2"/>
              </a:rPr>
              <a:t>Performance Impact of Exploiting Undefined Behavior in C/C++</a:t>
            </a:r>
            <a:r>
              <a:rPr lang="en-US" dirty="0"/>
              <a:t> (2025)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261491-65C9-4470-A89B-6DE839DB5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1915155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FA426-DD3C-438B-A365-8664F144CD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использовать</a:t>
            </a:r>
            <a:r>
              <a:rPr lang="en-US" dirty="0"/>
              <a:t>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3389F-DAD8-493A-B583-3F5F530780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dirty="0"/>
              <a:t>Обычно для </a:t>
            </a:r>
            <a:r>
              <a:rPr lang="en-US" dirty="0"/>
              <a:t>GCC/Clang </a:t>
            </a:r>
            <a:r>
              <a:rPr lang="ru-RU" dirty="0"/>
              <a:t>отключают</a:t>
            </a:r>
            <a:endParaRPr lang="en-US" dirty="0"/>
          </a:p>
          <a:p>
            <a:pPr lvl="1"/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-delete-null-pointer-checks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-strict-overflow</a:t>
            </a:r>
            <a:r>
              <a:rPr lang="en-US" dirty="0"/>
              <a:t>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==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fwrapv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-pointer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</a:p>
          <a:p>
            <a:r>
              <a:rPr lang="ru-RU" dirty="0"/>
              <a:t>Соответствующие баги можно также обнаруживать с помощью </a:t>
            </a:r>
            <a:r>
              <a:rPr lang="en-US" dirty="0" err="1"/>
              <a:t>UBSanitizer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TypeSanitizer</a:t>
            </a:r>
            <a:endParaRPr lang="en-US" dirty="0"/>
          </a:p>
          <a:p>
            <a:r>
              <a:rPr lang="ru-RU" dirty="0"/>
              <a:t>Использование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ru-RU" dirty="0"/>
              <a:t>Флаги по умолчанию выключены во всех компиляторах и дистрибутивах</a:t>
            </a:r>
          </a:p>
          <a:p>
            <a:pPr lvl="1"/>
            <a:r>
              <a:rPr lang="ru-RU" dirty="0"/>
              <a:t>Но многие пакеты в дистрах собираются по крайней мере с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en-US" dirty="0"/>
          </a:p>
          <a:p>
            <a:pPr lvl="2"/>
            <a:r>
              <a:rPr lang="ru-RU" dirty="0"/>
              <a:t>Т.к. правила алиасинга особенно легко нарушить</a:t>
            </a:r>
          </a:p>
          <a:p>
            <a:pPr lvl="1"/>
            <a:r>
              <a:rPr lang="en-US" dirty="0"/>
              <a:t>Chrome </a:t>
            </a:r>
            <a:r>
              <a:rPr lang="ru-RU" dirty="0"/>
              <a:t>собирается со всеми тремя флагами</a:t>
            </a:r>
            <a:endParaRPr lang="en-US" dirty="0"/>
          </a:p>
          <a:p>
            <a:pPr lvl="2"/>
            <a:r>
              <a:rPr lang="en-US" dirty="0">
                <a:hlinkClick r:id="rId2"/>
              </a:rPr>
              <a:t>build/config/compiler/BUILD.gn</a:t>
            </a:r>
            <a:endParaRPr lang="en-US" dirty="0"/>
          </a:p>
          <a:p>
            <a:pPr lvl="1"/>
            <a:r>
              <a:rPr lang="en-US" dirty="0"/>
              <a:t>Firefox </a:t>
            </a:r>
            <a:r>
              <a:rPr lang="ru-RU" dirty="0">
                <a:hlinkClick r:id="rId3"/>
              </a:rPr>
              <a:t>собирается</a:t>
            </a:r>
            <a:r>
              <a:rPr lang="ru-RU" dirty="0"/>
              <a:t> с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fno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-strict-aliasing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405C3-F9FF-4287-9BE6-E2E206509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405500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C92A7-677E-4576-AB17-AD95F9FAA2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Control-Flow Integrity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91C595-BB19-499F-BED4-456F80ABC8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04DFF2-B815-4E5A-8373-7AEA38108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848360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5F15B-5D95-4693-97B3-F5B5E3D2B3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429C71-F37D-4719-9013-243F96124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3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stdio.h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A { virtual void foo() {} 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B : A { void foo() override {} 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Evil { virtual void foo()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\n");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 *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new B;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 *a = new A;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Evil *e = new Evil;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Портим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vtable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("mov %1, %0" : "+r"(a) : "r"(e));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a-&gt;foo();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D87A8608-BF92-46CA-91C3-A6EC193EEF9E}"/>
              </a:ext>
            </a:extLst>
          </p:cNvPr>
          <p:cNvSpPr txBox="1">
            <a:spLocks/>
          </p:cNvSpPr>
          <p:nvPr/>
        </p:nvSpPr>
        <p:spPr>
          <a:xfrm>
            <a:off x="5316071" y="1825625"/>
            <a:ext cx="6497238" cy="4351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 Подмена объекта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успешна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You have been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pwned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CFI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обнаруживает подмену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clang++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fsanitize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=cfi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fvisibility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=hidden repro.cc -O2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a.out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Illegal instruction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5402B7-62FC-4BC0-B6CF-A5FCEC333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854513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8074F-0B8B-4203-BAE4-856705157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История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3C3A15-9242-4994-A39D-BD63D6DFA9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0258" y="1798730"/>
            <a:ext cx="10411485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Control Flow Integrity </a:t>
            </a:r>
            <a:r>
              <a:rPr lang="ru-RU" dirty="0"/>
              <a:t>это </a:t>
            </a:r>
            <a:r>
              <a:rPr lang="en-US" dirty="0"/>
              <a:t>generic-</a:t>
            </a:r>
            <a:r>
              <a:rPr lang="ru-RU" dirty="0"/>
              <a:t>термин для обнаружения любых нарушений исходного </a:t>
            </a:r>
            <a:r>
              <a:rPr lang="en-US" dirty="0"/>
              <a:t>control-flow </a:t>
            </a:r>
            <a:r>
              <a:rPr lang="ru-RU" dirty="0"/>
              <a:t>программы</a:t>
            </a:r>
            <a:endParaRPr lang="en-US" dirty="0"/>
          </a:p>
          <a:p>
            <a:pPr lvl="1"/>
            <a:r>
              <a:rPr lang="ru-RU" dirty="0"/>
              <a:t>В том числе подмена адреса возврата</a:t>
            </a:r>
            <a:endParaRPr lang="en-US" dirty="0"/>
          </a:p>
          <a:p>
            <a:pPr lvl="1"/>
            <a:r>
              <a:rPr lang="ru-RU" dirty="0"/>
              <a:t>Впервые введён </a:t>
            </a:r>
            <a:r>
              <a:rPr lang="en-US" dirty="0"/>
              <a:t>Abadi et al. </a:t>
            </a:r>
            <a:r>
              <a:rPr lang="ru-RU" dirty="0"/>
              <a:t>в 2005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CFI: Principles, Implementations and Applications</a:t>
            </a:r>
            <a:r>
              <a:rPr lang="en-US" dirty="0"/>
              <a:t>)</a:t>
            </a:r>
          </a:p>
          <a:p>
            <a:r>
              <a:rPr lang="ru-RU" dirty="0"/>
              <a:t>Два типа:</a:t>
            </a:r>
          </a:p>
          <a:p>
            <a:pPr lvl="1"/>
            <a:r>
              <a:rPr lang="en-US" dirty="0"/>
              <a:t>forward-edge (</a:t>
            </a:r>
            <a:r>
              <a:rPr lang="ru-RU" dirty="0"/>
              <a:t>проверка </a:t>
            </a:r>
            <a:r>
              <a:rPr lang="en-US" dirty="0"/>
              <a:t>call/jump)</a:t>
            </a:r>
            <a:endParaRPr lang="ru-RU" dirty="0"/>
          </a:p>
          <a:p>
            <a:pPr lvl="1"/>
            <a:r>
              <a:rPr lang="en-US" dirty="0"/>
              <a:t>backward-edge (</a:t>
            </a:r>
            <a:r>
              <a:rPr lang="ru-RU" dirty="0"/>
              <a:t>проверка </a:t>
            </a:r>
            <a:r>
              <a:rPr lang="en-US" dirty="0"/>
              <a:t>return)</a:t>
            </a:r>
          </a:p>
          <a:p>
            <a:r>
              <a:rPr lang="ru-RU" dirty="0"/>
              <a:t>Множество различных методик в статьях</a:t>
            </a:r>
          </a:p>
          <a:p>
            <a:pPr lvl="1"/>
            <a:r>
              <a:rPr lang="ru-RU" dirty="0"/>
              <a:t>Например </a:t>
            </a:r>
            <a:r>
              <a:rPr lang="en-US" dirty="0"/>
              <a:t>Stack Protector </a:t>
            </a:r>
            <a:r>
              <a:rPr lang="ru-RU" dirty="0"/>
              <a:t>и </a:t>
            </a:r>
            <a:r>
              <a:rPr lang="en-US" dirty="0"/>
              <a:t>Shadow Stack – </a:t>
            </a:r>
            <a:r>
              <a:rPr lang="ru-RU" dirty="0"/>
              <a:t>тоже </a:t>
            </a:r>
            <a:r>
              <a:rPr lang="en-US" dirty="0"/>
              <a:t>CFI</a:t>
            </a:r>
          </a:p>
          <a:p>
            <a:r>
              <a:rPr lang="ru-RU" dirty="0"/>
              <a:t>Но обычно под </a:t>
            </a:r>
            <a:r>
              <a:rPr lang="en-US" dirty="0"/>
              <a:t>CFI </a:t>
            </a:r>
            <a:r>
              <a:rPr lang="ru-RU" dirty="0"/>
              <a:t>понимают один из методов</a:t>
            </a:r>
            <a:r>
              <a:rPr lang="en-US" dirty="0"/>
              <a:t>:</a:t>
            </a:r>
            <a:endParaRPr lang="ru-RU" dirty="0"/>
          </a:p>
          <a:p>
            <a:pPr lvl="1"/>
            <a:r>
              <a:rPr lang="en-US" dirty="0"/>
              <a:t>LLVM CFI, 2015 (2015, Clang 3.7)</a:t>
            </a:r>
          </a:p>
          <a:p>
            <a:pPr lvl="1"/>
            <a:r>
              <a:rPr lang="en-US" dirty="0">
                <a:hlinkClick r:id="rId3"/>
              </a:rPr>
              <a:t>Microsoft Control Flow Guard</a:t>
            </a:r>
            <a:r>
              <a:rPr lang="en-US" dirty="0"/>
              <a:t>, 2014</a:t>
            </a:r>
          </a:p>
          <a:p>
            <a:pPr lvl="1"/>
            <a:r>
              <a:rPr lang="en-US" dirty="0" err="1">
                <a:hlinkClick r:id="rId4"/>
              </a:rPr>
              <a:t>grsecurity</a:t>
            </a:r>
            <a:r>
              <a:rPr lang="en-US" dirty="0">
                <a:hlinkClick r:id="rId4"/>
              </a:rPr>
              <a:t> RAP</a:t>
            </a:r>
            <a:r>
              <a:rPr lang="en-US" dirty="0"/>
              <a:t>, 2016</a:t>
            </a:r>
          </a:p>
          <a:p>
            <a:pPr lvl="1"/>
            <a:r>
              <a:rPr lang="ru-RU" dirty="0"/>
              <a:t>Аппаратные методы</a:t>
            </a:r>
            <a:r>
              <a:rPr lang="en-US" dirty="0"/>
              <a:t>: Intel CET, 2020 (</a:t>
            </a:r>
            <a:r>
              <a:rPr lang="ru-RU" dirty="0"/>
              <a:t>спецификация 2016)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/>
              <a:t>AArch64 BTI/PAC (2018)</a:t>
            </a:r>
            <a:endParaRPr lang="ru-RU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4C849-EE98-4101-B294-7B8C5847E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21369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C255F-795A-47F7-92A1-549786D04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Чем является </a:t>
            </a:r>
            <a:r>
              <a:rPr lang="en-US" dirty="0"/>
              <a:t>Hardening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EB06E6-25DA-460C-B7D1-436F68FBDC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Правила безопасных</a:t>
            </a:r>
          </a:p>
          <a:p>
            <a:pPr lvl="1"/>
            <a:r>
              <a:rPr lang="ru-RU" dirty="0"/>
              <a:t>Разработки</a:t>
            </a:r>
            <a:r>
              <a:rPr lang="en-US" dirty="0"/>
              <a:t> (secure development process)</a:t>
            </a:r>
            <a:endParaRPr lang="ru-RU" dirty="0"/>
          </a:p>
          <a:p>
            <a:pPr lvl="1"/>
            <a:r>
              <a:rPr lang="ru-RU" dirty="0"/>
              <a:t>Поставки (</a:t>
            </a:r>
            <a:r>
              <a:rPr lang="en-US" dirty="0"/>
              <a:t>deploy)</a:t>
            </a:r>
          </a:p>
          <a:p>
            <a:pPr lvl="2"/>
            <a:r>
              <a:rPr lang="ru-RU" dirty="0"/>
              <a:t>удаление</a:t>
            </a:r>
            <a:r>
              <a:rPr lang="en-US" dirty="0"/>
              <a:t> </a:t>
            </a:r>
            <a:r>
              <a:rPr lang="ru-RU" dirty="0"/>
              <a:t>символов </a:t>
            </a:r>
            <a:r>
              <a:rPr lang="en-US" dirty="0"/>
              <a:t>(symbol stripping)</a:t>
            </a:r>
            <a:endParaRPr lang="ru-RU" dirty="0"/>
          </a:p>
          <a:p>
            <a:pPr lvl="2"/>
            <a:r>
              <a:rPr lang="ru-RU" dirty="0"/>
              <a:t>сокрытие символов библиотек</a:t>
            </a:r>
            <a:r>
              <a:rPr lang="en-US" dirty="0"/>
              <a:t> (hidden visibility)</a:t>
            </a:r>
            <a:endParaRPr lang="ru-RU" dirty="0"/>
          </a:p>
          <a:p>
            <a:pPr lvl="1"/>
            <a:r>
              <a:rPr lang="ru-RU" dirty="0"/>
              <a:t>Выполнения</a:t>
            </a:r>
            <a:endParaRPr lang="en-US" dirty="0"/>
          </a:p>
          <a:p>
            <a:pPr lvl="2"/>
            <a:r>
              <a:rPr lang="ru-RU" dirty="0"/>
              <a:t>защиты в компиляторе, библиотеке, ядре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4EC23-F60C-4711-A5BE-8AC7C6C7D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470029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7168C-DC4C-48D2-BF20-F5AE318F9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LLVM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315F3-A9A3-4DC6-9186-9A29A7C570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Компиляторная инструментация</a:t>
            </a:r>
            <a:r>
              <a:rPr lang="en-US" dirty="0"/>
              <a:t> </a:t>
            </a:r>
            <a:r>
              <a:rPr lang="ru-RU" dirty="0"/>
              <a:t>для </a:t>
            </a:r>
            <a:r>
              <a:rPr lang="en-US" dirty="0"/>
              <a:t>forward-edge </a:t>
            </a:r>
            <a:r>
              <a:rPr lang="ru-RU" dirty="0"/>
              <a:t>проверок</a:t>
            </a:r>
          </a:p>
          <a:p>
            <a:r>
              <a:rPr lang="ru-RU" dirty="0"/>
              <a:t>Реализована только в </a:t>
            </a:r>
            <a:r>
              <a:rPr lang="en-US" dirty="0"/>
              <a:t>Clang (</a:t>
            </a:r>
            <a:r>
              <a:rPr lang="ru-RU" dirty="0"/>
              <a:t>не поддержана в GCC</a:t>
            </a:r>
            <a:r>
              <a:rPr lang="en-US" dirty="0"/>
              <a:t>)</a:t>
            </a:r>
            <a:endParaRPr lang="ru-RU" dirty="0"/>
          </a:p>
          <a:p>
            <a:r>
              <a:rPr lang="ru-RU" dirty="0"/>
              <a:t>Проверяет совпадения статического и динамического прототипа при вызове функции по указателю</a:t>
            </a:r>
          </a:p>
          <a:p>
            <a:pPr lvl="1"/>
            <a:r>
              <a:rPr lang="ru-RU" dirty="0"/>
              <a:t>Поддерживаются vtables и обычные указатели на функции</a:t>
            </a:r>
          </a:p>
          <a:p>
            <a:pPr lvl="1"/>
            <a:r>
              <a:rPr lang="ru-RU" dirty="0"/>
              <a:t>(</a:t>
            </a:r>
            <a:r>
              <a:rPr lang="en-US" dirty="0"/>
              <a:t>a</a:t>
            </a:r>
            <a:r>
              <a:rPr lang="ru-RU" dirty="0"/>
              <a:t>лгоритмы проверки сильно различаются)</a:t>
            </a:r>
          </a:p>
          <a:p>
            <a:r>
              <a:rPr lang="ru-RU" dirty="0"/>
              <a:t>Также может использоваться для доп. проверок (корректность C++ кастов</a:t>
            </a:r>
            <a:r>
              <a:rPr lang="en-US" dirty="0"/>
              <a:t>, </a:t>
            </a:r>
            <a:r>
              <a:rPr lang="en-US" dirty="0" err="1"/>
              <a:t>vtable</a:t>
            </a:r>
            <a:r>
              <a:rPr lang="en-US" dirty="0"/>
              <a:t> hijacking</a:t>
            </a:r>
            <a:r>
              <a:rPr lang="ru-RU" dirty="0"/>
              <a:t> и пр.)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B0E5BCA-E256-47D3-A80D-305870EC5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735051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233ACB-E625-460F-9192-B68DF11CD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Аппаратные методы</a:t>
            </a:r>
            <a:r>
              <a:rPr lang="en-US" dirty="0"/>
              <a:t>: Intel CET </a:t>
            </a:r>
            <a:r>
              <a:rPr lang="ru-RU" dirty="0"/>
              <a:t>и </a:t>
            </a:r>
            <a:r>
              <a:rPr lang="en-US" dirty="0"/>
              <a:t>AArch64 CFI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B32CE3-DD1C-42E6-AFBD-3C29F44CB6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ru-RU" dirty="0"/>
              <a:t>Поддержаны в </a:t>
            </a:r>
            <a:r>
              <a:rPr lang="en-US" dirty="0"/>
              <a:t>GCC </a:t>
            </a:r>
            <a:r>
              <a:rPr lang="ru-RU" dirty="0"/>
              <a:t>и </a:t>
            </a:r>
            <a:r>
              <a:rPr lang="en-US" dirty="0"/>
              <a:t>Clang</a:t>
            </a:r>
          </a:p>
          <a:p>
            <a:r>
              <a:rPr lang="ru-RU" dirty="0"/>
              <a:t>Более грубые проверки чем </a:t>
            </a:r>
            <a:r>
              <a:rPr lang="en-US" dirty="0"/>
              <a:t>LLVM CFI</a:t>
            </a:r>
          </a:p>
          <a:p>
            <a:r>
              <a:rPr lang="ru-RU" dirty="0"/>
              <a:t>Проверки косвенных переходов (вызовов по указателю, возвратов из функций)</a:t>
            </a:r>
            <a:r>
              <a:rPr lang="en-US" dirty="0"/>
              <a:t>:</a:t>
            </a:r>
          </a:p>
          <a:p>
            <a:pPr lvl="1"/>
            <a:r>
              <a:rPr lang="ru-RU" dirty="0"/>
              <a:t>Все места, на которые может быть косвенный переход (бранч/вызов/возврат</a:t>
            </a:r>
            <a:r>
              <a:rPr lang="en-US" dirty="0"/>
              <a:t>), </a:t>
            </a:r>
            <a:r>
              <a:rPr lang="ru-RU" dirty="0"/>
              <a:t>помечаются инструкцией-хинтом </a:t>
            </a:r>
            <a:r>
              <a:rPr lang="en-US" dirty="0"/>
              <a:t>ENDBR64</a:t>
            </a:r>
          </a:p>
          <a:p>
            <a:pPr lvl="1"/>
            <a:r>
              <a:rPr lang="ru-RU" dirty="0"/>
              <a:t>Аппаратно проверяется что косвенный переход делается на корректный адрес</a:t>
            </a:r>
            <a:endParaRPr lang="en-US" dirty="0"/>
          </a:p>
          <a:p>
            <a:r>
              <a:rPr lang="en-US" dirty="0"/>
              <a:t>Pointer Authentication (AArch64)</a:t>
            </a:r>
          </a:p>
          <a:p>
            <a:pPr lvl="1"/>
            <a:r>
              <a:rPr lang="ru-RU" dirty="0"/>
              <a:t>Верхние биты адреса возврата используются для хранения криптостойкой контрольной суммы</a:t>
            </a:r>
            <a:r>
              <a:rPr lang="en-US" dirty="0"/>
              <a:t> (</a:t>
            </a:r>
            <a:r>
              <a:rPr lang="ru-RU" dirty="0"/>
              <a:t>адрес возврата + адрес фрейма + секрет процесса)</a:t>
            </a:r>
          </a:p>
          <a:p>
            <a:pPr lvl="1"/>
            <a:r>
              <a:rPr lang="ru-RU" dirty="0"/>
              <a:t>Чексумма проверяется перед возвратом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1E01D8-00C7-4B77-B486-11965608E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116841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Накладные расходы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Бенчмарк </a:t>
            </a:r>
            <a:r>
              <a:rPr lang="en-US" dirty="0"/>
              <a:t>Clang:</a:t>
            </a:r>
          </a:p>
          <a:p>
            <a:pPr lvl="1"/>
            <a:r>
              <a:rPr lang="ru-RU" dirty="0"/>
              <a:t>Нет изменений на </a:t>
            </a:r>
            <a:r>
              <a:rPr lang="en-US" dirty="0"/>
              <a:t>Intel CET</a:t>
            </a:r>
            <a:endParaRPr lang="ru-RU" dirty="0"/>
          </a:p>
          <a:p>
            <a:pPr lvl="1"/>
            <a:r>
              <a:rPr lang="ru-RU" dirty="0"/>
              <a:t>6% оверхед на </a:t>
            </a:r>
            <a:r>
              <a:rPr lang="en-US" dirty="0"/>
              <a:t>LLVM CFI</a:t>
            </a:r>
            <a:endParaRPr lang="ru-RU" dirty="0"/>
          </a:p>
          <a:p>
            <a:r>
              <a:rPr lang="en-US" dirty="0"/>
              <a:t>LLVM CFI </a:t>
            </a:r>
            <a:r>
              <a:rPr lang="ru-RU" dirty="0"/>
              <a:t>менее 1</a:t>
            </a:r>
            <a:r>
              <a:rPr lang="en-US" dirty="0"/>
              <a:t>%</a:t>
            </a:r>
            <a:r>
              <a:rPr lang="ru-RU" dirty="0"/>
              <a:t> в </a:t>
            </a:r>
            <a:r>
              <a:rPr lang="en-US" dirty="0"/>
              <a:t>Chrome (</a:t>
            </a:r>
            <a:r>
              <a:rPr lang="en-US" dirty="0">
                <a:hlinkClick r:id="rId2"/>
              </a:rPr>
              <a:t>Chrome: Control Flow Integrity</a:t>
            </a:r>
            <a:r>
              <a:rPr lang="en-US" dirty="0"/>
              <a:t>, 2025)</a:t>
            </a:r>
          </a:p>
          <a:p>
            <a:pPr lvl="1"/>
            <a:r>
              <a:rPr lang="ru-RU" dirty="0"/>
              <a:t>Но 10% увеличение кода </a:t>
            </a:r>
            <a:r>
              <a:rPr lang="en-US" dirty="0"/>
              <a:t>(</a:t>
            </a:r>
            <a:r>
              <a:rPr lang="ru-RU" dirty="0"/>
              <a:t>повышенная нагрузка на кэши </a:t>
            </a:r>
            <a:r>
              <a:rPr lang="en-US" dirty="0"/>
              <a:t>I$</a:t>
            </a:r>
            <a:r>
              <a:rPr lang="ru-RU" dirty="0"/>
              <a:t> и</a:t>
            </a:r>
            <a:r>
              <a:rPr lang="en-US" dirty="0"/>
              <a:t> BTB)</a:t>
            </a:r>
            <a:endParaRPr lang="ru-RU" dirty="0"/>
          </a:p>
          <a:p>
            <a:r>
              <a:rPr lang="ru-RU" dirty="0"/>
              <a:t>Нет оверхеда на Android при </a:t>
            </a:r>
            <a:r>
              <a:rPr lang="en-US" dirty="0"/>
              <a:t>LLVM CFI (</a:t>
            </a:r>
            <a:r>
              <a:rPr lang="en-US" dirty="0">
                <a:hlinkClick r:id="rId3"/>
              </a:rPr>
              <a:t>Android: Security: Control flow integrity</a:t>
            </a:r>
            <a:r>
              <a:rPr lang="en-US" dirty="0"/>
              <a:t>, 2025)</a:t>
            </a:r>
            <a:endParaRPr lang="ru-RU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67875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66739-220D-4063-A90E-B4ABB2C41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Недостатки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1B9927-05B7-49F1-9A4E-BB2CA8FF6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ru-RU" dirty="0"/>
              <a:t>Фрагментация</a:t>
            </a:r>
            <a:endParaRPr lang="en-US" dirty="0"/>
          </a:p>
          <a:p>
            <a:pPr lvl="1"/>
            <a:r>
              <a:rPr lang="ru-RU" dirty="0"/>
              <a:t>Три несвязанных решения с разными</a:t>
            </a:r>
            <a:r>
              <a:rPr lang="en-US" dirty="0"/>
              <a:t> </a:t>
            </a:r>
            <a:r>
              <a:rPr lang="ru-RU" dirty="0"/>
              <a:t>наборами защит</a:t>
            </a:r>
            <a:endParaRPr lang="en-US" dirty="0"/>
          </a:p>
          <a:p>
            <a:pPr lvl="1"/>
            <a:r>
              <a:rPr lang="ru-RU" dirty="0"/>
              <a:t>GCC не поддерживает LLVM CFI</a:t>
            </a:r>
          </a:p>
          <a:p>
            <a:r>
              <a:rPr lang="en-US" dirty="0"/>
              <a:t>F</a:t>
            </a:r>
            <a:r>
              <a:rPr lang="ru-RU" dirty="0"/>
              <a:t>alse positives:</a:t>
            </a:r>
          </a:p>
          <a:p>
            <a:pPr lvl="1"/>
            <a:r>
              <a:rPr lang="ru-RU" dirty="0"/>
              <a:t>Большое количество софта надо дорабатывать для LLVM CFI (всевозможные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reinterpret_cast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&lt;void *&gt;</a:t>
            </a:r>
            <a:r>
              <a:rPr lang="en-US" dirty="0"/>
              <a:t>, etc.)</a:t>
            </a:r>
          </a:p>
          <a:p>
            <a:pPr lvl="1"/>
            <a:r>
              <a:rPr lang="ru-RU" dirty="0"/>
              <a:t>Например Clang не проходит </a:t>
            </a:r>
            <a:r>
              <a:rPr lang="en-US" dirty="0"/>
              <a:t>CFI-</a:t>
            </a:r>
            <a:r>
              <a:rPr lang="ru-RU" dirty="0"/>
              <a:t>проверки без фильтров</a:t>
            </a:r>
          </a:p>
          <a:p>
            <a:r>
              <a:rPr lang="en-US" dirty="0"/>
              <a:t>F</a:t>
            </a:r>
            <a:r>
              <a:rPr lang="ru-RU" dirty="0"/>
              <a:t>alse negatives:</a:t>
            </a:r>
          </a:p>
          <a:p>
            <a:pPr lvl="1"/>
            <a:r>
              <a:rPr lang="ru-RU" dirty="0"/>
              <a:t>LLVM CFI:</a:t>
            </a:r>
          </a:p>
          <a:p>
            <a:pPr lvl="2"/>
            <a:r>
              <a:rPr lang="ru-RU" dirty="0"/>
              <a:t>Только несоответствия на уровне типов (хакер может вызвать неправильную функцию если типы совпадают)</a:t>
            </a:r>
            <a:endParaRPr lang="en-US" dirty="0"/>
          </a:p>
          <a:p>
            <a:pPr lvl="2"/>
            <a:r>
              <a:rPr lang="ru-RU" dirty="0"/>
              <a:t>Тяжелая интеграция (требует </a:t>
            </a:r>
            <a:r>
              <a:rPr lang="en-US" dirty="0"/>
              <a:t>LTO, </a:t>
            </a:r>
            <a:r>
              <a:rPr lang="ru-RU" dirty="0"/>
              <a:t>проблемы с проверкой вызовов между границами </a:t>
            </a:r>
            <a:r>
              <a:rPr lang="en-US" dirty="0"/>
              <a:t>DSO)</a:t>
            </a:r>
            <a:endParaRPr lang="ru-RU" dirty="0"/>
          </a:p>
          <a:p>
            <a:pPr lvl="1"/>
            <a:r>
              <a:rPr lang="en-US" dirty="0"/>
              <a:t>Intel/AArch64</a:t>
            </a:r>
            <a:r>
              <a:rPr lang="ru-RU" dirty="0"/>
              <a:t>: вообще не проверяет типы</a:t>
            </a:r>
          </a:p>
          <a:p>
            <a:pPr lvl="1"/>
            <a:r>
              <a:rPr lang="ru-RU" dirty="0"/>
              <a:t>Не проверяются jump tables, сгенерированные для switch-конструкций (только в CET есть 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-mcet-switch</a:t>
            </a:r>
            <a:r>
              <a:rPr lang="ru-RU" dirty="0"/>
              <a:t>, дефолтно выключен)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4CD95D-A9E7-40EB-80DE-89B9691FA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4118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FA2EA-CE39-4572-8964-10F663EEA6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 для включения защит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9A9BB4-7585-4ED0-8C45-A7DD7FF968A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FE61DB-8198-4CE3-B6C0-E2E038BB0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19351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1278A8-A88F-4982-83DD-24E8A53A9E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85</a:t>
            </a:fld>
            <a:endParaRPr lang="en-US"/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53A1FF7A-A868-4941-9037-46997BFD0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1769578"/>
              </p:ext>
            </p:extLst>
          </p:nvPr>
        </p:nvGraphicFramePr>
        <p:xfrm>
          <a:off x="607357" y="247123"/>
          <a:ext cx="10275795" cy="6363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1622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7684173">
                  <a:extLst>
                    <a:ext uri="{9D8B030D-6E8A-4147-A177-3AD203B41FA5}">
                      <a16:colId xmlns:a16="http://schemas.microsoft.com/office/drawing/2014/main" val="3938032427"/>
                    </a:ext>
                  </a:extLst>
                </a:gridCol>
              </a:tblGrid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Флаги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Включена по умолчанию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fPIE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–pie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-protector-strong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=safe-stack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fstack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-clash-protection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-D_FORTIFY_SOURCE=2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или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en-US" sz="1400" dirty="0"/>
                        <a:t>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=bounds</a:t>
                      </a:r>
                      <a:endParaRPr lang="ru-RU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(</a:t>
                      </a:r>
                      <a:r>
                        <a:rPr lang="ru-RU" sz="1400" dirty="0"/>
                        <a:t>рекомендуется также</a:t>
                      </a:r>
                      <a:r>
                        <a:rPr lang="en-US" sz="1400" dirty="0"/>
                        <a:t>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fstrict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-flex-arrays=1</a:t>
                      </a:r>
                      <a:r>
                        <a:rPr lang="ru-RU" sz="1400" dirty="0"/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-D_GLIBCXX_ASSERTIONS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++),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-D_LIBCPP_HARDENING_MODE=...</a:t>
                      </a:r>
                      <a:r>
                        <a:rPr lang="en-US" sz="1400" dirty="0"/>
                        <a:t> (</a:t>
                      </a:r>
                      <a:r>
                        <a:rPr lang="en-US" sz="1400" dirty="0" err="1"/>
                        <a:t>libc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1552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LD_PRELOAD=path/to/allocator.so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MALLOC_CHECK_=3</a:t>
                      </a:r>
                      <a:r>
                        <a:rPr lang="en-US" sz="1400" dirty="0"/>
                        <a:t> </a:t>
                      </a:r>
                      <a:r>
                        <a:rPr lang="ru-RU" sz="1400" dirty="0"/>
                        <a:t>или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GLIBC_TUNABLES=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glibc.malloc.check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</a:t>
                      </a:r>
                      <a:r>
                        <a:rPr lang="en-US" sz="1400" dirty="0"/>
                        <a:t> (Glibc)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-Wl,-z,relro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l-PL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-Wl,-z,now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0325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ftrivial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-auto-var-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init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=zero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7833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-trap=signed-integer-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</a:t>
                      </a:r>
                    </a:p>
                    <a:p>
                      <a:pPr algn="ctr"/>
                      <a:r>
                        <a:rPr lang="en-US" sz="1400" dirty="0"/>
                        <a:t>Clang: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=signed-integer-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overflow,pointer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-overflow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-minimal-runtime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рекомендуется также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</a:t>
                      </a:r>
                      <a:r>
                        <a:rPr lang="en-US" sz="1400" dirty="0"/>
                        <a:t>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727799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-delete-null-pointer-checks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-strict-overflow</a:t>
                      </a:r>
                      <a:r>
                        <a:rPr lang="en-US" sz="1400" dirty="0"/>
                        <a:t> (==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fwrapv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-pointer</a:t>
                      </a:r>
                      <a:r>
                        <a:rPr lang="en-US" sz="1400" dirty="0"/>
                        <a:t>)</a:t>
                      </a:r>
                    </a:p>
                    <a:p>
                      <a:pPr algn="ctr"/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fno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-strict-aliasing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940074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Control-flow integrity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LLVM: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=cfi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flto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=thin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fvisibility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=hidden 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fsanitize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-cfi-cross-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dso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algn="ctr"/>
                      <a:r>
                        <a:rPr lang="en-US" sz="1400" dirty="0"/>
                        <a:t>Intel CET: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</a:p>
                    <a:p>
                      <a:pPr algn="ctr"/>
                      <a:r>
                        <a:rPr lang="en-US" sz="1400" dirty="0"/>
                        <a:t>AArch64: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mbranch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-protection=standard</a:t>
                      </a:r>
                      <a:r>
                        <a:rPr lang="en-US" sz="1400" dirty="0"/>
                        <a:t> (</a:t>
                      </a:r>
                      <a:r>
                        <a:rPr lang="ru-RU" sz="1400" dirty="0"/>
                        <a:t>непонятно почему не 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</a:t>
                      </a:r>
                      <a:r>
                        <a:rPr lang="en-US" sz="140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fcf</a:t>
                      </a:r>
                      <a:r>
                        <a:rPr lang="en-US" sz="140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-protection</a:t>
                      </a:r>
                      <a:r>
                        <a:rPr lang="en-US" sz="1400" dirty="0"/>
                        <a:t>)</a:t>
                      </a:r>
                      <a:endParaRPr lang="en-US" sz="140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6423620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A1B05-6FFC-4C85-B5A3-DA4539C172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реальном коде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036A87-E2E4-4299-964C-FFE44BFB8C1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B6C1F4-6EB7-4077-B9FC-3FB2FFABC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44297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812" y="-161132"/>
            <a:ext cx="10515600" cy="1325563"/>
          </a:xfrm>
        </p:spPr>
        <p:txBody>
          <a:bodyPr/>
          <a:lstStyle/>
          <a:p>
            <a:r>
              <a:rPr lang="ru-RU" dirty="0"/>
              <a:t>Дистрибутивы </a:t>
            </a:r>
            <a:r>
              <a:rPr lang="en-US" dirty="0"/>
              <a:t>Linux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1734843"/>
              </p:ext>
            </p:extLst>
          </p:nvPr>
        </p:nvGraphicFramePr>
        <p:xfrm>
          <a:off x="838200" y="981311"/>
          <a:ext cx="8453718" cy="5783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653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625304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717177">
                  <a:extLst>
                    <a:ext uri="{9D8B030D-6E8A-4147-A177-3AD203B41FA5}">
                      <a16:colId xmlns:a16="http://schemas.microsoft.com/office/drawing/2014/main" val="1978966490"/>
                    </a:ext>
                  </a:extLst>
                </a:gridCol>
                <a:gridCol w="815788">
                  <a:extLst>
                    <a:ext uri="{9D8B030D-6E8A-4147-A177-3AD203B41FA5}">
                      <a16:colId xmlns:a16="http://schemas.microsoft.com/office/drawing/2014/main" val="3265969406"/>
                    </a:ext>
                  </a:extLst>
                </a:gridCol>
                <a:gridCol w="507101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685205">
                  <a:extLst>
                    <a:ext uri="{9D8B030D-6E8A-4147-A177-3AD203B41FA5}">
                      <a16:colId xmlns:a16="http://schemas.microsoft.com/office/drawing/2014/main" val="1628476794"/>
                    </a:ext>
                  </a:extLst>
                </a:gridCol>
                <a:gridCol w="779929">
                  <a:extLst>
                    <a:ext uri="{9D8B030D-6E8A-4147-A177-3AD203B41FA5}">
                      <a16:colId xmlns:a16="http://schemas.microsoft.com/office/drawing/2014/main" val="3566194404"/>
                    </a:ext>
                  </a:extLst>
                </a:gridCol>
                <a:gridCol w="690283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  <a:gridCol w="824753">
                  <a:extLst>
                    <a:ext uri="{9D8B030D-6E8A-4147-A177-3AD203B41FA5}">
                      <a16:colId xmlns:a16="http://schemas.microsoft.com/office/drawing/2014/main" val="1231730987"/>
                    </a:ext>
                  </a:extLst>
                </a:gridCol>
                <a:gridCol w="851647">
                  <a:extLst>
                    <a:ext uri="{9D8B030D-6E8A-4147-A177-3AD203B41FA5}">
                      <a16:colId xmlns:a16="http://schemas.microsoft.com/office/drawing/2014/main" val="2023815346"/>
                    </a:ext>
                  </a:extLst>
                </a:gridCol>
              </a:tblGrid>
              <a:tr h="360000">
                <a:tc rowSpan="2"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Ubuntu 24.04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Debian 12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 gridSpan="3"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Fedora 42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GCC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Clang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Пакеты</a:t>
                      </a:r>
                      <a:endParaRPr 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202267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(2)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 (3)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Y (</a:t>
                      </a:r>
                      <a:r>
                        <a:rPr lang="en-US" sz="1100" dirty="0" err="1"/>
                        <a:t>libstdc</a:t>
                      </a:r>
                      <a:r>
                        <a:rPr lang="en-US" sz="11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23023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Partial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5522365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Hardware CFI</a:t>
                      </a:r>
                    </a:p>
                    <a:p>
                      <a:pPr algn="ctr"/>
                      <a:r>
                        <a:rPr lang="en-US" sz="1400" dirty="0"/>
                        <a:t>(Intel CET, AArch64 BP)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N*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4404B10-FDA8-4927-842E-733AD9B67402}"/>
              </a:ext>
            </a:extLst>
          </p:cNvPr>
          <p:cNvSpPr txBox="1"/>
          <p:nvPr/>
        </p:nvSpPr>
        <p:spPr>
          <a:xfrm>
            <a:off x="9448800" y="179249"/>
            <a:ext cx="2357718" cy="69249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Наборы защит в дистрибутивах отличаются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</a:t>
            </a:r>
            <a:r>
              <a:rPr lang="en-US" sz="1600" dirty="0"/>
              <a:t>Clang </a:t>
            </a:r>
            <a:r>
              <a:rPr lang="ru-RU" sz="1600" dirty="0"/>
              <a:t>включено намного меньше защит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Многие новые защиты по умолчанию не включены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Пакеты системы защищены лучше пользовательских программы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Дефолтные защиты могут быть отключены в конкретных пакетах (например нет </a:t>
            </a:r>
            <a:r>
              <a:rPr lang="en-US" sz="1600" dirty="0"/>
              <a:t>PIE/Full RELRO</a:t>
            </a:r>
            <a:r>
              <a:rPr lang="ru-RU" sz="1600" dirty="0"/>
              <a:t> в</a:t>
            </a:r>
            <a:r>
              <a:rPr lang="en-US" sz="1600" dirty="0"/>
              <a:t> </a:t>
            </a:r>
            <a:r>
              <a:rPr lang="en-US" sz="1600" dirty="0">
                <a:hlinkClick r:id="rId2"/>
              </a:rPr>
              <a:t>python3 </a:t>
            </a:r>
            <a:r>
              <a:rPr lang="ru-RU" sz="1600" dirty="0">
                <a:hlinkClick r:id="rId2"/>
              </a:rPr>
              <a:t>в</a:t>
            </a:r>
            <a:r>
              <a:rPr lang="en-US" sz="1600" dirty="0">
                <a:hlinkClick r:id="rId2"/>
              </a:rPr>
              <a:t> Debian 12</a:t>
            </a:r>
            <a:r>
              <a:rPr lang="en-US" sz="1600" dirty="0"/>
              <a:t>, </a:t>
            </a:r>
            <a:r>
              <a:rPr lang="ru-RU" sz="1600" dirty="0"/>
              <a:t>только </a:t>
            </a:r>
            <a:r>
              <a:rPr lang="en-US" sz="1600" dirty="0"/>
              <a:t>85% </a:t>
            </a:r>
            <a:r>
              <a:rPr lang="ru-RU" sz="1600" dirty="0"/>
              <a:t>пакетов </a:t>
            </a:r>
            <a:r>
              <a:rPr lang="en-US" sz="1600" dirty="0"/>
              <a:t>Debian 10 </a:t>
            </a:r>
            <a:r>
              <a:rPr lang="ru-RU" sz="1600" dirty="0">
                <a:hlinkClick r:id="rId3"/>
              </a:rPr>
              <a:t>имели </a:t>
            </a:r>
            <a:r>
              <a:rPr lang="en-US" sz="1600" dirty="0" err="1">
                <a:hlinkClick r:id="rId3"/>
              </a:rPr>
              <a:t>StackProtector</a:t>
            </a:r>
            <a:r>
              <a:rPr lang="en-US" sz="1600" dirty="0"/>
              <a:t>)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r>
              <a:rPr lang="en-US" sz="1400" dirty="0"/>
              <a:t>* </a:t>
            </a:r>
            <a:r>
              <a:rPr lang="ru-RU" sz="1400" dirty="0"/>
              <a:t>Будет включена в следующей версии </a:t>
            </a:r>
            <a:r>
              <a:rPr lang="en-US" sz="1400" dirty="0"/>
              <a:t>Debian</a:t>
            </a:r>
          </a:p>
        </p:txBody>
      </p:sp>
    </p:spTree>
    <p:extLst>
      <p:ext uri="{BB962C8B-B14F-4D97-AF65-F5344CB8AC3E}">
        <p14:creationId xmlns:p14="http://schemas.microsoft.com/office/powerpoint/2010/main" val="283117809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ru-RU" dirty="0"/>
              <a:t>Браузеры</a:t>
            </a:r>
            <a:endParaRPr lang="en-US" dirty="0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2415188"/>
              </p:ext>
            </p:extLst>
          </p:nvPr>
        </p:nvGraphicFramePr>
        <p:xfrm>
          <a:off x="1035423" y="995885"/>
          <a:ext cx="8090827" cy="56159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25451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778926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2586450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</a:tblGrid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Защита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Chrome (140.0.7313.1)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Firefox (142.0b1)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Noexecstack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ASLR (PIE)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(weak)</a:t>
                      </a:r>
                    </a:p>
                  </a:txBody>
                  <a:tcPr anchor="ctr"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_FORTIFY_SOURCE=2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</a:t>
                      </a:r>
                      <a:r>
                        <a:rPr lang="en-US" sz="1400" dirty="0" err="1"/>
                        <a:t>libstdc</a:t>
                      </a:r>
                      <a:r>
                        <a:rPr lang="en-US" sz="1400" dirty="0"/>
                        <a:t>++)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59881667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err="1"/>
                        <a:t>Autoinitialization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527425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ru-RU" sz="1400" dirty="0"/>
                        <a:t>Отключение оптимизаций</a:t>
                      </a:r>
                      <a:endParaRPr 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Y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46659989"/>
                  </a:ext>
                </a:extLst>
              </a:tr>
              <a:tr h="366702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Y (LLVM </a:t>
                      </a:r>
                      <a:r>
                        <a:rPr lang="ru-RU" sz="1400" dirty="0"/>
                        <a:t>на </a:t>
                      </a:r>
                      <a:r>
                        <a:rPr lang="en-US" sz="1400" dirty="0"/>
                        <a:t>X86, AArch64 CFI)</a:t>
                      </a:r>
                    </a:p>
                  </a:txBody>
                  <a:tcPr anchor="ctr"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N</a:t>
                      </a:r>
                    </a:p>
                  </a:txBody>
                  <a:tcPr anchor="ctr"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88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EC7107-7759-4748-AC28-29389492175F}"/>
              </a:ext>
            </a:extLst>
          </p:cNvPr>
          <p:cNvSpPr txBox="1"/>
          <p:nvPr/>
        </p:nvSpPr>
        <p:spPr>
          <a:xfrm>
            <a:off x="9475693" y="1762661"/>
            <a:ext cx="21963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Рассматривались дефолтные флаги </a:t>
            </a:r>
            <a:r>
              <a:rPr lang="en-US" dirty="0"/>
              <a:t>Linux-</a:t>
            </a:r>
            <a:r>
              <a:rPr lang="ru-RU" dirty="0"/>
              <a:t>версии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21090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C022F-D41B-4B03-8A65-58F2114C9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Использование в безопасных языках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53D1FD-408A-472A-B24F-E4551AF79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712A9D-7C7A-4FC8-9DF7-07C7CED67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0675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F1221-8C34-47AC-8D84-881A407001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Правила безопасной разработки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033AFA-1BD8-4BFB-BA91-B61E8398A5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33230"/>
          </a:xfrm>
        </p:spPr>
        <p:txBody>
          <a:bodyPr>
            <a:normAutofit fontScale="92500" lnSpcReduction="10000"/>
          </a:bodyPr>
          <a:lstStyle/>
          <a:p>
            <a:r>
              <a:rPr lang="ru-RU" dirty="0"/>
              <a:t>Концепция</a:t>
            </a:r>
            <a:r>
              <a:rPr lang="en-US" dirty="0"/>
              <a:t> Secure Development Lifecycle (</a:t>
            </a:r>
            <a:r>
              <a:rPr lang="ru-RU" dirty="0"/>
              <a:t>например </a:t>
            </a:r>
            <a:r>
              <a:rPr lang="en-US" dirty="0">
                <a:hlinkClick r:id="rId2"/>
              </a:rPr>
              <a:t>Safe Coding</a:t>
            </a:r>
            <a:r>
              <a:rPr lang="en-US" dirty="0"/>
              <a:t>)</a:t>
            </a:r>
          </a:p>
          <a:p>
            <a:r>
              <a:rPr lang="ru-RU" dirty="0"/>
              <a:t>Безопасные аналоги библиотечных функций</a:t>
            </a:r>
          </a:p>
          <a:p>
            <a:pPr lvl="1"/>
            <a:r>
              <a:rPr lang="en-US" dirty="0"/>
              <a:t>Annex K (</a:t>
            </a:r>
            <a:r>
              <a:rPr lang="en-US" dirty="0" err="1"/>
              <a:t>memset_s</a:t>
            </a:r>
            <a:r>
              <a:rPr lang="en-US" dirty="0"/>
              <a:t> et al.) </a:t>
            </a:r>
            <a:r>
              <a:rPr lang="ru-RU" dirty="0"/>
              <a:t>и другие расширения</a:t>
            </a:r>
            <a:endParaRPr lang="en-US" dirty="0"/>
          </a:p>
          <a:p>
            <a:pPr lvl="1"/>
            <a:r>
              <a:rPr lang="ru-RU" dirty="0"/>
              <a:t>Могут легко фальсифицироваться при отсутствии контроля</a:t>
            </a:r>
            <a:r>
              <a:rPr lang="en-US" dirty="0"/>
              <a:t>!</a:t>
            </a:r>
          </a:p>
          <a:p>
            <a:r>
              <a:rPr lang="ru-RU" dirty="0"/>
              <a:t>Ограничения на использование небезопасных функций</a:t>
            </a:r>
          </a:p>
          <a:p>
            <a:pPr lvl="1"/>
            <a:r>
              <a:rPr lang="en-US" dirty="0"/>
              <a:t>rand, </a:t>
            </a:r>
            <a:r>
              <a:rPr lang="en-US" dirty="0" err="1"/>
              <a:t>strcpy</a:t>
            </a:r>
            <a:r>
              <a:rPr lang="en-US" dirty="0"/>
              <a:t>, etc.</a:t>
            </a:r>
          </a:p>
          <a:p>
            <a:r>
              <a:rPr lang="en-US" dirty="0"/>
              <a:t>C</a:t>
            </a:r>
            <a:r>
              <a:rPr lang="ru-RU" dirty="0"/>
              <a:t>татический анализ</a:t>
            </a:r>
          </a:p>
          <a:p>
            <a:pPr lvl="1"/>
            <a:r>
              <a:rPr lang="ru-RU" dirty="0"/>
              <a:t>Обязательно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-Wall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Wextra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Werror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Желательно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Wformat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=2 -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Wconversion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Wsign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-conversion</a:t>
            </a:r>
            <a:endParaRPr lang="ru-RU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ru-RU" dirty="0"/>
              <a:t>Тулы: </a:t>
            </a:r>
            <a:r>
              <a:rPr lang="en-US" dirty="0"/>
              <a:t>Clang Static Analyzer, Clang-Tidy, etc.</a:t>
            </a:r>
            <a:endParaRPr lang="ru-RU" dirty="0"/>
          </a:p>
          <a:p>
            <a:r>
              <a:rPr lang="ru-RU" dirty="0"/>
              <a:t>Проверки спецификаций (</a:t>
            </a:r>
            <a:r>
              <a:rPr lang="en-US" dirty="0"/>
              <a:t>Design-by-Contract)</a:t>
            </a:r>
            <a:endParaRPr lang="ru-RU" dirty="0"/>
          </a:p>
          <a:p>
            <a:pPr lvl="1"/>
            <a:r>
              <a:rPr lang="en-US" dirty="0"/>
              <a:t>Asserts/</a:t>
            </a:r>
            <a:r>
              <a:rPr lang="ru-RU" dirty="0"/>
              <a:t>контракты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16F965-96C7-4288-9E1E-F51293331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28639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33E97-8F69-4423-AB25-ACEB2004E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7541" y="-74146"/>
            <a:ext cx="10515600" cy="1325563"/>
          </a:xfrm>
        </p:spPr>
        <p:txBody>
          <a:bodyPr/>
          <a:lstStyle/>
          <a:p>
            <a:r>
              <a:rPr lang="en-US" dirty="0"/>
              <a:t>Hardening </a:t>
            </a:r>
            <a:r>
              <a:rPr lang="ru-RU" dirty="0"/>
              <a:t>в </a:t>
            </a:r>
            <a:r>
              <a:rPr lang="en-US" dirty="0"/>
              <a:t>Rust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B100581C-268E-4180-9009-ACDCF3C31C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654837"/>
              </p:ext>
            </p:extLst>
          </p:nvPr>
        </p:nvGraphicFramePr>
        <p:xfrm>
          <a:off x="497541" y="960755"/>
          <a:ext cx="8819032" cy="57548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31360">
                  <a:extLst>
                    <a:ext uri="{9D8B030D-6E8A-4147-A177-3AD203B41FA5}">
                      <a16:colId xmlns:a16="http://schemas.microsoft.com/office/drawing/2014/main" val="4226136556"/>
                    </a:ext>
                  </a:extLst>
                </a:gridCol>
                <a:gridCol w="2958353">
                  <a:extLst>
                    <a:ext uri="{9D8B030D-6E8A-4147-A177-3AD203B41FA5}">
                      <a16:colId xmlns:a16="http://schemas.microsoft.com/office/drawing/2014/main" val="1905133483"/>
                    </a:ext>
                  </a:extLst>
                </a:gridCol>
                <a:gridCol w="1835522">
                  <a:extLst>
                    <a:ext uri="{9D8B030D-6E8A-4147-A177-3AD203B41FA5}">
                      <a16:colId xmlns:a16="http://schemas.microsoft.com/office/drawing/2014/main" val="4013930117"/>
                    </a:ext>
                  </a:extLst>
                </a:gridCol>
                <a:gridCol w="1893797">
                  <a:extLst>
                    <a:ext uri="{9D8B030D-6E8A-4147-A177-3AD203B41FA5}">
                      <a16:colId xmlns:a16="http://schemas.microsoft.com/office/drawing/2014/main" val="697534993"/>
                    </a:ext>
                  </a:extLst>
                </a:gridCol>
              </a:tblGrid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Защита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Актуальность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Статус в </a:t>
                      </a:r>
                      <a:r>
                        <a:rPr lang="en-US" dirty="0"/>
                        <a:t>Rust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Замечания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113912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Noexecstack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2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4780261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ASLR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3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1720213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Protector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Nightly-</a:t>
                      </a:r>
                      <a:r>
                        <a:rPr lang="ru-RU" b="1" dirty="0"/>
                        <a:t>опция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4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6600248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Safe Stack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Nightly-</a:t>
                      </a:r>
                      <a:r>
                        <a:rPr lang="ru-RU" b="1" dirty="0"/>
                        <a:t>опция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5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6468879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Stack Clashing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6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9088140"/>
                  </a:ext>
                </a:extLst>
              </a:tr>
              <a:tr h="6360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_FORTIFY_SOURCE, STL hardening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187528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Hardened allocator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биндинги к </a:t>
                      </a:r>
                      <a:r>
                        <a:rPr lang="en-US" dirty="0" err="1"/>
                        <a:t>hardened_malloc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7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2283927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Full RELRO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Включена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8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54146900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Autoinitialization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Нет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N/A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ru-RU" dirty="0"/>
                        <a:t>Уже есть в языке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80500840"/>
                  </a:ext>
                </a:extLst>
              </a:tr>
              <a:tr h="908571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Integer Overflow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Актуальна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/>
                        <a:t>Есть опция</a:t>
                      </a:r>
                      <a:endParaRPr lang="en-US" dirty="0"/>
                    </a:p>
                    <a:p>
                      <a:pPr algn="ctr"/>
                      <a:r>
                        <a:rPr lang="ru-RU" dirty="0"/>
                        <a:t>(дефолтно отключена)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0989246"/>
                  </a:ext>
                </a:extLst>
              </a:tr>
              <a:tr h="36342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CFI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dirty="0"/>
                        <a:t>Только </a:t>
                      </a:r>
                      <a:r>
                        <a:rPr lang="en-US" dirty="0"/>
                        <a:t>unsafe/</a:t>
                      </a:r>
                      <a:r>
                        <a:rPr lang="ru-RU" dirty="0"/>
                        <a:t>внешний код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Nightly-</a:t>
                      </a:r>
                      <a:r>
                        <a:rPr lang="ru-RU" b="1" dirty="0"/>
                        <a:t>опция</a:t>
                      </a:r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hlinkClick r:id="rId9"/>
                        </a:rPr>
                        <a:t>Prooflink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5595264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AB54BA1-1A2C-46CA-B92D-4456CBEF3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90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C9773C-819E-4C51-B618-F92293F16CFF}"/>
              </a:ext>
            </a:extLst>
          </p:cNvPr>
          <p:cNvSpPr txBox="1"/>
          <p:nvPr/>
        </p:nvSpPr>
        <p:spPr>
          <a:xfrm>
            <a:off x="9646024" y="847150"/>
            <a:ext cx="2312894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>
                <a:solidFill>
                  <a:prstClr val="black"/>
                </a:solidFill>
              </a:rPr>
              <a:t>Все Rust CVE, связанные с ошибками памяти, вызваны ошибками в unsafe code</a:t>
            </a:r>
            <a:r>
              <a:rPr lang="en-US" sz="1600" dirty="0">
                <a:solidFill>
                  <a:prstClr val="black"/>
                </a:solidFill>
              </a:rPr>
              <a:t> (</a:t>
            </a:r>
            <a:r>
              <a:rPr lang="en-US" sz="1600" dirty="0">
                <a:solidFill>
                  <a:prstClr val="black"/>
                </a:solidFill>
                <a:hlinkClick r:id="rId10"/>
              </a:rPr>
              <a:t>Xu et al., 2021</a:t>
            </a:r>
            <a:r>
              <a:rPr lang="en-US" sz="1600" dirty="0">
                <a:solidFill>
                  <a:prstClr val="black"/>
                </a:solidFill>
              </a:rPr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50% популярных крейтов содержат unsafe-код</a:t>
            </a:r>
            <a:r>
              <a:rPr lang="en-US" sz="1600" dirty="0"/>
              <a:t> (</a:t>
            </a:r>
            <a:r>
              <a:rPr lang="en-US" sz="1600" dirty="0">
                <a:hlinkClick r:id="rId11"/>
              </a:rPr>
              <a:t>Evans et al., 2020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/>
              <a:t>stdlib</a:t>
            </a:r>
            <a:r>
              <a:rPr lang="en-US" sz="1600" dirty="0"/>
              <a:t>::core 8.5% unsafe-</a:t>
            </a:r>
            <a:r>
              <a:rPr lang="ru-RU" sz="1600" dirty="0"/>
              <a:t>кода, </a:t>
            </a:r>
            <a:r>
              <a:rPr lang="en-US" sz="1600" dirty="0" err="1"/>
              <a:t>nalgebra</a:t>
            </a:r>
            <a:r>
              <a:rPr lang="en-US" sz="1600" dirty="0"/>
              <a:t> 4.5%, rav1e 7%, </a:t>
            </a:r>
            <a:r>
              <a:rPr lang="en-US" sz="1600" dirty="0" err="1"/>
              <a:t>tokio</a:t>
            </a:r>
            <a:r>
              <a:rPr lang="en-US" sz="1600" dirty="0"/>
              <a:t> 5%, </a:t>
            </a:r>
            <a:r>
              <a:rPr lang="en-US" sz="1600" dirty="0" err="1"/>
              <a:t>veloren</a:t>
            </a:r>
            <a:r>
              <a:rPr lang="en-US" sz="1600" dirty="0"/>
              <a:t> 15%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(</a:t>
            </a:r>
            <a:r>
              <a:rPr lang="ru-RU" sz="1600" dirty="0"/>
              <a:t>по модулю ошибок в наших скриптах)</a:t>
            </a: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1600" dirty="0"/>
              <a:t>В стабильном </a:t>
            </a:r>
            <a:r>
              <a:rPr lang="en-US" sz="1600" dirty="0"/>
              <a:t>Rust </a:t>
            </a:r>
            <a:r>
              <a:rPr lang="ru-RU" sz="1600" dirty="0"/>
              <a:t>нет опций для некоторых ключевых защит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9F97155-CB1B-430F-B9CC-08E41495BBFC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057" y="-11782"/>
            <a:ext cx="1452703" cy="9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49452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3E613-45DE-4720-BCF2-4F99AC6FFA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Опции, о которых мы не рассказали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6B1F09-94BF-48D9-B780-866C5F1B00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Опции для очистки секретов (паролей, ключей</a:t>
            </a:r>
            <a:r>
              <a:rPr lang="en-US" dirty="0"/>
              <a:t>, etc.):</a:t>
            </a:r>
            <a:endParaRPr lang="ru-RU" dirty="0"/>
          </a:p>
          <a:p>
            <a:pPr lvl="1"/>
            <a:r>
              <a:rPr lang="en-US" dirty="0"/>
              <a:t>S</a:t>
            </a:r>
            <a:r>
              <a:rPr lang="ru-RU" dirty="0"/>
              <a:t>tack scrubbing – очистка</a:t>
            </a:r>
            <a:r>
              <a:rPr lang="en-US" dirty="0"/>
              <a:t> </a:t>
            </a:r>
            <a:r>
              <a:rPr lang="ru-RU" dirty="0"/>
              <a:t>стека при выходе из функции 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-fstrub</a:t>
            </a:r>
            <a:r>
              <a:rPr lang="ru-RU" dirty="0"/>
              <a:t>)</a:t>
            </a:r>
          </a:p>
          <a:p>
            <a:pPr lvl="1"/>
            <a:r>
              <a:rPr lang="ru-RU" dirty="0"/>
              <a:t>Очистка регистров при выходе из функции </a:t>
            </a:r>
            <a:r>
              <a:rPr lang="en-US" dirty="0"/>
              <a:t>(</a:t>
            </a:r>
            <a:r>
              <a:rPr lang="ru-RU" dirty="0">
                <a:latin typeface="Courier New" panose="02070309020205020404" pitchFamily="49" charset="0"/>
                <a:cs typeface="Courier New" panose="02070309020205020404" pitchFamily="49" charset="0"/>
              </a:rPr>
              <a:t>-fzero-call-used-regs</a:t>
            </a:r>
            <a:r>
              <a:rPr lang="en-US" dirty="0"/>
              <a:t>)</a:t>
            </a:r>
          </a:p>
          <a:p>
            <a:r>
              <a:rPr lang="ru-RU" dirty="0"/>
              <a:t>Опции для защиты от аппаратных атак </a:t>
            </a:r>
            <a:r>
              <a:rPr lang="en-US" dirty="0"/>
              <a:t>(</a:t>
            </a:r>
            <a:r>
              <a:rPr lang="en-US" dirty="0" err="1"/>
              <a:t>Spectre</a:t>
            </a:r>
            <a:r>
              <a:rPr lang="en-US" dirty="0"/>
              <a:t>, etc.)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fhardened</a:t>
            </a:r>
            <a:r>
              <a:rPr lang="en-US" dirty="0"/>
              <a:t> </a:t>
            </a:r>
            <a:r>
              <a:rPr lang="ru-RU" dirty="0"/>
              <a:t>– зонтичная</a:t>
            </a:r>
            <a:r>
              <a:rPr lang="en-US" dirty="0"/>
              <a:t> </a:t>
            </a:r>
            <a:r>
              <a:rPr lang="ru-RU" dirty="0"/>
              <a:t>опция для наиболее важных защит</a:t>
            </a:r>
          </a:p>
          <a:p>
            <a:pPr lvl="1"/>
            <a:r>
              <a:rPr lang="ru-RU" dirty="0"/>
              <a:t>Хороший дефолтный флаг, но пока реализован только в </a:t>
            </a:r>
            <a:r>
              <a:rPr lang="en-US" dirty="0"/>
              <a:t>GCC</a:t>
            </a:r>
            <a:r>
              <a:rPr lang="ru-RU" dirty="0"/>
              <a:t> (</a:t>
            </a:r>
            <a:r>
              <a:rPr lang="en-US" dirty="0">
                <a:hlinkClick r:id="rId2"/>
              </a:rPr>
              <a:t>LLVM #122687</a:t>
            </a:r>
            <a:r>
              <a:rPr lang="en-US" dirty="0"/>
              <a:t>)</a:t>
            </a:r>
          </a:p>
          <a:p>
            <a:pPr lvl="1"/>
            <a:r>
              <a:rPr lang="ru-RU" dirty="0"/>
              <a:t>Включает все опции, рекомендованные </a:t>
            </a:r>
            <a:r>
              <a:rPr lang="en-US" dirty="0" err="1"/>
              <a:t>OpenSSF</a:t>
            </a:r>
            <a:r>
              <a:rPr lang="en-US" dirty="0"/>
              <a:t> (</a:t>
            </a:r>
            <a:r>
              <a:rPr lang="ru-RU" dirty="0"/>
              <a:t>см.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--help=hardened</a:t>
            </a:r>
            <a:r>
              <a:rPr lang="en-US" dirty="0"/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F0C61A-D298-401E-8D62-8688B8F325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77AC13-74B0-42BB-979A-B4FD3BCA574B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847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Анатомия фортификации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571776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F1723-85E8-48C7-A7F8-13051BC72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Как работает фортификация?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5BBC37-1039-4EAB-8A48-92A1AFEE22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 включенном макросе </a:t>
            </a:r>
            <a:r>
              <a:rPr lang="en-US" dirty="0"/>
              <a:t>_FORTIFY_SOURCE</a:t>
            </a:r>
            <a:r>
              <a:rPr lang="ru-RU" dirty="0"/>
              <a:t> стандартные функции вызывают встроенные функции компилятора </a:t>
            </a:r>
            <a:r>
              <a:rPr lang="en-US" dirty="0"/>
              <a:t>(</a:t>
            </a:r>
            <a:r>
              <a:rPr lang="en-US" dirty="0" err="1"/>
              <a:t>builtins</a:t>
            </a:r>
            <a:r>
              <a:rPr lang="en-US" dirty="0"/>
              <a:t>)</a:t>
            </a:r>
          </a:p>
          <a:p>
            <a:r>
              <a:rPr lang="en-US" dirty="0" err="1"/>
              <a:t>Builtins</a:t>
            </a:r>
            <a:r>
              <a:rPr lang="en-US" dirty="0"/>
              <a:t> </a:t>
            </a:r>
            <a:r>
              <a:rPr lang="ru-RU" dirty="0"/>
              <a:t>раскрываются</a:t>
            </a:r>
            <a:endParaRPr lang="en-US" dirty="0"/>
          </a:p>
          <a:p>
            <a:pPr lvl="1"/>
            <a:r>
              <a:rPr lang="ru-RU" dirty="0"/>
              <a:t>В обычные функции</a:t>
            </a:r>
          </a:p>
          <a:p>
            <a:pPr lvl="2"/>
            <a:r>
              <a:rPr lang="ru-RU" dirty="0"/>
              <a:t>если не удалось определить размер </a:t>
            </a:r>
            <a:r>
              <a:rPr lang="en-US" dirty="0" err="1"/>
              <a:t>dst</a:t>
            </a:r>
            <a:endParaRPr lang="ru-RU" dirty="0"/>
          </a:p>
          <a:p>
            <a:pPr lvl="2"/>
            <a:r>
              <a:rPr lang="ru-RU" dirty="0"/>
              <a:t>либо известно, что размер </a:t>
            </a:r>
            <a:r>
              <a:rPr lang="en-US" dirty="0" err="1"/>
              <a:t>dst</a:t>
            </a:r>
            <a:r>
              <a:rPr lang="en-US" dirty="0"/>
              <a:t> &gt;=</a:t>
            </a:r>
            <a:r>
              <a:rPr lang="ru-RU" dirty="0"/>
              <a:t> </a:t>
            </a:r>
            <a:r>
              <a:rPr lang="en-US" dirty="0" err="1"/>
              <a:t>src</a:t>
            </a:r>
            <a:endParaRPr lang="en-US" dirty="0"/>
          </a:p>
          <a:p>
            <a:pPr lvl="1"/>
            <a:r>
              <a:rPr lang="ru-RU" dirty="0"/>
              <a:t>В </a:t>
            </a:r>
            <a:r>
              <a:rPr lang="en-US" dirty="0"/>
              <a:t>*_</a:t>
            </a:r>
            <a:r>
              <a:rPr lang="en-US" dirty="0" err="1"/>
              <a:t>chk</a:t>
            </a:r>
            <a:r>
              <a:rPr lang="en-US" dirty="0"/>
              <a:t> </a:t>
            </a:r>
            <a:r>
              <a:rPr lang="ru-RU" dirty="0"/>
              <a:t>версии, которые проверяют размер объекта</a:t>
            </a:r>
            <a:r>
              <a:rPr lang="en-US" dirty="0"/>
              <a:t> </a:t>
            </a:r>
            <a:r>
              <a:rPr lang="ru-RU" dirty="0"/>
              <a:t>в рантайме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37A267-7909-4D55-87D2-21B747BDB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55586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F2AA6E-1493-4F62-89C1-F2BCC5522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__</a:t>
            </a:r>
            <a:r>
              <a:rPr lang="en-US" dirty="0" err="1"/>
              <a:t>builtin_object_size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A49AA-59E9-4531-9A85-2FFB61543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51529"/>
            <a:ext cx="6423870" cy="1440963"/>
          </a:xfrm>
        </p:spPr>
        <p:txBody>
          <a:bodyPr>
            <a:normAutofit/>
          </a:bodyPr>
          <a:lstStyle/>
          <a:p>
            <a:r>
              <a:rPr lang="ru-RU" sz="2400" dirty="0"/>
              <a:t>Возвращает</a:t>
            </a:r>
          </a:p>
          <a:p>
            <a:pPr lvl="1"/>
            <a:r>
              <a:rPr lang="ru-RU" sz="2000" dirty="0"/>
              <a:t>размер объекта, на который указывает </a:t>
            </a:r>
            <a:r>
              <a:rPr lang="en-US" sz="2000" dirty="0" err="1"/>
              <a:t>ptr</a:t>
            </a:r>
            <a:endParaRPr lang="ru-RU" sz="2000" dirty="0"/>
          </a:p>
          <a:p>
            <a:pPr lvl="1"/>
            <a:r>
              <a:rPr lang="ru-RU" sz="2000" dirty="0"/>
              <a:t>-1, если не удалось статически вычислить размер</a:t>
            </a:r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9" name="Rectangle 5">
            <a:extLst>
              <a:ext uri="{FF2B5EF4-FFF2-40B4-BE49-F238E27FC236}">
                <a16:creationId xmlns:a16="http://schemas.microsoft.com/office/drawing/2014/main" id="{CD32085A-7DE8-4C7D-BDD7-1D7E7510A5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1918145"/>
            <a:ext cx="7522478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3931044E-F107-4504-9F8E-1B8E4FEDE0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83291" y="4233912"/>
            <a:ext cx="9644892" cy="33855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builtin_dynamic_object_size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void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ptr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600" b="0" i="1" u="none" strike="noStrike" cap="none" normalizeH="0" baseline="0" dirty="0">
                <a:ln>
                  <a:noFill/>
                </a:ln>
                <a:solidFill>
                  <a:srgbClr val="8C8C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/*detail*/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BAB9849E-C29A-471B-9A3E-75A1E8D60CFE}"/>
              </a:ext>
            </a:extLst>
          </p:cNvPr>
          <p:cNvSpPr txBox="1">
            <a:spLocks/>
          </p:cNvSpPr>
          <p:nvPr/>
        </p:nvSpPr>
        <p:spPr>
          <a:xfrm>
            <a:off x="883290" y="4913886"/>
            <a:ext cx="8277487" cy="1440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sz="2400" dirty="0"/>
              <a:t>То же что </a:t>
            </a:r>
            <a:r>
              <a:rPr lang="en-US" sz="2400" dirty="0"/>
              <a:t>__</a:t>
            </a:r>
            <a:r>
              <a:rPr lang="en-US" sz="2400" dirty="0" err="1"/>
              <a:t>builtin_object_size</a:t>
            </a:r>
            <a:r>
              <a:rPr lang="en-US" sz="2400" dirty="0"/>
              <a:t>, </a:t>
            </a:r>
            <a:r>
              <a:rPr lang="ru-RU" sz="2400" dirty="0"/>
              <a:t>но размер может быть вычислен динамически</a:t>
            </a:r>
            <a:endParaRPr lang="en-US" sz="2000" dirty="0"/>
          </a:p>
          <a:p>
            <a:pPr lvl="1"/>
            <a:r>
              <a:rPr lang="ru-RU" sz="2000" dirty="0"/>
              <a:t>нужен для </a:t>
            </a:r>
            <a:r>
              <a:rPr lang="en-US" sz="2000" dirty="0"/>
              <a:t>malloc, </a:t>
            </a:r>
            <a:r>
              <a:rPr lang="en-US" sz="2000" dirty="0" err="1"/>
              <a:t>alloca</a:t>
            </a:r>
            <a:r>
              <a:rPr lang="en-US" sz="2000" dirty="0"/>
              <a:t>, VLA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58DA74-C47B-4977-AC7C-01C9D0EF5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584454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B9542-C1CC-450B-A1D0-BB916B22D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7A3AE24-937F-4B96-9DD4-544F33D4AE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1154" y="1751782"/>
            <a:ext cx="4077051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F4B6A26-5F53-47D7-B9F0-FBD09CFAB6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88859" y="3513484"/>
            <a:ext cx="7768205" cy="95410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...));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Arrow: Down 5">
            <a:extLst>
              <a:ext uri="{FF2B5EF4-FFF2-40B4-BE49-F238E27FC236}">
                <a16:creationId xmlns:a16="http://schemas.microsoft.com/office/drawing/2014/main" id="{A5B6FE9A-0064-4ADA-8741-CD9F0529673F}"/>
              </a:ext>
            </a:extLst>
          </p:cNvPr>
          <p:cNvSpPr/>
          <p:nvPr/>
        </p:nvSpPr>
        <p:spPr>
          <a:xfrm>
            <a:off x="5038009" y="2806253"/>
            <a:ext cx="221887" cy="56509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D89052AA-3634-4E00-B4C7-5A44EE18CD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50948" y="5107084"/>
            <a:ext cx="4302852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altLang="en-US" sz="1400" dirty="0">
                <a:solidFill>
                  <a:srgbClr val="1750EB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];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</a:t>
            </a:r>
            <a:r>
              <a:rPr lang="en-US" altLang="en-US" sz="14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E14737A3-AF3F-4C79-8AC5-4D117A02BF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019" y="5107083"/>
            <a:ext cx="4118993" cy="138499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1400" dirty="0">
                <a:solidFill>
                  <a:srgbClr val="0033B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extern char </a:t>
            </a:r>
            <a:r>
              <a:rPr lang="en-US" altLang="en-US" sz="14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sz="14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[];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rgbClr val="0033B3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Arrow: Down 8">
            <a:extLst>
              <a:ext uri="{FF2B5EF4-FFF2-40B4-BE49-F238E27FC236}">
                <a16:creationId xmlns:a16="http://schemas.microsoft.com/office/drawing/2014/main" id="{70FD7C9C-FD89-418A-AC68-765D60C96EBD}"/>
              </a:ext>
            </a:extLst>
          </p:cNvPr>
          <p:cNvSpPr/>
          <p:nvPr/>
        </p:nvSpPr>
        <p:spPr>
          <a:xfrm rot="2943215">
            <a:off x="2467561" y="4276407"/>
            <a:ext cx="221887" cy="8558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6BC31B8D-D51B-40CE-BE06-2BBAD564ED7F}"/>
              </a:ext>
            </a:extLst>
          </p:cNvPr>
          <p:cNvSpPr/>
          <p:nvPr/>
        </p:nvSpPr>
        <p:spPr>
          <a:xfrm rot="18870200">
            <a:off x="7657032" y="4239852"/>
            <a:ext cx="222345" cy="860182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627B91-3F73-40A0-874D-DFF78D3F2D7E}"/>
              </a:ext>
            </a:extLst>
          </p:cNvPr>
          <p:cNvSpPr/>
          <p:nvPr/>
        </p:nvSpPr>
        <p:spPr>
          <a:xfrm>
            <a:off x="2737356" y="4565840"/>
            <a:ext cx="36500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b="1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DCC3B94-B0C3-455D-8F5A-BDAE04FC3256}"/>
              </a:ext>
            </a:extLst>
          </p:cNvPr>
          <p:cNvSpPr/>
          <p:nvPr/>
        </p:nvSpPr>
        <p:spPr>
          <a:xfrm>
            <a:off x="8237988" y="4531444"/>
            <a:ext cx="3682767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en-US" sz="1200" dirty="0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altLang="en-US" sz="1200" dirty="0" err="1">
                <a:solidFill>
                  <a:srgbClr val="00627A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builtin_object_size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ru-RU" altLang="en-US" sz="1200" dirty="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...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ru-RU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≷</a:t>
            </a:r>
            <a:r>
              <a:rPr lang="en-US" altLang="en-US" sz="1200" dirty="0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en-US" sz="1200" dirty="0" err="1">
                <a:solidFill>
                  <a:srgbClr val="080808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src_len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B02189A-2BBC-4837-BF67-FC3CF0E2ED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178604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6D73-81EF-421B-BAEC-5146C52A2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с </a:t>
            </a:r>
            <a:r>
              <a:rPr lang="en-US" dirty="0" err="1"/>
              <a:t>strcpy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738F48-79BB-4699-9856-47D34B0ABA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16403" y="3801634"/>
            <a:ext cx="9144001" cy="2308324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const 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abort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memcpy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dest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src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+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6D6BA3F4-0154-475A-9F86-4E42728745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0961" y="2084628"/>
            <a:ext cx="5914239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strcpy_chk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],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dst_size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puts(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738C83-CFE2-415D-ACEC-377ADC641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49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801E5-4129-4B1A-A501-A7B74A82F0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Побочные эффекты в </a:t>
            </a:r>
            <a:r>
              <a:rPr lang="en-US" dirty="0"/>
              <a:t>Clang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94AEF75-6E81-4D8C-9501-3BE298BBF0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7230" y="2146844"/>
            <a:ext cx="3925350" cy="369331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&amp;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else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nullptr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memset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E0D4F9-F248-409F-A5D3-070C59544F24}"/>
              </a:ext>
            </a:extLst>
          </p:cNvPr>
          <p:cNvSpPr txBox="1"/>
          <p:nvPr/>
        </p:nvSpPr>
        <p:spPr>
          <a:xfrm>
            <a:off x="4589326" y="3160444"/>
            <a:ext cx="19381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С фортификацией</a:t>
            </a:r>
            <a:endParaRPr lang="en-US" dirty="0"/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7AA4FC60-8386-41BD-8A65-0EE4E7FB0D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31279" y="3128062"/>
            <a:ext cx="2558642" cy="120032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() {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getenv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"TEST"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627A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puts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"Hello"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0F3C724-1AD6-4A02-8D22-C1C47529E7D4}"/>
              </a:ext>
            </a:extLst>
          </p:cNvPr>
          <p:cNvSpPr/>
          <p:nvPr/>
        </p:nvSpPr>
        <p:spPr>
          <a:xfrm>
            <a:off x="4941815" y="3808946"/>
            <a:ext cx="1233182" cy="18455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BBF934-B611-42CF-8488-A03E04FF9F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97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3E9CE4-B15F-4ACC-AD3E-DD6AF3C41752}"/>
              </a:ext>
            </a:extLst>
          </p:cNvPr>
          <p:cNvSpPr txBox="1"/>
          <p:nvPr/>
        </p:nvSpPr>
        <p:spPr>
          <a:xfrm>
            <a:off x="4395831" y="5304100"/>
            <a:ext cx="52011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При фортификации у параметра </a:t>
            </a:r>
            <a:r>
              <a:rPr lang="en-US" dirty="0" err="1"/>
              <a:t>memset</a:t>
            </a:r>
            <a:r>
              <a:rPr lang="en-US" dirty="0"/>
              <a:t> </a:t>
            </a:r>
            <a:r>
              <a:rPr lang="ru-RU" dirty="0"/>
              <a:t>выставляется атрибут </a:t>
            </a:r>
            <a:r>
              <a:rPr lang="en-US" dirty="0"/>
              <a:t>nonnull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Следствие - компилятор выбросит </a:t>
            </a:r>
            <a:r>
              <a:rPr lang="en-US" dirty="0" err="1"/>
              <a:t>nullptr</a:t>
            </a:r>
            <a:r>
              <a:rPr lang="en-US" dirty="0"/>
              <a:t>-</a:t>
            </a:r>
            <a:r>
              <a:rPr lang="ru-RU" dirty="0"/>
              <a:t>ветку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/>
              <a:t>Детали в </a:t>
            </a:r>
            <a:r>
              <a:rPr lang="en-US" dirty="0">
                <a:hlinkClick r:id="rId2"/>
              </a:rPr>
              <a:t>LLVM #60389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238748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9BB82-53F4-4FD6-B227-B896F8627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Поддержка </a:t>
            </a:r>
            <a:r>
              <a:rPr lang="en-US" dirty="0"/>
              <a:t>Hardening </a:t>
            </a:r>
            <a:r>
              <a:rPr lang="ru-RU" dirty="0"/>
              <a:t>в языке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A239E-AD12-4BCD-B35E-7A9F2A051B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BA704-871B-4082-ADC3-62795E10D9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85679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4C17A-A403-44A7-9B9F-26ECD0F8A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Новый тип поведения в </a:t>
            </a:r>
            <a:r>
              <a:rPr lang="en-US" dirty="0"/>
              <a:t>C++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74AB7-725B-4B72-9D07-11E7B83E1E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3600" dirty="0"/>
              <a:t>Типы поведения</a:t>
            </a:r>
            <a:endParaRPr lang="en-US" sz="3600" dirty="0"/>
          </a:p>
          <a:p>
            <a:pPr lvl="1"/>
            <a:r>
              <a:rPr lang="en-US" sz="3200" dirty="0"/>
              <a:t>Undefined</a:t>
            </a:r>
            <a:endParaRPr lang="ru-RU" sz="3200" dirty="0"/>
          </a:p>
          <a:p>
            <a:pPr lvl="2"/>
            <a:r>
              <a:rPr lang="ru-RU" sz="2800" dirty="0"/>
              <a:t>оптимизатор может делать любые преобразования</a:t>
            </a:r>
            <a:endParaRPr lang="en-US" sz="2800" dirty="0"/>
          </a:p>
          <a:p>
            <a:pPr lvl="1"/>
            <a:r>
              <a:rPr lang="en-US" sz="3200" dirty="0"/>
              <a:t>Unspecified</a:t>
            </a:r>
            <a:endParaRPr lang="ru-RU" sz="3200" dirty="0"/>
          </a:p>
          <a:p>
            <a:pPr lvl="2"/>
            <a:r>
              <a:rPr lang="ru-RU" sz="2800" dirty="0"/>
              <a:t>Недокументированно зависит от реализации</a:t>
            </a:r>
          </a:p>
          <a:p>
            <a:pPr lvl="1"/>
            <a:r>
              <a:rPr lang="en-US" sz="3200" dirty="0"/>
              <a:t>Implementation-defined</a:t>
            </a:r>
            <a:endParaRPr lang="ru-RU" sz="3200" dirty="0"/>
          </a:p>
          <a:p>
            <a:pPr lvl="2"/>
            <a:r>
              <a:rPr lang="ru-RU" sz="2800" dirty="0"/>
              <a:t>Документированно зависит от реализации</a:t>
            </a:r>
            <a:endParaRPr lang="en-US" sz="2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4D47C2-592E-4C46-B178-ABD39BA709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166A4A-BC63-4E3E-8737-A1316BCBB6DC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919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0563C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6371</TotalTime>
  <Words>9154</Words>
  <Application>Microsoft Office PowerPoint</Application>
  <PresentationFormat>Widescreen</PresentationFormat>
  <Paragraphs>1483</Paragraphs>
  <Slides>125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125</vt:i4>
      </vt:variant>
    </vt:vector>
  </HeadingPairs>
  <TitlesOfParts>
    <vt:vector size="130" baseType="lpstr">
      <vt:lpstr>Arial</vt:lpstr>
      <vt:lpstr>Calibri</vt:lpstr>
      <vt:lpstr>Calibri Light</vt:lpstr>
      <vt:lpstr>Courier New</vt:lpstr>
      <vt:lpstr>Office Theme</vt:lpstr>
      <vt:lpstr>Hardening: текущий статус и перспективы развития</vt:lpstr>
      <vt:lpstr>Авторы</vt:lpstr>
      <vt:lpstr>Что такое hardening</vt:lpstr>
      <vt:lpstr>Актуальность</vt:lpstr>
      <vt:lpstr>Актуальность: некоторые цитаты</vt:lpstr>
      <vt:lpstr>Цель</vt:lpstr>
      <vt:lpstr>Суть Hardening</vt:lpstr>
      <vt:lpstr>Чем является Hardening</vt:lpstr>
      <vt:lpstr>Правила безопасной разработки</vt:lpstr>
      <vt:lpstr>Чем является Hardening</vt:lpstr>
      <vt:lpstr>Требования к Hardening</vt:lpstr>
      <vt:lpstr>Методы обнаружения на этапе QA</vt:lpstr>
      <vt:lpstr>Уязвимости buffer overflow</vt:lpstr>
      <vt:lpstr>Переполнения буфера</vt:lpstr>
      <vt:lpstr>Распространённость buffer overflow уязвимостей</vt:lpstr>
      <vt:lpstr>Атаки на стек: Stack Smashing</vt:lpstr>
      <vt:lpstr>Пример: Stack Smashing</vt:lpstr>
      <vt:lpstr>Атаки на стек: Return-to-libc</vt:lpstr>
      <vt:lpstr>Атаки на стек: Return-oriented programming</vt:lpstr>
      <vt:lpstr>Атаки на кучу</vt:lpstr>
      <vt:lpstr>Неисполняемые сегменты данных</vt:lpstr>
      <vt:lpstr>Введение</vt:lpstr>
      <vt:lpstr>Проблемы</vt:lpstr>
      <vt:lpstr>Address Space Layout Randomization (и PIE)</vt:lpstr>
      <vt:lpstr>Введение</vt:lpstr>
      <vt:lpstr>Position-independent Executable (PIE)</vt:lpstr>
      <vt:lpstr>Накладные расходы</vt:lpstr>
      <vt:lpstr>Недостатки: false negatives</vt:lpstr>
      <vt:lpstr>Недостатки: false negatives</vt:lpstr>
      <vt:lpstr>ASLR: дальнейшее развитие</vt:lpstr>
      <vt:lpstr>Stack Protector</vt:lpstr>
      <vt:lpstr>Stack Protector (Stack Canary)</vt:lpstr>
      <vt:lpstr>Дополнительные меры безопасности</vt:lpstr>
      <vt:lpstr>Недостатки</vt:lpstr>
      <vt:lpstr>Разделение стека</vt:lpstr>
      <vt:lpstr>Введение</vt:lpstr>
      <vt:lpstr>Недостатки</vt:lpstr>
      <vt:lpstr>Stack Clashing (Stack Probes)</vt:lpstr>
      <vt:lpstr>Методы hardening: Stack Clashing</vt:lpstr>
      <vt:lpstr>Накладные расходы</vt:lpstr>
      <vt:lpstr>Фортификация (_FORTIFY_SOURCE)</vt:lpstr>
      <vt:lpstr>Пример защиты</vt:lpstr>
      <vt:lpstr>Реализация</vt:lpstr>
      <vt:lpstr>Введение</vt:lpstr>
      <vt:lpstr>Накладные расходы</vt:lpstr>
      <vt:lpstr>Недостатки</vt:lpstr>
      <vt:lpstr>-fsanitize=bounds</vt:lpstr>
      <vt:lpstr>Проверки STL</vt:lpstr>
      <vt:lpstr>Пример</vt:lpstr>
      <vt:lpstr>Введение</vt:lpstr>
      <vt:lpstr>История и будущее</vt:lpstr>
      <vt:lpstr>Недостатки</vt:lpstr>
      <vt:lpstr>Усиленные аллокаторы</vt:lpstr>
      <vt:lpstr>Пример ошибки (1)</vt:lpstr>
      <vt:lpstr>Пример ошибки (2)</vt:lpstr>
      <vt:lpstr>Введение</vt:lpstr>
      <vt:lpstr>Недостатки</vt:lpstr>
      <vt:lpstr>Защита таблиц диспетчеризации (Full RELRO)</vt:lpstr>
      <vt:lpstr>Введение</vt:lpstr>
      <vt:lpstr>Пример</vt:lpstr>
      <vt:lpstr>История</vt:lpstr>
      <vt:lpstr>Недостатки</vt:lpstr>
      <vt:lpstr>Автоинициализация</vt:lpstr>
      <vt:lpstr>Пример</vt:lpstr>
      <vt:lpstr>Введение</vt:lpstr>
      <vt:lpstr>Накладные расходы</vt:lpstr>
      <vt:lpstr>Другие недостатки</vt:lpstr>
      <vt:lpstr>Проверка целочисленных переполнений</vt:lpstr>
      <vt:lpstr>Пример ошибки</vt:lpstr>
      <vt:lpstr>Введение</vt:lpstr>
      <vt:lpstr>Недостатки</vt:lpstr>
      <vt:lpstr>Отключение небезопасных оптимизаций</vt:lpstr>
      <vt:lpstr>Пример ошибки</vt:lpstr>
      <vt:lpstr>Введение</vt:lpstr>
      <vt:lpstr>Накладные расходы</vt:lpstr>
      <vt:lpstr>Как использовать ?</vt:lpstr>
      <vt:lpstr>Control-Flow Integrity</vt:lpstr>
      <vt:lpstr>Пример</vt:lpstr>
      <vt:lpstr>История</vt:lpstr>
      <vt:lpstr>LLVM CFI</vt:lpstr>
      <vt:lpstr>Аппаратные методы: Intel CET и AArch64 CFI</vt:lpstr>
      <vt:lpstr>Накладные расходы</vt:lpstr>
      <vt:lpstr>Недостатки</vt:lpstr>
      <vt:lpstr>Опции для включения защит</vt:lpstr>
      <vt:lpstr>PowerPoint Presentation</vt:lpstr>
      <vt:lpstr>Использование в реальном коде</vt:lpstr>
      <vt:lpstr>Дистрибутивы Linux</vt:lpstr>
      <vt:lpstr>Браузеры</vt:lpstr>
      <vt:lpstr>Использование в безопасных языках</vt:lpstr>
      <vt:lpstr>Hardening в Rust</vt:lpstr>
      <vt:lpstr>Опции, о которых мы не рассказали</vt:lpstr>
      <vt:lpstr>Анатомия фортификации</vt:lpstr>
      <vt:lpstr>Как работает фортификация?</vt:lpstr>
      <vt:lpstr>__builtin_object_size</vt:lpstr>
      <vt:lpstr>Пример с strcpy</vt:lpstr>
      <vt:lpstr>Пример с strcpy</vt:lpstr>
      <vt:lpstr>Побочные эффекты в Clang</vt:lpstr>
      <vt:lpstr>Поддержка Hardening в языке</vt:lpstr>
      <vt:lpstr>Новый тип поведения в C++</vt:lpstr>
      <vt:lpstr>Новый тип поведения в C++</vt:lpstr>
      <vt:lpstr>Erroneous behavior</vt:lpstr>
      <vt:lpstr>[[indeterminate]] атрибут</vt:lpstr>
      <vt:lpstr>Standard library hardening в Стандарте</vt:lpstr>
      <vt:lpstr>С++ Profiles</vt:lpstr>
      <vt:lpstr>Заключение</vt:lpstr>
      <vt:lpstr>Выводы</vt:lpstr>
      <vt:lpstr>Что стоит сделать ?</vt:lpstr>
      <vt:lpstr>Что стоит сделать ?</vt:lpstr>
      <vt:lpstr>О чём мы не рассказали ...</vt:lpstr>
      <vt:lpstr>Что почитать ?</vt:lpstr>
      <vt:lpstr>Благодарности</vt:lpstr>
      <vt:lpstr>Спасибо за внимание !</vt:lpstr>
      <vt:lpstr>Приложения</vt:lpstr>
      <vt:lpstr>Воспроизведение результатов</vt:lpstr>
      <vt:lpstr>Stack Protector: Как включить ?</vt:lpstr>
      <vt:lpstr>Safe Stack: Как включить ?</vt:lpstr>
      <vt:lpstr>Stack Clashing: Как использовать ?</vt:lpstr>
      <vt:lpstr>_FORTIFY_SOURCE: Как включить ?</vt:lpstr>
      <vt:lpstr>STL hardening: Как включить ?</vt:lpstr>
      <vt:lpstr>Hardened allocators: Как включить ?</vt:lpstr>
      <vt:lpstr>Full RELRO: Как включить ?</vt:lpstr>
      <vt:lpstr>Автоинициализация: Как включить ?</vt:lpstr>
      <vt:lpstr>Целочисленные переполнения: Как включить ?</vt:lpstr>
      <vt:lpstr>CFI: Использование</vt:lpstr>
      <vt:lpstr>CFI: Как включить 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Asus</dc:creator>
  <cp:lastModifiedBy>Asus</cp:lastModifiedBy>
  <cp:revision>425</cp:revision>
  <dcterms:created xsi:type="dcterms:W3CDTF">2025-07-07T17:12:48Z</dcterms:created>
  <dcterms:modified xsi:type="dcterms:W3CDTF">2025-08-13T14:57:02Z</dcterms:modified>
</cp:coreProperties>
</file>