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80" r:id="rId2"/>
    <p:sldId id="257" r:id="rId3"/>
    <p:sldId id="340" r:id="rId4"/>
    <p:sldId id="341" r:id="rId5"/>
    <p:sldId id="342" r:id="rId6"/>
    <p:sldId id="261" r:id="rId7"/>
    <p:sldId id="258" r:id="rId8"/>
    <p:sldId id="259" r:id="rId9"/>
    <p:sldId id="263" r:id="rId10"/>
    <p:sldId id="279" r:id="rId11"/>
    <p:sldId id="260" r:id="rId12"/>
    <p:sldId id="264" r:id="rId13"/>
    <p:sldId id="281" r:id="rId14"/>
    <p:sldId id="262" r:id="rId15"/>
    <p:sldId id="266" r:id="rId16"/>
    <p:sldId id="267" r:id="rId17"/>
    <p:sldId id="348" r:id="rId18"/>
    <p:sldId id="333" r:id="rId19"/>
    <p:sldId id="282" r:id="rId20"/>
    <p:sldId id="269" r:id="rId21"/>
    <p:sldId id="273" r:id="rId22"/>
    <p:sldId id="272" r:id="rId23"/>
    <p:sldId id="284" r:id="rId24"/>
    <p:sldId id="277" r:id="rId25"/>
    <p:sldId id="285" r:id="rId26"/>
    <p:sldId id="283" r:id="rId27"/>
    <p:sldId id="275" r:id="rId28"/>
    <p:sldId id="276" r:id="rId29"/>
    <p:sldId id="287" r:id="rId30"/>
    <p:sldId id="288" r:id="rId31"/>
    <p:sldId id="291" r:id="rId32"/>
    <p:sldId id="289" r:id="rId33"/>
    <p:sldId id="290" r:id="rId34"/>
    <p:sldId id="332" r:id="rId35"/>
    <p:sldId id="293" r:id="rId36"/>
    <p:sldId id="294" r:id="rId37"/>
    <p:sldId id="295" r:id="rId38"/>
    <p:sldId id="296" r:id="rId39"/>
    <p:sldId id="297" r:id="rId40"/>
    <p:sldId id="300" r:id="rId41"/>
    <p:sldId id="301" r:id="rId42"/>
    <p:sldId id="302" r:id="rId43"/>
    <p:sldId id="299" r:id="rId44"/>
    <p:sldId id="303" r:id="rId45"/>
    <p:sldId id="305" r:id="rId46"/>
    <p:sldId id="306" r:id="rId47"/>
    <p:sldId id="307" r:id="rId48"/>
    <p:sldId id="308" r:id="rId49"/>
    <p:sldId id="309" r:id="rId50"/>
    <p:sldId id="311" r:id="rId51"/>
    <p:sldId id="312" r:id="rId52"/>
    <p:sldId id="313" r:id="rId53"/>
    <p:sldId id="314" r:id="rId54"/>
    <p:sldId id="315" r:id="rId55"/>
    <p:sldId id="316" r:id="rId56"/>
    <p:sldId id="318" r:id="rId57"/>
    <p:sldId id="319" r:id="rId58"/>
    <p:sldId id="320" r:id="rId59"/>
    <p:sldId id="321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4" r:id="rId68"/>
    <p:sldId id="335" r:id="rId69"/>
    <p:sldId id="336" r:id="rId70"/>
    <p:sldId id="337" r:id="rId71"/>
    <p:sldId id="353" r:id="rId72"/>
    <p:sldId id="354" r:id="rId73"/>
    <p:sldId id="349" r:id="rId74"/>
    <p:sldId id="350" r:id="rId75"/>
    <p:sldId id="352" r:id="rId76"/>
    <p:sldId id="343" r:id="rId77"/>
    <p:sldId id="344" r:id="rId78"/>
    <p:sldId id="331" r:id="rId79"/>
    <p:sldId id="330" r:id="rId80"/>
    <p:sldId id="345" r:id="rId81"/>
    <p:sldId id="346" r:id="rId82"/>
    <p:sldId id="270" r:id="rId83"/>
    <p:sldId id="347" r:id="rId84"/>
    <p:sldId id="271" r:id="rId85"/>
    <p:sldId id="274" r:id="rId86"/>
    <p:sldId id="286" r:id="rId87"/>
    <p:sldId id="278" r:id="rId88"/>
    <p:sldId id="292" r:id="rId89"/>
    <p:sldId id="298" r:id="rId90"/>
    <p:sldId id="304" r:id="rId91"/>
    <p:sldId id="310" r:id="rId92"/>
    <p:sldId id="317" r:id="rId93"/>
    <p:sldId id="322" r:id="rId94"/>
    <p:sldId id="339" r:id="rId95"/>
    <p:sldId id="338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cbp/control-flow-guard" TargetMode="External"/><Relationship Id="rId2" Type="http://schemas.openxmlformats.org/officeDocument/2006/relationships/hyperlink" Target="https://mihaibudiu.github.io/work/ccs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security.net/rap_faq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villetimes.ca/2022/10/common-sense-health-rake-up-the-leaves-this-fall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es.debian.org/bookworm/python3.11-minimal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122687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0x434b.dev/overview-of-glibc-heap-exploitation-techniques/" TargetMode="External"/><Relationship Id="rId7" Type="http://schemas.openxmlformats.org/officeDocument/2006/relationships/hyperlink" Target="https://blog.regehr.org/archives/1520" TargetMode="External"/><Relationship Id="rId2" Type="http://schemas.openxmlformats.org/officeDocument/2006/relationships/hyperlink" Target="https://guyinatuxedo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regehr.org/archives/213" TargetMode="External"/><Relationship Id="rId5" Type="http://schemas.openxmlformats.org/officeDocument/2006/relationships/hyperlink" Target="https://madaidans-insecurities.github.io/guides/linux-hardening.html" TargetMode="External"/><Relationship Id="rId4" Type="http://schemas.openxmlformats.org/officeDocument/2006/relationships/hyperlink" Target="https://best.openssf.org/Compiler-Hardening-Guides/Compiler-Options-Hardening-Guide-for-C-and-C++.html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Но 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/>
              <a:t>mmap)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PaX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при 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endParaRPr lang="en-US" dirty="0"/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3"/>
              </a:rPr>
              <a:t>C++Russia: </a:t>
            </a:r>
            <a:r>
              <a:rPr lang="ru-RU" dirty="0">
                <a:hlinkClick r:id="rId3"/>
              </a:rPr>
              <a:t>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  <a:endParaRPr lang="en-US" dirty="0"/>
          </a:p>
          <a:p>
            <a:pPr lvl="1"/>
            <a:r>
              <a:rPr lang="ru-RU" dirty="0"/>
              <a:t>В частности 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</a:t>
            </a:r>
            <a:endParaRPr lang="en-US" dirty="0"/>
          </a:p>
          <a:p>
            <a:pPr lvl="2"/>
            <a:r>
              <a:rPr lang="ru-RU" dirty="0"/>
              <a:t>16 или даже 8 в 32-битных Windows и ранних </a:t>
            </a:r>
            <a:r>
              <a:rPr lang="en-US" dirty="0"/>
              <a:t>Android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Linux</a:t>
            </a:r>
            <a:endParaRPr lang="en-US" dirty="0"/>
          </a:p>
          <a:p>
            <a:pPr lvl="2"/>
            <a:r>
              <a:rPr lang="ru-RU" dirty="0"/>
              <a:t>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  <a:r>
              <a:rPr lang="en-US" dirty="0"/>
              <a:t>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/>
          </a:bodyPr>
          <a:lstStyle/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по замерам авторов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r>
              <a:rPr lang="en-US" dirty="0"/>
              <a:t> (</a:t>
            </a:r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r>
              <a:rPr lang="en-US" dirty="0"/>
              <a:t>)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новому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расходов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abs(INT_MIN)</a:t>
            </a:r>
            <a:r>
              <a:rPr lang="ru-RU" dirty="0"/>
              <a:t> в</a:t>
            </a:r>
            <a:r>
              <a:rPr lang="en-US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std::gcd</a:t>
            </a:r>
            <a:endParaRPr lang="ru-RU" dirty="0"/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242F-1FE1-4126-84C2-94FBDA4D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9" y="1574706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Чексуммы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220D8-D3FA-4C05-BD42-321172D7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994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16C1-2530-459F-9795-41C9B17CF2A8}"/>
              </a:ext>
            </a:extLst>
          </p:cNvPr>
          <p:cNvSpPr txBox="1">
            <a:spLocks/>
          </p:cNvSpPr>
          <p:nvPr/>
        </p:nvSpPr>
        <p:spPr>
          <a:xfrm>
            <a:off x="6190129" y="1690688"/>
            <a:ext cx="4755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abort();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49C5C-8B7E-47E6-B43F-BCF46B40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99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-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оверхед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CFI: Principles, Implementations and Applications</a:t>
            </a:r>
            <a:r>
              <a:rPr lang="en-US" dirty="0"/>
              <a:t>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return)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Но 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3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4"/>
              </a:rPr>
              <a:t>grsecurity</a:t>
            </a:r>
            <a:r>
              <a:rPr lang="en-US" dirty="0">
                <a:hlinkClick r:id="rId4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для них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en-US" dirty="0"/>
              <a:t>Intel IBT </a:t>
            </a:r>
            <a:r>
              <a:rPr lang="ru-RU" dirty="0"/>
              <a:t>и </a:t>
            </a:r>
            <a:r>
              <a:rPr lang="en-US" dirty="0"/>
              <a:t>AArch64 BTI: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AArch64 PAC:</a:t>
            </a:r>
          </a:p>
          <a:p>
            <a:pPr lvl="1"/>
            <a:r>
              <a:rPr lang="en-US" dirty="0"/>
              <a:t>Pointer Authentication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184967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Clang: </a:t>
            </a:r>
            <a:r>
              <a:rPr lang="ru-RU" dirty="0"/>
              <a:t>нет изменений при </a:t>
            </a:r>
            <a:r>
              <a:rPr lang="en-US" dirty="0"/>
              <a:t>Intel CET,</a:t>
            </a:r>
            <a:r>
              <a:rPr lang="ru-RU" dirty="0"/>
              <a:t> 6%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2EA-CE39-4572-8964-10F663E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для включения защит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9BB4-7585-4ED0-8C45-A7DD7FF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61DB-8198-4CE3-B6C0-E2E038B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5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278A8-A88F-4982-83DD-24E8A53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3A1FF7A-A868-4941-9037-46997BF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2772"/>
              </p:ext>
            </p:extLst>
          </p:nvPr>
        </p:nvGraphicFramePr>
        <p:xfrm>
          <a:off x="1142998" y="258901"/>
          <a:ext cx="9650507" cy="6407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2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7216587">
                  <a:extLst>
                    <a:ext uri="{9D8B030D-6E8A-4147-A177-3AD203B41FA5}">
                      <a16:colId xmlns:a16="http://schemas.microsoft.com/office/drawing/2014/main" val="3938032427"/>
                    </a:ext>
                  </a:extLst>
                </a:gridCol>
              </a:tblGrid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Флаги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Включена по умолчанию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–pie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-protector-strong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=safe-stack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-clash-protection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450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-D_FORTIFY_SOURCE=2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или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=bounds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-D_GLIBCXX_ASSERTIONS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-D_LIBCPP_HARDENING_MODE=...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4506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LD_PRELOAD=path/to/allocator.so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MALLOC_CHECK_=3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GLIBC_TUNABLES=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glibc.malloc.check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</a:t>
                      </a:r>
                      <a:r>
                        <a:rPr lang="en-US" sz="1400" dirty="0"/>
                        <a:t> (Glibc)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-Wl,-z,relro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-Wl,-z,now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ftrivial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-auto-var-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425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-trap=signed-integer-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</a:t>
                      </a:r>
                    </a:p>
                    <a:p>
                      <a:pPr algn="ctr"/>
                      <a:r>
                        <a:rPr lang="en-US" sz="1400" dirty="0"/>
                        <a:t>Clang: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-minimal-runtime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рекомендуется также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72968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-delete-null-pointer-checks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-strict-overflow</a:t>
                      </a:r>
                      <a:r>
                        <a:rPr lang="en-US" sz="1400" dirty="0"/>
                        <a:t> (==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-strict-aliasing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9425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Control-flow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LLVM: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=cfi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=thin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fvisibility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=hidden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-cfi-cross-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dso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400" dirty="0"/>
                        <a:t>Intel CET: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</a:p>
                    <a:p>
                      <a:pPr algn="ctr"/>
                      <a:r>
                        <a:rPr lang="en-US" sz="1400" dirty="0"/>
                        <a:t>AArch64: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mbranch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-protection=standard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непонятно почему не под</a:t>
                      </a:r>
                      <a:r>
                        <a:rPr lang="en-US" sz="1400" dirty="0"/>
                        <a:t> –</a:t>
                      </a:r>
                      <a:r>
                        <a:rPr lang="en-US" sz="1400" dirty="0" err="1"/>
                        <a:t>fcf</a:t>
                      </a:r>
                      <a:r>
                        <a:rPr lang="en-US" sz="1400" dirty="0"/>
                        <a:t>-protection)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362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4843"/>
              </p:ext>
            </p:extLst>
          </p:nvPr>
        </p:nvGraphicFramePr>
        <p:xfrm>
          <a:off x="838200" y="981311"/>
          <a:ext cx="8453718" cy="57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511553" y="662484"/>
            <a:ext cx="23577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Наборы защит в дистрибутивах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</a:t>
            </a:r>
            <a:r>
              <a:rPr lang="en-US" sz="1600" dirty="0"/>
              <a:t>Clang </a:t>
            </a:r>
            <a:r>
              <a:rPr lang="ru-RU" sz="1600" dirty="0"/>
              <a:t>включено намного меньше защит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Многие новые защиты по умолчанию не включены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Пакеты системы защищены лучше пользовательских программы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Важно</a:t>
            </a:r>
            <a:r>
              <a:rPr lang="en-US" sz="1600" dirty="0"/>
              <a:t>: </a:t>
            </a:r>
            <a:r>
              <a:rPr lang="ru-RU" sz="1600" dirty="0"/>
              <a:t>дефолтные защиты могут быть отключены в конкретных пакетах (например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python3 </a:t>
            </a:r>
            <a:r>
              <a:rPr lang="ru-RU" sz="1600" dirty="0">
                <a:hlinkClick r:id="rId2"/>
              </a:rPr>
              <a:t>в</a:t>
            </a:r>
            <a:r>
              <a:rPr lang="en-US" sz="1600" dirty="0">
                <a:hlinkClick r:id="rId2"/>
              </a:rPr>
              <a:t> Debian 12</a:t>
            </a:r>
            <a:r>
              <a:rPr lang="en-US" sz="1600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400" dirty="0"/>
              <a:t>* - </a:t>
            </a:r>
            <a:r>
              <a:rPr lang="ru-RU" sz="1400" dirty="0"/>
              <a:t>будет включён в следующей версии </a:t>
            </a:r>
            <a:r>
              <a:rPr lang="en-US" sz="1400" dirty="0"/>
              <a:t>Debian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13282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Chrome (d0273f3d)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(b0ca903b)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</a:t>
                      </a:r>
                      <a:r>
                        <a:rPr lang="ru-RU" sz="1400" dirty="0"/>
                        <a:t>на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83481"/>
              </p:ext>
            </p:extLst>
          </p:nvPr>
        </p:nvGraphicFramePr>
        <p:xfrm>
          <a:off x="961464" y="1018091"/>
          <a:ext cx="10051677" cy="557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38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3408139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960850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защит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endParaRPr lang="en-US" dirty="0"/>
          </a:p>
          <a:p>
            <a:pPr lvl="2"/>
            <a:r>
              <a:rPr lang="ru-RU" dirty="0"/>
              <a:t>Конкретный набор зависит от версии компилятора </a:t>
            </a:r>
            <a:r>
              <a:rPr lang="en-US" dirty="0"/>
              <a:t>(</a:t>
            </a:r>
            <a:r>
              <a:rPr lang="ru-RU" dirty="0"/>
              <a:t>для </a:t>
            </a:r>
            <a:r>
              <a:rPr lang="en-US" dirty="0"/>
              <a:t>GCC </a:t>
            </a:r>
            <a:r>
              <a:rPr lang="ru-RU" dirty="0"/>
              <a:t>есть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--help=hardened</a:t>
            </a:r>
            <a:r>
              <a:rPr lang="en-US" dirty="0"/>
              <a:t>)</a:t>
            </a:r>
          </a:p>
          <a:p>
            <a:pPr lvl="2"/>
            <a:r>
              <a:rPr lang="ru-RU" dirty="0"/>
              <a:t>Сейчас</a:t>
            </a:r>
            <a:r>
              <a:rPr lang="en-US" dirty="0"/>
              <a:t>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D_FORTIFY_SOURCE=3 -D_GLIBCXX_ASSERTIONS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=zero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-protection=full</a:t>
            </a:r>
          </a:p>
          <a:p>
            <a:r>
              <a:rPr lang="en-US" dirty="0"/>
              <a:t>Hardening-</a:t>
            </a:r>
            <a:r>
              <a:rPr lang="ru-RU" dirty="0"/>
              <a:t>защиты в критическом ПО</a:t>
            </a:r>
          </a:p>
          <a:p>
            <a:pPr lvl="1"/>
            <a:r>
              <a:rPr lang="ru-RU" dirty="0"/>
              <a:t>Чаты, почтовые клиенты, мультимедиа, интерпретаторы, БД, офисное ПО</a:t>
            </a:r>
            <a:r>
              <a:rPr lang="en-US" dirty="0"/>
              <a:t>, </a:t>
            </a:r>
            <a:r>
              <a:rPr lang="ru-RU" dirty="0"/>
              <a:t>ридеры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Проверить дефолтные опции при сборке продуктового кода и дистрибутива</a:t>
            </a:r>
          </a:p>
          <a:p>
            <a:pPr lvl="1"/>
            <a:r>
              <a:rPr lang="ru-RU" dirty="0"/>
              <a:t>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</a:t>
            </a:r>
            <a:endParaRPr lang="en-US" dirty="0"/>
          </a:p>
          <a:p>
            <a:r>
              <a:rPr lang="ru-RU" dirty="0"/>
              <a:t>Поиск проблемных программ (</a:t>
            </a:r>
            <a:r>
              <a:rPr lang="en-US" dirty="0"/>
              <a:t>no-pie, etc.) </a:t>
            </a:r>
            <a:r>
              <a:rPr lang="ru-RU" dirty="0"/>
              <a:t>можно автоматизировать с помощью </a:t>
            </a:r>
            <a:r>
              <a:rPr lang="ru-RU" dirty="0">
                <a:hlinkClick r:id="rId2"/>
              </a:rPr>
              <a:t>утилиты </a:t>
            </a:r>
            <a:r>
              <a:rPr lang="en-US" dirty="0" err="1">
                <a:hlinkClick r:id="rId2"/>
              </a:rPr>
              <a:t>checksec</a:t>
            </a:r>
            <a:endParaRPr lang="en-US" dirty="0"/>
          </a:p>
          <a:p>
            <a:pPr lvl="1"/>
            <a:r>
              <a:rPr lang="ru-RU" dirty="0"/>
              <a:t>Может проверить наличие </a:t>
            </a:r>
            <a:r>
              <a:rPr lang="en-US" dirty="0" err="1"/>
              <a:t>noexecstack</a:t>
            </a:r>
            <a:r>
              <a:rPr lang="en-US" dirty="0"/>
              <a:t>, PIE, _FORTIFY_SOURCE, RELRO, etc.</a:t>
            </a:r>
          </a:p>
          <a:p>
            <a:pPr lvl="1"/>
            <a:r>
              <a:rPr lang="ru-RU" dirty="0"/>
              <a:t>Пока </a:t>
            </a:r>
            <a:r>
              <a:rPr lang="en-US" dirty="0"/>
              <a:t>(?) </a:t>
            </a:r>
            <a:r>
              <a:rPr lang="ru-RU" dirty="0"/>
              <a:t>не поддерживает более новые защиты</a:t>
            </a:r>
            <a:r>
              <a:rPr lang="en-US" dirty="0"/>
              <a:t>: CFI (</a:t>
            </a:r>
            <a:r>
              <a:rPr lang="ru-RU" dirty="0"/>
              <a:t>все виды</a:t>
            </a:r>
            <a:r>
              <a:rPr lang="en-US" dirty="0"/>
              <a:t>), Stack Clashing, Safe Stack,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атак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4"/>
              </a:rPr>
              <a:t>OpenSSF</a:t>
            </a:r>
            <a:r>
              <a:rPr lang="en-US" dirty="0">
                <a:hlinkClick r:id="rId4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Linux Hardening Guide</a:t>
            </a:r>
            <a:endParaRPr lang="en-US" dirty="0"/>
          </a:p>
          <a:p>
            <a:r>
              <a:rPr lang="ru-RU" dirty="0"/>
              <a:t>Статьи </a:t>
            </a:r>
            <a:r>
              <a:rPr lang="en-US" dirty="0"/>
              <a:t>John </a:t>
            </a:r>
            <a:r>
              <a:rPr lang="en-US" dirty="0" err="1"/>
              <a:t>Regehr</a:t>
            </a:r>
            <a:r>
              <a:rPr lang="en-US" dirty="0"/>
              <a:t> </a:t>
            </a:r>
            <a:r>
              <a:rPr lang="ru-RU" dirty="0"/>
              <a:t>про </a:t>
            </a:r>
            <a:r>
              <a:rPr lang="en-US" dirty="0"/>
              <a:t>UB</a:t>
            </a:r>
          </a:p>
          <a:p>
            <a:pPr lvl="1"/>
            <a:r>
              <a:rPr lang="en-US" dirty="0">
                <a:hlinkClick r:id="rId6"/>
              </a:rPr>
              <a:t>A Guide to Undefined Behavior in C and C++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85" y="2932580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 (noble)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коммит </a:t>
            </a:r>
            <a:r>
              <a:rPr lang="en-US" dirty="0"/>
              <a:t>b0ca903b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коммит </a:t>
            </a:r>
            <a:r>
              <a:rPr lang="en-US" dirty="0"/>
              <a:t>d0273f3d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Stack: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не реализован (нельзя включить ни по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, </a:t>
            </a:r>
            <a:r>
              <a:rPr lang="ru-RU" dirty="0"/>
              <a:t>ни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6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Clashing: </a:t>
            </a:r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09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_FORTIFY_SOURCE: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35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=libc++)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AddressSanitizer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/>
              <a:t>Valgrind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55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RELRO: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2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6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Целочисленные переполнения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2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5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7197</Words>
  <Application>Microsoft Office PowerPoint</Application>
  <PresentationFormat>Widescreen</PresentationFormat>
  <Paragraphs>1210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 (1)</vt:lpstr>
      <vt:lpstr>Недостатки: false negatives (2)</vt:lpstr>
      <vt:lpstr>Stack Protector</vt:lpstr>
      <vt:lpstr>Stack Protector</vt:lpstr>
      <vt:lpstr>Дополнительные меры безопасности</vt:lpstr>
      <vt:lpstr>Недостатки</vt:lpstr>
      <vt:lpstr>Разделение стека</vt:lpstr>
      <vt:lpstr>Введение</vt:lpstr>
      <vt:lpstr>Недостатки</vt:lpstr>
      <vt:lpstr>Stack Clashing (Stack Probes)</vt:lpstr>
      <vt:lpstr>Методы hardening: Stack Clashing</vt:lpstr>
      <vt:lpstr>Недостатки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Автоинициализация</vt:lpstr>
      <vt:lpstr>Пример</vt:lpstr>
      <vt:lpstr>Пример</vt:lpstr>
      <vt:lpstr>Введение</vt:lpstr>
      <vt:lpstr>Накладные расходы</vt:lpstr>
      <vt:lpstr>Другие недостатки</vt:lpstr>
      <vt:lpstr>Проверка целочисленных переполнений</vt:lpstr>
      <vt:lpstr>Пример ошибки</vt:lpstr>
      <vt:lpstr>Введение</vt:lpstr>
      <vt:lpstr>Недостатки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Недостатки</vt:lpstr>
      <vt:lpstr>Опции для включения защит</vt:lpstr>
      <vt:lpstr>PowerPoint Presentation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Hardening в Rust</vt:lpstr>
      <vt:lpstr>О чём мы не рассказали</vt:lpstr>
      <vt:lpstr>Заключение</vt:lpstr>
      <vt:lpstr>Что стоит сделать ?</vt:lpstr>
      <vt:lpstr>Что почитать ?</vt:lpstr>
      <vt:lpstr>Спасибо за внимание !</vt:lpstr>
      <vt:lpstr>Приложения</vt:lpstr>
      <vt:lpstr>Воспроизведение результатов</vt:lpstr>
      <vt:lpstr>Stack Protector: Как включить ?</vt:lpstr>
      <vt:lpstr>Safe Stack: Как включить ?</vt:lpstr>
      <vt:lpstr>Stack Clashing: Как использовать ?</vt:lpstr>
      <vt:lpstr>_FORTIFY_SOURCE: Как включить ?</vt:lpstr>
      <vt:lpstr>STL hardening: Как включить ?</vt:lpstr>
      <vt:lpstr>Hardened allocators: Как включить ?</vt:lpstr>
      <vt:lpstr>Full RELRO: Как включить ?</vt:lpstr>
      <vt:lpstr>Автоинициализация: Как включить ?</vt:lpstr>
      <vt:lpstr>Целочисленные переполнения: Как включить ?</vt:lpstr>
      <vt:lpstr>CFI: Использование</vt:lpstr>
      <vt:lpstr>CFI: Как включить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228</cp:revision>
  <dcterms:created xsi:type="dcterms:W3CDTF">2025-07-07T17:12:48Z</dcterms:created>
  <dcterms:modified xsi:type="dcterms:W3CDTF">2025-07-20T11:43:52Z</dcterms:modified>
</cp:coreProperties>
</file>